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58"/>
  </p:notesMasterIdLst>
  <p:handoutMasterIdLst>
    <p:handoutMasterId r:id="rId59"/>
  </p:handoutMasterIdLst>
  <p:sldIdLst>
    <p:sldId id="256" r:id="rId6"/>
    <p:sldId id="510" r:id="rId7"/>
    <p:sldId id="406" r:id="rId8"/>
    <p:sldId id="407" r:id="rId9"/>
    <p:sldId id="408" r:id="rId10"/>
    <p:sldId id="532" r:id="rId11"/>
    <p:sldId id="410" r:id="rId12"/>
    <p:sldId id="411" r:id="rId13"/>
    <p:sldId id="412" r:id="rId14"/>
    <p:sldId id="413" r:id="rId15"/>
    <p:sldId id="414" r:id="rId16"/>
    <p:sldId id="415" r:id="rId17"/>
    <p:sldId id="416" r:id="rId18"/>
    <p:sldId id="417" r:id="rId19"/>
    <p:sldId id="418" r:id="rId20"/>
    <p:sldId id="521" r:id="rId21"/>
    <p:sldId id="522" r:id="rId22"/>
    <p:sldId id="523" r:id="rId23"/>
    <p:sldId id="525"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520" r:id="rId49"/>
    <p:sldId id="527" r:id="rId50"/>
    <p:sldId id="529" r:id="rId51"/>
    <p:sldId id="534" r:id="rId52"/>
    <p:sldId id="528" r:id="rId53"/>
    <p:sldId id="530" r:id="rId54"/>
    <p:sldId id="519" r:id="rId55"/>
    <p:sldId id="518" r:id="rId56"/>
    <p:sldId id="533" r:id="rId5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76084" autoAdjust="0"/>
  </p:normalViewPr>
  <p:slideViewPr>
    <p:cSldViewPr snapToGrid="0">
      <p:cViewPr>
        <p:scale>
          <a:sx n="80" d="100"/>
          <a:sy n="80" d="100"/>
        </p:scale>
        <p:origin x="18" y="-7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Select the</a:t>
            </a:r>
            <a:r>
              <a:rPr lang="en-US" b="1" dirty="0" smtClean="0"/>
              <a:t> Detail Billing Records </a:t>
            </a:r>
            <a:r>
              <a:rPr lang="en-US" dirty="0" smtClean="0"/>
              <a:t>tab to review detail records associated with this statement, which are pre-populated in the search results.</a:t>
            </a:r>
          </a:p>
          <a:p>
            <a:pPr>
              <a:buFont typeface="Arial" pitchFamily="34" charset="0"/>
              <a:buChar char="•"/>
            </a:pPr>
            <a:r>
              <a:rPr lang="en-US" dirty="0" smtClean="0"/>
              <a:t> You can filter the search results by entering search criteria and clicking the </a:t>
            </a:r>
            <a:r>
              <a:rPr lang="en-US" b="1" dirty="0" smtClean="0"/>
              <a:t>[Search] </a:t>
            </a:r>
            <a:r>
              <a:rPr lang="en-US" dirty="0" smtClean="0"/>
              <a:t>button.</a:t>
            </a:r>
          </a:p>
          <a:p>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the details of a detail record, select a details record and select the </a:t>
            </a:r>
            <a:r>
              <a:rPr lang="en-US" b="1" dirty="0" smtClean="0"/>
              <a:t>[Detail] </a:t>
            </a:r>
            <a:r>
              <a:rPr lang="en-US" dirty="0" smtClean="0"/>
              <a:t>button.</a:t>
            </a:r>
          </a:p>
          <a:p>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Review the detail record that opens.</a:t>
            </a:r>
          </a:p>
          <a:p>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Select the</a:t>
            </a:r>
            <a:r>
              <a:rPr lang="en-US" b="1" dirty="0" smtClean="0"/>
              <a:t> Attachments </a:t>
            </a:r>
            <a:r>
              <a:rPr lang="en-US" dirty="0" smtClean="0"/>
              <a:t>tab to review supporting documentation that is associated with this statement.</a:t>
            </a:r>
          </a:p>
          <a:p>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Select the</a:t>
            </a:r>
            <a:r>
              <a:rPr lang="en-US" b="1" dirty="0" smtClean="0"/>
              <a:t> Review Correspondence </a:t>
            </a:r>
            <a:r>
              <a:rPr lang="en-US" dirty="0" smtClean="0"/>
              <a:t>tab to search for and review correspondence associated with this statement, pre-populated in the search results.</a:t>
            </a:r>
          </a:p>
          <a:p>
            <a:pPr>
              <a:buFont typeface="Arial" pitchFamily="34" charset="0"/>
              <a:buChar char="•"/>
            </a:pPr>
            <a:r>
              <a:rPr lang="en-US" dirty="0" smtClean="0"/>
              <a:t> To filter the search results, you can enter search criteria and select the </a:t>
            </a:r>
            <a:r>
              <a:rPr lang="en-US" b="1" dirty="0" smtClean="0"/>
              <a:t>[Search] </a:t>
            </a:r>
            <a:r>
              <a:rPr lang="en-US" dirty="0" smtClean="0"/>
              <a:t>button.</a:t>
            </a:r>
          </a:p>
          <a:p>
            <a:pPr>
              <a:buFont typeface="Arial" pitchFamily="34" charset="0"/>
              <a:buChar char="•"/>
            </a:pPr>
            <a:r>
              <a:rPr lang="en-US" dirty="0" smtClean="0"/>
              <a:t> The correspondence records can include correspondence that you or another person, in your organization, has sent to GSA.  The records can also include correspondence that GSA has sent regarding this statement.</a:t>
            </a:r>
          </a:p>
          <a:p>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Select a statement correspondence record in order to review the details.</a:t>
            </a:r>
          </a:p>
          <a:p>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endParaRPr lang="en-US" dirty="0"/>
          </a:p>
        </p:txBody>
      </p:sp>
    </p:spTree>
    <p:extLst>
      <p:ext uri="{BB962C8B-B14F-4D97-AF65-F5344CB8AC3E}">
        <p14:creationId xmlns="" xmlns:p14="http://schemas.microsoft.com/office/powerpoint/2010/main" val="13352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 The </a:t>
            </a:r>
            <a:r>
              <a:rPr lang="en-US" b="1" dirty="0" smtClean="0"/>
              <a:t>Statement Search</a:t>
            </a:r>
            <a:r>
              <a:rPr lang="en-US" dirty="0" smtClean="0"/>
              <a:t> </a:t>
            </a:r>
            <a:r>
              <a:rPr lang="en-US" b="1" dirty="0" smtClean="0"/>
              <a:t>by Agreement page </a:t>
            </a:r>
            <a:r>
              <a:rPr lang="en-US" dirty="0" smtClean="0"/>
              <a:t>displays, with a search area to enter search criteria to search for statements.</a:t>
            </a:r>
          </a:p>
          <a:p>
            <a:endParaRPr lang="en-US" b="1" dirty="0" smtClean="0"/>
          </a:p>
          <a:p>
            <a:endParaRPr lang="en-US" dirty="0"/>
          </a:p>
        </p:txBody>
      </p:sp>
    </p:spTree>
    <p:extLst>
      <p:ext uri="{BB962C8B-B14F-4D97-AF65-F5344CB8AC3E}">
        <p14:creationId xmlns="" xmlns:p14="http://schemas.microsoft.com/office/powerpoint/2010/main" val="3762587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After running the search for statement records, review the search results in the search results.</a:t>
            </a:r>
          </a:p>
          <a:p>
            <a:pPr>
              <a:buFont typeface="Arial" pitchFamily="34" charset="0"/>
              <a:buChar char="•"/>
            </a:pPr>
            <a:r>
              <a:rPr lang="en-US" dirty="0" smtClean="0"/>
              <a:t> In the search results you have several options:</a:t>
            </a:r>
          </a:p>
          <a:p>
            <a:pPr lvl="1">
              <a:buFont typeface="Arial" pitchFamily="34" charset="0"/>
              <a:buChar char="•"/>
            </a:pPr>
            <a:r>
              <a:rPr lang="en-US" dirty="0" smtClean="0"/>
              <a:t> Select the </a:t>
            </a:r>
            <a:r>
              <a:rPr lang="en-US" b="1" dirty="0" smtClean="0"/>
              <a:t>[Account</a:t>
            </a:r>
            <a:r>
              <a:rPr lang="en-US" b="1" baseline="0" dirty="0" smtClean="0"/>
              <a:t> Summary]</a:t>
            </a:r>
            <a:r>
              <a:rPr lang="en-US" b="1" dirty="0" smtClean="0"/>
              <a:t> </a:t>
            </a:r>
            <a:r>
              <a:rPr lang="en-US" dirty="0" smtClean="0"/>
              <a:t>button to view more details for a statement. </a:t>
            </a:r>
          </a:p>
          <a:p>
            <a:pPr lvl="1">
              <a:buFont typeface="Arial" pitchFamily="34" charset="0"/>
              <a:buChar char="•"/>
            </a:pPr>
            <a:r>
              <a:rPr lang="en-US" dirty="0" smtClean="0"/>
              <a:t> Select the </a:t>
            </a:r>
            <a:r>
              <a:rPr lang="en-US" b="1" dirty="0" smtClean="0"/>
              <a:t>[Sort] </a:t>
            </a:r>
            <a:r>
              <a:rPr lang="en-US" dirty="0" smtClean="0"/>
              <a:t>button to sort the statement records.</a:t>
            </a:r>
          </a:p>
          <a:p>
            <a:pPr lvl="1">
              <a:buFont typeface="Arial" pitchFamily="34" charset="0"/>
              <a:buChar char="•"/>
            </a:pPr>
            <a:r>
              <a:rPr lang="en-US" dirty="0" smtClean="0"/>
              <a:t> Select the </a:t>
            </a:r>
            <a:r>
              <a:rPr lang="en-US" b="1" dirty="0" smtClean="0"/>
              <a:t>[View as CSV] </a:t>
            </a:r>
            <a:r>
              <a:rPr lang="en-US" dirty="0" smtClean="0"/>
              <a:t>button to export the statement records to a spreadsheet.</a:t>
            </a:r>
          </a:p>
          <a:p>
            <a:pPr>
              <a:buFont typeface="Arial" pitchFamily="34" charset="0"/>
              <a:buChar char="•"/>
            </a:pPr>
            <a:r>
              <a:rPr lang="en-US" dirty="0" smtClean="0"/>
              <a:t> We are now going to review some of these options.</a:t>
            </a:r>
          </a:p>
          <a:p>
            <a:endParaRPr lang="en-US" b="1" dirty="0" smtClean="0"/>
          </a:p>
        </p:txBody>
      </p:sp>
    </p:spTree>
    <p:extLst>
      <p:ext uri="{BB962C8B-B14F-4D97-AF65-F5344CB8AC3E}">
        <p14:creationId xmlns="" xmlns:p14="http://schemas.microsoft.com/office/powerpoint/2010/main" val="1874812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 You can view the information associated for a statement by selecting a statement record and then clicking the </a:t>
            </a:r>
            <a:r>
              <a:rPr lang="en-US" b="1" dirty="0" smtClean="0"/>
              <a:t>[View</a:t>
            </a:r>
            <a:r>
              <a:rPr lang="en-US" b="1" baseline="0" dirty="0" smtClean="0"/>
              <a:t> Statement]</a:t>
            </a:r>
            <a:r>
              <a:rPr lang="en-US" b="1" dirty="0" smtClean="0"/>
              <a:t> </a:t>
            </a:r>
            <a:r>
              <a:rPr lang="en-US" dirty="0" smtClean="0"/>
              <a:t>button.</a:t>
            </a:r>
          </a:p>
          <a:p>
            <a:endParaRPr lang="en-US" b="1" dirty="0" smtClean="0"/>
          </a:p>
        </p:txBody>
      </p:sp>
    </p:spTree>
    <p:extLst>
      <p:ext uri="{BB962C8B-B14F-4D97-AF65-F5344CB8AC3E}">
        <p14:creationId xmlns="" xmlns:p14="http://schemas.microsoft.com/office/powerpoint/2010/main" val="214375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We are now going to walk through each of these </a:t>
            </a:r>
            <a:r>
              <a:rPr lang="en-US" b="1" dirty="0" smtClean="0"/>
              <a:t>Statements</a:t>
            </a:r>
            <a:r>
              <a:rPr lang="en-US" dirty="0" smtClean="0"/>
              <a:t> options in this section.</a:t>
            </a:r>
          </a:p>
          <a:p>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Access the </a:t>
            </a:r>
            <a:r>
              <a:rPr lang="en-US" b="1" dirty="0" smtClean="0"/>
              <a:t>Detail Record Search</a:t>
            </a:r>
            <a:r>
              <a:rPr lang="en-US" dirty="0" smtClean="0"/>
              <a:t> page from the menu bar.</a:t>
            </a:r>
          </a:p>
          <a:p>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Detail Record Search</a:t>
            </a:r>
            <a:r>
              <a:rPr lang="en-US" dirty="0" smtClean="0"/>
              <a:t> page</a:t>
            </a:r>
            <a:r>
              <a:rPr lang="en-US" b="1" dirty="0" smtClean="0"/>
              <a:t> </a:t>
            </a:r>
            <a:r>
              <a:rPr lang="en-US" dirty="0" smtClean="0"/>
              <a:t>displays, with a search area to enter search criteria to search for detail records.</a:t>
            </a:r>
          </a:p>
          <a:p>
            <a:pPr>
              <a:buFont typeface="Arial" pitchFamily="34" charset="0"/>
              <a:buChar char="•"/>
            </a:pPr>
            <a:r>
              <a:rPr lang="en-US" dirty="0" smtClean="0"/>
              <a:t> You can search by business line and can additionally search by specific fields related to the GSA business lines.</a:t>
            </a:r>
          </a:p>
          <a:p>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running the search for statement detail records, review the search results.</a:t>
            </a:r>
          </a:p>
          <a:p>
            <a:pPr>
              <a:buFont typeface="Arial" pitchFamily="34" charset="0"/>
              <a:buChar char="•"/>
            </a:pPr>
            <a:r>
              <a:rPr lang="en-US" dirty="0" smtClean="0"/>
              <a:t> In the search results you have several options:</a:t>
            </a:r>
          </a:p>
          <a:p>
            <a:pPr lvl="1">
              <a:buFont typeface="Arial" pitchFamily="34" charset="0"/>
              <a:buChar char="•"/>
            </a:pPr>
            <a:r>
              <a:rPr lang="en-US" dirty="0" smtClean="0"/>
              <a:t> Select the </a:t>
            </a:r>
            <a:r>
              <a:rPr lang="en-US" b="1" dirty="0" smtClean="0"/>
              <a:t>[View] </a:t>
            </a:r>
            <a:r>
              <a:rPr lang="en-US" dirty="0" smtClean="0"/>
              <a:t>button to view more detailed information for a detail record. </a:t>
            </a:r>
          </a:p>
          <a:p>
            <a:pPr lvl="1">
              <a:buFont typeface="Arial" pitchFamily="34" charset="0"/>
              <a:buChar char="•"/>
            </a:pPr>
            <a:r>
              <a:rPr lang="en-US" dirty="0" smtClean="0"/>
              <a:t> Select the </a:t>
            </a:r>
            <a:r>
              <a:rPr lang="en-US" b="1" dirty="0" smtClean="0"/>
              <a:t>[View Statement] </a:t>
            </a:r>
            <a:r>
              <a:rPr lang="en-US" dirty="0" smtClean="0"/>
              <a:t>button to view the statement associated with the detail record. </a:t>
            </a:r>
          </a:p>
          <a:p>
            <a:pPr lvl="1">
              <a:buFont typeface="Arial" pitchFamily="34" charset="0"/>
              <a:buChar char="•"/>
            </a:pPr>
            <a:r>
              <a:rPr lang="en-US" dirty="0" smtClean="0"/>
              <a:t> Select the </a:t>
            </a:r>
            <a:r>
              <a:rPr lang="en-US" b="1" dirty="0" smtClean="0"/>
              <a:t>[Sort] </a:t>
            </a:r>
            <a:r>
              <a:rPr lang="en-US" dirty="0" smtClean="0"/>
              <a:t>button to sort the detail records.</a:t>
            </a:r>
          </a:p>
          <a:p>
            <a:pPr lvl="1">
              <a:buFont typeface="Arial" pitchFamily="34" charset="0"/>
              <a:buChar char="•"/>
            </a:pPr>
            <a:r>
              <a:rPr lang="en-US" dirty="0" smtClean="0"/>
              <a:t> Select the </a:t>
            </a:r>
            <a:r>
              <a:rPr lang="en-US" b="1" dirty="0" smtClean="0"/>
              <a:t>[View as CSV] </a:t>
            </a:r>
            <a:r>
              <a:rPr lang="en-US" dirty="0" smtClean="0"/>
              <a:t>button to export the detail records to a spreadsheet.</a:t>
            </a:r>
          </a:p>
          <a:p>
            <a:pPr>
              <a:buFont typeface="Arial" pitchFamily="34" charset="0"/>
              <a:buChar char="•"/>
            </a:pPr>
            <a:r>
              <a:rPr lang="en-US" dirty="0" smtClean="0"/>
              <a:t> We are now going to review some of these options.</a:t>
            </a:r>
          </a:p>
          <a:p>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It is important to note that if you run a search that returns more than 1,000 statement detail records, the search results cannot display more than 1,000 detail records.</a:t>
            </a:r>
          </a:p>
          <a:p>
            <a:pPr>
              <a:buFont typeface="Arial" pitchFamily="34" charset="0"/>
              <a:buChar char="•"/>
            </a:pPr>
            <a:r>
              <a:rPr lang="en-US" dirty="0" smtClean="0"/>
              <a:t> If you want to view more than 1,000 detail records at once, you must choose the </a:t>
            </a:r>
            <a:r>
              <a:rPr lang="en-US" b="1" dirty="0" smtClean="0"/>
              <a:t>[View as CSV] </a:t>
            </a:r>
            <a:r>
              <a:rPr lang="en-US" dirty="0" smtClean="0"/>
              <a:t>button to export the records to a spreadsheet.  </a:t>
            </a:r>
          </a:p>
          <a:p>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view more detailed information about a detail record by selecting a detail record and then clicking the </a:t>
            </a:r>
            <a:r>
              <a:rPr lang="en-US" b="1" dirty="0" smtClean="0"/>
              <a:t>[View] </a:t>
            </a:r>
            <a:r>
              <a:rPr lang="en-US" dirty="0" smtClean="0"/>
              <a:t>button. </a:t>
            </a:r>
          </a:p>
          <a:p>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Detail Record </a:t>
            </a:r>
            <a:r>
              <a:rPr lang="en-US" dirty="0" smtClean="0"/>
              <a:t>displays.  On the Detail Record you have the following options:</a:t>
            </a:r>
          </a:p>
          <a:p>
            <a:pPr>
              <a:buFont typeface="Arial" pitchFamily="34" charset="0"/>
              <a:buChar char="•"/>
            </a:pPr>
            <a:r>
              <a:rPr lang="en-US" dirty="0" smtClean="0"/>
              <a:t> Select the </a:t>
            </a:r>
            <a:r>
              <a:rPr lang="en-US" b="1" dirty="0" smtClean="0"/>
              <a:t>[Previous] </a:t>
            </a:r>
            <a:r>
              <a:rPr lang="en-US" dirty="0" smtClean="0"/>
              <a:t>or</a:t>
            </a:r>
            <a:r>
              <a:rPr lang="en-US" b="1" dirty="0" smtClean="0"/>
              <a:t> [Next]</a:t>
            </a:r>
            <a:r>
              <a:rPr lang="en-US" dirty="0" smtClean="0"/>
              <a:t> buttons to go to the previous or next detail record that appears on the statement.</a:t>
            </a:r>
          </a:p>
          <a:p>
            <a:pPr>
              <a:buFont typeface="Arial" pitchFamily="34" charset="0"/>
              <a:buChar char="•"/>
            </a:pPr>
            <a:r>
              <a:rPr lang="en-US" dirty="0" smtClean="0"/>
              <a:t> Select the </a:t>
            </a:r>
            <a:r>
              <a:rPr lang="en-US" b="1" dirty="0" smtClean="0"/>
              <a:t>[View Statement] </a:t>
            </a:r>
            <a:r>
              <a:rPr lang="en-US" dirty="0" smtClean="0"/>
              <a:t>button to view the statement the detail record is associated with.</a:t>
            </a:r>
          </a:p>
          <a:p>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Review the statement that a detail record is associated with by selecting a detail record and clicking the </a:t>
            </a:r>
            <a:r>
              <a:rPr lang="en-US" b="1" dirty="0" smtClean="0"/>
              <a:t>[View Statement] </a:t>
            </a:r>
            <a:r>
              <a:rPr lang="en-US" dirty="0" smtClean="0"/>
              <a:t>button.</a:t>
            </a:r>
          </a:p>
          <a:p>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Statement Record </a:t>
            </a:r>
            <a:r>
              <a:rPr lang="en-US" dirty="0" smtClean="0"/>
              <a:t>displays.  On the statement record you have the following options:</a:t>
            </a:r>
          </a:p>
          <a:p>
            <a:pPr>
              <a:buFont typeface="Arial" pitchFamily="34" charset="0"/>
              <a:buChar char="•"/>
            </a:pPr>
            <a:r>
              <a:rPr lang="en-US" dirty="0" smtClean="0"/>
              <a:t> Review the tabs:  Statement Information, Detail Billing Records, Attachments, and Review Correspondence.</a:t>
            </a:r>
          </a:p>
          <a:p>
            <a:pPr>
              <a:buFont typeface="Arial" pitchFamily="34" charset="0"/>
              <a:buChar char="•"/>
            </a:pPr>
            <a:r>
              <a:rPr lang="en-US" dirty="0" smtClean="0"/>
              <a:t> Select the </a:t>
            </a:r>
            <a:r>
              <a:rPr lang="en-US" b="1" dirty="0" smtClean="0"/>
              <a:t>[View Referencing Payments] </a:t>
            </a:r>
            <a:r>
              <a:rPr lang="en-US" dirty="0" smtClean="0"/>
              <a:t>button to review payments made on this statement.</a:t>
            </a:r>
          </a:p>
          <a:p>
            <a:pPr>
              <a:buFont typeface="Arial" pitchFamily="34" charset="0"/>
              <a:buChar char="•"/>
            </a:pPr>
            <a:r>
              <a:rPr lang="en-US" dirty="0" smtClean="0"/>
              <a:t> Select the </a:t>
            </a:r>
            <a:r>
              <a:rPr lang="en-US" b="1" dirty="0" smtClean="0"/>
              <a:t>[Send Correspondence] </a:t>
            </a:r>
            <a:r>
              <a:rPr lang="en-US" dirty="0" smtClean="0"/>
              <a:t>button to send correspondence to GSA regarding this statement.</a:t>
            </a:r>
          </a:p>
          <a:p>
            <a:pPr>
              <a:buFont typeface="Arial" pitchFamily="34" charset="0"/>
              <a:buChar char="•"/>
            </a:pPr>
            <a:r>
              <a:rPr lang="en-US" dirty="0" smtClean="0"/>
              <a:t> Select the </a:t>
            </a:r>
            <a:r>
              <a:rPr lang="en-US" b="1" dirty="0" smtClean="0"/>
              <a:t>[Dispute Statement] </a:t>
            </a:r>
            <a:r>
              <a:rPr lang="en-US" dirty="0" smtClean="0"/>
              <a:t>button to dispute this statement.</a:t>
            </a:r>
          </a:p>
          <a:p>
            <a:pPr>
              <a:buFont typeface="Arial" pitchFamily="34" charset="0"/>
              <a:buChar char="•"/>
            </a:pPr>
            <a:r>
              <a:rPr lang="en-US" dirty="0" smtClean="0"/>
              <a:t> Select the </a:t>
            </a:r>
            <a:r>
              <a:rPr lang="en-US" b="1" dirty="0" smtClean="0"/>
              <a:t>[View PDF] </a:t>
            </a:r>
            <a:r>
              <a:rPr lang="en-US" dirty="0" smtClean="0"/>
              <a:t>button to view a PDF version of this statement.</a:t>
            </a:r>
          </a:p>
          <a:p>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run through a dispute wizard, where you can choose whether to dispute an entire statement or just specific details of a statement (detail records), that you think might be in error or contain inaccurate information.</a:t>
            </a:r>
          </a:p>
          <a:p>
            <a:pPr>
              <a:buFont typeface="Arial" pitchFamily="34" charset="0"/>
              <a:buChar char="•"/>
            </a:pPr>
            <a:r>
              <a:rPr lang="en-US" dirty="0" smtClean="0"/>
              <a:t> Access the </a:t>
            </a:r>
            <a:r>
              <a:rPr lang="en-US" b="1" dirty="0" smtClean="0"/>
              <a:t>Dispute Wizard</a:t>
            </a:r>
            <a:r>
              <a:rPr lang="en-US" dirty="0" smtClean="0"/>
              <a:t> page from the menu bar.</a:t>
            </a:r>
            <a:endParaRPr lang="en-US" b="1" dirty="0" smtClean="0"/>
          </a:p>
          <a:p>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second page of the Dispute Wizard displays, where you choose whether to dispute the entire statement or just specific details. </a:t>
            </a:r>
          </a:p>
          <a:p>
            <a:pPr>
              <a:buFont typeface="Arial" pitchFamily="34" charset="0"/>
              <a:buChar char="•"/>
            </a:pPr>
            <a:r>
              <a:rPr lang="en-US" dirty="0" smtClean="0"/>
              <a:t> If you want to dispute the entire statement, make sure to select the </a:t>
            </a:r>
            <a:r>
              <a:rPr lang="en-US" b="1" dirty="0" smtClean="0"/>
              <a:t>Dispute Entire Statement </a:t>
            </a:r>
            <a:r>
              <a:rPr lang="en-US" dirty="0" smtClean="0"/>
              <a:t>radio button.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want to dispute details of a statement, then select the </a:t>
            </a:r>
            <a:r>
              <a:rPr lang="en-US" b="1" dirty="0" smtClean="0"/>
              <a:t>Choose Which Detail Records to Dispute</a:t>
            </a:r>
            <a:r>
              <a:rPr lang="en-US" dirty="0" smtClean="0"/>
              <a:t>.</a:t>
            </a:r>
          </a:p>
          <a:p>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are disputing details of a statement, the wizard will add in this extra step for you to search for the specific detail records you would like to dispute.</a:t>
            </a:r>
          </a:p>
          <a:p>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you find the detail of the statement you would like to dispute, select the detail record and select the </a:t>
            </a:r>
            <a:r>
              <a:rPr lang="en-US" b="1" dirty="0" smtClean="0"/>
              <a:t>[Mark for Dispute] </a:t>
            </a:r>
            <a:r>
              <a:rPr lang="en-US" dirty="0" smtClean="0"/>
              <a:t>button.</a:t>
            </a:r>
          </a:p>
          <a:p>
            <a:pPr>
              <a:buFont typeface="Arial" pitchFamily="34" charset="0"/>
              <a:buChar char="•"/>
            </a:pPr>
            <a:r>
              <a:rPr lang="en-US" dirty="0" smtClean="0"/>
              <a:t> You may select more than one detail record for the dispute.</a:t>
            </a:r>
          </a:p>
          <a:p>
            <a:pPr defTabSz="914266" eaLnBrk="1" hangingPunct="1">
              <a:defRPr/>
            </a:pPr>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are disputing details of a statement, then you get a confirmation message that the detail record(s) has been included in the dispute request.</a:t>
            </a:r>
          </a:p>
          <a:p>
            <a:pPr defTabSz="914266" eaLnBrk="1" hangingPunct="1">
              <a:defRPr/>
            </a:pPr>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Whether you are disputing the entire statement or details of a statement, the next step in the dispute wizard is to enter dispute information.   Enter your </a:t>
            </a:r>
            <a:r>
              <a:rPr lang="en-US" b="1" dirty="0" smtClean="0"/>
              <a:t>contact information</a:t>
            </a:r>
            <a:r>
              <a:rPr lang="en-US" dirty="0" smtClean="0"/>
              <a:t>.</a:t>
            </a:r>
          </a:p>
          <a:p>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Enter the </a:t>
            </a:r>
            <a:r>
              <a:rPr lang="en-US" b="1" dirty="0" smtClean="0"/>
              <a:t>Dispute Reason</a:t>
            </a:r>
            <a:r>
              <a:rPr lang="en-US" dirty="0" smtClean="0"/>
              <a:t> and include a written </a:t>
            </a:r>
            <a:r>
              <a:rPr lang="en-US" b="1" dirty="0" smtClean="0"/>
              <a:t>Explanation</a:t>
            </a:r>
            <a:r>
              <a:rPr lang="en-US" dirty="0" smtClean="0"/>
              <a:t>.</a:t>
            </a:r>
          </a:p>
          <a:p>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would like to add supporting documentation to your dispute, select the </a:t>
            </a:r>
            <a:r>
              <a:rPr lang="en-US" b="1" dirty="0" smtClean="0"/>
              <a:t>[Attachments] </a:t>
            </a:r>
            <a:r>
              <a:rPr lang="en-US" dirty="0" smtClean="0"/>
              <a:t>button.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Select a file from your computer to attach.</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Add the attachment and then select the </a:t>
            </a:r>
            <a:r>
              <a:rPr lang="en-US" b="1" dirty="0" smtClean="0"/>
              <a:t>Back</a:t>
            </a:r>
            <a:r>
              <a:rPr lang="en-US" dirty="0" smtClean="0"/>
              <a:t> button to return back to the dispute information page.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Statement Search</a:t>
            </a:r>
            <a:r>
              <a:rPr lang="en-US" dirty="0" smtClean="0"/>
              <a:t> page displays, with a search area to enter search criteria to search for statement records.</a:t>
            </a:r>
          </a:p>
          <a:p>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Once you have filled out the dispute information and optionally added an attachment, you can go on to the next step in the dispute wizard.</a:t>
            </a:r>
          </a:p>
          <a:p>
            <a:endParaRPr lang="en-US"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This page is used to review the dispute request information you provided, and confirm that it is correct.</a:t>
            </a:r>
          </a:p>
          <a:p>
            <a:pPr defTabSz="914266" eaLnBrk="1" hangingPunct="1">
              <a:defRPr/>
            </a:pP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At this point, before you submit the dispute, you have the option to remove a detail record previously selected to be included in the dispute request.</a:t>
            </a:r>
          </a:p>
          <a:p>
            <a:pPr>
              <a:buFont typeface="Arial" pitchFamily="34" charset="0"/>
              <a:buChar char="•"/>
            </a:pPr>
            <a:r>
              <a:rPr lang="en-US" dirty="0" smtClean="0"/>
              <a:t> When you are ready to submit the dispute, then select the </a:t>
            </a:r>
            <a:r>
              <a:rPr lang="en-US" b="1" dirty="0" smtClean="0"/>
              <a:t>[Submit Dispute Request] </a:t>
            </a:r>
            <a:r>
              <a:rPr lang="en-US" dirty="0" smtClean="0"/>
              <a:t>button.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system displays a confirmation message once you successfully submit the dispute request.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marL="285750" lvl="0" indent="-285750">
              <a:buFont typeface="Arial" pitchFamily="34" charset="0"/>
              <a:buChar char="•"/>
            </a:pPr>
            <a:r>
              <a:rPr lang="en-US" sz="1800" dirty="0" smtClean="0">
                <a:solidFill>
                  <a:schemeClr val="tx1"/>
                </a:solidFill>
              </a:rPr>
              <a:t>Provides the ability to search for dispute requests associated with your account </a:t>
            </a:r>
          </a:p>
          <a:p>
            <a:endParaRPr lang="en-US" dirty="0">
              <a:solidFill>
                <a:schemeClr val="tx1"/>
              </a:solidFill>
            </a:endParaRPr>
          </a:p>
        </p:txBody>
      </p:sp>
    </p:spTree>
    <p:extLst>
      <p:ext uri="{BB962C8B-B14F-4D97-AF65-F5344CB8AC3E}">
        <p14:creationId xmlns="" xmlns:p14="http://schemas.microsoft.com/office/powerpoint/2010/main" val="2598927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solidFill>
                  <a:schemeClr val="tx1"/>
                </a:solidFill>
              </a:rPr>
              <a:t>The </a:t>
            </a:r>
            <a:r>
              <a:rPr lang="en-US" b="1" dirty="0" smtClean="0">
                <a:solidFill>
                  <a:schemeClr val="tx1"/>
                </a:solidFill>
              </a:rPr>
              <a:t>Dispute</a:t>
            </a:r>
            <a:r>
              <a:rPr lang="en-US" b="1" baseline="0" dirty="0" smtClean="0">
                <a:solidFill>
                  <a:schemeClr val="tx1"/>
                </a:solidFill>
              </a:rPr>
              <a:t> Request Search </a:t>
            </a:r>
            <a:r>
              <a:rPr lang="en-US" dirty="0" smtClean="0">
                <a:solidFill>
                  <a:schemeClr val="tx1"/>
                </a:solidFill>
              </a:rPr>
              <a:t> page displays, with a search area to enter search criteria to search for statement records.</a:t>
            </a:r>
          </a:p>
          <a:p>
            <a:pPr marL="0" lvl="0" indent="0">
              <a:buFont typeface="Arial" pitchFamily="34" charset="0"/>
              <a:buNone/>
            </a:pPr>
            <a:r>
              <a:rPr lang="en-US" sz="1800" dirty="0" smtClean="0">
                <a:solidFill>
                  <a:schemeClr val="tx1"/>
                </a:solidFill>
              </a:rPr>
              <a:t>Search criteria includes:</a:t>
            </a:r>
          </a:p>
          <a:p>
            <a:pPr marL="742950" lvl="1" indent="-285750">
              <a:buFont typeface="Arial" pitchFamily="34" charset="0"/>
              <a:buChar char="•"/>
            </a:pPr>
            <a:r>
              <a:rPr lang="en-US" sz="1600" dirty="0" smtClean="0">
                <a:solidFill>
                  <a:schemeClr val="tx1"/>
                </a:solidFill>
              </a:rPr>
              <a:t>Statement Number</a:t>
            </a:r>
          </a:p>
          <a:p>
            <a:pPr marL="742950" lvl="1" indent="-285750">
              <a:buFont typeface="Arial" pitchFamily="34" charset="0"/>
              <a:buChar char="•"/>
            </a:pPr>
            <a:r>
              <a:rPr lang="en-US" sz="1600" dirty="0" smtClean="0">
                <a:solidFill>
                  <a:schemeClr val="tx1"/>
                </a:solidFill>
              </a:rPr>
              <a:t>Vendor Criteria (Vendor Code, Agency, Bureau, etc.)</a:t>
            </a:r>
          </a:p>
          <a:p>
            <a:pPr marL="742950" lvl="1" indent="-285750">
              <a:buFont typeface="Arial" pitchFamily="34" charset="0"/>
              <a:buChar char="•"/>
            </a:pPr>
            <a:r>
              <a:rPr lang="en-US" sz="1600" dirty="0" smtClean="0">
                <a:solidFill>
                  <a:schemeClr val="tx1"/>
                </a:solidFill>
              </a:rPr>
              <a:t>Dispute Information (Dispute Submission Date, Dispute Status, Dispute Reason)</a:t>
            </a:r>
          </a:p>
          <a:p>
            <a:endParaRPr lang="en-US" b="1" dirty="0" smtClean="0">
              <a:solidFill>
                <a:schemeClr val="tx1"/>
              </a:solidFill>
            </a:endParaRPr>
          </a:p>
          <a:p>
            <a:endParaRPr lang="en-US" dirty="0"/>
          </a:p>
        </p:txBody>
      </p:sp>
    </p:spTree>
    <p:extLst>
      <p:ext uri="{BB962C8B-B14F-4D97-AF65-F5344CB8AC3E}">
        <p14:creationId xmlns="" xmlns:p14="http://schemas.microsoft.com/office/powerpoint/2010/main" val="2496584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Go over the Statement number field</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Original Dispute Amount</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Date submitted</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Dispute status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Dispute reason</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Last Action Date</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Dispute explanation</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Dispute resolution</a:t>
            </a:r>
            <a:endParaRPr lang="en-US" dirty="0" smtClean="0"/>
          </a:p>
          <a:p>
            <a:endParaRPr lang="en-US" dirty="0"/>
          </a:p>
        </p:txBody>
      </p:sp>
    </p:spTree>
    <p:extLst>
      <p:ext uri="{BB962C8B-B14F-4D97-AF65-F5344CB8AC3E}">
        <p14:creationId xmlns="" xmlns:p14="http://schemas.microsoft.com/office/powerpoint/2010/main" val="1563498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US" dirty="0" smtClean="0"/>
              <a:t>Explain</a:t>
            </a:r>
            <a:r>
              <a:rPr lang="en-US" baseline="0" dirty="0" smtClean="0"/>
              <a:t> that by clicking on the + , it opens up the Detail billing record identifier and the disputed amount.</a:t>
            </a:r>
          </a:p>
          <a:p>
            <a:endParaRPr lang="en-US" baseline="0" dirty="0" smtClean="0"/>
          </a:p>
          <a:p>
            <a:endParaRPr lang="en-US" dirty="0" smtClean="0"/>
          </a:p>
          <a:p>
            <a:endParaRPr lang="en-US" dirty="0"/>
          </a:p>
        </p:txBody>
      </p:sp>
    </p:spTree>
    <p:extLst>
      <p:ext uri="{BB962C8B-B14F-4D97-AF65-F5344CB8AC3E}">
        <p14:creationId xmlns="" xmlns:p14="http://schemas.microsoft.com/office/powerpoint/2010/main" val="848925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You can view the detailed information associated with the dispute by selecting a statement record and then clicking the </a:t>
            </a:r>
            <a:r>
              <a:rPr lang="en-US" b="1" dirty="0" smtClean="0"/>
              <a:t>[View Statement] </a:t>
            </a:r>
            <a:r>
              <a:rPr lang="en-US" dirty="0" smtClean="0"/>
              <a:t>button.</a:t>
            </a:r>
          </a:p>
          <a:p>
            <a:endParaRPr lang="en-US" dirty="0"/>
          </a:p>
        </p:txBody>
      </p:sp>
    </p:spTree>
    <p:extLst>
      <p:ext uri="{BB962C8B-B14F-4D97-AF65-F5344CB8AC3E}">
        <p14:creationId xmlns="" xmlns:p14="http://schemas.microsoft.com/office/powerpoint/2010/main" val="2949918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Selecting the </a:t>
            </a:r>
            <a:r>
              <a:rPr lang="en-US" b="1" dirty="0" smtClean="0"/>
              <a:t>[Send New Message] </a:t>
            </a:r>
            <a:r>
              <a:rPr lang="en-US" b="0" dirty="0" smtClean="0"/>
              <a:t>button brings you to the Send Correspondence page</a:t>
            </a:r>
            <a:endParaRPr lang="en-US" b="1" dirty="0" smtClean="0"/>
          </a:p>
        </p:txBody>
      </p:sp>
    </p:spTree>
    <p:extLst>
      <p:ext uri="{BB962C8B-B14F-4D97-AF65-F5344CB8AC3E}">
        <p14:creationId xmlns="" xmlns:p14="http://schemas.microsoft.com/office/powerpoint/2010/main" val="110717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running the search for statement records, review the search results in the search results.</a:t>
            </a:r>
          </a:p>
          <a:p>
            <a:pPr>
              <a:buFont typeface="Arial" pitchFamily="34" charset="0"/>
              <a:buChar char="•"/>
            </a:pPr>
            <a:r>
              <a:rPr lang="en-US" dirty="0" smtClean="0"/>
              <a:t> In the search results you have several options:</a:t>
            </a:r>
          </a:p>
          <a:p>
            <a:pPr lvl="1">
              <a:buFont typeface="Arial" pitchFamily="34" charset="0"/>
              <a:buChar char="•"/>
            </a:pPr>
            <a:r>
              <a:rPr lang="en-US" dirty="0" smtClean="0"/>
              <a:t> Select the </a:t>
            </a:r>
            <a:r>
              <a:rPr lang="en-US" b="1" dirty="0" smtClean="0"/>
              <a:t>[View] </a:t>
            </a:r>
            <a:r>
              <a:rPr lang="en-US" dirty="0" smtClean="0"/>
              <a:t>button to view more details for a statement. </a:t>
            </a:r>
          </a:p>
          <a:p>
            <a:pPr lvl="1">
              <a:buFont typeface="Arial" pitchFamily="34" charset="0"/>
              <a:buChar char="•"/>
            </a:pPr>
            <a:r>
              <a:rPr lang="en-US" dirty="0" smtClean="0"/>
              <a:t> Select the </a:t>
            </a:r>
            <a:r>
              <a:rPr lang="en-US" b="1" dirty="0" smtClean="0"/>
              <a:t>[View PDF] </a:t>
            </a:r>
            <a:r>
              <a:rPr lang="en-US" dirty="0" smtClean="0"/>
              <a:t>button to view a PDF version of a statement. </a:t>
            </a:r>
          </a:p>
          <a:p>
            <a:pPr lvl="1">
              <a:buFont typeface="Arial" pitchFamily="34" charset="0"/>
              <a:buChar char="•"/>
            </a:pPr>
            <a:r>
              <a:rPr lang="en-US" dirty="0" smtClean="0"/>
              <a:t> Select the </a:t>
            </a:r>
            <a:r>
              <a:rPr lang="en-US" b="1" dirty="0" smtClean="0"/>
              <a:t>[Sort] </a:t>
            </a:r>
            <a:r>
              <a:rPr lang="en-US" dirty="0" smtClean="0"/>
              <a:t>button to sort the statement records.</a:t>
            </a:r>
          </a:p>
          <a:p>
            <a:pPr lvl="1">
              <a:buFont typeface="Arial" pitchFamily="34" charset="0"/>
              <a:buChar char="•"/>
            </a:pPr>
            <a:r>
              <a:rPr lang="en-US" dirty="0" smtClean="0"/>
              <a:t> Select the </a:t>
            </a:r>
            <a:r>
              <a:rPr lang="en-US" b="1" dirty="0" smtClean="0"/>
              <a:t>[View as CSV] </a:t>
            </a:r>
            <a:r>
              <a:rPr lang="en-US" dirty="0" smtClean="0"/>
              <a:t>button to export the statement records to a spreadsheet.</a:t>
            </a:r>
          </a:p>
          <a:p>
            <a:pPr>
              <a:buFont typeface="Arial" pitchFamily="34" charset="0"/>
              <a:buChar char="•"/>
            </a:pPr>
            <a:r>
              <a:rPr lang="en-US" dirty="0" smtClean="0"/>
              <a:t> We are now going to review some of these options.</a:t>
            </a:r>
          </a:p>
          <a:p>
            <a:endParaRPr lang="en-US" b="1"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Selecting the </a:t>
            </a:r>
            <a:r>
              <a:rPr lang="en-US" b="1" dirty="0" smtClean="0"/>
              <a:t>[More]</a:t>
            </a:r>
            <a:r>
              <a:rPr lang="en-US" b="0" dirty="0" smtClean="0"/>
              <a:t> button brings up the Dispute</a:t>
            </a:r>
            <a:r>
              <a:rPr lang="en-US" b="0" baseline="0" dirty="0" smtClean="0"/>
              <a:t> Details box</a:t>
            </a:r>
            <a:endParaRPr lang="en-US" b="0" dirty="0" smtClean="0"/>
          </a:p>
        </p:txBody>
      </p:sp>
    </p:spTree>
    <p:extLst>
      <p:ext uri="{BB962C8B-B14F-4D97-AF65-F5344CB8AC3E}">
        <p14:creationId xmlns="" xmlns:p14="http://schemas.microsoft.com/office/powerpoint/2010/main" val="3738104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Selecting the </a:t>
            </a:r>
            <a:r>
              <a:rPr lang="en-US" b="1" dirty="0" smtClean="0"/>
              <a:t>[Review Messages </a:t>
            </a:r>
            <a:r>
              <a:rPr lang="en-US" b="0" dirty="0" smtClean="0"/>
              <a:t> button brings up the View Messages</a:t>
            </a:r>
            <a:r>
              <a:rPr lang="en-US" b="0" baseline="0" dirty="0" smtClean="0"/>
              <a:t> Page </a:t>
            </a:r>
            <a:r>
              <a:rPr lang="en-US" b="0" dirty="0" smtClean="0"/>
              <a:t>Dispute</a:t>
            </a:r>
            <a:r>
              <a:rPr lang="en-US" b="0" baseline="0" dirty="0" smtClean="0"/>
              <a:t> Details box</a:t>
            </a:r>
            <a:endParaRPr lang="en-US" b="0" dirty="0" smtClean="0"/>
          </a:p>
          <a:p>
            <a:endParaRPr lang="en-US" dirty="0"/>
          </a:p>
        </p:txBody>
      </p:sp>
    </p:spTree>
    <p:extLst>
      <p:ext uri="{BB962C8B-B14F-4D97-AF65-F5344CB8AC3E}">
        <p14:creationId xmlns="" xmlns:p14="http://schemas.microsoft.com/office/powerpoint/2010/main" val="7270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pPr>
              <a:buFont typeface="Arial" pitchFamily="34" charset="0"/>
              <a:buChar char="•"/>
            </a:pPr>
            <a:r>
              <a:rPr lang="en-US" dirty="0" smtClean="0"/>
              <a:t>To view a PDF version of a statement, select the statement record and select the </a:t>
            </a:r>
            <a:r>
              <a:rPr lang="en-US" b="1" dirty="0" smtClean="0"/>
              <a:t>[View PDF] </a:t>
            </a:r>
            <a:r>
              <a:rPr lang="en-US" dirty="0" smtClean="0"/>
              <a:t>button.</a:t>
            </a:r>
          </a:p>
          <a:p>
            <a:endParaRPr lang="en-US" b="1" dirty="0" smtClean="0"/>
          </a:p>
          <a:p>
            <a:endParaRPr lang="en-US" dirty="0"/>
          </a:p>
        </p:txBody>
      </p:sp>
    </p:spTree>
    <p:extLst>
      <p:ext uri="{BB962C8B-B14F-4D97-AF65-F5344CB8AC3E}">
        <p14:creationId xmlns="" xmlns:p14="http://schemas.microsoft.com/office/powerpoint/2010/main" val="249180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view the detailed information associated for a statement by selecting a statement record and then clicking the </a:t>
            </a:r>
            <a:r>
              <a:rPr lang="en-US" b="1" dirty="0" smtClean="0"/>
              <a:t>[View] </a:t>
            </a:r>
            <a:r>
              <a:rPr lang="en-US" dirty="0" smtClean="0"/>
              <a:t>button.</a:t>
            </a:r>
          </a:p>
          <a:p>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In BAAR Phase 2 HOTD began charging customers for actual usage of chilled water and steam rather than an estimated monthly charge.</a:t>
            </a:r>
          </a:p>
          <a:p>
            <a:pPr>
              <a:buFont typeface="Arial" pitchFamily="34" charset="0"/>
              <a:buChar char="•"/>
            </a:pPr>
            <a:endParaRPr lang="en-US" dirty="0" smtClean="0"/>
          </a:p>
          <a:p>
            <a:pPr>
              <a:buFont typeface="Arial" pitchFamily="34" charset="0"/>
              <a:buChar char="•"/>
            </a:pPr>
            <a:r>
              <a:rPr lang="en-US" dirty="0" smtClean="0"/>
              <a:t> When you view a statement record, you have the following options action buttons: </a:t>
            </a:r>
          </a:p>
          <a:p>
            <a:pPr lvl="1">
              <a:buFont typeface="Arial" pitchFamily="34" charset="0"/>
              <a:buChar char="•"/>
            </a:pPr>
            <a:r>
              <a:rPr lang="en-US" dirty="0" smtClean="0">
                <a:solidFill>
                  <a:schemeClr val="tx1"/>
                </a:solidFill>
              </a:rPr>
              <a:t> Select the </a:t>
            </a:r>
            <a:r>
              <a:rPr lang="en-US" b="1" dirty="0" smtClean="0">
                <a:solidFill>
                  <a:schemeClr val="tx1"/>
                </a:solidFill>
              </a:rPr>
              <a:t>[View Referencing Payments] </a:t>
            </a:r>
            <a:r>
              <a:rPr lang="en-US" dirty="0" smtClean="0">
                <a:solidFill>
                  <a:schemeClr val="tx1"/>
                </a:solidFill>
              </a:rPr>
              <a:t>button to review payments made on this statement.</a:t>
            </a:r>
          </a:p>
          <a:p>
            <a:pPr lvl="1">
              <a:buFont typeface="Arial" pitchFamily="34" charset="0"/>
              <a:buChar char="•"/>
            </a:pPr>
            <a:r>
              <a:rPr lang="en-US" dirty="0" smtClean="0">
                <a:solidFill>
                  <a:schemeClr val="tx1"/>
                </a:solidFill>
              </a:rPr>
              <a:t> Select the </a:t>
            </a:r>
            <a:r>
              <a:rPr lang="en-US" b="1" dirty="0" smtClean="0">
                <a:solidFill>
                  <a:schemeClr val="tx1"/>
                </a:solidFill>
              </a:rPr>
              <a:t>[Send Correspondence] </a:t>
            </a:r>
            <a:r>
              <a:rPr lang="en-US" dirty="0" smtClean="0">
                <a:solidFill>
                  <a:schemeClr val="tx1"/>
                </a:solidFill>
              </a:rPr>
              <a:t>button to create correspondence to send to GSA regarding this statement.</a:t>
            </a:r>
          </a:p>
          <a:p>
            <a:pPr lvl="1">
              <a:buFont typeface="Arial" pitchFamily="34" charset="0"/>
              <a:buChar char="•"/>
            </a:pPr>
            <a:r>
              <a:rPr lang="en-US" dirty="0" smtClean="0">
                <a:solidFill>
                  <a:schemeClr val="tx1"/>
                </a:solidFill>
              </a:rPr>
              <a:t> Select the </a:t>
            </a:r>
            <a:r>
              <a:rPr lang="en-US" b="1" dirty="0" smtClean="0">
                <a:solidFill>
                  <a:schemeClr val="tx1"/>
                </a:solidFill>
              </a:rPr>
              <a:t>[Dispute Statement] </a:t>
            </a:r>
            <a:r>
              <a:rPr lang="en-US" dirty="0" smtClean="0">
                <a:solidFill>
                  <a:schemeClr val="tx1"/>
                </a:solidFill>
              </a:rPr>
              <a:t>button to dispute this statement.</a:t>
            </a:r>
          </a:p>
          <a:p>
            <a:pPr lvl="1">
              <a:buFont typeface="Arial" pitchFamily="34" charset="0"/>
              <a:buChar char="•"/>
            </a:pPr>
            <a:r>
              <a:rPr lang="en-US" sz="1200" dirty="0" smtClean="0">
                <a:solidFill>
                  <a:schemeClr val="tx1"/>
                </a:solidFill>
              </a:rPr>
              <a:t> Select the </a:t>
            </a:r>
            <a:r>
              <a:rPr lang="en-US" sz="1200" b="1" dirty="0" smtClean="0">
                <a:solidFill>
                  <a:schemeClr val="tx1"/>
                </a:solidFill>
              </a:rPr>
              <a:t>[View Related Dispute Requests]</a:t>
            </a:r>
            <a:r>
              <a:rPr lang="en-US" sz="1200" dirty="0" smtClean="0">
                <a:solidFill>
                  <a:schemeClr val="tx1"/>
                </a:solidFill>
              </a:rPr>
              <a:t> button to view open dispute requests associated with this statement.</a:t>
            </a:r>
            <a:endParaRPr lang="en-US" dirty="0" smtClean="0">
              <a:solidFill>
                <a:schemeClr val="tx1"/>
              </a:solidFill>
            </a:endParaRPr>
          </a:p>
          <a:p>
            <a:pPr lvl="1">
              <a:buFont typeface="Arial" pitchFamily="34" charset="0"/>
              <a:buChar char="•"/>
            </a:pPr>
            <a:r>
              <a:rPr lang="en-US" dirty="0" smtClean="0">
                <a:solidFill>
                  <a:schemeClr val="tx1"/>
                </a:solidFill>
              </a:rPr>
              <a:t> Select the </a:t>
            </a:r>
            <a:r>
              <a:rPr lang="en-US" b="1" dirty="0" smtClean="0">
                <a:solidFill>
                  <a:schemeClr val="tx1"/>
                </a:solidFill>
              </a:rPr>
              <a:t>[View PDF]</a:t>
            </a:r>
            <a:r>
              <a:rPr lang="en-US" dirty="0" smtClean="0">
                <a:solidFill>
                  <a:schemeClr val="tx1"/>
                </a:solidFill>
              </a:rPr>
              <a:t> button to view a PDF version of this statement.</a:t>
            </a:r>
          </a:p>
          <a:p>
            <a:endParaRPr lang="en-US" b="1" dirty="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a:t>
            </a:r>
            <a:r>
              <a:rPr lang="en-US" b="1" dirty="0" smtClean="0"/>
              <a:t> </a:t>
            </a:r>
            <a:r>
              <a:rPr lang="en-US" dirty="0" smtClean="0"/>
              <a:t>statement record’s</a:t>
            </a:r>
            <a:r>
              <a:rPr lang="en-US" b="1" dirty="0" smtClean="0"/>
              <a:t> Statement Information</a:t>
            </a:r>
            <a:r>
              <a:rPr lang="en-US" dirty="0" smtClean="0"/>
              <a:t> tab displays.  Review general information about the selected statement including account information, and statement amounts.</a:t>
            </a:r>
          </a:p>
          <a:p>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10136" y="3208334"/>
            <a:ext cx="5309045" cy="349015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57199" y="1114655"/>
            <a:ext cx="8514685" cy="2140609"/>
          </a:xfrm>
        </p:spPr>
        <p:txBody>
          <a:bodyPr/>
          <a:lstStyle/>
          <a:p>
            <a:pPr eaLnBrk="1" hangingPunct="1"/>
            <a:r>
              <a:rPr lang="en-US" sz="2000" b="1" dirty="0" smtClean="0"/>
              <a:t>Statement Record</a:t>
            </a:r>
          </a:p>
          <a:p>
            <a:pPr lvl="1" eaLnBrk="1" hangingPunct="1"/>
            <a:r>
              <a:rPr lang="en-US" sz="1600" dirty="0" smtClean="0"/>
              <a:t>Within the statement record, select the </a:t>
            </a:r>
            <a:r>
              <a:rPr lang="en-US" sz="1600" b="1" dirty="0" smtClean="0"/>
              <a:t>Detail Billing Records </a:t>
            </a:r>
            <a:r>
              <a:rPr lang="en-US" sz="1600" dirty="0" smtClean="0"/>
              <a:t>tab </a:t>
            </a:r>
            <a:r>
              <a:rPr lang="en-US" sz="1600" dirty="0"/>
              <a:t>t</a:t>
            </a:r>
            <a:r>
              <a:rPr lang="en-US" sz="1600" dirty="0" smtClean="0"/>
              <a:t>o review the details associated with the statement in the search results. </a:t>
            </a:r>
          </a:p>
          <a:p>
            <a:pPr lvl="2" eaLnBrk="1" hangingPunct="1"/>
            <a:r>
              <a:rPr lang="en-US" sz="1600" b="1" i="1" dirty="0" smtClean="0"/>
              <a:t>Note</a:t>
            </a:r>
            <a:r>
              <a:rPr lang="en-US" sz="1600" dirty="0" smtClean="0"/>
              <a:t>:  Statement </a:t>
            </a:r>
            <a:r>
              <a:rPr lang="en-US" sz="1600" dirty="0"/>
              <a:t>details are only available for customers doing business with GSA's Fleet, Rent, Global Supply, and Automotive Purchases business </a:t>
            </a:r>
            <a:r>
              <a:rPr lang="en-US" sz="1600" dirty="0" smtClean="0"/>
              <a:t>lines.</a:t>
            </a:r>
          </a:p>
          <a:p>
            <a:pPr lvl="1" eaLnBrk="1" hangingPunct="1"/>
            <a:r>
              <a:rPr lang="en-US" sz="1600" dirty="0" smtClean="0"/>
              <a:t>If you have access to a large number of detail records, you may want to enter search criteria and select the </a:t>
            </a:r>
            <a:r>
              <a:rPr lang="en-US" sz="1600" b="1" dirty="0" smtClean="0"/>
              <a:t>[Search] </a:t>
            </a:r>
            <a:r>
              <a:rPr lang="en-US" sz="1600" dirty="0" smtClean="0"/>
              <a:t>button to limit the search results to a manageable number. </a:t>
            </a:r>
          </a:p>
          <a:p>
            <a:pPr lvl="1" eaLnBrk="1" hangingPunct="1"/>
            <a:endParaRPr lang="en-US" sz="1400" dirty="0" smtClean="0"/>
          </a:p>
        </p:txBody>
      </p:sp>
      <p:sp>
        <p:nvSpPr>
          <p:cNvPr id="9" name="Rectangle 8"/>
          <p:cNvSpPr/>
          <p:nvPr/>
        </p:nvSpPr>
        <p:spPr bwMode="auto">
          <a:xfrm>
            <a:off x="2961236" y="3234152"/>
            <a:ext cx="772564" cy="1570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583" y="4317912"/>
            <a:ext cx="8666417" cy="11918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77583" y="1203144"/>
            <a:ext cx="8666416" cy="2891184"/>
          </a:xfrm>
        </p:spPr>
        <p:txBody>
          <a:bodyPr/>
          <a:lstStyle/>
          <a:p>
            <a:pPr eaLnBrk="1" hangingPunct="1"/>
            <a:r>
              <a:rPr lang="en-US" b="1" dirty="0" smtClean="0"/>
              <a:t>Statement Record</a:t>
            </a:r>
          </a:p>
          <a:p>
            <a:pPr lvl="1" eaLnBrk="1" hangingPunct="1"/>
            <a:r>
              <a:rPr lang="en-US" dirty="0" smtClean="0"/>
              <a:t>Within the statement record’s Details tab, to view more detailed information for a statement detail record, select a detail record and then select the </a:t>
            </a:r>
            <a:r>
              <a:rPr lang="en-US" b="1" dirty="0" smtClean="0"/>
              <a:t>[Detail] </a:t>
            </a:r>
            <a:r>
              <a:rPr lang="en-US" dirty="0" smtClean="0"/>
              <a:t>button.</a:t>
            </a:r>
          </a:p>
          <a:p>
            <a:pPr marL="346075" lvl="1" indent="0" eaLnBrk="1" hangingPunct="1">
              <a:buNone/>
            </a:pPr>
            <a:endParaRPr lang="en-US" sz="1400" dirty="0" smtClean="0"/>
          </a:p>
          <a:p>
            <a:pPr lvl="1" eaLnBrk="1" hangingPunct="1"/>
            <a:r>
              <a:rPr lang="en-US" sz="1800" b="1" i="1" dirty="0" smtClean="0"/>
              <a:t>Note:  </a:t>
            </a:r>
            <a:r>
              <a:rPr lang="en-US" sz="1800" dirty="0" smtClean="0"/>
              <a:t>Statement </a:t>
            </a:r>
            <a:r>
              <a:rPr lang="en-US" sz="1800" dirty="0"/>
              <a:t>details are only available for customers doing business with GSA's Fleet, Rent, Global Supply, and Automotive Purchases business </a:t>
            </a:r>
            <a:r>
              <a:rPr lang="en-US" sz="1800" dirty="0" smtClean="0"/>
              <a:t>lines.</a:t>
            </a:r>
          </a:p>
        </p:txBody>
      </p:sp>
      <p:sp>
        <p:nvSpPr>
          <p:cNvPr id="8" name="Rectangle 7"/>
          <p:cNvSpPr/>
          <p:nvPr/>
        </p:nvSpPr>
        <p:spPr bwMode="auto">
          <a:xfrm flipV="1">
            <a:off x="521938" y="4317910"/>
            <a:ext cx="426122" cy="2200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477582" y="5265208"/>
            <a:ext cx="8666417" cy="24256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589935" y="1203145"/>
            <a:ext cx="8352453" cy="1284023"/>
          </a:xfrm>
        </p:spPr>
        <p:txBody>
          <a:bodyPr/>
          <a:lstStyle/>
          <a:p>
            <a:pPr eaLnBrk="1" hangingPunct="1"/>
            <a:r>
              <a:rPr lang="en-US" sz="2200" b="1" dirty="0" smtClean="0"/>
              <a:t>Detail Record</a:t>
            </a:r>
          </a:p>
          <a:p>
            <a:pPr lvl="1" eaLnBrk="1" hangingPunct="1"/>
            <a:r>
              <a:rPr lang="en-US" sz="1600" dirty="0" smtClean="0"/>
              <a:t>The detail record opens and displays with detail record information.</a:t>
            </a:r>
          </a:p>
          <a:p>
            <a:pPr lvl="1" eaLnBrk="1" hangingPunct="1"/>
            <a:r>
              <a:rPr lang="en-US" sz="1600" b="1" i="1" dirty="0" smtClean="0"/>
              <a:t>Note</a:t>
            </a:r>
            <a:r>
              <a:rPr lang="en-US" sz="1600" dirty="0" smtClean="0"/>
              <a:t>:  Statement </a:t>
            </a:r>
            <a:r>
              <a:rPr lang="en-US" sz="1600" dirty="0"/>
              <a:t>details are only available for customers doing business with GSA's Fleet, Rent, Global Supply, and Automotive Purchases business </a:t>
            </a:r>
            <a:r>
              <a:rPr lang="en-US" sz="1600" dirty="0" smtClean="0"/>
              <a:t>lines.</a:t>
            </a:r>
            <a:endParaRPr lang="en-US" sz="1600" dirty="0"/>
          </a:p>
          <a:p>
            <a:pPr lvl="1" eaLnBrk="1" hangingPunct="1"/>
            <a:endParaRPr lang="en-US" sz="1800" dirty="0" smtClean="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E11</a:t>
            </a:r>
            <a:endParaRPr lang="en-US" sz="1200" dirty="0">
              <a:solidFill>
                <a:schemeClr val="tx1">
                  <a:lumMod val="65000"/>
                  <a:lumOff val="35000"/>
                </a:schemeClr>
              </a:solidFill>
            </a:endParaRPr>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9783" y="2426573"/>
            <a:ext cx="5246370" cy="433311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3868" y="3528708"/>
            <a:ext cx="8462391" cy="186042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565308" y="1257456"/>
            <a:ext cx="8229600" cy="1648582"/>
          </a:xfrm>
        </p:spPr>
        <p:txBody>
          <a:bodyPr/>
          <a:lstStyle/>
          <a:p>
            <a:pPr eaLnBrk="1" hangingPunct="1"/>
            <a:r>
              <a:rPr lang="en-US" sz="2200" b="1" dirty="0" smtClean="0"/>
              <a:t>Statement Record</a:t>
            </a:r>
          </a:p>
          <a:p>
            <a:pPr lvl="1" eaLnBrk="1" hangingPunct="1"/>
            <a:r>
              <a:rPr lang="en-US" sz="1800" dirty="0" smtClean="0"/>
              <a:t>Within the statement record, select the </a:t>
            </a:r>
            <a:r>
              <a:rPr lang="en-US" sz="1800" b="1" dirty="0" smtClean="0"/>
              <a:t>Attachments </a:t>
            </a:r>
            <a:r>
              <a:rPr lang="en-US" sz="1800" dirty="0" smtClean="0"/>
              <a:t>tab to review supporting documentation associated with this statement.</a:t>
            </a:r>
          </a:p>
          <a:p>
            <a:pPr lvl="1" eaLnBrk="1" hangingPunct="1"/>
            <a:r>
              <a:rPr lang="en-US" sz="1800" dirty="0" smtClean="0"/>
              <a:t>Select an attachment record and then select the </a:t>
            </a:r>
            <a:r>
              <a:rPr lang="en-US" sz="1800" b="1" dirty="0" smtClean="0"/>
              <a:t>[View] </a:t>
            </a:r>
            <a:r>
              <a:rPr lang="en-US" sz="1800" dirty="0" smtClean="0"/>
              <a:t>button to open an attachment.</a:t>
            </a:r>
          </a:p>
        </p:txBody>
      </p:sp>
      <p:sp>
        <p:nvSpPr>
          <p:cNvPr id="7" name="Rectangle 6"/>
          <p:cNvSpPr/>
          <p:nvPr/>
        </p:nvSpPr>
        <p:spPr bwMode="auto">
          <a:xfrm>
            <a:off x="2532888" y="4087368"/>
            <a:ext cx="650739" cy="21087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6345" y="2354580"/>
            <a:ext cx="8025992" cy="404622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27703" y="1265033"/>
            <a:ext cx="8514685" cy="1112116"/>
          </a:xfrm>
        </p:spPr>
        <p:txBody>
          <a:bodyPr/>
          <a:lstStyle/>
          <a:p>
            <a:pPr eaLnBrk="1" hangingPunct="1"/>
            <a:r>
              <a:rPr lang="en-US" sz="2200" b="1" dirty="0" smtClean="0"/>
              <a:t>Statement Record</a:t>
            </a:r>
          </a:p>
          <a:p>
            <a:pPr lvl="1" eaLnBrk="1" hangingPunct="1"/>
            <a:r>
              <a:rPr lang="en-US" sz="1800" dirty="0" smtClean="0"/>
              <a:t>Within the statement record, select the </a:t>
            </a:r>
            <a:r>
              <a:rPr lang="en-US" sz="1800" b="1" dirty="0" smtClean="0"/>
              <a:t>Review Correspondence </a:t>
            </a:r>
            <a:r>
              <a:rPr lang="en-US" sz="1800" dirty="0" smtClean="0"/>
              <a:t>tab to review correspondence associated with this statement in the search results.</a:t>
            </a:r>
          </a:p>
          <a:p>
            <a:pPr lvl="1" eaLnBrk="1" hangingPunct="1"/>
            <a:endParaRPr lang="en-US" sz="1600" dirty="0" smtClean="0"/>
          </a:p>
        </p:txBody>
      </p:sp>
      <p:sp>
        <p:nvSpPr>
          <p:cNvPr id="7" name="Rectangle 6"/>
          <p:cNvSpPr/>
          <p:nvPr/>
        </p:nvSpPr>
        <p:spPr bwMode="auto">
          <a:xfrm>
            <a:off x="2571750" y="2428646"/>
            <a:ext cx="762000" cy="16215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747052" y="4685796"/>
            <a:ext cx="8015285" cy="153425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7505" y="2990321"/>
            <a:ext cx="6194108" cy="377380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1802" y="2453553"/>
            <a:ext cx="8610981" cy="360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00833" y="1114650"/>
            <a:ext cx="8580330" cy="1156601"/>
          </a:xfrm>
        </p:spPr>
        <p:txBody>
          <a:bodyPr/>
          <a:lstStyle/>
          <a:p>
            <a:pPr eaLnBrk="1" hangingPunct="1"/>
            <a:r>
              <a:rPr lang="en-US" sz="2200" b="1" dirty="0" smtClean="0"/>
              <a:t>Statement Record</a:t>
            </a:r>
          </a:p>
          <a:p>
            <a:pPr lvl="1" eaLnBrk="1" hangingPunct="1"/>
            <a:r>
              <a:rPr lang="en-US" sz="1800" dirty="0" smtClean="0"/>
              <a:t>To review the details of a statement correspondence record, select the </a:t>
            </a:r>
            <a:r>
              <a:rPr lang="en-US" sz="1800" b="1" dirty="0" smtClean="0"/>
              <a:t>correspondence record </a:t>
            </a:r>
            <a:r>
              <a:rPr lang="en-US" sz="1800" dirty="0" smtClean="0"/>
              <a:t>and then review the details that display below the search results.</a:t>
            </a:r>
          </a:p>
        </p:txBody>
      </p:sp>
      <p:sp>
        <p:nvSpPr>
          <p:cNvPr id="10" name="Rectangle 9"/>
          <p:cNvSpPr/>
          <p:nvPr/>
        </p:nvSpPr>
        <p:spPr bwMode="auto">
          <a:xfrm>
            <a:off x="423639" y="2633718"/>
            <a:ext cx="8619144" cy="18016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427505" y="2990320"/>
            <a:ext cx="6194108" cy="37693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Search by Agreement</a:t>
            </a:r>
            <a:endParaRPr lang="en-US" dirty="0"/>
          </a:p>
        </p:txBody>
      </p:sp>
      <p:sp>
        <p:nvSpPr>
          <p:cNvPr id="3" name="Content Placeholder 2"/>
          <p:cNvSpPr>
            <a:spLocks noGrp="1"/>
          </p:cNvSpPr>
          <p:nvPr>
            <p:ph idx="1"/>
          </p:nvPr>
        </p:nvSpPr>
        <p:spPr>
          <a:xfrm>
            <a:off x="427512" y="1163783"/>
            <a:ext cx="8514876" cy="3773380"/>
          </a:xfrm>
        </p:spPr>
        <p:txBody>
          <a:bodyPr/>
          <a:lstStyle/>
          <a:p>
            <a:pPr lvl="0"/>
            <a:r>
              <a:rPr lang="en-US" sz="2000" b="1" dirty="0"/>
              <a:t>The </a:t>
            </a:r>
            <a:r>
              <a:rPr lang="en-US" sz="2000" b="1" dirty="0" smtClean="0"/>
              <a:t>Statement </a:t>
            </a:r>
            <a:r>
              <a:rPr lang="en-US" sz="2000" b="1" dirty="0"/>
              <a:t>Search </a:t>
            </a:r>
            <a:r>
              <a:rPr lang="en-US" sz="2000" b="1" dirty="0" smtClean="0"/>
              <a:t>by Agreement page </a:t>
            </a:r>
            <a:r>
              <a:rPr lang="en-US" sz="2000" b="1" dirty="0"/>
              <a:t>is used to search for </a:t>
            </a:r>
            <a:r>
              <a:rPr lang="en-US" sz="2000" b="1" dirty="0" smtClean="0"/>
              <a:t>statements by your GSA Agreement Number.</a:t>
            </a:r>
          </a:p>
          <a:p>
            <a:pPr marL="346075" lvl="1" indent="0">
              <a:buNone/>
            </a:pPr>
            <a:endParaRPr lang="en-US" sz="1000" dirty="0" smtClean="0">
              <a:solidFill>
                <a:srgbClr val="FF0000"/>
              </a:solidFill>
            </a:endParaRPr>
          </a:p>
          <a:p>
            <a:pPr lvl="1"/>
            <a:r>
              <a:rPr lang="en-US" sz="1700" dirty="0"/>
              <a:t>Provides </a:t>
            </a:r>
            <a:r>
              <a:rPr lang="en-US" sz="1700" dirty="0" smtClean="0"/>
              <a:t>the </a:t>
            </a:r>
            <a:r>
              <a:rPr lang="en-US" sz="1700" dirty="0"/>
              <a:t>ability to search for Statements using </a:t>
            </a:r>
            <a:r>
              <a:rPr lang="en-US" sz="1700" dirty="0" smtClean="0"/>
              <a:t>Agreement </a:t>
            </a:r>
            <a:r>
              <a:rPr lang="en-US" sz="1700" dirty="0"/>
              <a:t>Number (for RWA/HOTD customers, this would be the “RWA Number</a:t>
            </a:r>
            <a:r>
              <a:rPr lang="en-US" sz="1700" dirty="0" smtClean="0"/>
              <a:t>”).</a:t>
            </a:r>
            <a:endParaRPr lang="en-US" sz="1700" dirty="0"/>
          </a:p>
          <a:p>
            <a:pPr lvl="1"/>
            <a:r>
              <a:rPr lang="en-US" sz="1700" dirty="0" smtClean="0"/>
              <a:t>Search criteria includes:</a:t>
            </a:r>
          </a:p>
          <a:p>
            <a:pPr lvl="3"/>
            <a:r>
              <a:rPr lang="en-US" sz="1600" dirty="0"/>
              <a:t>Agreement Number</a:t>
            </a:r>
          </a:p>
          <a:p>
            <a:pPr lvl="3"/>
            <a:r>
              <a:rPr lang="en-US" sz="1600" dirty="0"/>
              <a:t>IPAC Information (Funding Document, Purchase Order Number, etc.)</a:t>
            </a:r>
          </a:p>
          <a:p>
            <a:pPr lvl="3"/>
            <a:r>
              <a:rPr lang="en-US" sz="1600" dirty="0"/>
              <a:t>Account Information (Account Code, Agency, Bureau, etc.)</a:t>
            </a:r>
          </a:p>
          <a:p>
            <a:pPr lvl="1"/>
            <a:r>
              <a:rPr lang="en-US" sz="1700" dirty="0" smtClean="0"/>
              <a:t>Provides </a:t>
            </a:r>
            <a:r>
              <a:rPr lang="en-US" sz="1700" dirty="0"/>
              <a:t>the ability to view the Statement by launching the Statement Query pre-searched by the selected </a:t>
            </a:r>
            <a:r>
              <a:rPr lang="en-US" sz="1700" dirty="0" smtClean="0"/>
              <a:t>number.</a:t>
            </a:r>
          </a:p>
          <a:p>
            <a:pPr marL="577850" lvl="3"/>
            <a:r>
              <a:rPr lang="en-US" sz="1700" dirty="0" smtClean="0"/>
              <a:t>To </a:t>
            </a:r>
            <a:r>
              <a:rPr lang="en-US" sz="1700" dirty="0"/>
              <a:t>access the Statement Search </a:t>
            </a:r>
            <a:r>
              <a:rPr lang="en-US" sz="1700" dirty="0" smtClean="0"/>
              <a:t>by Agreement page</a:t>
            </a:r>
            <a:r>
              <a:rPr lang="en-US" sz="1700" dirty="0"/>
              <a:t>, from the menu bar select </a:t>
            </a:r>
            <a:r>
              <a:rPr lang="en-US" sz="1700" b="1" dirty="0"/>
              <a:t>Statements &gt; </a:t>
            </a:r>
            <a:r>
              <a:rPr lang="en-US" sz="1700" b="1" dirty="0" smtClean="0"/>
              <a:t>Statement Search by Agreement</a:t>
            </a:r>
            <a:r>
              <a:rPr lang="en-US" sz="1700" dirty="0" smtClean="0"/>
              <a:t>.</a:t>
            </a:r>
            <a:endParaRPr lang="en-US" sz="1700" dirty="0"/>
          </a:p>
          <a:p>
            <a:endParaRPr lang="en-US" sz="1800" dirty="0">
              <a:solidFill>
                <a:srgbClr val="FF0000"/>
              </a:solidFill>
            </a:endParaRPr>
          </a:p>
          <a:p>
            <a:pPr marL="0" indent="0">
              <a:buNone/>
            </a:pPr>
            <a:endParaRPr lang="en-US" sz="1800" dirty="0" smtClean="0">
              <a:solidFill>
                <a:srgbClr val="FF0000"/>
              </a:solidFill>
            </a:endParaRP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E15</a:t>
            </a:r>
            <a:endParaRPr lang="en-US" sz="1200" dirty="0">
              <a:solidFill>
                <a:schemeClr val="tx1">
                  <a:lumMod val="65000"/>
                  <a:lumOff val="35000"/>
                </a:schemeClr>
              </a:solidFill>
            </a:endParaRPr>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55965" y="4976607"/>
            <a:ext cx="2592038" cy="174593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3255965" y="5605272"/>
            <a:ext cx="2592038" cy="27159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1682964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Search by Agreement (Cont’d)</a:t>
            </a:r>
            <a:endParaRPr lang="en-US" dirty="0"/>
          </a:p>
        </p:txBody>
      </p:sp>
      <p:sp>
        <p:nvSpPr>
          <p:cNvPr id="3" name="Content Placeholder 2"/>
          <p:cNvSpPr>
            <a:spLocks noGrp="1"/>
          </p:cNvSpPr>
          <p:nvPr>
            <p:ph idx="1"/>
          </p:nvPr>
        </p:nvSpPr>
        <p:spPr>
          <a:xfrm>
            <a:off x="423082" y="1199408"/>
            <a:ext cx="8229600" cy="1474781"/>
          </a:xfrm>
        </p:spPr>
        <p:txBody>
          <a:bodyPr/>
          <a:lstStyle/>
          <a:p>
            <a:r>
              <a:rPr lang="en-US" sz="2000" b="1" dirty="0" smtClean="0"/>
              <a:t>Statement Search by Agreement Page</a:t>
            </a:r>
          </a:p>
          <a:p>
            <a:pPr lvl="1" eaLnBrk="1" hangingPunct="1"/>
            <a:r>
              <a:rPr lang="en-US" sz="1800" dirty="0"/>
              <a:t>The Statement Search </a:t>
            </a:r>
            <a:r>
              <a:rPr lang="en-US" sz="1800" dirty="0" smtClean="0"/>
              <a:t>by Agreement page </a:t>
            </a:r>
            <a:r>
              <a:rPr lang="en-US" sz="1800" dirty="0"/>
              <a:t>displays with a search criteria area to search for statements associated with your account.</a:t>
            </a:r>
          </a:p>
          <a:p>
            <a:pPr lvl="1" eaLnBrk="1" hangingPunct="1"/>
            <a:r>
              <a:rPr lang="en-US" sz="1800" dirty="0"/>
              <a:t>Enter search criteria and select the </a:t>
            </a:r>
            <a:r>
              <a:rPr lang="en-US" sz="1800" b="1" dirty="0"/>
              <a:t>[Search] </a:t>
            </a:r>
            <a:r>
              <a:rPr lang="en-US" sz="1800" dirty="0"/>
              <a:t>button.</a:t>
            </a:r>
          </a:p>
          <a:p>
            <a:pPr lvl="1"/>
            <a:endParaRPr lang="en-US" b="1" dirty="0"/>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E16</a:t>
            </a:r>
            <a:endParaRPr lang="en-US" sz="1200" dirty="0">
              <a:solidFill>
                <a:schemeClr val="tx1">
                  <a:lumMod val="65000"/>
                  <a:lumOff val="35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25682" y="2720698"/>
            <a:ext cx="5130219" cy="393192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2093976" y="6441432"/>
            <a:ext cx="393192" cy="20116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2965033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8627" y="2605088"/>
            <a:ext cx="8610124" cy="166430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Statement Search by Agreement (Cont’d)</a:t>
            </a:r>
            <a:endParaRPr lang="en-US" dirty="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E17</a:t>
            </a:r>
            <a:endParaRPr lang="en-US" sz="1200" dirty="0">
              <a:solidFill>
                <a:schemeClr val="tx1">
                  <a:lumMod val="65000"/>
                  <a:lumOff val="35000"/>
                </a:schemeClr>
              </a:solidFill>
            </a:endParaRPr>
          </a:p>
        </p:txBody>
      </p:sp>
      <p:sp>
        <p:nvSpPr>
          <p:cNvPr id="8" name="Rectangle 7"/>
          <p:cNvSpPr/>
          <p:nvPr/>
        </p:nvSpPr>
        <p:spPr bwMode="auto">
          <a:xfrm>
            <a:off x="448627" y="3609833"/>
            <a:ext cx="8610124" cy="26961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Content Placeholder 2"/>
          <p:cNvSpPr>
            <a:spLocks noGrp="1"/>
          </p:cNvSpPr>
          <p:nvPr>
            <p:ph idx="1"/>
          </p:nvPr>
        </p:nvSpPr>
        <p:spPr>
          <a:xfrm>
            <a:off x="391886" y="1341910"/>
            <a:ext cx="8075220" cy="973777"/>
          </a:xfrm>
        </p:spPr>
        <p:txBody>
          <a:bodyPr/>
          <a:lstStyle/>
          <a:p>
            <a:r>
              <a:rPr lang="en-US" sz="2400" b="1" dirty="0" smtClean="0"/>
              <a:t>Statement Search by Agreement Page</a:t>
            </a:r>
          </a:p>
          <a:p>
            <a:pPr lvl="1" eaLnBrk="1" hangingPunct="1"/>
            <a:r>
              <a:rPr lang="en-US" sz="2000" dirty="0" smtClean="0"/>
              <a:t>In the search results, review the statement records.</a:t>
            </a:r>
          </a:p>
          <a:p>
            <a:pPr marL="682625" lvl="2" indent="0" eaLnBrk="1" hangingPunct="1">
              <a:buNone/>
            </a:pPr>
            <a:endParaRPr lang="en-US" sz="1800" dirty="0"/>
          </a:p>
          <a:p>
            <a:pPr marL="346075" lvl="1" indent="0">
              <a:buNone/>
            </a:pPr>
            <a:endParaRPr lang="en-US" b="1" dirty="0"/>
          </a:p>
        </p:txBody>
      </p:sp>
    </p:spTree>
    <p:extLst>
      <p:ext uri="{BB962C8B-B14F-4D97-AF65-F5344CB8AC3E}">
        <p14:creationId xmlns="" xmlns:p14="http://schemas.microsoft.com/office/powerpoint/2010/main" val="3938762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5819" y="2151647"/>
            <a:ext cx="8590883" cy="122177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Statement Search by Agreement (Cont’d)</a:t>
            </a:r>
            <a:endParaRPr lang="en-US" dirty="0"/>
          </a:p>
        </p:txBody>
      </p:sp>
      <p:sp>
        <p:nvSpPr>
          <p:cNvPr id="4" name="Rectangle 7"/>
          <p:cNvSpPr>
            <a:spLocks noGrp="1" noChangeArrowheads="1"/>
          </p:cNvSpPr>
          <p:nvPr>
            <p:ph idx="1"/>
          </p:nvPr>
        </p:nvSpPr>
        <p:spPr>
          <a:xfrm>
            <a:off x="427511" y="1080656"/>
            <a:ext cx="8277102" cy="878774"/>
          </a:xfrm>
        </p:spPr>
        <p:txBody>
          <a:bodyPr/>
          <a:lstStyle/>
          <a:p>
            <a:pPr eaLnBrk="1" hangingPunct="1"/>
            <a:r>
              <a:rPr lang="en-US" sz="2000" b="1" dirty="0" smtClean="0"/>
              <a:t>Statement Search by Agreement page</a:t>
            </a:r>
          </a:p>
          <a:p>
            <a:pPr lvl="1" eaLnBrk="1" hangingPunct="1"/>
            <a:r>
              <a:rPr lang="en-US" sz="1700" dirty="0" smtClean="0"/>
              <a:t>To view detailed information associated with a statement, select a </a:t>
            </a:r>
            <a:r>
              <a:rPr lang="en-US" sz="1700" b="1" dirty="0" smtClean="0"/>
              <a:t>statement record</a:t>
            </a:r>
            <a:r>
              <a:rPr lang="en-US" sz="1700" dirty="0" smtClean="0"/>
              <a:t> and then select the </a:t>
            </a:r>
            <a:r>
              <a:rPr lang="en-US" sz="1700" b="1" dirty="0" smtClean="0"/>
              <a:t>[View Statement] </a:t>
            </a:r>
            <a:r>
              <a:rPr lang="en-US" sz="1700" dirty="0" smtClean="0"/>
              <a:t>button</a:t>
            </a:r>
            <a:r>
              <a:rPr lang="en-US" sz="1800" dirty="0" smtClean="0"/>
              <a:t>.</a:t>
            </a:r>
          </a:p>
        </p:txBody>
      </p:sp>
      <p:sp>
        <p:nvSpPr>
          <p:cNvPr id="6" name="Rectangle 5"/>
          <p:cNvSpPr/>
          <p:nvPr/>
        </p:nvSpPr>
        <p:spPr bwMode="auto">
          <a:xfrm>
            <a:off x="494865" y="3140288"/>
            <a:ext cx="8571837" cy="23313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1719617" y="2180801"/>
            <a:ext cx="1005840" cy="24649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txBox="1">
            <a:spLocks noChangeArrowheads="1"/>
          </p:cNvSpPr>
          <p:nvPr/>
        </p:nvSpPr>
        <p:spPr bwMode="auto">
          <a:xfrm>
            <a:off x="550111" y="3431968"/>
            <a:ext cx="8277102" cy="11756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a:lstStyle>
          <a:p>
            <a:pPr lvl="1" eaLnBrk="1" hangingPunct="1"/>
            <a:r>
              <a:rPr lang="en-US" sz="1700" dirty="0" smtClean="0"/>
              <a:t>To view as a CSV file, select a </a:t>
            </a:r>
            <a:r>
              <a:rPr lang="en-US" sz="1700" b="1" dirty="0" smtClean="0"/>
              <a:t>statement record</a:t>
            </a:r>
            <a:r>
              <a:rPr lang="en-US" sz="1700" dirty="0" smtClean="0"/>
              <a:t> and then select the </a:t>
            </a:r>
            <a:r>
              <a:rPr lang="en-US" sz="1700" b="1" dirty="0" smtClean="0"/>
              <a:t>[View as CSV] </a:t>
            </a:r>
            <a:r>
              <a:rPr lang="en-US" sz="1700" dirty="0" smtClean="0"/>
              <a:t>button.</a:t>
            </a:r>
          </a:p>
          <a:p>
            <a:pPr lvl="1" eaLnBrk="1" hangingPunct="1"/>
            <a:r>
              <a:rPr lang="en-US" sz="1700" dirty="0" smtClean="0"/>
              <a:t>In the file download pop-up window select the [OPEN] button to open the CSV version of the statement.</a:t>
            </a: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E18</a:t>
            </a:r>
            <a:endParaRPr lang="en-US" sz="1200" dirty="0">
              <a:solidFill>
                <a:schemeClr val="tx1">
                  <a:lumMod val="65000"/>
                  <a:lumOff val="35000"/>
                </a:schemeClr>
              </a:solidFill>
            </a:endParaRPr>
          </a:p>
        </p:txBody>
      </p:sp>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26670" y="4589891"/>
            <a:ext cx="3254693" cy="216979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Rectangle 11"/>
          <p:cNvSpPr/>
          <p:nvPr/>
        </p:nvSpPr>
        <p:spPr bwMode="auto">
          <a:xfrm>
            <a:off x="4101152" y="5743574"/>
            <a:ext cx="655093" cy="2194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3272971" y="2180801"/>
            <a:ext cx="788537" cy="24649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22355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88209" y="1438345"/>
            <a:ext cx="2757488" cy="184308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5" name="Rectangle 7"/>
          <p:cNvSpPr>
            <a:spLocks noGrp="1" noChangeArrowheads="1"/>
          </p:cNvSpPr>
          <p:nvPr>
            <p:ph idx="1"/>
          </p:nvPr>
        </p:nvSpPr>
        <p:spPr>
          <a:xfrm>
            <a:off x="401893" y="1330036"/>
            <a:ext cx="8347632" cy="5291150"/>
          </a:xfrm>
        </p:spPr>
        <p:txBody>
          <a:bodyPr/>
          <a:lstStyle/>
          <a:p>
            <a:pPr eaLnBrk="1" hangingPunct="1"/>
            <a:r>
              <a:rPr lang="en-US" sz="2000" b="1" dirty="0" smtClean="0"/>
              <a:t>View and Print Statements</a:t>
            </a:r>
          </a:p>
          <a:p>
            <a:pPr lvl="1" eaLnBrk="1" hangingPunct="1">
              <a:buNone/>
            </a:pPr>
            <a:endParaRPr lang="en-US" sz="400" dirty="0" smtClean="0"/>
          </a:p>
          <a:p>
            <a:pPr lvl="1" eaLnBrk="1" hangingPunct="1"/>
            <a:r>
              <a:rPr lang="en-US" sz="1600" dirty="0" smtClean="0"/>
              <a:t>View and print statements for your accounts.</a:t>
            </a:r>
          </a:p>
          <a:p>
            <a:pPr eaLnBrk="1" hangingPunct="1"/>
            <a:endParaRPr lang="en-US" sz="1000" dirty="0" smtClean="0"/>
          </a:p>
          <a:p>
            <a:pPr eaLnBrk="1" hangingPunct="1"/>
            <a:r>
              <a:rPr lang="en-US" sz="2000" b="1" dirty="0" smtClean="0"/>
              <a:t>Statement Search by </a:t>
            </a:r>
            <a:r>
              <a:rPr lang="en-US" sz="2000" b="1" dirty="0"/>
              <a:t>Agreement</a:t>
            </a:r>
          </a:p>
          <a:p>
            <a:pPr lvl="1" eaLnBrk="1" hangingPunct="1">
              <a:buNone/>
            </a:pPr>
            <a:endParaRPr lang="en-US" sz="400" dirty="0"/>
          </a:p>
          <a:p>
            <a:pPr lvl="1" eaLnBrk="1" hangingPunct="1"/>
            <a:r>
              <a:rPr lang="en-US" sz="1600" dirty="0"/>
              <a:t>Search for and view statements by your GSA </a:t>
            </a:r>
            <a:endParaRPr lang="en-US" sz="1600" dirty="0" smtClean="0"/>
          </a:p>
          <a:p>
            <a:pPr marL="346075" lvl="1" indent="0" eaLnBrk="1" hangingPunct="1">
              <a:buNone/>
            </a:pPr>
            <a:r>
              <a:rPr lang="en-US" sz="1600" dirty="0"/>
              <a:t> </a:t>
            </a:r>
            <a:r>
              <a:rPr lang="en-US" sz="1600" dirty="0" smtClean="0"/>
              <a:t>   agreement number.</a:t>
            </a:r>
          </a:p>
          <a:p>
            <a:pPr marL="346075" lvl="1" indent="0" eaLnBrk="1" hangingPunct="1">
              <a:buNone/>
            </a:pPr>
            <a:endParaRPr lang="en-US" sz="1000" b="1" dirty="0" smtClean="0"/>
          </a:p>
          <a:p>
            <a:pPr eaLnBrk="1" hangingPunct="1"/>
            <a:r>
              <a:rPr lang="en-US" sz="2000" b="1" dirty="0" smtClean="0"/>
              <a:t>View Details</a:t>
            </a:r>
          </a:p>
          <a:p>
            <a:pPr lvl="1" eaLnBrk="1" hangingPunct="1">
              <a:buNone/>
            </a:pPr>
            <a:endParaRPr lang="en-US" sz="400" dirty="0" smtClean="0"/>
          </a:p>
          <a:p>
            <a:pPr lvl="1" eaLnBrk="1" hangingPunct="1"/>
            <a:r>
              <a:rPr lang="en-US" sz="1600" dirty="0" smtClean="0"/>
              <a:t>View details for statements on your accounts.</a:t>
            </a:r>
            <a:endParaRPr lang="en-US" sz="1600" dirty="0" smtClean="0">
              <a:solidFill>
                <a:srgbClr val="FF0000"/>
              </a:solidFill>
            </a:endParaRPr>
          </a:p>
          <a:p>
            <a:pPr eaLnBrk="1" hangingPunct="1"/>
            <a:endParaRPr lang="en-US" sz="1000" dirty="0" smtClean="0"/>
          </a:p>
          <a:p>
            <a:pPr eaLnBrk="1" hangingPunct="1"/>
            <a:r>
              <a:rPr lang="en-US" sz="2000" b="1" dirty="0" smtClean="0"/>
              <a:t>Dispute Statement/Details</a:t>
            </a:r>
          </a:p>
          <a:p>
            <a:pPr lvl="1" eaLnBrk="1" hangingPunct="1">
              <a:buNone/>
            </a:pPr>
            <a:endParaRPr lang="en-US" sz="400" dirty="0" smtClean="0"/>
          </a:p>
          <a:p>
            <a:pPr lvl="1" eaLnBrk="1" hangingPunct="1"/>
            <a:r>
              <a:rPr lang="en-US" sz="1600" dirty="0" smtClean="0"/>
              <a:t>Dispute a statement that you think might be in error (for non-IPAC statements only).</a:t>
            </a:r>
          </a:p>
          <a:p>
            <a:pPr lvl="1" eaLnBrk="1" hangingPunct="1"/>
            <a:r>
              <a:rPr lang="en-US" sz="1600" dirty="0" smtClean="0"/>
              <a:t>Disputes of IPAC bills should be performed via Treasury IPAC guidelines using the chargeback process.</a:t>
            </a:r>
          </a:p>
          <a:p>
            <a:pPr lvl="1" eaLnBrk="1" hangingPunct="1"/>
            <a:endParaRPr lang="en-US" sz="1000" dirty="0" smtClean="0"/>
          </a:p>
          <a:p>
            <a:pPr eaLnBrk="1" hangingPunct="1"/>
            <a:r>
              <a:rPr lang="en-US" sz="2000" b="1" dirty="0" smtClean="0"/>
              <a:t>View Dispute Requests </a:t>
            </a:r>
          </a:p>
          <a:p>
            <a:pPr lvl="1" eaLnBrk="1" hangingPunct="1">
              <a:buNone/>
            </a:pPr>
            <a:endParaRPr lang="en-US" sz="400" dirty="0" smtClean="0"/>
          </a:p>
          <a:p>
            <a:pPr lvl="1" eaLnBrk="1" hangingPunct="1"/>
            <a:r>
              <a:rPr lang="en-US" sz="1600" dirty="0" smtClean="0"/>
              <a:t>View dispute requests and status of your disputes.</a:t>
            </a:r>
            <a:endParaRPr lang="en-US" sz="1600" dirty="0" smtClean="0">
              <a:solidFill>
                <a:srgbClr val="FF0000"/>
              </a:solidFill>
            </a:endParaRPr>
          </a:p>
          <a:p>
            <a:pPr eaLnBrk="1" hangingPunct="1"/>
            <a:endParaRPr lang="en-US" sz="1000" dirty="0" smtClean="0"/>
          </a:p>
          <a:p>
            <a:pPr eaLnBrk="1" hangingPunct="1">
              <a:buNone/>
            </a:pPr>
            <a:endParaRPr lang="en-US" sz="1600" dirty="0" smtClean="0"/>
          </a:p>
          <a:p>
            <a:pPr lvl="1" eaLnBrk="1" hangingPunct="1">
              <a:buNone/>
            </a:pPr>
            <a:endParaRPr lang="en-US" sz="1600" dirty="0" smtClean="0"/>
          </a:p>
        </p:txBody>
      </p:sp>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Statements Menu</a:t>
            </a:r>
          </a:p>
        </p:txBody>
      </p:sp>
      <p:sp>
        <p:nvSpPr>
          <p:cNvPr id="11" name="Rectangle 10"/>
          <p:cNvSpPr/>
          <p:nvPr/>
        </p:nvSpPr>
        <p:spPr bwMode="auto">
          <a:xfrm>
            <a:off x="5892813" y="1448795"/>
            <a:ext cx="1381125" cy="36614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5892813" y="1814937"/>
            <a:ext cx="2752884" cy="146649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49623" y="5039145"/>
            <a:ext cx="2401443" cy="163449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a:t>
            </a:r>
          </a:p>
        </p:txBody>
      </p:sp>
      <p:sp>
        <p:nvSpPr>
          <p:cNvPr id="8195" name="Rectangle 7"/>
          <p:cNvSpPr>
            <a:spLocks noGrp="1" noChangeArrowheads="1"/>
          </p:cNvSpPr>
          <p:nvPr>
            <p:ph idx="1"/>
          </p:nvPr>
        </p:nvSpPr>
        <p:spPr>
          <a:xfrm>
            <a:off x="377984" y="1119364"/>
            <a:ext cx="8520357" cy="3919781"/>
          </a:xfrm>
        </p:spPr>
        <p:txBody>
          <a:bodyPr/>
          <a:lstStyle/>
          <a:p>
            <a:pPr eaLnBrk="1" hangingPunct="1"/>
            <a:r>
              <a:rPr lang="en-US" sz="2200" b="1" dirty="0" smtClean="0"/>
              <a:t>The Detail Record Search page is used to search for and view details for statements associated with your accounts.</a:t>
            </a:r>
          </a:p>
          <a:p>
            <a:pPr lvl="1" eaLnBrk="1" hangingPunct="1"/>
            <a:endParaRPr lang="en-US" sz="1000" dirty="0" smtClean="0"/>
          </a:p>
          <a:p>
            <a:pPr lvl="1" eaLnBrk="1" hangingPunct="1"/>
            <a:r>
              <a:rPr lang="en-US" sz="1600" dirty="0" smtClean="0"/>
              <a:t>View details for a statement that display as separate records referred to as “detail records”.</a:t>
            </a:r>
            <a:endParaRPr lang="en-US" sz="1000" dirty="0" smtClean="0"/>
          </a:p>
          <a:p>
            <a:pPr lvl="2" eaLnBrk="1" hangingPunct="1"/>
            <a:r>
              <a:rPr lang="en-US" sz="1400" dirty="0" smtClean="0"/>
              <a:t>Detail records identify the goods/services billed, the statement they are associated with, the business line, and statement dates.</a:t>
            </a:r>
            <a:endParaRPr lang="en-US" sz="1000" dirty="0" smtClean="0"/>
          </a:p>
          <a:p>
            <a:pPr lvl="2" eaLnBrk="1" hangingPunct="1"/>
            <a:r>
              <a:rPr lang="en-US" sz="1400" dirty="0" smtClean="0"/>
              <a:t>View more detailed information for each statement detail record. </a:t>
            </a:r>
          </a:p>
          <a:p>
            <a:pPr lvl="2" eaLnBrk="1" hangingPunct="1"/>
            <a:r>
              <a:rPr lang="en-US" sz="1400" b="1" i="1" dirty="0" smtClean="0"/>
              <a:t>Note</a:t>
            </a:r>
            <a:r>
              <a:rPr lang="en-US" sz="1400" dirty="0" smtClean="0"/>
              <a:t>:  Statement </a:t>
            </a:r>
            <a:r>
              <a:rPr lang="en-US" sz="1400" dirty="0"/>
              <a:t>details are only available for customers doing business with GSA's Fleet, Rent, Global Supply, and Automotive Purchases business </a:t>
            </a:r>
            <a:r>
              <a:rPr lang="en-US" sz="1400" dirty="0" smtClean="0"/>
              <a:t>lines.</a:t>
            </a:r>
          </a:p>
          <a:p>
            <a:pPr marL="0" indent="0" eaLnBrk="1" hangingPunct="1">
              <a:buNone/>
            </a:pPr>
            <a:endParaRPr lang="en-US" sz="1000" dirty="0">
              <a:solidFill>
                <a:srgbClr val="FF0000"/>
              </a:solidFill>
            </a:endParaRPr>
          </a:p>
          <a:p>
            <a:pPr lvl="1" eaLnBrk="1" hangingPunct="1"/>
            <a:r>
              <a:rPr lang="en-US" sz="1600" dirty="0" smtClean="0"/>
              <a:t>Also, export the detail records to a CSV file to view and sort through the records.</a:t>
            </a:r>
          </a:p>
          <a:p>
            <a:pPr eaLnBrk="1" hangingPunct="1">
              <a:buNone/>
            </a:pPr>
            <a:endParaRPr lang="en-US" sz="1000" dirty="0" smtClean="0"/>
          </a:p>
          <a:p>
            <a:pPr marL="577850" lvl="2" eaLnBrk="1" hangingPunct="1"/>
            <a:r>
              <a:rPr lang="en-US" sz="1600" dirty="0" smtClean="0"/>
              <a:t>To access the Detail Record Search page, from the menu bar select </a:t>
            </a:r>
            <a:r>
              <a:rPr lang="en-US" sz="1600" b="1" dirty="0" smtClean="0"/>
              <a:t>Statements &gt; View Details</a:t>
            </a:r>
            <a:r>
              <a:rPr lang="en-US" sz="1600" dirty="0" smtClean="0"/>
              <a:t>.</a:t>
            </a:r>
          </a:p>
        </p:txBody>
      </p:sp>
      <p:sp>
        <p:nvSpPr>
          <p:cNvPr id="5" name="Rectangle 4"/>
          <p:cNvSpPr/>
          <p:nvPr/>
        </p:nvSpPr>
        <p:spPr bwMode="auto">
          <a:xfrm>
            <a:off x="3256963" y="5906871"/>
            <a:ext cx="2401444" cy="24151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256963" y="5039145"/>
            <a:ext cx="1211573" cy="33832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E19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5958" y="3156807"/>
            <a:ext cx="7294340" cy="35929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501445" y="997527"/>
            <a:ext cx="8642555" cy="2196935"/>
          </a:xfrm>
        </p:spPr>
        <p:txBody>
          <a:bodyPr/>
          <a:lstStyle/>
          <a:p>
            <a:pPr eaLnBrk="1" hangingPunct="1"/>
            <a:r>
              <a:rPr lang="en-US" sz="1800" b="1" dirty="0" smtClean="0"/>
              <a:t>Detail Record Search page</a:t>
            </a:r>
          </a:p>
          <a:p>
            <a:pPr lvl="1" eaLnBrk="1" hangingPunct="1"/>
            <a:r>
              <a:rPr lang="en-US" sz="1500" dirty="0" smtClean="0"/>
              <a:t>The Detail Record Search page displays with a search criteria area to search for details on statements.</a:t>
            </a:r>
          </a:p>
          <a:p>
            <a:pPr lvl="1" eaLnBrk="1" hangingPunct="1"/>
            <a:r>
              <a:rPr lang="en-US" sz="1500" dirty="0" smtClean="0"/>
              <a:t>Enter search criteria and select the </a:t>
            </a:r>
            <a:r>
              <a:rPr lang="en-US" sz="1500" b="1" dirty="0" smtClean="0"/>
              <a:t>[Search] </a:t>
            </a:r>
            <a:r>
              <a:rPr lang="en-US" sz="1500" dirty="0" smtClean="0"/>
              <a:t>button.</a:t>
            </a:r>
          </a:p>
          <a:p>
            <a:pPr lvl="2" eaLnBrk="1" hangingPunct="1"/>
            <a:r>
              <a:rPr lang="en-US" sz="1500" dirty="0" smtClean="0"/>
              <a:t>You can search by business line and can additionally search by specific fields related to the GSA business lines.</a:t>
            </a:r>
          </a:p>
          <a:p>
            <a:pPr lvl="1" eaLnBrk="1" hangingPunct="1"/>
            <a:r>
              <a:rPr lang="en-US" sz="1500" b="1" i="1" dirty="0" smtClean="0"/>
              <a:t>Note:</a:t>
            </a:r>
            <a:r>
              <a:rPr lang="en-US" sz="1500" dirty="0" smtClean="0"/>
              <a:t>  Statement </a:t>
            </a:r>
            <a:r>
              <a:rPr lang="en-US" sz="1500" dirty="0"/>
              <a:t>details are only available for customers doing business with GSA's Fleet, Rent, Global Supply, and Automotive Purchases business </a:t>
            </a:r>
            <a:r>
              <a:rPr lang="en-US" sz="1500" dirty="0" smtClean="0"/>
              <a:t>lines.</a:t>
            </a:r>
            <a:endParaRPr lang="en-US" sz="1500" dirty="0"/>
          </a:p>
          <a:p>
            <a:pPr lvl="1" eaLnBrk="1" hangingPunct="1"/>
            <a:endParaRPr lang="en-US" sz="1800" dirty="0" smtClean="0"/>
          </a:p>
          <a:p>
            <a:pPr lvl="1" eaLnBrk="1" hangingPunct="1"/>
            <a:endParaRPr lang="en-US" sz="2000" dirty="0" smtClean="0"/>
          </a:p>
        </p:txBody>
      </p:sp>
      <p:sp>
        <p:nvSpPr>
          <p:cNvPr id="8" name="Rectangle 7"/>
          <p:cNvSpPr/>
          <p:nvPr/>
        </p:nvSpPr>
        <p:spPr bwMode="auto">
          <a:xfrm>
            <a:off x="818246" y="6551154"/>
            <a:ext cx="360042" cy="17781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p:nvPr/>
        </p:nvCxnSpPr>
        <p:spPr bwMode="auto">
          <a:xfrm flipV="1">
            <a:off x="1661838" y="5090615"/>
            <a:ext cx="2316484" cy="875658"/>
          </a:xfrm>
          <a:prstGeom prst="straightConnector1">
            <a:avLst/>
          </a:prstGeom>
          <a:solidFill>
            <a:srgbClr val="ED171F"/>
          </a:solidFill>
          <a:ln w="38100" cap="flat" cmpd="sng" algn="ctr">
            <a:solidFill>
              <a:srgbClr val="C00000"/>
            </a:solidFill>
            <a:prstDash val="solid"/>
            <a:round/>
            <a:headEnd type="none" w="med" len="med"/>
            <a:tailEnd type="arrow"/>
          </a:ln>
          <a:effectLst/>
        </p:spPr>
      </p:cxnSp>
      <p:cxnSp>
        <p:nvCxnSpPr>
          <p:cNvPr id="13" name="Straight Arrow Connector 12"/>
          <p:cNvCxnSpPr/>
          <p:nvPr/>
        </p:nvCxnSpPr>
        <p:spPr bwMode="auto">
          <a:xfrm flipV="1">
            <a:off x="1648465" y="4367284"/>
            <a:ext cx="3326144" cy="1296858"/>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E20</a:t>
            </a:r>
            <a:endParaRPr lang="en-US" sz="1200" dirty="0">
              <a:solidFill>
                <a:schemeClr val="tx1">
                  <a:lumMod val="65000"/>
                  <a:lumOff val="35000"/>
                </a:schemeClr>
              </a:solidFill>
            </a:endParaRPr>
          </a:p>
        </p:txBody>
      </p:sp>
      <p:pic>
        <p:nvPicPr>
          <p:cNvPr id="10244" name="Picture 4"/>
          <p:cNvPicPr>
            <a:picLocks noChangeAspect="1" noChangeArrowheads="1"/>
          </p:cNvPicPr>
          <p:nvPr/>
        </p:nvPicPr>
        <p:blipFill>
          <a:blip r:embed="rId4" cstate="print"/>
          <a:srcRect/>
          <a:stretch>
            <a:fillRect/>
          </a:stretch>
        </p:blipFill>
        <p:spPr bwMode="auto">
          <a:xfrm>
            <a:off x="4065253" y="4907823"/>
            <a:ext cx="4587429" cy="565715"/>
          </a:xfrm>
          <a:prstGeom prst="rect">
            <a:avLst/>
          </a:prstGeom>
          <a:noFill/>
          <a:ln w="9525">
            <a:solidFill>
              <a:schemeClr val="tx1"/>
            </a:solidFill>
            <a:miter lim="800000"/>
            <a:headEnd/>
            <a:tailEnd/>
          </a:ln>
        </p:spPr>
      </p:pic>
      <p:pic>
        <p:nvPicPr>
          <p:cNvPr id="10243" name="Picture 3"/>
          <p:cNvPicPr>
            <a:picLocks noChangeAspect="1" noChangeArrowheads="1"/>
          </p:cNvPicPr>
          <p:nvPr/>
        </p:nvPicPr>
        <p:blipFill>
          <a:blip r:embed="rId5" cstate="print"/>
          <a:srcRect/>
          <a:stretch>
            <a:fillRect/>
          </a:stretch>
        </p:blipFill>
        <p:spPr bwMode="auto">
          <a:xfrm>
            <a:off x="5040491" y="4157713"/>
            <a:ext cx="3612191" cy="678858"/>
          </a:xfrm>
          <a:prstGeom prst="rect">
            <a:avLst/>
          </a:prstGeom>
          <a:noFill/>
          <a:ln w="9525">
            <a:solidFill>
              <a:schemeClr val="tx1"/>
            </a:solidFill>
            <a:miter lim="800000"/>
            <a:headEnd/>
            <a:tailEnd/>
          </a:ln>
        </p:spPr>
      </p:pic>
      <p:cxnSp>
        <p:nvCxnSpPr>
          <p:cNvPr id="16" name="Straight Arrow Connector 15"/>
          <p:cNvCxnSpPr/>
          <p:nvPr/>
        </p:nvCxnSpPr>
        <p:spPr bwMode="auto">
          <a:xfrm flipV="1">
            <a:off x="1951630" y="6121082"/>
            <a:ext cx="1055496" cy="163714"/>
          </a:xfrm>
          <a:prstGeom prst="straightConnector1">
            <a:avLst/>
          </a:prstGeom>
          <a:solidFill>
            <a:srgbClr val="ED171F"/>
          </a:solidFill>
          <a:ln w="38100" cap="flat" cmpd="sng" algn="ctr">
            <a:solidFill>
              <a:srgbClr val="C00000"/>
            </a:solidFill>
            <a:prstDash val="solid"/>
            <a:round/>
            <a:headEnd type="none" w="med" len="med"/>
            <a:tailEnd type="arrow"/>
          </a:ln>
          <a:effectLst/>
        </p:spPr>
      </p:cxnSp>
      <p:pic>
        <p:nvPicPr>
          <p:cNvPr id="102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091148" y="5528444"/>
            <a:ext cx="2235708" cy="121386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cstate="print"/>
          <a:srcRect/>
          <a:stretch>
            <a:fillRect/>
          </a:stretch>
        </p:blipFill>
        <p:spPr bwMode="auto">
          <a:xfrm>
            <a:off x="473654" y="3206496"/>
            <a:ext cx="8282420" cy="236524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712788" y="1390421"/>
            <a:ext cx="8229600" cy="1694155"/>
          </a:xfrm>
        </p:spPr>
        <p:txBody>
          <a:bodyPr/>
          <a:lstStyle/>
          <a:p>
            <a:pPr eaLnBrk="1" hangingPunct="1"/>
            <a:r>
              <a:rPr lang="en-US" sz="2200" b="1" dirty="0" smtClean="0"/>
              <a:t>Detail Record Search page</a:t>
            </a:r>
          </a:p>
          <a:p>
            <a:pPr lvl="1" eaLnBrk="1" hangingPunct="1"/>
            <a:r>
              <a:rPr lang="en-US" sz="1800" dirty="0" smtClean="0"/>
              <a:t>In the search results, review the statement detail records.</a:t>
            </a:r>
          </a:p>
          <a:p>
            <a:pPr lvl="1" eaLnBrk="1" hangingPunct="1"/>
            <a:endParaRPr lang="en-US" sz="1000" dirty="0" smtClean="0"/>
          </a:p>
          <a:p>
            <a:pPr lvl="1" eaLnBrk="1" hangingPunct="1"/>
            <a:r>
              <a:rPr lang="en-US" sz="1600" b="1" i="1" dirty="0" smtClean="0"/>
              <a:t>Note:  </a:t>
            </a:r>
            <a:r>
              <a:rPr lang="en-US" sz="1600" dirty="0" smtClean="0"/>
              <a:t>Statement </a:t>
            </a:r>
            <a:r>
              <a:rPr lang="en-US" sz="1600" dirty="0"/>
              <a:t>details are only available for customers doing business with GSA's Fleet, Rent, Global Supply, and Automotive Purchases business </a:t>
            </a:r>
            <a:r>
              <a:rPr lang="en-US" sz="1600" dirty="0" smtClean="0"/>
              <a:t>lines.</a:t>
            </a:r>
            <a:endParaRPr lang="en-US" sz="1600" dirty="0"/>
          </a:p>
          <a:p>
            <a:pPr lvl="1" eaLnBrk="1" hangingPunct="1"/>
            <a:endParaRPr lang="en-US" sz="1800" b="1" dirty="0" smtClean="0"/>
          </a:p>
        </p:txBody>
      </p:sp>
      <p:sp>
        <p:nvSpPr>
          <p:cNvPr id="9" name="Rectangle 8"/>
          <p:cNvSpPr/>
          <p:nvPr/>
        </p:nvSpPr>
        <p:spPr bwMode="auto">
          <a:xfrm>
            <a:off x="486209" y="4336473"/>
            <a:ext cx="8257309" cy="123527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478302" y="1128156"/>
            <a:ext cx="8506290" cy="5493030"/>
          </a:xfrm>
        </p:spPr>
        <p:txBody>
          <a:bodyPr/>
          <a:lstStyle/>
          <a:p>
            <a:pPr eaLnBrk="1" hangingPunct="1"/>
            <a:r>
              <a:rPr lang="en-US" sz="2200" b="1" dirty="0" smtClean="0"/>
              <a:t>Detail Record Search</a:t>
            </a:r>
          </a:p>
          <a:p>
            <a:pPr lvl="1" eaLnBrk="1" hangingPunct="1"/>
            <a:r>
              <a:rPr lang="en-US" sz="1800" dirty="0" smtClean="0"/>
              <a:t>When searching for statement detail records, the search results display up to 1,000 records at a time.  Even if your search returns more than 1,000 detail records, up to 1,000 detail records display at once.</a:t>
            </a:r>
          </a:p>
          <a:p>
            <a:pPr lvl="1" eaLnBrk="1" hangingPunct="1">
              <a:buNone/>
            </a:pPr>
            <a:endParaRPr lang="en-US" sz="1000" dirty="0" smtClean="0"/>
          </a:p>
          <a:p>
            <a:pPr lvl="1" eaLnBrk="1" hangingPunct="1"/>
            <a:r>
              <a:rPr lang="en-US" sz="1800" dirty="0" smtClean="0"/>
              <a:t>If your search returns more than 1,000 detail records, the system will display an informational message stating that your search has returned more than 1,000 records.  In order to review all of the records, you have two options:</a:t>
            </a:r>
          </a:p>
          <a:p>
            <a:pPr lvl="1" eaLnBrk="1" hangingPunct="1">
              <a:buNone/>
            </a:pPr>
            <a:endParaRPr lang="en-US" sz="1000" dirty="0" smtClean="0"/>
          </a:p>
          <a:p>
            <a:pPr marL="1139825" lvl="2" indent="-457200" eaLnBrk="1" hangingPunct="1">
              <a:buSzPct val="100000"/>
              <a:buFont typeface="+mj-lt"/>
              <a:buAutoNum type="arabicPeriod"/>
            </a:pPr>
            <a:r>
              <a:rPr lang="en-US" sz="1700" dirty="0" smtClean="0"/>
              <a:t>Select the </a:t>
            </a:r>
            <a:r>
              <a:rPr lang="en-US" sz="1700" b="1" dirty="0" smtClean="0"/>
              <a:t>[View as CSV] </a:t>
            </a:r>
            <a:r>
              <a:rPr lang="en-US" sz="1700" dirty="0" smtClean="0"/>
              <a:t>button to export all of the detail records to a CSV file.</a:t>
            </a:r>
          </a:p>
          <a:p>
            <a:pPr marL="1139825" lvl="2" indent="-457200" eaLnBrk="1" hangingPunct="1">
              <a:buSzPct val="100000"/>
              <a:buFont typeface="+mj-lt"/>
              <a:buAutoNum type="arabicPeriod" startAt="2"/>
            </a:pPr>
            <a:r>
              <a:rPr lang="en-US" sz="1700" dirty="0" smtClean="0"/>
              <a:t>Select the </a:t>
            </a:r>
            <a:r>
              <a:rPr lang="en-US" sz="1700" b="1" dirty="0" smtClean="0"/>
              <a:t>[Sort] </a:t>
            </a:r>
            <a:r>
              <a:rPr lang="en-US" sz="1700" dirty="0" smtClean="0"/>
              <a:t>button to re-sort the order of the detail records that display based on sort criteria that you specify.  When you sort the detail records, the system sorts through all of the records, even if there are more than 1,000 records.</a:t>
            </a:r>
          </a:p>
          <a:p>
            <a:pPr lvl="3" eaLnBrk="1" hangingPunct="1">
              <a:buSzPct val="100000"/>
            </a:pPr>
            <a:r>
              <a:rPr lang="en-US" sz="1600" dirty="0" smtClean="0"/>
              <a:t>Detail records can be sorted by columns such as, Statement Number, Statement Date, Account Name, and Business Line.</a:t>
            </a:r>
          </a:p>
          <a:p>
            <a:pPr marL="1028700" lvl="3" indent="0" eaLnBrk="1" hangingPunct="1">
              <a:buSzPct val="100000"/>
              <a:buNone/>
            </a:pPr>
            <a:endParaRPr lang="en-US" sz="1200" dirty="0" smtClean="0"/>
          </a:p>
          <a:p>
            <a:pPr lvl="1" eaLnBrk="1" hangingPunct="1">
              <a:buSzPct val="100000"/>
            </a:pPr>
            <a:r>
              <a:rPr lang="en-US" sz="1500" b="1" i="1" dirty="0"/>
              <a:t>Note:  </a:t>
            </a:r>
            <a:r>
              <a:rPr lang="en-US" sz="1500" dirty="0"/>
              <a:t>Statement details are only available for customers doing business with GSA's Fleet, Rent, Global Supply, and Automotive Purchases business lines.</a:t>
            </a:r>
          </a:p>
          <a:p>
            <a:pPr lvl="1" eaLnBrk="1" hangingPunct="1">
              <a:buSzPct val="100000"/>
            </a:pPr>
            <a:endParaRPr lang="en-US" sz="1800" dirty="0" smtClean="0"/>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881311" y="3866127"/>
            <a:ext cx="7597671" cy="1664353"/>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589935" y="1404936"/>
            <a:ext cx="8352453" cy="2037918"/>
          </a:xfrm>
        </p:spPr>
        <p:txBody>
          <a:bodyPr/>
          <a:lstStyle/>
          <a:p>
            <a:pPr eaLnBrk="1" hangingPunct="1"/>
            <a:r>
              <a:rPr lang="en-US" sz="2200" b="1" dirty="0" smtClean="0"/>
              <a:t>Detail Record Search page</a:t>
            </a:r>
          </a:p>
          <a:p>
            <a:pPr lvl="1" eaLnBrk="1" hangingPunct="1"/>
            <a:r>
              <a:rPr lang="en-US" sz="1800" dirty="0" smtClean="0"/>
              <a:t>To view more detailed information for a detail record, select the </a:t>
            </a:r>
            <a:r>
              <a:rPr lang="en-US" sz="1800" b="1" dirty="0" smtClean="0"/>
              <a:t>detail record</a:t>
            </a:r>
            <a:r>
              <a:rPr lang="en-US" sz="1800" dirty="0" smtClean="0"/>
              <a:t> and then select the </a:t>
            </a:r>
            <a:r>
              <a:rPr lang="en-US" sz="1800" b="1" dirty="0" smtClean="0"/>
              <a:t>[View] </a:t>
            </a:r>
            <a:r>
              <a:rPr lang="en-US" sz="1800" dirty="0" smtClean="0"/>
              <a:t>button.</a:t>
            </a:r>
          </a:p>
          <a:p>
            <a:pPr eaLnBrk="1" hangingPunct="1"/>
            <a:endParaRPr lang="en-US" sz="1000" dirty="0" smtClean="0"/>
          </a:p>
          <a:p>
            <a:pPr lvl="1" eaLnBrk="1" hangingPunct="1"/>
            <a:r>
              <a:rPr lang="en-US" sz="1800" b="1" i="1" dirty="0" smtClean="0"/>
              <a:t>Note:  </a:t>
            </a:r>
            <a:r>
              <a:rPr lang="en-US" sz="1800" dirty="0" smtClean="0"/>
              <a:t>Statement </a:t>
            </a:r>
            <a:r>
              <a:rPr lang="en-US" sz="1800" dirty="0"/>
              <a:t>details are only available for customers doing business with GSA's Fleet, Rent, Global Supply, and Automotive Purchases business </a:t>
            </a:r>
            <a:r>
              <a:rPr lang="en-US" sz="1800" dirty="0" smtClean="0"/>
              <a:t>lines</a:t>
            </a:r>
            <a:r>
              <a:rPr lang="en-US" sz="1800" b="1" dirty="0" smtClean="0"/>
              <a:t>.</a:t>
            </a:r>
            <a:endParaRPr lang="en-US" sz="1800" b="1" dirty="0"/>
          </a:p>
          <a:p>
            <a:pPr lvl="1" eaLnBrk="1" hangingPunct="1"/>
            <a:endParaRPr lang="en-US" sz="1800" dirty="0" smtClean="0"/>
          </a:p>
        </p:txBody>
      </p:sp>
      <p:sp>
        <p:nvSpPr>
          <p:cNvPr id="10" name="Rectangle 9"/>
          <p:cNvSpPr/>
          <p:nvPr/>
        </p:nvSpPr>
        <p:spPr bwMode="auto">
          <a:xfrm>
            <a:off x="956778" y="3870006"/>
            <a:ext cx="428677" cy="36576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85971" y="5255860"/>
            <a:ext cx="7580819" cy="27462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1121664" y="3713728"/>
            <a:ext cx="7044112" cy="292608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467512" y="1128702"/>
            <a:ext cx="8563944" cy="2474745"/>
          </a:xfrm>
        </p:spPr>
        <p:txBody>
          <a:bodyPr/>
          <a:lstStyle/>
          <a:p>
            <a:pPr eaLnBrk="1" hangingPunct="1"/>
            <a:r>
              <a:rPr lang="en-US" sz="2200" b="1" dirty="0" smtClean="0"/>
              <a:t>Detail Record</a:t>
            </a:r>
          </a:p>
          <a:p>
            <a:pPr marL="403225" lvl="1" indent="-177800" eaLnBrk="1" hangingPunct="1"/>
            <a:r>
              <a:rPr lang="en-US" sz="1500" dirty="0" smtClean="0"/>
              <a:t>The statement detail record opens and displays with detailed information.</a:t>
            </a:r>
          </a:p>
          <a:p>
            <a:pPr marL="403225" lvl="1" indent="-177800" eaLnBrk="1" hangingPunct="1"/>
            <a:r>
              <a:rPr lang="en-US" sz="1500" dirty="0" smtClean="0"/>
              <a:t>From this page you can also do the following:</a:t>
            </a:r>
          </a:p>
          <a:p>
            <a:pPr marL="749300" lvl="2" indent="-177800" eaLnBrk="1" hangingPunct="1"/>
            <a:r>
              <a:rPr lang="en-US" sz="1500" dirty="0" smtClean="0"/>
              <a:t>Select the </a:t>
            </a:r>
            <a:r>
              <a:rPr lang="en-US" sz="1500" b="1" dirty="0" smtClean="0"/>
              <a:t>[Previous] </a:t>
            </a:r>
            <a:r>
              <a:rPr lang="en-US" sz="1500" dirty="0" smtClean="0"/>
              <a:t>or </a:t>
            </a:r>
            <a:r>
              <a:rPr lang="en-US" sz="1500" b="1" dirty="0" smtClean="0"/>
              <a:t>[Next] </a:t>
            </a:r>
            <a:r>
              <a:rPr lang="en-US" sz="1500" dirty="0" smtClean="0"/>
              <a:t>buttons to go to the previous or next detail record that appears on the statement.</a:t>
            </a:r>
          </a:p>
          <a:p>
            <a:pPr marL="749300" lvl="2" indent="-177800" eaLnBrk="1" hangingPunct="1"/>
            <a:r>
              <a:rPr lang="en-US" sz="1500" dirty="0" smtClean="0"/>
              <a:t>Select the </a:t>
            </a:r>
            <a:r>
              <a:rPr lang="en-US" sz="1500" b="1" dirty="0" smtClean="0"/>
              <a:t>[View Statement] </a:t>
            </a:r>
            <a:r>
              <a:rPr lang="en-US" sz="1500" dirty="0" smtClean="0"/>
              <a:t>button to view the statement associated with this detail record.</a:t>
            </a:r>
          </a:p>
          <a:p>
            <a:pPr marL="403225" lvl="1" indent="-177800" eaLnBrk="1" hangingPunct="1"/>
            <a:r>
              <a:rPr lang="en-US" sz="1500" b="1" i="1" dirty="0" smtClean="0"/>
              <a:t>Note:  </a:t>
            </a:r>
            <a:r>
              <a:rPr lang="en-US" sz="1500" dirty="0" smtClean="0"/>
              <a:t>Statement </a:t>
            </a:r>
            <a:r>
              <a:rPr lang="en-US" sz="1500" dirty="0"/>
              <a:t>details are only available for customers doing business with GSA's Fleet, Rent, Global Supply, and Automotive Purchases business </a:t>
            </a:r>
            <a:r>
              <a:rPr lang="en-US" sz="1500" dirty="0" smtClean="0"/>
              <a:t>lines.</a:t>
            </a:r>
            <a:endParaRPr lang="en-US" sz="1500" dirty="0"/>
          </a:p>
          <a:p>
            <a:pPr marL="403225" lvl="1" indent="-177800" eaLnBrk="1" hangingPunct="1"/>
            <a:endParaRPr lang="en-US" sz="1500" dirty="0" smtClean="0"/>
          </a:p>
        </p:txBody>
      </p:sp>
      <p:sp>
        <p:nvSpPr>
          <p:cNvPr id="6" name="Rectangle 5"/>
          <p:cNvSpPr/>
          <p:nvPr/>
        </p:nvSpPr>
        <p:spPr bwMode="auto">
          <a:xfrm>
            <a:off x="1167897" y="4153891"/>
            <a:ext cx="1747318" cy="1909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679609" y="3462528"/>
            <a:ext cx="8104173" cy="241401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545690" y="1316448"/>
            <a:ext cx="8396698" cy="1999776"/>
          </a:xfrm>
        </p:spPr>
        <p:txBody>
          <a:bodyPr/>
          <a:lstStyle/>
          <a:p>
            <a:pPr eaLnBrk="1" hangingPunct="1"/>
            <a:r>
              <a:rPr lang="en-US" sz="2200" b="1" dirty="0" smtClean="0"/>
              <a:t>Detail Record Search</a:t>
            </a:r>
          </a:p>
          <a:p>
            <a:pPr lvl="1" eaLnBrk="1" hangingPunct="1"/>
            <a:r>
              <a:rPr lang="en-US" sz="1800" dirty="0" smtClean="0"/>
              <a:t>To view the statement associated with a detail record, select a </a:t>
            </a:r>
            <a:r>
              <a:rPr lang="en-US" sz="1800" b="1" dirty="0" smtClean="0"/>
              <a:t>detail record </a:t>
            </a:r>
            <a:r>
              <a:rPr lang="en-US" sz="1800" dirty="0" smtClean="0"/>
              <a:t>and then select the </a:t>
            </a:r>
            <a:r>
              <a:rPr lang="en-US" sz="1800" b="1" dirty="0" smtClean="0"/>
              <a:t>[View Statement] </a:t>
            </a:r>
            <a:r>
              <a:rPr lang="en-US" sz="1800" dirty="0" smtClean="0"/>
              <a:t>button.</a:t>
            </a:r>
          </a:p>
          <a:p>
            <a:pPr lvl="1" eaLnBrk="1" hangingPunct="1"/>
            <a:r>
              <a:rPr lang="en-US" sz="1800" b="1" i="1" dirty="0" smtClean="0"/>
              <a:t>Note:  </a:t>
            </a:r>
            <a:r>
              <a:rPr lang="en-US" sz="1800" dirty="0" smtClean="0"/>
              <a:t>Statement </a:t>
            </a:r>
            <a:r>
              <a:rPr lang="en-US" sz="1800" dirty="0"/>
              <a:t>details are only available for customers doing business with GSA's Fleet, Rent, Global Supply, and Automotive Purchases business </a:t>
            </a:r>
            <a:r>
              <a:rPr lang="en-US" sz="1800" dirty="0" smtClean="0"/>
              <a:t>lines.</a:t>
            </a:r>
            <a:endParaRPr lang="en-US" sz="1800" dirty="0"/>
          </a:p>
          <a:p>
            <a:pPr lvl="1" eaLnBrk="1" hangingPunct="1"/>
            <a:endParaRPr lang="en-US" sz="1800" dirty="0" smtClean="0"/>
          </a:p>
        </p:txBody>
      </p:sp>
      <p:sp>
        <p:nvSpPr>
          <p:cNvPr id="10" name="Rectangle 9"/>
          <p:cNvSpPr/>
          <p:nvPr/>
        </p:nvSpPr>
        <p:spPr bwMode="auto">
          <a:xfrm rot="10800000" flipV="1">
            <a:off x="1300094" y="3462528"/>
            <a:ext cx="1131256" cy="52791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697549" y="5451515"/>
            <a:ext cx="8086233" cy="42502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78026" y="3132947"/>
            <a:ext cx="5836444" cy="362673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Details (Cont’d)</a:t>
            </a:r>
          </a:p>
        </p:txBody>
      </p:sp>
      <p:sp>
        <p:nvSpPr>
          <p:cNvPr id="8195" name="Rectangle 7"/>
          <p:cNvSpPr>
            <a:spLocks noGrp="1" noChangeArrowheads="1"/>
          </p:cNvSpPr>
          <p:nvPr>
            <p:ph idx="1"/>
          </p:nvPr>
        </p:nvSpPr>
        <p:spPr>
          <a:xfrm>
            <a:off x="412955" y="1116419"/>
            <a:ext cx="8529433" cy="1748701"/>
          </a:xfrm>
        </p:spPr>
        <p:txBody>
          <a:bodyPr/>
          <a:lstStyle/>
          <a:p>
            <a:pPr eaLnBrk="1" hangingPunct="1"/>
            <a:r>
              <a:rPr lang="en-US" sz="2000" b="1" dirty="0" smtClean="0"/>
              <a:t>Statement Record</a:t>
            </a:r>
          </a:p>
          <a:p>
            <a:pPr lvl="1" eaLnBrk="1" hangingPunct="1"/>
            <a:r>
              <a:rPr lang="en-US" sz="1500" dirty="0" smtClean="0"/>
              <a:t>The statement record opens and displays in a tab-like format.  The first tab that displays is the </a:t>
            </a:r>
            <a:r>
              <a:rPr lang="en-US" sz="1500" b="1" dirty="0" smtClean="0"/>
              <a:t>Statement Information </a:t>
            </a:r>
            <a:r>
              <a:rPr lang="en-US" sz="1500" dirty="0" smtClean="0"/>
              <a:t>tab which contains detailed statement information.  Review the detail billing records associated with this statement, related attachments, and correspondence.</a:t>
            </a:r>
          </a:p>
          <a:p>
            <a:pPr lvl="1" eaLnBrk="1" hangingPunct="1"/>
            <a:endParaRPr lang="en-US" sz="800" dirty="0" smtClean="0"/>
          </a:p>
          <a:p>
            <a:pPr lvl="1" eaLnBrk="1" hangingPunct="1"/>
            <a:r>
              <a:rPr lang="en-US" sz="1500" b="1" i="1" dirty="0" smtClean="0"/>
              <a:t>Note:</a:t>
            </a:r>
            <a:r>
              <a:rPr lang="en-US" sz="1500" dirty="0" smtClean="0"/>
              <a:t>  Statement </a:t>
            </a:r>
            <a:r>
              <a:rPr lang="en-US" sz="1500" dirty="0"/>
              <a:t>details are only available for customers doing business with GSA's Fleet, Rent, Global Supply, and Automotive Purchases business </a:t>
            </a:r>
            <a:r>
              <a:rPr lang="en-US" sz="1500" dirty="0" smtClean="0"/>
              <a:t>lines.</a:t>
            </a:r>
            <a:endParaRPr lang="en-US" sz="1500" dirty="0"/>
          </a:p>
        </p:txBody>
      </p:sp>
      <p:sp>
        <p:nvSpPr>
          <p:cNvPr id="7" name="Rectangle 6"/>
          <p:cNvSpPr/>
          <p:nvPr/>
        </p:nvSpPr>
        <p:spPr bwMode="auto">
          <a:xfrm>
            <a:off x="1977044" y="3711039"/>
            <a:ext cx="772094" cy="15648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0764" y="5137578"/>
            <a:ext cx="2433161" cy="162210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Statement/Details</a:t>
            </a:r>
          </a:p>
        </p:txBody>
      </p:sp>
      <p:sp>
        <p:nvSpPr>
          <p:cNvPr id="8195" name="Rectangle 7"/>
          <p:cNvSpPr>
            <a:spLocks noGrp="1" noChangeArrowheads="1"/>
          </p:cNvSpPr>
          <p:nvPr>
            <p:ph idx="1"/>
          </p:nvPr>
        </p:nvSpPr>
        <p:spPr>
          <a:xfrm>
            <a:off x="365760" y="1179847"/>
            <a:ext cx="8778239" cy="4184704"/>
          </a:xfrm>
        </p:spPr>
        <p:txBody>
          <a:bodyPr/>
          <a:lstStyle/>
          <a:p>
            <a:pPr eaLnBrk="1" hangingPunct="1"/>
            <a:r>
              <a:rPr lang="en-US" sz="2000" b="1" dirty="0" smtClean="0"/>
              <a:t>The Dispute Statement/Details process is used to dispute an entire statement or specific details of a statement (detail records).</a:t>
            </a:r>
          </a:p>
          <a:p>
            <a:pPr eaLnBrk="1" hangingPunct="1">
              <a:buNone/>
            </a:pPr>
            <a:endParaRPr lang="en-US" sz="1000" dirty="0" smtClean="0"/>
          </a:p>
          <a:p>
            <a:pPr lvl="1" eaLnBrk="1" hangingPunct="1"/>
            <a:r>
              <a:rPr lang="en-US" sz="1800" dirty="0" smtClean="0"/>
              <a:t>Submit a dispute request if you find the statement might be in error or contain inaccurate information.</a:t>
            </a:r>
          </a:p>
          <a:p>
            <a:pPr lvl="1" eaLnBrk="1" hangingPunct="1"/>
            <a:r>
              <a:rPr lang="en-US" sz="1800" dirty="0" smtClean="0"/>
              <a:t>To dispute a statement or details associated with a statement, VCSS has a dispute wizard that walks you step-by-step through the dispute submission process.</a:t>
            </a:r>
          </a:p>
          <a:p>
            <a:pPr lvl="2" eaLnBrk="1" hangingPunct="1"/>
            <a:r>
              <a:rPr lang="en-US" sz="1600" dirty="0" smtClean="0"/>
              <a:t>If you would like to dispute details of a statement, there is an additional step to search for and select the specific detail records you would like to dispute.</a:t>
            </a:r>
          </a:p>
          <a:p>
            <a:pPr lvl="2" eaLnBrk="1" hangingPunct="1"/>
            <a:r>
              <a:rPr lang="en-US" sz="1600" b="1" i="1" dirty="0" smtClean="0"/>
              <a:t>Note:  </a:t>
            </a:r>
            <a:r>
              <a:rPr lang="en-US" sz="1600" dirty="0" smtClean="0"/>
              <a:t>Statement </a:t>
            </a:r>
            <a:r>
              <a:rPr lang="en-US" sz="1600" dirty="0"/>
              <a:t>details are only available for customers doing business with GSA's Fleet, Rent, Global Supply, and Automotive Purchases business </a:t>
            </a:r>
            <a:r>
              <a:rPr lang="en-US" sz="1600" dirty="0" smtClean="0"/>
              <a:t>lines.</a:t>
            </a:r>
          </a:p>
          <a:p>
            <a:pPr lvl="2" eaLnBrk="1" hangingPunct="1">
              <a:buNone/>
            </a:pPr>
            <a:endParaRPr lang="en-US" sz="500" dirty="0" smtClean="0"/>
          </a:p>
          <a:p>
            <a:pPr lvl="1" eaLnBrk="1" hangingPunct="1"/>
            <a:r>
              <a:rPr lang="en-US" sz="1800" dirty="0" smtClean="0"/>
              <a:t>To access the dispute wizard, from the menu bar select </a:t>
            </a:r>
            <a:r>
              <a:rPr lang="en-US" sz="1800" b="1" dirty="0" smtClean="0"/>
              <a:t>Statements &gt; Dispute Statement/Details</a:t>
            </a:r>
            <a:r>
              <a:rPr lang="en-US" sz="1800" dirty="0" smtClean="0"/>
              <a:t>.</a:t>
            </a:r>
          </a:p>
        </p:txBody>
      </p:sp>
      <p:sp>
        <p:nvSpPr>
          <p:cNvPr id="5" name="Rectangle 4"/>
          <p:cNvSpPr/>
          <p:nvPr/>
        </p:nvSpPr>
        <p:spPr bwMode="auto">
          <a:xfrm>
            <a:off x="3210765" y="5130805"/>
            <a:ext cx="1234440" cy="30356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210765" y="6209695"/>
            <a:ext cx="2432304" cy="27299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a:t>
            </a:r>
          </a:p>
        </p:txBody>
      </p:sp>
      <p:sp>
        <p:nvSpPr>
          <p:cNvPr id="8195" name="Rectangle 7"/>
          <p:cNvSpPr>
            <a:spLocks noGrp="1" noChangeArrowheads="1"/>
          </p:cNvSpPr>
          <p:nvPr>
            <p:ph idx="1"/>
          </p:nvPr>
        </p:nvSpPr>
        <p:spPr>
          <a:xfrm>
            <a:off x="492371" y="1216253"/>
            <a:ext cx="8520357" cy="1977113"/>
          </a:xfrm>
        </p:spPr>
        <p:txBody>
          <a:bodyPr/>
          <a:lstStyle/>
          <a:p>
            <a:pPr eaLnBrk="1" hangingPunct="1"/>
            <a:r>
              <a:rPr lang="en-US" sz="2200" b="1" dirty="0" smtClean="0"/>
              <a:t>Enter Statement Number to Dispute page</a:t>
            </a:r>
          </a:p>
          <a:p>
            <a:pPr lvl="1" eaLnBrk="1" hangingPunct="1"/>
            <a:r>
              <a:rPr lang="en-US" sz="1800" dirty="0" smtClean="0"/>
              <a:t>The first page of the dispute wizard displays where you identify the statement you would like to dispute.</a:t>
            </a:r>
          </a:p>
          <a:p>
            <a:pPr lvl="1" eaLnBrk="1" hangingPunct="1"/>
            <a:r>
              <a:rPr lang="en-US" sz="1800" dirty="0" smtClean="0"/>
              <a:t>Enter the </a:t>
            </a:r>
            <a:r>
              <a:rPr lang="en-US" sz="1800" b="1" dirty="0" smtClean="0"/>
              <a:t>Statement Number </a:t>
            </a:r>
            <a:r>
              <a:rPr lang="en-US" sz="1800" dirty="0" smtClean="0"/>
              <a:t>and select the </a:t>
            </a:r>
            <a:r>
              <a:rPr lang="en-US" sz="1800" b="1" dirty="0" smtClean="0"/>
              <a:t>[Next] </a:t>
            </a:r>
            <a:r>
              <a:rPr lang="en-US" sz="1800" dirty="0" smtClean="0"/>
              <a:t>button.</a:t>
            </a:r>
          </a:p>
          <a:p>
            <a:pPr lvl="2" eaLnBrk="1" hangingPunct="1"/>
            <a:r>
              <a:rPr lang="en-US" sz="1600" dirty="0" smtClean="0"/>
              <a:t>If the statement is associated with more than one account, you must also enter the </a:t>
            </a:r>
            <a:r>
              <a:rPr lang="en-US" sz="1600" b="1" dirty="0" smtClean="0"/>
              <a:t>Account Code</a:t>
            </a:r>
            <a:r>
              <a:rPr lang="en-US" sz="1600" dirty="0" smtClean="0"/>
              <a:t>.</a:t>
            </a:r>
            <a:endParaRPr lang="en-US" sz="1800" dirty="0" smtClean="0"/>
          </a:p>
        </p:txBody>
      </p:sp>
      <p:pic>
        <p:nvPicPr>
          <p:cNvPr id="2" name="Picture 2"/>
          <p:cNvPicPr>
            <a:picLocks noChangeAspect="1" noChangeArrowheads="1"/>
          </p:cNvPicPr>
          <p:nvPr/>
        </p:nvPicPr>
        <p:blipFill>
          <a:blip r:embed="rId3" cstate="print"/>
          <a:srcRect/>
          <a:stretch>
            <a:fillRect/>
          </a:stretch>
        </p:blipFill>
        <p:spPr bwMode="auto">
          <a:xfrm>
            <a:off x="2098549" y="3334057"/>
            <a:ext cx="4572453" cy="3247315"/>
          </a:xfrm>
          <a:prstGeom prst="rect">
            <a:avLst/>
          </a:prstGeom>
          <a:noFill/>
          <a:ln w="9525">
            <a:solidFill>
              <a:schemeClr val="tx1"/>
            </a:solidFill>
            <a:miter lim="800000"/>
            <a:headEnd/>
            <a:tailEnd/>
          </a:ln>
        </p:spPr>
      </p:pic>
      <p:sp>
        <p:nvSpPr>
          <p:cNvPr id="10" name="Rectangle 9"/>
          <p:cNvSpPr/>
          <p:nvPr/>
        </p:nvSpPr>
        <p:spPr bwMode="auto">
          <a:xfrm>
            <a:off x="2283475" y="5713266"/>
            <a:ext cx="3545700" cy="32004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987331" y="5653377"/>
            <a:ext cx="620203" cy="44527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37773" y="4985467"/>
            <a:ext cx="2453259" cy="165725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a:t>
            </a:r>
          </a:p>
        </p:txBody>
      </p:sp>
      <p:sp>
        <p:nvSpPr>
          <p:cNvPr id="8195" name="Rectangle 7"/>
          <p:cNvSpPr>
            <a:spLocks noGrp="1" noChangeArrowheads="1"/>
          </p:cNvSpPr>
          <p:nvPr>
            <p:ph idx="1"/>
          </p:nvPr>
        </p:nvSpPr>
        <p:spPr>
          <a:xfrm>
            <a:off x="394805" y="1140611"/>
            <a:ext cx="8503536" cy="3750366"/>
          </a:xfrm>
        </p:spPr>
        <p:txBody>
          <a:bodyPr/>
          <a:lstStyle/>
          <a:p>
            <a:pPr eaLnBrk="1" hangingPunct="1"/>
            <a:r>
              <a:rPr lang="en-US" sz="1800" b="1" dirty="0" smtClean="0"/>
              <a:t>The Statement Search page is used to search for, view, and print statements for your accounts.</a:t>
            </a:r>
          </a:p>
          <a:p>
            <a:pPr lvl="1" eaLnBrk="1" hangingPunct="1"/>
            <a:r>
              <a:rPr lang="en-US" sz="1700" dirty="0" smtClean="0"/>
              <a:t>View statements as Portable Document Format (PDF) files to print</a:t>
            </a:r>
            <a:r>
              <a:rPr lang="en-US" sz="1800" dirty="0" smtClean="0"/>
              <a:t>.</a:t>
            </a:r>
          </a:p>
          <a:p>
            <a:pPr lvl="1" eaLnBrk="1" hangingPunct="1"/>
            <a:r>
              <a:rPr lang="en-US" sz="1700" dirty="0" smtClean="0"/>
              <a:t>Create and view statement correspondence to send to GSA</a:t>
            </a:r>
            <a:r>
              <a:rPr lang="en-US" sz="1800" dirty="0" smtClean="0"/>
              <a:t>.</a:t>
            </a:r>
          </a:p>
          <a:p>
            <a:pPr lvl="2" eaLnBrk="1" hangingPunct="1"/>
            <a:r>
              <a:rPr lang="en-US" sz="1600" dirty="0" smtClean="0"/>
              <a:t>Statement correspondence are messages regarding a specific statement on your account.  </a:t>
            </a:r>
          </a:p>
          <a:p>
            <a:pPr lvl="2" eaLnBrk="1" hangingPunct="1"/>
            <a:r>
              <a:rPr lang="en-US" sz="1600" dirty="0" smtClean="0"/>
              <a:t>This correspondence should not be related to a general account issue or question, or a specific refund or payment on your account because there are specific types of correspondence that should be created for these.</a:t>
            </a:r>
          </a:p>
          <a:p>
            <a:pPr lvl="1" eaLnBrk="1" hangingPunct="1"/>
            <a:r>
              <a:rPr lang="en-US" sz="1700" dirty="0" smtClean="0"/>
              <a:t>Dispute a statement that you think might be in error.</a:t>
            </a:r>
          </a:p>
          <a:p>
            <a:pPr lvl="1" eaLnBrk="1" hangingPunct="1"/>
            <a:r>
              <a:rPr lang="en-US" sz="1700" dirty="0" smtClean="0"/>
              <a:t>View dispute requests and status associated with a statement.</a:t>
            </a:r>
          </a:p>
          <a:p>
            <a:pPr marL="577850" lvl="2" eaLnBrk="1" hangingPunct="1"/>
            <a:r>
              <a:rPr lang="en-US" sz="1700" dirty="0" smtClean="0"/>
              <a:t>To access the Statement Search page, from the menu bar select </a:t>
            </a:r>
            <a:r>
              <a:rPr lang="en-US" sz="1700" b="1" dirty="0" smtClean="0"/>
              <a:t>Statements &gt; View and Print Statements</a:t>
            </a:r>
            <a:r>
              <a:rPr lang="en-US" sz="1700" dirty="0" smtClean="0"/>
              <a:t>.</a:t>
            </a:r>
          </a:p>
          <a:p>
            <a:pPr eaLnBrk="1" hangingPunct="1"/>
            <a:endParaRPr lang="en-US" sz="2000" dirty="0" smtClean="0"/>
          </a:p>
        </p:txBody>
      </p:sp>
      <p:sp>
        <p:nvSpPr>
          <p:cNvPr id="7" name="Rectangle 6"/>
          <p:cNvSpPr/>
          <p:nvPr/>
        </p:nvSpPr>
        <p:spPr bwMode="auto">
          <a:xfrm>
            <a:off x="3337773" y="5321299"/>
            <a:ext cx="2453259" cy="26307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337772" y="4985467"/>
            <a:ext cx="1250201" cy="33583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52053" y="3020291"/>
            <a:ext cx="6241473" cy="357753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92372" y="1215317"/>
            <a:ext cx="8502888" cy="1176191"/>
          </a:xfrm>
        </p:spPr>
        <p:txBody>
          <a:bodyPr/>
          <a:lstStyle/>
          <a:p>
            <a:pPr eaLnBrk="1" hangingPunct="1"/>
            <a:r>
              <a:rPr lang="en-US" sz="2200" b="1" dirty="0" smtClean="0"/>
              <a:t>Select Dispute Type page</a:t>
            </a:r>
          </a:p>
          <a:p>
            <a:pPr lvl="1" eaLnBrk="1" hangingPunct="1"/>
            <a:r>
              <a:rPr lang="en-US" sz="1800" dirty="0" smtClean="0"/>
              <a:t>The second page of the dispute wizard displays where you identify whether you would like to dispute the entire statement or details of a statement.</a:t>
            </a:r>
          </a:p>
          <a:p>
            <a:pPr lvl="1" eaLnBrk="1" hangingPunct="1"/>
            <a:r>
              <a:rPr lang="en-US" sz="1800" dirty="0" smtClean="0"/>
              <a:t>To dispute an entire statement, select </a:t>
            </a:r>
            <a:r>
              <a:rPr lang="en-US" sz="1800" b="1" dirty="0" smtClean="0"/>
              <a:t>Dispute Entire Statement </a:t>
            </a:r>
            <a:r>
              <a:rPr lang="en-US" sz="1800" dirty="0" smtClean="0"/>
              <a:t>and then select the </a:t>
            </a:r>
            <a:r>
              <a:rPr lang="en-US" sz="1800" b="1" dirty="0" smtClean="0"/>
              <a:t>[Next] </a:t>
            </a:r>
            <a:r>
              <a:rPr lang="en-US" sz="1800" dirty="0" smtClean="0"/>
              <a:t>button.</a:t>
            </a:r>
          </a:p>
        </p:txBody>
      </p:sp>
      <p:sp>
        <p:nvSpPr>
          <p:cNvPr id="10" name="Rectangle 9"/>
          <p:cNvSpPr/>
          <p:nvPr/>
        </p:nvSpPr>
        <p:spPr bwMode="auto">
          <a:xfrm>
            <a:off x="1708811" y="4253346"/>
            <a:ext cx="585216" cy="30480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133856" y="5876493"/>
            <a:ext cx="1688822" cy="24674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E29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066595" y="3561097"/>
            <a:ext cx="5047488" cy="297065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501445" y="1137684"/>
            <a:ext cx="8426195" cy="2307266"/>
          </a:xfrm>
        </p:spPr>
        <p:txBody>
          <a:bodyPr/>
          <a:lstStyle/>
          <a:p>
            <a:pPr eaLnBrk="1" hangingPunct="1"/>
            <a:r>
              <a:rPr lang="en-US" sz="2200" b="1" dirty="0" smtClean="0"/>
              <a:t>Select Dispute Type page</a:t>
            </a:r>
          </a:p>
          <a:p>
            <a:pPr lvl="1" eaLnBrk="1" hangingPunct="1"/>
            <a:r>
              <a:rPr lang="en-US" sz="1800" dirty="0" smtClean="0"/>
              <a:t>To dispute details of a statement, select </a:t>
            </a:r>
            <a:r>
              <a:rPr lang="en-US" sz="1800" b="1" dirty="0" smtClean="0"/>
              <a:t>Choose Which Detail Records to Dispute </a:t>
            </a:r>
            <a:r>
              <a:rPr lang="en-US" sz="1800" dirty="0" smtClean="0"/>
              <a:t>and then select the </a:t>
            </a:r>
            <a:r>
              <a:rPr lang="en-US" sz="1800" b="1" dirty="0" smtClean="0"/>
              <a:t>[Next] </a:t>
            </a:r>
            <a:r>
              <a:rPr lang="en-US" sz="1800" dirty="0" smtClean="0"/>
              <a:t>button.</a:t>
            </a:r>
          </a:p>
          <a:p>
            <a:pPr lvl="2" eaLnBrk="1" hangingPunct="1"/>
            <a:r>
              <a:rPr lang="en-US" sz="1700" dirty="0" smtClean="0"/>
              <a:t>When selecting this option, there is an additional step to search for and select the specific detail billing records to dispute.</a:t>
            </a:r>
          </a:p>
          <a:p>
            <a:pPr marL="682625" lvl="2" indent="0" eaLnBrk="1" hangingPunct="1">
              <a:buNone/>
            </a:pPr>
            <a:endParaRPr lang="en-US" sz="1000" dirty="0"/>
          </a:p>
          <a:p>
            <a:pPr lvl="1" eaLnBrk="1" hangingPunct="1"/>
            <a:r>
              <a:rPr lang="en-US" sz="1600" b="1" i="1" dirty="0" smtClean="0"/>
              <a:t>Note:  </a:t>
            </a:r>
            <a:r>
              <a:rPr lang="en-US" sz="1600" dirty="0" smtClean="0"/>
              <a:t>Statement </a:t>
            </a:r>
            <a:r>
              <a:rPr lang="en-US" sz="1600" dirty="0"/>
              <a:t>details are only available for customers doing business with GSA's Fleet, Rent, Global Supply, and Automotive Purchases business </a:t>
            </a:r>
            <a:r>
              <a:rPr lang="en-US" sz="1600" dirty="0" smtClean="0"/>
              <a:t>lines.</a:t>
            </a:r>
            <a:endParaRPr lang="en-US" sz="1600" dirty="0"/>
          </a:p>
          <a:p>
            <a:pPr lvl="1" eaLnBrk="1" hangingPunct="1"/>
            <a:endParaRPr lang="en-US" sz="1600" dirty="0" smtClean="0"/>
          </a:p>
        </p:txBody>
      </p:sp>
      <p:sp>
        <p:nvSpPr>
          <p:cNvPr id="12" name="Rectangle 11"/>
          <p:cNvSpPr/>
          <p:nvPr/>
        </p:nvSpPr>
        <p:spPr bwMode="auto">
          <a:xfrm>
            <a:off x="2746706" y="4572000"/>
            <a:ext cx="475488" cy="25248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2341756" y="6089069"/>
            <a:ext cx="2018372" cy="20254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393895" y="1103266"/>
            <a:ext cx="8671286" cy="2625586"/>
          </a:xfrm>
        </p:spPr>
        <p:txBody>
          <a:bodyPr/>
          <a:lstStyle/>
          <a:p>
            <a:pPr eaLnBrk="1" hangingPunct="1"/>
            <a:r>
              <a:rPr lang="en-US" sz="2200" b="1" dirty="0" smtClean="0"/>
              <a:t>Select Detail Records to Dispute page</a:t>
            </a:r>
          </a:p>
          <a:p>
            <a:pPr lvl="1" eaLnBrk="1" hangingPunct="1"/>
            <a:r>
              <a:rPr lang="en-US" sz="1700" dirty="0" smtClean="0"/>
              <a:t>If you selected the option to choose which detail records to dispute, the third page of the dispute wizard displays to identify detail records for the dispute.</a:t>
            </a:r>
          </a:p>
          <a:p>
            <a:pPr lvl="1" eaLnBrk="1" hangingPunct="1"/>
            <a:r>
              <a:rPr lang="en-US" sz="1700" dirty="0" smtClean="0"/>
              <a:t>Select the </a:t>
            </a:r>
            <a:r>
              <a:rPr lang="en-US" sz="1700" b="1" dirty="0" smtClean="0"/>
              <a:t>[Search] </a:t>
            </a:r>
            <a:r>
              <a:rPr lang="en-US" sz="1700" dirty="0" smtClean="0"/>
              <a:t>button without entering search criteria</a:t>
            </a:r>
            <a:r>
              <a:rPr lang="en-US" sz="1800" dirty="0" smtClean="0"/>
              <a:t>.</a:t>
            </a:r>
          </a:p>
          <a:p>
            <a:pPr lvl="2" eaLnBrk="1" hangingPunct="1"/>
            <a:r>
              <a:rPr lang="en-US" sz="1600" dirty="0" smtClean="0"/>
              <a:t>If you have access to a large number of detail records, you may want to enter search criteria and select the </a:t>
            </a:r>
            <a:r>
              <a:rPr lang="en-US" sz="1600" b="1" dirty="0" smtClean="0"/>
              <a:t>[Search] </a:t>
            </a:r>
            <a:r>
              <a:rPr lang="en-US" sz="1600" dirty="0" smtClean="0"/>
              <a:t>button to limit the search results to a manageable number. </a:t>
            </a:r>
          </a:p>
          <a:p>
            <a:pPr lvl="1" eaLnBrk="1" hangingPunct="1"/>
            <a:r>
              <a:rPr lang="en-US" sz="1500" b="1" i="1" dirty="0" smtClean="0"/>
              <a:t>Note:  </a:t>
            </a:r>
            <a:r>
              <a:rPr lang="en-US" sz="1500" dirty="0" smtClean="0"/>
              <a:t>Statement </a:t>
            </a:r>
            <a:r>
              <a:rPr lang="en-US" sz="1500" dirty="0"/>
              <a:t>details are only available for customers doing business with GSA's Fleet, Rent, Global Supply, and Automotive Purchases business </a:t>
            </a:r>
            <a:r>
              <a:rPr lang="en-US" sz="1500" dirty="0" smtClean="0"/>
              <a:t>lines</a:t>
            </a:r>
            <a:r>
              <a:rPr lang="en-US" sz="1700" dirty="0" smtClean="0"/>
              <a:t>.</a:t>
            </a:r>
            <a:endParaRPr lang="en-US" sz="1700" dirty="0"/>
          </a:p>
          <a:p>
            <a:pPr lvl="1" eaLnBrk="1" hangingPunct="1"/>
            <a:endParaRPr lang="en-US" sz="1600" dirty="0" smtClean="0"/>
          </a:p>
        </p:txBody>
      </p:sp>
      <p:pic>
        <p:nvPicPr>
          <p:cNvPr id="23555" name="Picture 3"/>
          <p:cNvPicPr>
            <a:picLocks noChangeAspect="1" noChangeArrowheads="1"/>
          </p:cNvPicPr>
          <p:nvPr/>
        </p:nvPicPr>
        <p:blipFill>
          <a:blip r:embed="rId3" cstate="print"/>
          <a:srcRect r="23435"/>
          <a:stretch>
            <a:fillRect/>
          </a:stretch>
        </p:blipFill>
        <p:spPr bwMode="auto">
          <a:xfrm>
            <a:off x="2471975" y="3808070"/>
            <a:ext cx="4186137" cy="2812572"/>
          </a:xfrm>
          <a:prstGeom prst="rect">
            <a:avLst/>
          </a:prstGeom>
          <a:noFill/>
          <a:ln w="9525">
            <a:solidFill>
              <a:schemeClr val="tx1"/>
            </a:solidFill>
            <a:miter lim="800000"/>
            <a:headEnd/>
            <a:tailEnd/>
          </a:ln>
        </p:spPr>
      </p:pic>
      <p:sp>
        <p:nvSpPr>
          <p:cNvPr id="10" name="Rectangle 9"/>
          <p:cNvSpPr/>
          <p:nvPr/>
        </p:nvSpPr>
        <p:spPr bwMode="auto">
          <a:xfrm>
            <a:off x="3570136" y="6365018"/>
            <a:ext cx="393589" cy="21832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9021" y="3248025"/>
            <a:ext cx="8322743" cy="286167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376869" y="1128795"/>
            <a:ext cx="8651628" cy="1975832"/>
          </a:xfrm>
        </p:spPr>
        <p:txBody>
          <a:bodyPr/>
          <a:lstStyle/>
          <a:p>
            <a:pPr eaLnBrk="1" hangingPunct="1"/>
            <a:r>
              <a:rPr lang="en-US" sz="2200" b="1" dirty="0" smtClean="0"/>
              <a:t>Select Detail Records to Dispute page</a:t>
            </a:r>
          </a:p>
          <a:p>
            <a:pPr lvl="1" eaLnBrk="1" hangingPunct="1"/>
            <a:r>
              <a:rPr lang="en-US" sz="1800" dirty="0" smtClean="0"/>
              <a:t>In the search results, select the detail record and then select the </a:t>
            </a:r>
            <a:r>
              <a:rPr lang="en-US" sz="1800" b="1" dirty="0" smtClean="0"/>
              <a:t>[Mark for Dispute] </a:t>
            </a:r>
            <a:r>
              <a:rPr lang="en-US" sz="1800" dirty="0" smtClean="0"/>
              <a:t>button to include the record in the dispute.</a:t>
            </a:r>
          </a:p>
          <a:p>
            <a:pPr lvl="2" eaLnBrk="1" hangingPunct="1"/>
            <a:r>
              <a:rPr lang="en-US" sz="1700" dirty="0" smtClean="0"/>
              <a:t>You have the option to select more than one detail record for the dispute</a:t>
            </a:r>
            <a:r>
              <a:rPr lang="en-US" sz="1600" dirty="0" smtClean="0"/>
              <a:t>.</a:t>
            </a:r>
          </a:p>
          <a:p>
            <a:pPr marL="682625" lvl="2" indent="0" eaLnBrk="1" hangingPunct="1">
              <a:buNone/>
            </a:pPr>
            <a:endParaRPr lang="en-US" sz="1000" dirty="0" smtClean="0"/>
          </a:p>
          <a:p>
            <a:pPr lvl="1" eaLnBrk="1" hangingPunct="1"/>
            <a:r>
              <a:rPr lang="en-US" sz="1600" b="1" i="1" dirty="0" smtClean="0"/>
              <a:t>Note:  </a:t>
            </a:r>
            <a:r>
              <a:rPr lang="en-US" sz="1600" dirty="0" smtClean="0"/>
              <a:t>Statement </a:t>
            </a:r>
            <a:r>
              <a:rPr lang="en-US" sz="1600" dirty="0"/>
              <a:t>details are only available for customers doing business with GSA's Fleet, Rent, Global Supply, and Automotive Purchases business </a:t>
            </a:r>
            <a:r>
              <a:rPr lang="en-US" sz="1600" dirty="0" smtClean="0"/>
              <a:t>lines</a:t>
            </a:r>
            <a:r>
              <a:rPr lang="en-US" sz="1800" dirty="0" smtClean="0"/>
              <a:t>.</a:t>
            </a:r>
            <a:endParaRPr lang="en-US" sz="1800" dirty="0"/>
          </a:p>
          <a:p>
            <a:pPr lvl="1" eaLnBrk="1" hangingPunct="1"/>
            <a:endParaRPr lang="en-US" sz="1600" dirty="0" smtClean="0"/>
          </a:p>
        </p:txBody>
      </p:sp>
      <p:sp>
        <p:nvSpPr>
          <p:cNvPr id="10" name="Rectangle 9"/>
          <p:cNvSpPr/>
          <p:nvPr/>
        </p:nvSpPr>
        <p:spPr bwMode="auto">
          <a:xfrm>
            <a:off x="619021" y="5800959"/>
            <a:ext cx="8322743" cy="21884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685800" y="3760080"/>
            <a:ext cx="4016883" cy="32614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12957" y="1201739"/>
            <a:ext cx="8657303" cy="1558813"/>
          </a:xfrm>
        </p:spPr>
        <p:txBody>
          <a:bodyPr/>
          <a:lstStyle/>
          <a:p>
            <a:pPr eaLnBrk="1" hangingPunct="1"/>
            <a:r>
              <a:rPr lang="en-US" sz="2200" b="1" dirty="0" smtClean="0"/>
              <a:t>Select Detail Records to Dispute page</a:t>
            </a:r>
          </a:p>
          <a:p>
            <a:pPr lvl="1" eaLnBrk="1" hangingPunct="1"/>
            <a:r>
              <a:rPr lang="en-US" sz="1600" dirty="0" smtClean="0"/>
              <a:t>After you have successfully marked the detail records for dispute, review the system confirmation message and then select the </a:t>
            </a:r>
            <a:r>
              <a:rPr lang="en-US" sz="1600" b="1" dirty="0" smtClean="0"/>
              <a:t>[Next] </a:t>
            </a:r>
            <a:r>
              <a:rPr lang="en-US" sz="1600" dirty="0" smtClean="0"/>
              <a:t>button.</a:t>
            </a:r>
          </a:p>
          <a:p>
            <a:pPr lvl="1" eaLnBrk="1" hangingPunct="1"/>
            <a:r>
              <a:rPr lang="en-US" sz="1600" b="1" i="1" dirty="0" smtClean="0"/>
              <a:t>Note:  </a:t>
            </a:r>
            <a:r>
              <a:rPr lang="en-US" sz="1600" dirty="0" smtClean="0"/>
              <a:t>Statement </a:t>
            </a:r>
            <a:r>
              <a:rPr lang="en-US" sz="1600" dirty="0"/>
              <a:t>details are only available for customers doing business with GSA's Fleet, Rent, Global Supply, and Automotive Purchases business </a:t>
            </a:r>
            <a:r>
              <a:rPr lang="en-US" sz="1600" dirty="0" smtClean="0"/>
              <a:t>lines.</a:t>
            </a:r>
            <a:endParaRPr lang="en-US" sz="1600" dirty="0"/>
          </a:p>
          <a:p>
            <a:pPr lvl="1" eaLnBrk="1" hangingPunct="1"/>
            <a:endParaRPr lang="en-US" sz="1600" dirty="0" smtClean="0"/>
          </a:p>
        </p:txBody>
      </p:sp>
      <p:pic>
        <p:nvPicPr>
          <p:cNvPr id="25602" name="Picture 2"/>
          <p:cNvPicPr>
            <a:picLocks noChangeAspect="1" noChangeArrowheads="1"/>
          </p:cNvPicPr>
          <p:nvPr/>
        </p:nvPicPr>
        <p:blipFill>
          <a:blip r:embed="rId3" cstate="print"/>
          <a:srcRect/>
          <a:stretch>
            <a:fillRect/>
          </a:stretch>
        </p:blipFill>
        <p:spPr bwMode="auto">
          <a:xfrm>
            <a:off x="1098549" y="2760552"/>
            <a:ext cx="7191777" cy="3458936"/>
          </a:xfrm>
          <a:prstGeom prst="rect">
            <a:avLst/>
          </a:prstGeom>
          <a:noFill/>
          <a:ln w="9525">
            <a:solidFill>
              <a:schemeClr val="tx1"/>
            </a:solidFill>
            <a:miter lim="800000"/>
            <a:headEnd/>
            <a:tailEnd/>
          </a:ln>
        </p:spPr>
      </p:pic>
      <p:sp>
        <p:nvSpPr>
          <p:cNvPr id="10" name="Rectangle 9"/>
          <p:cNvSpPr/>
          <p:nvPr/>
        </p:nvSpPr>
        <p:spPr bwMode="auto">
          <a:xfrm>
            <a:off x="2955956" y="3938118"/>
            <a:ext cx="384774" cy="26927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290119" y="3367889"/>
            <a:ext cx="4239824" cy="1606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78302" y="1216249"/>
            <a:ext cx="8598715" cy="1850508"/>
          </a:xfrm>
        </p:spPr>
        <p:txBody>
          <a:bodyPr/>
          <a:lstStyle/>
          <a:p>
            <a:pPr eaLnBrk="1" hangingPunct="1"/>
            <a:r>
              <a:rPr lang="en-US" sz="2200" b="1" dirty="0" smtClean="0"/>
              <a:t>Enter Dispute Information page</a:t>
            </a:r>
          </a:p>
          <a:p>
            <a:pPr lvl="1" eaLnBrk="1" hangingPunct="1"/>
            <a:r>
              <a:rPr lang="en-US" sz="1800" dirty="0" smtClean="0"/>
              <a:t>This is the next page of the dispute wizard that displays after you do either of the following:</a:t>
            </a:r>
          </a:p>
          <a:p>
            <a:pPr lvl="2" eaLnBrk="1" hangingPunct="1"/>
            <a:r>
              <a:rPr lang="en-US" sz="1600" dirty="0" smtClean="0"/>
              <a:t>Select Dispute Entire Statement. </a:t>
            </a:r>
          </a:p>
          <a:p>
            <a:pPr lvl="2" eaLnBrk="1" hangingPunct="1"/>
            <a:r>
              <a:rPr lang="en-US" sz="1600" dirty="0" smtClean="0"/>
              <a:t>Select Choose Which Detail Records to Dispute, search for and successfully mark the detail records for dispute.</a:t>
            </a:r>
          </a:p>
          <a:p>
            <a:pPr lvl="1" eaLnBrk="1" hangingPunct="1"/>
            <a:r>
              <a:rPr lang="en-US" sz="1800" dirty="0" smtClean="0"/>
              <a:t>Enter your contact information.</a:t>
            </a:r>
          </a:p>
        </p:txBody>
      </p:sp>
      <p:sp>
        <p:nvSpPr>
          <p:cNvPr id="10" name="Rectangle 9"/>
          <p:cNvSpPr/>
          <p:nvPr/>
        </p:nvSpPr>
        <p:spPr bwMode="auto">
          <a:xfrm>
            <a:off x="2260349" y="4892755"/>
            <a:ext cx="4337399" cy="173312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2" name="Group 6"/>
          <p:cNvGrpSpPr/>
          <p:nvPr/>
        </p:nvGrpSpPr>
        <p:grpSpPr>
          <a:xfrm>
            <a:off x="2189315" y="3521876"/>
            <a:ext cx="4436571" cy="3161057"/>
            <a:chOff x="2189315" y="3521876"/>
            <a:chExt cx="4436571" cy="3161057"/>
          </a:xfrm>
        </p:grpSpPr>
        <p:pic>
          <p:nvPicPr>
            <p:cNvPr id="11266" name="Picture 2"/>
            <p:cNvPicPr>
              <a:picLocks noChangeAspect="1" noChangeArrowheads="1"/>
            </p:cNvPicPr>
            <p:nvPr/>
          </p:nvPicPr>
          <p:blipFill>
            <a:blip r:embed="rId3" cstate="print"/>
            <a:srcRect/>
            <a:stretch>
              <a:fillRect/>
            </a:stretch>
          </p:blipFill>
          <p:spPr bwMode="auto">
            <a:xfrm>
              <a:off x="2189315" y="3521876"/>
              <a:ext cx="4436571" cy="3161057"/>
            </a:xfrm>
            <a:prstGeom prst="rect">
              <a:avLst/>
            </a:prstGeom>
            <a:noFill/>
            <a:ln w="9525">
              <a:solidFill>
                <a:schemeClr val="tx1"/>
              </a:solidFill>
              <a:miter lim="800000"/>
              <a:headEnd/>
              <a:tailEnd/>
            </a:ln>
          </p:spPr>
        </p:pic>
        <p:sp>
          <p:nvSpPr>
            <p:cNvPr id="6" name="Rectangle 5"/>
            <p:cNvSpPr/>
            <p:nvPr/>
          </p:nvSpPr>
          <p:spPr bwMode="auto">
            <a:xfrm>
              <a:off x="3746666" y="6192982"/>
              <a:ext cx="1140032" cy="10687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9" name="Rectangle 8"/>
          <p:cNvSpPr/>
          <p:nvPr/>
        </p:nvSpPr>
        <p:spPr bwMode="auto">
          <a:xfrm>
            <a:off x="2297354" y="5135806"/>
            <a:ext cx="4281245" cy="150629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529902" y="1228538"/>
            <a:ext cx="8431213" cy="1378525"/>
          </a:xfrm>
        </p:spPr>
        <p:txBody>
          <a:bodyPr/>
          <a:lstStyle/>
          <a:p>
            <a:pPr eaLnBrk="1" hangingPunct="1"/>
            <a:r>
              <a:rPr lang="en-US" sz="2200" b="1" dirty="0" smtClean="0"/>
              <a:t>Enter Dispute Information page</a:t>
            </a:r>
          </a:p>
          <a:p>
            <a:pPr lvl="1" eaLnBrk="1" hangingPunct="1"/>
            <a:r>
              <a:rPr lang="en-US" sz="1800" dirty="0" smtClean="0"/>
              <a:t>Select a </a:t>
            </a:r>
            <a:r>
              <a:rPr lang="en-US" sz="1800" b="1" dirty="0" smtClean="0"/>
              <a:t>Dispute Reason Code</a:t>
            </a:r>
            <a:r>
              <a:rPr lang="en-US" sz="1800" dirty="0" smtClean="0"/>
              <a:t> and enter a detailed </a:t>
            </a:r>
            <a:r>
              <a:rPr lang="en-US" sz="1800" b="1" dirty="0" smtClean="0"/>
              <a:t>Dispute Explanation</a:t>
            </a:r>
            <a:r>
              <a:rPr lang="en-US" sz="1800" dirty="0" smtClean="0"/>
              <a:t>. </a:t>
            </a:r>
          </a:p>
          <a:p>
            <a:pPr lvl="2" eaLnBrk="1" hangingPunct="1"/>
            <a:r>
              <a:rPr lang="en-US" sz="1600" dirty="0" smtClean="0"/>
              <a:t>The Dispute Explanation field allows a maximum of 255 characters to be submitted.</a:t>
            </a:r>
          </a:p>
        </p:txBody>
      </p:sp>
      <p:pic>
        <p:nvPicPr>
          <p:cNvPr id="12290" name="Picture 2"/>
          <p:cNvPicPr>
            <a:picLocks noChangeAspect="1" noChangeArrowheads="1"/>
          </p:cNvPicPr>
          <p:nvPr/>
        </p:nvPicPr>
        <p:blipFill>
          <a:blip r:embed="rId3" cstate="print"/>
          <a:srcRect/>
          <a:stretch>
            <a:fillRect/>
          </a:stretch>
        </p:blipFill>
        <p:spPr bwMode="auto">
          <a:xfrm>
            <a:off x="508844" y="2656476"/>
            <a:ext cx="6026604" cy="3231286"/>
          </a:xfrm>
          <a:prstGeom prst="rect">
            <a:avLst/>
          </a:prstGeom>
          <a:noFill/>
          <a:ln w="9525">
            <a:solidFill>
              <a:schemeClr val="tx1"/>
            </a:solidFill>
            <a:miter lim="800000"/>
            <a:headEnd/>
            <a:tailEnd/>
          </a:ln>
        </p:spPr>
      </p:pic>
      <p:cxnSp>
        <p:nvCxnSpPr>
          <p:cNvPr id="15" name="Straight Arrow Connector 14"/>
          <p:cNvCxnSpPr/>
          <p:nvPr/>
        </p:nvCxnSpPr>
        <p:spPr bwMode="auto">
          <a:xfrm flipV="1">
            <a:off x="4901443" y="3404394"/>
            <a:ext cx="1963591" cy="328672"/>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
        <p:nvSpPr>
          <p:cNvPr id="17" name="Rectangle 16"/>
          <p:cNvSpPr/>
          <p:nvPr/>
        </p:nvSpPr>
        <p:spPr bwMode="auto">
          <a:xfrm>
            <a:off x="587633" y="3526417"/>
            <a:ext cx="5870317" cy="234406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2291" name="Picture 3"/>
          <p:cNvPicPr>
            <a:picLocks noChangeAspect="1" noChangeArrowheads="1"/>
          </p:cNvPicPr>
          <p:nvPr/>
        </p:nvPicPr>
        <p:blipFill>
          <a:blip r:embed="rId4" cstate="print"/>
          <a:srcRect/>
          <a:stretch>
            <a:fillRect/>
          </a:stretch>
        </p:blipFill>
        <p:spPr bwMode="auto">
          <a:xfrm>
            <a:off x="6924222" y="3272033"/>
            <a:ext cx="1943100" cy="2609850"/>
          </a:xfrm>
          <a:prstGeom prst="rect">
            <a:avLst/>
          </a:prstGeom>
          <a:noFill/>
          <a:ln w="9525">
            <a:solidFill>
              <a:schemeClr val="tx1"/>
            </a:solidFill>
            <a:miter lim="800000"/>
            <a:headEnd/>
            <a:tailEnd/>
          </a:ln>
        </p:spPr>
      </p:pic>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967778" y="2949720"/>
            <a:ext cx="5152915" cy="349264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32104" y="1159273"/>
            <a:ext cx="8657304" cy="1375430"/>
          </a:xfrm>
        </p:spPr>
        <p:txBody>
          <a:bodyPr/>
          <a:lstStyle/>
          <a:p>
            <a:pPr eaLnBrk="1" hangingPunct="1"/>
            <a:r>
              <a:rPr lang="en-US" sz="2200" b="1" dirty="0" smtClean="0"/>
              <a:t>Enter Dispute Information page</a:t>
            </a:r>
          </a:p>
          <a:p>
            <a:pPr lvl="1" eaLnBrk="1" hangingPunct="1"/>
            <a:r>
              <a:rPr lang="en-US" sz="2000" dirty="0" smtClean="0"/>
              <a:t>If you would like to add supporting documentation to the dispute, select the </a:t>
            </a:r>
            <a:r>
              <a:rPr lang="en-US" sz="2000" b="1" dirty="0" smtClean="0"/>
              <a:t>[Attachments] </a:t>
            </a:r>
            <a:r>
              <a:rPr lang="en-US" sz="2000" dirty="0" smtClean="0"/>
              <a:t>button. </a:t>
            </a:r>
          </a:p>
          <a:p>
            <a:pPr marL="688975" lvl="2" eaLnBrk="1" hangingPunct="1"/>
            <a:r>
              <a:rPr lang="en-US" sz="1600" dirty="0" smtClean="0"/>
              <a:t>The attachment file types supported are text, PDF, Microsoft Excel and Word documents. </a:t>
            </a:r>
          </a:p>
        </p:txBody>
      </p:sp>
      <p:sp>
        <p:nvSpPr>
          <p:cNvPr id="9" name="Rectangle 8"/>
          <p:cNvSpPr/>
          <p:nvPr/>
        </p:nvSpPr>
        <p:spPr bwMode="auto">
          <a:xfrm>
            <a:off x="3918265" y="3727531"/>
            <a:ext cx="875407" cy="30414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2737235" y="3747014"/>
            <a:ext cx="502920" cy="2651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73630" y="1151713"/>
            <a:ext cx="8670370" cy="1042842"/>
          </a:xfrm>
        </p:spPr>
        <p:txBody>
          <a:bodyPr/>
          <a:lstStyle/>
          <a:p>
            <a:pPr eaLnBrk="1" hangingPunct="1"/>
            <a:r>
              <a:rPr lang="en-US" sz="2200" b="1" dirty="0" smtClean="0"/>
              <a:t>Add an Attachment to the Dispute</a:t>
            </a:r>
          </a:p>
          <a:p>
            <a:pPr lvl="1" eaLnBrk="1" hangingPunct="1"/>
            <a:r>
              <a:rPr lang="en-US" sz="1800" dirty="0" smtClean="0"/>
              <a:t>Select the </a:t>
            </a:r>
            <a:r>
              <a:rPr lang="en-US" sz="1800" b="1" dirty="0" smtClean="0"/>
              <a:t>[Browse] </a:t>
            </a:r>
            <a:r>
              <a:rPr lang="en-US" sz="1800" dirty="0" smtClean="0"/>
              <a:t>button search for a file on your computer.</a:t>
            </a:r>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buNone/>
            </a:pPr>
            <a:endParaRPr lang="en-US" sz="1800" dirty="0" smtClean="0"/>
          </a:p>
          <a:p>
            <a:pPr lvl="1" eaLnBrk="1" hangingPunct="1"/>
            <a:r>
              <a:rPr lang="en-US" sz="1800" dirty="0" smtClean="0"/>
              <a:t>In the choose file pop-up window, locate the file on your computer, select the </a:t>
            </a:r>
            <a:r>
              <a:rPr lang="en-US" sz="1800" b="1" dirty="0" smtClean="0"/>
              <a:t>file</a:t>
            </a:r>
            <a:r>
              <a:rPr lang="en-US" sz="1800" dirty="0" smtClean="0"/>
              <a:t>, and then select the </a:t>
            </a:r>
            <a:r>
              <a:rPr lang="en-US" sz="1800" b="1" dirty="0" smtClean="0"/>
              <a:t>[Open] </a:t>
            </a:r>
            <a:r>
              <a:rPr lang="en-US" sz="1800" dirty="0" smtClean="0"/>
              <a:t>button.</a:t>
            </a:r>
          </a:p>
        </p:txBody>
      </p:sp>
      <p:pic>
        <p:nvPicPr>
          <p:cNvPr id="13314" name="Picture 2"/>
          <p:cNvPicPr>
            <a:picLocks noChangeAspect="1" noChangeArrowheads="1"/>
          </p:cNvPicPr>
          <p:nvPr/>
        </p:nvPicPr>
        <p:blipFill>
          <a:blip r:embed="rId3" cstate="print"/>
          <a:srcRect/>
          <a:stretch>
            <a:fillRect/>
          </a:stretch>
        </p:blipFill>
        <p:spPr bwMode="auto">
          <a:xfrm>
            <a:off x="1522816" y="2015163"/>
            <a:ext cx="6003405" cy="873979"/>
          </a:xfrm>
          <a:prstGeom prst="rect">
            <a:avLst/>
          </a:prstGeom>
          <a:noFill/>
          <a:ln w="9525">
            <a:solidFill>
              <a:schemeClr val="tx1"/>
            </a:solidFill>
            <a:miter lim="800000"/>
            <a:headEnd/>
            <a:tailEnd/>
          </a:ln>
        </p:spPr>
      </p:pic>
      <p:sp>
        <p:nvSpPr>
          <p:cNvPr id="9" name="Rectangle 8"/>
          <p:cNvSpPr/>
          <p:nvPr/>
        </p:nvSpPr>
        <p:spPr bwMode="auto">
          <a:xfrm>
            <a:off x="5780928" y="2552700"/>
            <a:ext cx="724647" cy="2190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6" name="Picture 2"/>
          <p:cNvPicPr>
            <a:picLocks noChangeAspect="1" noChangeArrowheads="1"/>
          </p:cNvPicPr>
          <p:nvPr/>
        </p:nvPicPr>
        <p:blipFill>
          <a:blip r:embed="rId4" cstate="print"/>
          <a:srcRect/>
          <a:stretch>
            <a:fillRect/>
          </a:stretch>
        </p:blipFill>
        <p:spPr bwMode="auto">
          <a:xfrm>
            <a:off x="2770428" y="3909587"/>
            <a:ext cx="3813252" cy="2793666"/>
          </a:xfrm>
          <a:prstGeom prst="rect">
            <a:avLst/>
          </a:prstGeom>
          <a:noFill/>
          <a:ln w="9525">
            <a:noFill/>
            <a:miter lim="800000"/>
            <a:headEnd/>
            <a:tailEnd/>
          </a:ln>
        </p:spPr>
      </p:pic>
      <p:sp>
        <p:nvSpPr>
          <p:cNvPr id="7" name="Rectangle 6"/>
          <p:cNvSpPr/>
          <p:nvPr/>
        </p:nvSpPr>
        <p:spPr bwMode="auto">
          <a:xfrm>
            <a:off x="3474262" y="4295775"/>
            <a:ext cx="1102501" cy="13811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5986463" y="6272213"/>
            <a:ext cx="548640" cy="18288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1780569" y="4842525"/>
            <a:ext cx="5581649" cy="180442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365760" y="1123576"/>
            <a:ext cx="8778240" cy="1225969"/>
          </a:xfrm>
        </p:spPr>
        <p:txBody>
          <a:bodyPr/>
          <a:lstStyle/>
          <a:p>
            <a:pPr eaLnBrk="1" hangingPunct="1"/>
            <a:r>
              <a:rPr lang="en-US" sz="2200" b="1" dirty="0" smtClean="0"/>
              <a:t>Add an Attachment to the Dispute</a:t>
            </a:r>
          </a:p>
          <a:p>
            <a:pPr lvl="1" eaLnBrk="1" hangingPunct="1"/>
            <a:r>
              <a:rPr lang="en-US" sz="1800" dirty="0" smtClean="0"/>
              <a:t>Confirm that the </a:t>
            </a:r>
            <a:r>
              <a:rPr lang="en-US" sz="1800" b="1" dirty="0" smtClean="0"/>
              <a:t>Uploaded file </a:t>
            </a:r>
            <a:r>
              <a:rPr lang="en-US" sz="1800" dirty="0" smtClean="0"/>
              <a:t>path displays, and then select the </a:t>
            </a:r>
            <a:r>
              <a:rPr lang="en-US" sz="1800" b="1" dirty="0" smtClean="0"/>
              <a:t>[Add] </a:t>
            </a:r>
            <a:r>
              <a:rPr lang="en-US" sz="1800" dirty="0" smtClean="0"/>
              <a:t>button to add this attachment.</a:t>
            </a:r>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buNone/>
            </a:pPr>
            <a:endParaRPr lang="en-US" sz="1000" dirty="0" smtClean="0"/>
          </a:p>
          <a:p>
            <a:pPr lvl="1" eaLnBrk="1" hangingPunct="1"/>
            <a:r>
              <a:rPr lang="en-US" sz="1800" dirty="0" smtClean="0"/>
              <a:t>If the attachment is successfully added, the attachment record displays in the attachments summary below.  Select the </a:t>
            </a:r>
            <a:r>
              <a:rPr lang="en-US" sz="1800" b="1" dirty="0" smtClean="0"/>
              <a:t>[Back] </a:t>
            </a:r>
            <a:r>
              <a:rPr lang="en-US" sz="1800" dirty="0" smtClean="0"/>
              <a:t>button to return to the Dispute Information page.</a:t>
            </a:r>
          </a:p>
          <a:p>
            <a:pPr lvl="2" eaLnBrk="1" hangingPunct="1"/>
            <a:r>
              <a:rPr lang="en-US" sz="1600" dirty="0" smtClean="0"/>
              <a:t>If you would like to view the attachment, select the attachment record and then select the </a:t>
            </a:r>
            <a:r>
              <a:rPr lang="en-US" sz="1600" b="1" dirty="0" smtClean="0"/>
              <a:t>[View] </a:t>
            </a:r>
            <a:r>
              <a:rPr lang="en-US" sz="1600" dirty="0" smtClean="0"/>
              <a:t>button.</a:t>
            </a:r>
            <a:endParaRPr lang="en-US" sz="1800" dirty="0" smtClean="0"/>
          </a:p>
        </p:txBody>
      </p:sp>
      <p:sp>
        <p:nvSpPr>
          <p:cNvPr id="8" name="Rectangle 7"/>
          <p:cNvSpPr/>
          <p:nvPr/>
        </p:nvSpPr>
        <p:spPr bwMode="auto">
          <a:xfrm>
            <a:off x="6997902" y="5197450"/>
            <a:ext cx="339243" cy="24140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806853" y="6260122"/>
            <a:ext cx="5536481" cy="18053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2" name="Group 15"/>
          <p:cNvGrpSpPr/>
          <p:nvPr/>
        </p:nvGrpSpPr>
        <p:grpSpPr>
          <a:xfrm>
            <a:off x="1170008" y="2207199"/>
            <a:ext cx="6693842" cy="1014572"/>
            <a:chOff x="1170008" y="2207199"/>
            <a:chExt cx="6693842" cy="1014572"/>
          </a:xfrm>
        </p:grpSpPr>
        <p:sp>
          <p:nvSpPr>
            <p:cNvPr id="10" name="Rectangle 9"/>
            <p:cNvSpPr/>
            <p:nvPr/>
          </p:nvSpPr>
          <p:spPr bwMode="auto">
            <a:xfrm>
              <a:off x="6708950" y="2729119"/>
              <a:ext cx="592182" cy="47831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998169" y="2795204"/>
              <a:ext cx="3938398" cy="29968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5362" name="Picture 2"/>
            <p:cNvPicPr>
              <a:picLocks noChangeAspect="1" noChangeArrowheads="1"/>
            </p:cNvPicPr>
            <p:nvPr/>
          </p:nvPicPr>
          <p:blipFill>
            <a:blip r:embed="rId4" cstate="print"/>
            <a:srcRect/>
            <a:stretch>
              <a:fillRect/>
            </a:stretch>
          </p:blipFill>
          <p:spPr bwMode="auto">
            <a:xfrm>
              <a:off x="1170008" y="2207199"/>
              <a:ext cx="6693842" cy="1014572"/>
            </a:xfrm>
            <a:prstGeom prst="rect">
              <a:avLst/>
            </a:prstGeom>
            <a:noFill/>
            <a:ln w="9525">
              <a:solidFill>
                <a:schemeClr val="tx1"/>
              </a:solidFill>
              <a:miter lim="800000"/>
              <a:headEnd/>
              <a:tailEnd/>
            </a:ln>
          </p:spPr>
        </p:pic>
        <p:sp>
          <p:nvSpPr>
            <p:cNvPr id="12" name="Rectangle 11"/>
            <p:cNvSpPr/>
            <p:nvPr/>
          </p:nvSpPr>
          <p:spPr bwMode="auto">
            <a:xfrm>
              <a:off x="2070100" y="2844800"/>
              <a:ext cx="3810000" cy="215900"/>
            </a:xfrm>
            <a:prstGeom prst="rect">
              <a:avLst/>
            </a:prstGeom>
            <a:solidFill>
              <a:schemeClr val="bg1"/>
            </a:solidFill>
            <a:ln w="9525" cap="flat" cmpd="sng" algn="ctr">
              <a:solidFill>
                <a:schemeClr val="bg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2032000" y="2832100"/>
              <a:ext cx="4254500" cy="246221"/>
            </a:xfrm>
            <a:prstGeom prst="rect">
              <a:avLst/>
            </a:prstGeom>
            <a:noFill/>
          </p:spPr>
          <p:txBody>
            <a:bodyPr wrap="square" rtlCol="0">
              <a:spAutoFit/>
            </a:bodyPr>
            <a:lstStyle/>
            <a:p>
              <a:r>
                <a:rPr lang="en-US" sz="1000" dirty="0" smtClean="0">
                  <a:solidFill>
                    <a:schemeClr val="bg2">
                      <a:lumMod val="75000"/>
                    </a:schemeClr>
                  </a:solidFill>
                  <a:latin typeface="Georgia" pitchFamily="18" charset="0"/>
                </a:rPr>
                <a:t>C:\Documents and Settings\etjames</a:t>
              </a:r>
              <a:r>
                <a:rPr lang="en-US" sz="1000" dirty="0" smtClean="0">
                  <a:latin typeface="Georgia" pitchFamily="18" charset="0"/>
                </a:rPr>
                <a:t>\Desktop\Services Dispute\Se</a:t>
              </a:r>
              <a:endParaRPr lang="en-US" sz="1000" dirty="0">
                <a:latin typeface="Georgia" pitchFamily="18" charset="0"/>
              </a:endParaRPr>
            </a:p>
          </p:txBody>
        </p:sp>
      </p:grpSp>
      <p:sp>
        <p:nvSpPr>
          <p:cNvPr id="17" name="Rectangle 16"/>
          <p:cNvSpPr/>
          <p:nvPr/>
        </p:nvSpPr>
        <p:spPr bwMode="auto">
          <a:xfrm>
            <a:off x="6755587" y="2795204"/>
            <a:ext cx="484632" cy="35439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98035" y="2808704"/>
            <a:ext cx="6734175" cy="34956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501444" y="1198464"/>
            <a:ext cx="8485188" cy="1344320"/>
          </a:xfrm>
        </p:spPr>
        <p:txBody>
          <a:bodyPr/>
          <a:lstStyle/>
          <a:p>
            <a:pPr eaLnBrk="1" hangingPunct="1"/>
            <a:r>
              <a:rPr lang="en-US" sz="2200" b="1" dirty="0" smtClean="0"/>
              <a:t>Statement Search page</a:t>
            </a:r>
          </a:p>
          <a:p>
            <a:pPr lvl="1" eaLnBrk="1" hangingPunct="1"/>
            <a:r>
              <a:rPr lang="en-US" sz="1800" dirty="0" smtClean="0"/>
              <a:t>The Statement Search page displays with a search criteria area to search for statements associated with your account.</a:t>
            </a:r>
          </a:p>
          <a:p>
            <a:pPr lvl="1" eaLnBrk="1" hangingPunct="1"/>
            <a:r>
              <a:rPr lang="en-US" sz="1800" dirty="0" smtClean="0"/>
              <a:t>Enter search criteria and select the </a:t>
            </a:r>
            <a:r>
              <a:rPr lang="en-US" sz="1800" b="1" dirty="0" smtClean="0"/>
              <a:t>[Search] </a:t>
            </a:r>
            <a:r>
              <a:rPr lang="en-US" sz="1800" dirty="0" smtClean="0"/>
              <a:t>button.</a:t>
            </a:r>
          </a:p>
        </p:txBody>
      </p:sp>
      <p:sp>
        <p:nvSpPr>
          <p:cNvPr id="8" name="Rectangle 7"/>
          <p:cNvSpPr/>
          <p:nvPr/>
        </p:nvSpPr>
        <p:spPr bwMode="auto">
          <a:xfrm>
            <a:off x="1155801" y="6010275"/>
            <a:ext cx="482803" cy="24288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1926214" y="2575647"/>
            <a:ext cx="5152915" cy="349264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32466" y="1187227"/>
            <a:ext cx="8613057" cy="1334747"/>
          </a:xfrm>
        </p:spPr>
        <p:txBody>
          <a:bodyPr/>
          <a:lstStyle/>
          <a:p>
            <a:pPr eaLnBrk="1" hangingPunct="1"/>
            <a:r>
              <a:rPr lang="en-US" sz="2200" b="1" dirty="0" smtClean="0"/>
              <a:t>Dispute Information page</a:t>
            </a:r>
          </a:p>
          <a:p>
            <a:pPr lvl="1" eaLnBrk="1" hangingPunct="1"/>
            <a:r>
              <a:rPr lang="en-US" sz="1800" dirty="0" smtClean="0"/>
              <a:t>Once you have entered the dispute information, and optionally added attachments if needed, select the </a:t>
            </a:r>
            <a:r>
              <a:rPr lang="en-US" sz="1800" b="1" dirty="0" smtClean="0"/>
              <a:t>[Next] </a:t>
            </a:r>
            <a:r>
              <a:rPr lang="en-US" sz="1800" dirty="0" smtClean="0"/>
              <a:t>button.</a:t>
            </a:r>
          </a:p>
        </p:txBody>
      </p:sp>
      <p:sp>
        <p:nvSpPr>
          <p:cNvPr id="12" name="Rectangle 11"/>
          <p:cNvSpPr/>
          <p:nvPr/>
        </p:nvSpPr>
        <p:spPr bwMode="auto">
          <a:xfrm>
            <a:off x="2701635" y="3352800"/>
            <a:ext cx="512064" cy="30480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TextBox 12"/>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E39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937089" y="2687783"/>
            <a:ext cx="3524974" cy="394854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22506" y="1125248"/>
            <a:ext cx="8538614" cy="1617952"/>
          </a:xfrm>
        </p:spPr>
        <p:txBody>
          <a:bodyPr/>
          <a:lstStyle/>
          <a:p>
            <a:pPr eaLnBrk="1" hangingPunct="1"/>
            <a:r>
              <a:rPr lang="en-US" sz="2200" b="1" dirty="0" smtClean="0"/>
              <a:t>Confirm Dispute Information page</a:t>
            </a:r>
            <a:endParaRPr lang="en-US" sz="1000" dirty="0" smtClean="0"/>
          </a:p>
          <a:p>
            <a:pPr lvl="1" eaLnBrk="1" hangingPunct="1"/>
            <a:r>
              <a:rPr lang="en-US" sz="1800" dirty="0" smtClean="0"/>
              <a:t>On the next page of the dispute wizard, confirm the dispute information you entered and then select the </a:t>
            </a:r>
            <a:r>
              <a:rPr lang="en-US" sz="1800" b="1" dirty="0" smtClean="0"/>
              <a:t>[Next] </a:t>
            </a:r>
            <a:r>
              <a:rPr lang="en-US" sz="1800" dirty="0" smtClean="0"/>
              <a:t>button. </a:t>
            </a:r>
            <a:endParaRPr lang="en-US" sz="1000" dirty="0" smtClean="0"/>
          </a:p>
          <a:p>
            <a:pPr lvl="2" eaLnBrk="1" hangingPunct="1"/>
            <a:r>
              <a:rPr lang="en-US" sz="1600" dirty="0" smtClean="0"/>
              <a:t>If the dispute information you entered is not accurate, select the </a:t>
            </a:r>
            <a:r>
              <a:rPr lang="en-US" sz="1600" b="1" dirty="0" smtClean="0"/>
              <a:t>[Back] </a:t>
            </a:r>
            <a:r>
              <a:rPr lang="en-US" sz="1600" dirty="0" smtClean="0"/>
              <a:t>button to go back to the previous page and make updates as needed.</a:t>
            </a:r>
            <a:endParaRPr lang="en-US" sz="1000" b="1" i="1" dirty="0" smtClean="0"/>
          </a:p>
        </p:txBody>
      </p:sp>
      <p:sp>
        <p:nvSpPr>
          <p:cNvPr id="11" name="Rectangle 10"/>
          <p:cNvSpPr/>
          <p:nvPr/>
        </p:nvSpPr>
        <p:spPr bwMode="auto">
          <a:xfrm>
            <a:off x="1071419" y="3129423"/>
            <a:ext cx="341746" cy="20952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7"/>
          <p:cNvSpPr txBox="1">
            <a:spLocks noChangeArrowheads="1"/>
          </p:cNvSpPr>
          <p:nvPr/>
        </p:nvSpPr>
        <p:spPr bwMode="auto">
          <a:xfrm>
            <a:off x="5007935" y="3348265"/>
            <a:ext cx="3840643" cy="218066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75000"/>
              <a:tabLst/>
              <a:defRPr/>
            </a:pPr>
            <a:r>
              <a:rPr kumimoji="0" lang="en-US" sz="1600" b="1" i="1" u="none" strike="noStrike" kern="0" cap="none" spc="0" normalizeH="0" baseline="0" noProof="0" dirty="0" smtClean="0">
                <a:ln>
                  <a:noFill/>
                </a:ln>
                <a:solidFill>
                  <a:schemeClr val="tx1"/>
                </a:solidFill>
                <a:effectLst/>
                <a:uLnTx/>
                <a:uFillTx/>
                <a:latin typeface="+mn-lt"/>
              </a:rPr>
              <a:t>Note:  </a:t>
            </a:r>
            <a:r>
              <a:rPr kumimoji="0" lang="en-US" sz="1600" b="0" i="1" u="none" strike="noStrike" kern="0" cap="none" spc="0" normalizeH="0" baseline="0" noProof="0" dirty="0" smtClean="0">
                <a:ln>
                  <a:noFill/>
                </a:ln>
                <a:solidFill>
                  <a:schemeClr val="tx1"/>
                </a:solidFill>
                <a:effectLst/>
                <a:uLnTx/>
                <a:uFillTx/>
                <a:latin typeface="+mn-lt"/>
              </a:rPr>
              <a:t>If you added an attachment, it can be reviewed from this page by selecting the </a:t>
            </a:r>
            <a:r>
              <a:rPr kumimoji="0" lang="en-US" sz="1600" b="1" i="1" u="none" strike="noStrike" kern="0" cap="none" spc="0" normalizeH="0" baseline="0" noProof="0" dirty="0" smtClean="0">
                <a:ln>
                  <a:noFill/>
                </a:ln>
                <a:solidFill>
                  <a:schemeClr val="tx1"/>
                </a:solidFill>
                <a:effectLst/>
                <a:uLnTx/>
                <a:uFillTx/>
                <a:latin typeface="+mn-lt"/>
              </a:rPr>
              <a:t>[Attachments] </a:t>
            </a:r>
            <a:r>
              <a:rPr kumimoji="0" lang="en-US" sz="1600" b="0" i="1" u="none" strike="noStrike" kern="0" cap="none" spc="0" normalizeH="0" baseline="0" noProof="0" dirty="0" smtClean="0">
                <a:ln>
                  <a:noFill/>
                </a:ln>
                <a:solidFill>
                  <a:schemeClr val="tx1"/>
                </a:solidFill>
                <a:effectLst/>
                <a:uLnTx/>
                <a:uFillTx/>
                <a:latin typeface="+mn-lt"/>
              </a:rPr>
              <a:t>button. </a:t>
            </a:r>
          </a:p>
          <a:p>
            <a:pPr marL="0" marR="0" lvl="2" algn="l" defTabSz="914400" rtl="0" eaLnBrk="1" fontAlgn="base" latinLnBrk="0" hangingPunct="1">
              <a:lnSpc>
                <a:spcPct val="100000"/>
              </a:lnSpc>
              <a:spcBef>
                <a:spcPct val="20000"/>
              </a:spcBef>
              <a:spcAft>
                <a:spcPct val="0"/>
              </a:spcAft>
              <a:buClr>
                <a:srgbClr val="AF242B"/>
              </a:buClr>
              <a:buSzPct val="75000"/>
              <a:tabLst/>
              <a:defRPr/>
            </a:pPr>
            <a:endParaRPr lang="en-US" sz="1600" i="1" kern="0" dirty="0">
              <a:latin typeface="+mn-lt"/>
            </a:endParaRPr>
          </a:p>
          <a:p>
            <a:pPr marL="0" marR="0" lvl="2" algn="l" defTabSz="914400" rtl="0" eaLnBrk="1" fontAlgn="base" latinLnBrk="0" hangingPunct="1">
              <a:lnSpc>
                <a:spcPct val="100000"/>
              </a:lnSpc>
              <a:spcBef>
                <a:spcPct val="20000"/>
              </a:spcBef>
              <a:spcAft>
                <a:spcPct val="0"/>
              </a:spcAft>
              <a:buClr>
                <a:srgbClr val="AF242B"/>
              </a:buClr>
              <a:buSzPct val="75000"/>
              <a:tabLst/>
              <a:defRPr/>
            </a:pPr>
            <a:r>
              <a:rPr kumimoji="0" lang="en-US" sz="1600" b="0" i="1" u="none" strike="noStrike" kern="0" cap="none" spc="0" normalizeH="0" baseline="0" noProof="0" dirty="0" smtClean="0">
                <a:ln>
                  <a:noFill/>
                </a:ln>
                <a:solidFill>
                  <a:schemeClr val="tx1"/>
                </a:solidFill>
                <a:effectLst/>
                <a:uLnTx/>
                <a:uFillTx/>
                <a:latin typeface="+mn-lt"/>
              </a:rPr>
              <a:t>On the attachments page review the attachment and then select the </a:t>
            </a:r>
            <a:r>
              <a:rPr kumimoji="0" lang="en-US" sz="1600" b="1" i="1" u="none" strike="noStrike" kern="0" cap="none" spc="0" normalizeH="0" baseline="0" noProof="0" dirty="0" smtClean="0">
                <a:ln>
                  <a:noFill/>
                </a:ln>
                <a:solidFill>
                  <a:schemeClr val="tx1"/>
                </a:solidFill>
                <a:effectLst/>
                <a:uLnTx/>
                <a:uFillTx/>
                <a:latin typeface="+mn-lt"/>
              </a:rPr>
              <a:t>[Back] </a:t>
            </a:r>
            <a:r>
              <a:rPr kumimoji="0" lang="en-US" sz="1600" b="0" i="1" u="none" strike="noStrike" kern="0" cap="none" spc="0" normalizeH="0" baseline="0" noProof="0" dirty="0" smtClean="0">
                <a:ln>
                  <a:noFill/>
                </a:ln>
                <a:solidFill>
                  <a:schemeClr val="tx1"/>
                </a:solidFill>
                <a:effectLst/>
                <a:uLnTx/>
                <a:uFillTx/>
                <a:latin typeface="+mn-lt"/>
              </a:rPr>
              <a:t>button to return back to this Confirm Dispute Information page.</a:t>
            </a:r>
            <a:endParaRPr kumimoji="0" lang="en-US" sz="1600" b="1" i="1" u="none" strike="noStrike" kern="0" cap="none" spc="0" normalizeH="0" baseline="0" noProof="0" dirty="0" smtClean="0">
              <a:ln>
                <a:noFill/>
              </a:ln>
              <a:solidFill>
                <a:schemeClr val="tx1"/>
              </a:solidFill>
              <a:effectLst/>
              <a:uLnTx/>
              <a:uFillTx/>
              <a:latin typeface="+mn-lt"/>
            </a:endParaRPr>
          </a:p>
        </p:txBody>
      </p:sp>
      <p:sp>
        <p:nvSpPr>
          <p:cNvPr id="9" name="Rectangle 8"/>
          <p:cNvSpPr/>
          <p:nvPr/>
        </p:nvSpPr>
        <p:spPr bwMode="auto">
          <a:xfrm>
            <a:off x="1471854" y="3136133"/>
            <a:ext cx="370802" cy="20281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2287934" y="3138536"/>
            <a:ext cx="663084" cy="18655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720435" y="3226400"/>
            <a:ext cx="7573241" cy="3396073"/>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471948" y="1163912"/>
            <a:ext cx="8558928" cy="1931822"/>
          </a:xfrm>
        </p:spPr>
        <p:txBody>
          <a:bodyPr/>
          <a:lstStyle/>
          <a:p>
            <a:pPr eaLnBrk="1" hangingPunct="1"/>
            <a:r>
              <a:rPr lang="en-US" sz="2200" b="1" dirty="0" smtClean="0"/>
              <a:t>Submit Dispute page</a:t>
            </a:r>
          </a:p>
          <a:p>
            <a:pPr lvl="1" eaLnBrk="1" hangingPunct="1"/>
            <a:r>
              <a:rPr lang="en-US" sz="1800" dirty="0" smtClean="0"/>
              <a:t>The last page of the dispute wizard displays where you review the dispute and then select the </a:t>
            </a:r>
            <a:r>
              <a:rPr lang="en-US" sz="1800" b="1" dirty="0" smtClean="0"/>
              <a:t>[Submit Dispute Request] </a:t>
            </a:r>
            <a:r>
              <a:rPr lang="en-US" sz="1800" dirty="0" smtClean="0"/>
              <a:t>button.</a:t>
            </a:r>
          </a:p>
          <a:p>
            <a:pPr lvl="2" eaLnBrk="1" hangingPunct="1"/>
            <a:r>
              <a:rPr lang="en-US" sz="1400" dirty="0" smtClean="0"/>
              <a:t>If you would like to remove the dispute record(s), select the dispute record and then select the </a:t>
            </a:r>
            <a:r>
              <a:rPr lang="en-US" sz="1400" b="1" dirty="0" smtClean="0"/>
              <a:t>[Remove Details] </a:t>
            </a:r>
            <a:r>
              <a:rPr lang="en-US" sz="1400" dirty="0" smtClean="0"/>
              <a:t>button.</a:t>
            </a:r>
          </a:p>
          <a:p>
            <a:pPr lvl="2" eaLnBrk="1" hangingPunct="1"/>
            <a:r>
              <a:rPr lang="en-US" sz="1400" dirty="0" smtClean="0"/>
              <a:t>If the dispute is not correct, select the </a:t>
            </a:r>
            <a:r>
              <a:rPr lang="en-US" sz="1400" b="1" dirty="0" smtClean="0"/>
              <a:t>[Back] </a:t>
            </a:r>
            <a:r>
              <a:rPr lang="en-US" sz="1400" dirty="0" smtClean="0"/>
              <a:t>button to make updates to a previous page in the dispute wizard.</a:t>
            </a:r>
          </a:p>
        </p:txBody>
      </p:sp>
      <p:sp>
        <p:nvSpPr>
          <p:cNvPr id="12" name="Rectangle 11"/>
          <p:cNvSpPr/>
          <p:nvPr/>
        </p:nvSpPr>
        <p:spPr bwMode="auto">
          <a:xfrm>
            <a:off x="1317279" y="4443984"/>
            <a:ext cx="1259666" cy="2651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Dispute a Statement (Cont’d)</a:t>
            </a:r>
          </a:p>
        </p:txBody>
      </p:sp>
      <p:sp>
        <p:nvSpPr>
          <p:cNvPr id="8195" name="Rectangle 7"/>
          <p:cNvSpPr>
            <a:spLocks noGrp="1" noChangeArrowheads="1"/>
          </p:cNvSpPr>
          <p:nvPr>
            <p:ph idx="1"/>
          </p:nvPr>
        </p:nvSpPr>
        <p:spPr>
          <a:xfrm>
            <a:off x="529904" y="1404934"/>
            <a:ext cx="8431212" cy="2826823"/>
          </a:xfrm>
        </p:spPr>
        <p:txBody>
          <a:bodyPr/>
          <a:lstStyle/>
          <a:p>
            <a:pPr eaLnBrk="1" hangingPunct="1"/>
            <a:r>
              <a:rPr lang="en-US" sz="2200" b="1" dirty="0" smtClean="0"/>
              <a:t>Dispute Submitted</a:t>
            </a:r>
          </a:p>
          <a:p>
            <a:pPr lvl="1" eaLnBrk="1" hangingPunct="1"/>
            <a:r>
              <a:rPr lang="en-US" sz="1800" dirty="0" smtClean="0"/>
              <a:t>If the dispute request is submitted successfully, the VCSS home page displays with a confirmation message.</a:t>
            </a:r>
          </a:p>
          <a:p>
            <a:pPr lvl="1" eaLnBrk="1" hangingPunct="1"/>
            <a:r>
              <a:rPr lang="en-US" sz="1800" dirty="0" smtClean="0"/>
              <a:t>Once the dispute request has been submitted in VCSS, a workflow notification task is routed to GSA Finance to be researched.</a:t>
            </a:r>
          </a:p>
          <a:p>
            <a:pPr lvl="1" eaLnBrk="1" hangingPunct="1"/>
            <a:r>
              <a:rPr lang="en-US" sz="1800" dirty="0" smtClean="0"/>
              <a:t>Return to VCSS to view updates on the dispute processing.</a:t>
            </a:r>
          </a:p>
          <a:p>
            <a:pPr lvl="1" eaLnBrk="1" hangingPunct="1"/>
            <a:r>
              <a:rPr lang="en-US" sz="1800" dirty="0" smtClean="0"/>
              <a:t>The dispute </a:t>
            </a:r>
            <a:r>
              <a:rPr lang="en-US" sz="1800" dirty="0"/>
              <a:t>request can now be viewed from the View Dispute Requests query.</a:t>
            </a:r>
            <a:endParaRPr lang="en-US" sz="1800" dirty="0" smtClean="0"/>
          </a:p>
          <a:p>
            <a:pPr lvl="1" eaLnBrk="1" hangingPunct="1"/>
            <a:endParaRPr lang="en-US" sz="2000" dirty="0" smtClean="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E42</a:t>
            </a:r>
            <a:endParaRPr lang="en-US" sz="1200" dirty="0">
              <a:solidFill>
                <a:schemeClr val="tx1">
                  <a:lumMod val="65000"/>
                  <a:lumOff val="35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3953" y="4666348"/>
            <a:ext cx="8587740" cy="27736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View Dispute </a:t>
            </a:r>
            <a:r>
              <a:rPr lang="en-US" dirty="0" smtClean="0">
                <a:solidFill>
                  <a:srgbClr val="FFFFFF"/>
                </a:solidFill>
              </a:rPr>
              <a:t>Requests</a:t>
            </a:r>
            <a:endParaRPr lang="en-US" dirty="0"/>
          </a:p>
        </p:txBody>
      </p:sp>
      <p:sp>
        <p:nvSpPr>
          <p:cNvPr id="3" name="Content Placeholder 2"/>
          <p:cNvSpPr>
            <a:spLocks noGrp="1"/>
          </p:cNvSpPr>
          <p:nvPr>
            <p:ph idx="1"/>
          </p:nvPr>
        </p:nvSpPr>
        <p:spPr>
          <a:xfrm>
            <a:off x="439387" y="1116282"/>
            <a:ext cx="8597736" cy="3519514"/>
          </a:xfrm>
        </p:spPr>
        <p:txBody>
          <a:bodyPr/>
          <a:lstStyle/>
          <a:p>
            <a:pPr lvl="0"/>
            <a:r>
              <a:rPr lang="en-US" sz="2000" b="1" dirty="0">
                <a:solidFill>
                  <a:srgbClr val="000000"/>
                </a:solidFill>
              </a:rPr>
              <a:t>The </a:t>
            </a:r>
            <a:r>
              <a:rPr lang="en-US" sz="2000" b="1" dirty="0" smtClean="0">
                <a:solidFill>
                  <a:srgbClr val="000000"/>
                </a:solidFill>
              </a:rPr>
              <a:t>Dispute Requests Search Page </a:t>
            </a:r>
            <a:r>
              <a:rPr lang="en-US" sz="2000" b="1" dirty="0">
                <a:solidFill>
                  <a:srgbClr val="000000"/>
                </a:solidFill>
              </a:rPr>
              <a:t>is used to </a:t>
            </a:r>
            <a:r>
              <a:rPr lang="en-US" sz="2000" b="1" dirty="0" smtClean="0">
                <a:solidFill>
                  <a:srgbClr val="000000"/>
                </a:solidFill>
              </a:rPr>
              <a:t>search for dispute requests</a:t>
            </a:r>
            <a:r>
              <a:rPr lang="en-US" sz="1800" b="1" dirty="0" smtClean="0">
                <a:solidFill>
                  <a:srgbClr val="000000"/>
                </a:solidFill>
              </a:rPr>
              <a:t>.</a:t>
            </a:r>
            <a:endParaRPr lang="en-US" sz="1800" b="1" dirty="0">
              <a:solidFill>
                <a:srgbClr val="000000"/>
              </a:solidFill>
            </a:endParaRPr>
          </a:p>
          <a:p>
            <a:pPr marL="346075" lvl="1" indent="0">
              <a:buNone/>
            </a:pPr>
            <a:endParaRPr lang="en-US" sz="1000" dirty="0">
              <a:solidFill>
                <a:srgbClr val="FF0000"/>
              </a:solidFill>
            </a:endParaRPr>
          </a:p>
          <a:p>
            <a:pPr lvl="1"/>
            <a:r>
              <a:rPr lang="en-US" sz="1800" dirty="0" smtClean="0"/>
              <a:t>Ability to search for dispute status using general, customer, and dispute criteria.</a:t>
            </a:r>
          </a:p>
          <a:p>
            <a:pPr lvl="1"/>
            <a:r>
              <a:rPr lang="en-US" sz="1800" dirty="0" smtClean="0"/>
              <a:t>View specific information for each dispute such as the submitted date, the dispute reason, dispute explanation, last action date, and dispute resolution.</a:t>
            </a:r>
          </a:p>
          <a:p>
            <a:pPr lvl="1"/>
            <a:r>
              <a:rPr lang="en-US" sz="1800" dirty="0"/>
              <a:t>Provides dispute request status updates and GSA dispute resolution information.</a:t>
            </a:r>
            <a:endParaRPr lang="en-US" sz="1800" dirty="0" smtClean="0"/>
          </a:p>
          <a:p>
            <a:pPr marL="577850" lvl="3"/>
            <a:r>
              <a:rPr lang="en-US" sz="1800" dirty="0" smtClean="0"/>
              <a:t>To </a:t>
            </a:r>
            <a:r>
              <a:rPr lang="en-US" sz="1800" dirty="0"/>
              <a:t>access the </a:t>
            </a:r>
            <a:r>
              <a:rPr lang="en-US" sz="1800" dirty="0" smtClean="0"/>
              <a:t>Dispute Requests Search page</a:t>
            </a:r>
            <a:r>
              <a:rPr lang="en-US" sz="1800" dirty="0"/>
              <a:t>, from the menu bar select </a:t>
            </a:r>
            <a:r>
              <a:rPr lang="en-US" sz="1800" b="1" dirty="0">
                <a:solidFill>
                  <a:srgbClr val="000000"/>
                </a:solidFill>
              </a:rPr>
              <a:t>Statements &gt; </a:t>
            </a:r>
            <a:r>
              <a:rPr lang="en-US" sz="1800" b="1" dirty="0" smtClean="0">
                <a:solidFill>
                  <a:srgbClr val="000000"/>
                </a:solidFill>
              </a:rPr>
              <a:t>View Dispute Requests</a:t>
            </a:r>
            <a:r>
              <a:rPr lang="en-US" sz="1800" dirty="0" smtClean="0">
                <a:solidFill>
                  <a:srgbClr val="000000"/>
                </a:solidFill>
              </a:rPr>
              <a:t>.</a:t>
            </a:r>
            <a:endParaRPr lang="en-US" sz="1800" dirty="0"/>
          </a:p>
          <a:p>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67765" y="5013022"/>
            <a:ext cx="2389823" cy="165925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E43</a:t>
            </a:r>
            <a:endParaRPr lang="en-US" sz="1200" dirty="0">
              <a:solidFill>
                <a:schemeClr val="tx1">
                  <a:lumMod val="65000"/>
                  <a:lumOff val="35000"/>
                </a:schemeClr>
              </a:solidFill>
            </a:endParaRPr>
          </a:p>
        </p:txBody>
      </p:sp>
      <p:sp>
        <p:nvSpPr>
          <p:cNvPr id="6" name="Rectangle 5"/>
          <p:cNvSpPr/>
          <p:nvPr/>
        </p:nvSpPr>
        <p:spPr bwMode="auto">
          <a:xfrm>
            <a:off x="3583879" y="5053013"/>
            <a:ext cx="1188720" cy="27005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77689" y="6369225"/>
            <a:ext cx="2379900" cy="2519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4951282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3" name="Content Placeholder 2"/>
          <p:cNvSpPr>
            <a:spLocks noGrp="1"/>
          </p:cNvSpPr>
          <p:nvPr>
            <p:ph idx="1"/>
          </p:nvPr>
        </p:nvSpPr>
        <p:spPr>
          <a:xfrm>
            <a:off x="677162" y="1275628"/>
            <a:ext cx="8229600" cy="1336943"/>
          </a:xfrm>
        </p:spPr>
        <p:txBody>
          <a:bodyPr/>
          <a:lstStyle/>
          <a:p>
            <a:r>
              <a:rPr lang="en-US" sz="2000" b="1" dirty="0" smtClean="0"/>
              <a:t>Dispute Requests Search page</a:t>
            </a:r>
          </a:p>
          <a:p>
            <a:pPr lvl="1"/>
            <a:r>
              <a:rPr lang="en-US" sz="1800" dirty="0" smtClean="0"/>
              <a:t>The Dispute Requests Search page displays with a search criteria area to search for dispute requests.</a:t>
            </a:r>
          </a:p>
          <a:p>
            <a:pPr lvl="1"/>
            <a:r>
              <a:rPr lang="en-US" sz="1800" dirty="0" smtClean="0"/>
              <a:t>Enter search criteria and select the </a:t>
            </a:r>
            <a:r>
              <a:rPr lang="en-US" sz="1800" b="1" dirty="0" smtClean="0"/>
              <a:t>[Search]</a:t>
            </a:r>
            <a:r>
              <a:rPr lang="en-US" sz="1800" dirty="0" smtClean="0"/>
              <a:t> button.</a:t>
            </a:r>
            <a:endParaRPr lang="en-US" sz="18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4518" y="2734702"/>
            <a:ext cx="4000500" cy="399249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796143" y="6436965"/>
            <a:ext cx="429768" cy="2194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E44</a:t>
            </a:r>
            <a:endParaRPr lang="en-US" sz="1200" dirty="0">
              <a:solidFill>
                <a:schemeClr val="tx1">
                  <a:lumMod val="65000"/>
                  <a:lumOff val="35000"/>
                </a:schemeClr>
              </a:solidFill>
            </a:endParaRPr>
          </a:p>
        </p:txBody>
      </p:sp>
    </p:spTree>
    <p:extLst>
      <p:ext uri="{BB962C8B-B14F-4D97-AF65-F5344CB8AC3E}">
        <p14:creationId xmlns="" xmlns:p14="http://schemas.microsoft.com/office/powerpoint/2010/main" val="2068462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1566" y="4215738"/>
            <a:ext cx="8486775" cy="140589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3" name="Content Placeholder 2"/>
          <p:cNvSpPr>
            <a:spLocks noGrp="1"/>
          </p:cNvSpPr>
          <p:nvPr>
            <p:ph idx="1"/>
          </p:nvPr>
        </p:nvSpPr>
        <p:spPr>
          <a:xfrm>
            <a:off x="540153" y="1359055"/>
            <a:ext cx="8229600" cy="2363188"/>
          </a:xfrm>
        </p:spPr>
        <p:txBody>
          <a:bodyPr/>
          <a:lstStyle/>
          <a:p>
            <a:r>
              <a:rPr lang="en-US" sz="2400" b="1" dirty="0"/>
              <a:t>Dispute Requests Search </a:t>
            </a:r>
            <a:r>
              <a:rPr lang="en-US" sz="2400" b="1" dirty="0" smtClean="0"/>
              <a:t>page</a:t>
            </a:r>
          </a:p>
          <a:p>
            <a:pPr lvl="1"/>
            <a:r>
              <a:rPr lang="en-US" sz="2000" dirty="0"/>
              <a:t>Provides the ability to view specific information for each dispute, including:</a:t>
            </a:r>
          </a:p>
          <a:p>
            <a:pPr lvl="1"/>
            <a:endParaRPr lang="en-US" sz="2000" b="1" dirty="0"/>
          </a:p>
          <a:p>
            <a:endParaRPr lang="en-US" dirty="0"/>
          </a:p>
        </p:txBody>
      </p:sp>
      <p:sp>
        <p:nvSpPr>
          <p:cNvPr id="4" name="TextBox 3"/>
          <p:cNvSpPr txBox="1"/>
          <p:nvPr/>
        </p:nvSpPr>
        <p:spPr>
          <a:xfrm>
            <a:off x="1510234" y="2550638"/>
            <a:ext cx="6472052" cy="1323439"/>
          </a:xfrm>
          <a:prstGeom prst="rect">
            <a:avLst/>
          </a:prstGeom>
          <a:noFill/>
        </p:spPr>
        <p:txBody>
          <a:bodyPr wrap="square" numCol="2" rtlCol="0">
            <a:spAutoFit/>
          </a:bodyPr>
          <a:lstStyle/>
          <a:p>
            <a:pPr>
              <a:buClr>
                <a:srgbClr val="BD1922"/>
              </a:buClr>
              <a:buFont typeface="Wingdings" pitchFamily="2" charset="2"/>
              <a:buChar char="§"/>
            </a:pPr>
            <a:r>
              <a:rPr lang="en-US" dirty="0" smtClean="0"/>
              <a:t> </a:t>
            </a:r>
            <a:r>
              <a:rPr lang="en-US" sz="1600" dirty="0" smtClean="0"/>
              <a:t>Statement Number</a:t>
            </a:r>
          </a:p>
          <a:p>
            <a:pPr>
              <a:buClr>
                <a:srgbClr val="BD1922"/>
              </a:buClr>
              <a:buFont typeface="Wingdings" pitchFamily="2" charset="2"/>
              <a:buChar char="§"/>
            </a:pPr>
            <a:r>
              <a:rPr lang="en-US" sz="1600" dirty="0" smtClean="0"/>
              <a:t> Original Dispute Amount</a:t>
            </a:r>
          </a:p>
          <a:p>
            <a:pPr>
              <a:buClr>
                <a:srgbClr val="BD1922"/>
              </a:buClr>
              <a:buFont typeface="Wingdings" pitchFamily="2" charset="2"/>
              <a:buChar char="§"/>
            </a:pPr>
            <a:r>
              <a:rPr lang="en-US" sz="1600" dirty="0" smtClean="0"/>
              <a:t> Dispute Submitted Date</a:t>
            </a:r>
          </a:p>
          <a:p>
            <a:pPr>
              <a:buClr>
                <a:srgbClr val="BD1922"/>
              </a:buClr>
              <a:buFont typeface="Wingdings" pitchFamily="2" charset="2"/>
              <a:buChar char="§"/>
            </a:pPr>
            <a:r>
              <a:rPr lang="en-US" sz="1600" dirty="0" smtClean="0"/>
              <a:t> Dispute Status</a:t>
            </a:r>
          </a:p>
          <a:p>
            <a:pPr>
              <a:buClr>
                <a:srgbClr val="BD1922"/>
              </a:buClr>
              <a:buFont typeface="Wingdings" pitchFamily="2" charset="2"/>
              <a:buChar char="§"/>
            </a:pPr>
            <a:r>
              <a:rPr lang="en-US" sz="1600" dirty="0" smtClean="0"/>
              <a:t> Dispute Reason</a:t>
            </a:r>
          </a:p>
          <a:p>
            <a:pPr>
              <a:buClr>
                <a:srgbClr val="BD1922"/>
              </a:buClr>
              <a:buFont typeface="Wingdings" pitchFamily="2" charset="2"/>
              <a:buChar char="§"/>
            </a:pPr>
            <a:r>
              <a:rPr lang="en-US" sz="1600" dirty="0" smtClean="0"/>
              <a:t> Last Action Date</a:t>
            </a:r>
          </a:p>
          <a:p>
            <a:pPr>
              <a:buClr>
                <a:srgbClr val="BD1922"/>
              </a:buClr>
              <a:buFont typeface="Wingdings" pitchFamily="2" charset="2"/>
              <a:buChar char="§"/>
            </a:pPr>
            <a:r>
              <a:rPr lang="en-US" sz="1600" dirty="0" smtClean="0"/>
              <a:t> Dispute Explanation</a:t>
            </a:r>
          </a:p>
          <a:p>
            <a:pPr>
              <a:buClr>
                <a:srgbClr val="BD1922"/>
              </a:buClr>
              <a:buFont typeface="Wingdings" pitchFamily="2" charset="2"/>
              <a:buChar char="§"/>
            </a:pPr>
            <a:r>
              <a:rPr lang="en-US" sz="1600" dirty="0" smtClean="0"/>
              <a:t> Dispute Resolution</a:t>
            </a:r>
          </a:p>
          <a:p>
            <a:pPr>
              <a:buClr>
                <a:srgbClr val="BD1922"/>
              </a:buClr>
              <a:buFont typeface="Wingdings" pitchFamily="2" charset="2"/>
              <a:buChar char="§"/>
            </a:pPr>
            <a:endParaRPr lang="en-US" sz="1600" dirty="0"/>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E45</a:t>
            </a:r>
            <a:endParaRPr lang="en-US" sz="1200" dirty="0">
              <a:solidFill>
                <a:schemeClr val="tx1">
                  <a:lumMod val="65000"/>
                  <a:lumOff val="35000"/>
                </a:schemeClr>
              </a:solidFill>
            </a:endParaRPr>
          </a:p>
        </p:txBody>
      </p:sp>
      <p:sp>
        <p:nvSpPr>
          <p:cNvPr id="7" name="Rectangle 6"/>
          <p:cNvSpPr/>
          <p:nvPr/>
        </p:nvSpPr>
        <p:spPr bwMode="auto">
          <a:xfrm>
            <a:off x="422230" y="4936382"/>
            <a:ext cx="8465446" cy="24024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28854660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897" y="4058801"/>
            <a:ext cx="8490126" cy="238511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3" name="Content Placeholder 2"/>
          <p:cNvSpPr>
            <a:spLocks noGrp="1"/>
          </p:cNvSpPr>
          <p:nvPr>
            <p:ph idx="1"/>
          </p:nvPr>
        </p:nvSpPr>
        <p:spPr>
          <a:xfrm>
            <a:off x="423082" y="1382507"/>
            <a:ext cx="8229600" cy="2421741"/>
          </a:xfrm>
        </p:spPr>
        <p:txBody>
          <a:bodyPr/>
          <a:lstStyle/>
          <a:p>
            <a:r>
              <a:rPr lang="en-US" sz="2400" b="1" dirty="0"/>
              <a:t>Dispute Requests Search page</a:t>
            </a:r>
          </a:p>
          <a:p>
            <a:pPr lvl="1"/>
            <a:r>
              <a:rPr lang="en-US" sz="2000" dirty="0" smtClean="0"/>
              <a:t>If the dispute request was logged for specific records, the page provides the ability to view the Detail Billing Record Identifier and Disputed Amount. </a:t>
            </a:r>
          </a:p>
          <a:p>
            <a:pPr marL="346075" lvl="1" indent="0">
              <a:buNone/>
            </a:pPr>
            <a:endParaRPr lang="en-US" sz="1000" dirty="0" smtClean="0"/>
          </a:p>
          <a:p>
            <a:pPr lvl="1"/>
            <a:r>
              <a:rPr lang="en-US" sz="1800" b="1" i="1" dirty="0"/>
              <a:t>Note:  </a:t>
            </a:r>
            <a:r>
              <a:rPr lang="en-US" sz="1800" dirty="0"/>
              <a:t>Statement details are only available for customers doing business with GSA's Fleet, Rent, Global Supply, and Automotive Purchases business lines</a:t>
            </a:r>
            <a:endParaRPr lang="en-US" sz="1800" dirty="0" smtClean="0"/>
          </a:p>
          <a:p>
            <a:pPr lvl="1"/>
            <a:endParaRPr lang="en-US" sz="2000" dirty="0"/>
          </a:p>
          <a:p>
            <a:endParaRPr lang="en-US" dirty="0"/>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E46</a:t>
            </a:r>
            <a:endParaRPr lang="en-US" sz="1200" dirty="0">
              <a:solidFill>
                <a:schemeClr val="tx1">
                  <a:lumMod val="65000"/>
                  <a:lumOff val="35000"/>
                </a:schemeClr>
              </a:solidFill>
            </a:endParaRPr>
          </a:p>
        </p:txBody>
      </p:sp>
      <p:sp>
        <p:nvSpPr>
          <p:cNvPr id="6" name="Rectangle 5"/>
          <p:cNvSpPr/>
          <p:nvPr/>
        </p:nvSpPr>
        <p:spPr bwMode="auto">
          <a:xfrm>
            <a:off x="486899" y="4840291"/>
            <a:ext cx="8193024" cy="90055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518928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5855" y="3539376"/>
            <a:ext cx="8640318" cy="91135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4" name="Content Placeholder 2"/>
          <p:cNvSpPr>
            <a:spLocks noGrp="1"/>
          </p:cNvSpPr>
          <p:nvPr>
            <p:ph idx="1"/>
          </p:nvPr>
        </p:nvSpPr>
        <p:spPr>
          <a:xfrm>
            <a:off x="668741" y="1366033"/>
            <a:ext cx="8229600" cy="1653614"/>
          </a:xfrm>
        </p:spPr>
        <p:txBody>
          <a:bodyPr/>
          <a:lstStyle/>
          <a:p>
            <a:r>
              <a:rPr lang="en-US" sz="2400" b="1" dirty="0" smtClean="0"/>
              <a:t>Dispute Requests Search page</a:t>
            </a:r>
          </a:p>
          <a:p>
            <a:pPr lvl="1"/>
            <a:r>
              <a:rPr lang="en-US" sz="2200" dirty="0" smtClean="0"/>
              <a:t>Select the </a:t>
            </a:r>
            <a:r>
              <a:rPr lang="en-US" sz="2200" b="1" dirty="0" smtClean="0"/>
              <a:t>[View Statement] </a:t>
            </a:r>
            <a:r>
              <a:rPr lang="en-US" sz="2200" dirty="0" smtClean="0"/>
              <a:t>button to view the statement associated with the dispute request.</a:t>
            </a:r>
          </a:p>
        </p:txBody>
      </p:sp>
      <p:sp>
        <p:nvSpPr>
          <p:cNvPr id="5" name="Rectangle 4"/>
          <p:cNvSpPr/>
          <p:nvPr/>
        </p:nvSpPr>
        <p:spPr bwMode="auto">
          <a:xfrm>
            <a:off x="931697" y="3539376"/>
            <a:ext cx="897103" cy="21695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E47</a:t>
            </a:r>
            <a:endParaRPr lang="en-US" sz="1200" dirty="0">
              <a:solidFill>
                <a:schemeClr val="tx1">
                  <a:lumMod val="65000"/>
                  <a:lumOff val="35000"/>
                </a:schemeClr>
              </a:solidFill>
            </a:endParaRPr>
          </a:p>
        </p:txBody>
      </p:sp>
    </p:spTree>
    <p:extLst>
      <p:ext uri="{BB962C8B-B14F-4D97-AF65-F5344CB8AC3E}">
        <p14:creationId xmlns="" xmlns:p14="http://schemas.microsoft.com/office/powerpoint/2010/main" val="1812161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59403" y="3338622"/>
            <a:ext cx="5891497" cy="34210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5855" y="2112767"/>
            <a:ext cx="8640318" cy="91135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3" name="Content Placeholder 2"/>
          <p:cNvSpPr>
            <a:spLocks noGrp="1"/>
          </p:cNvSpPr>
          <p:nvPr>
            <p:ph idx="1"/>
          </p:nvPr>
        </p:nvSpPr>
        <p:spPr>
          <a:xfrm>
            <a:off x="423082" y="1121001"/>
            <a:ext cx="8229600" cy="921307"/>
          </a:xfrm>
        </p:spPr>
        <p:txBody>
          <a:bodyPr/>
          <a:lstStyle/>
          <a:p>
            <a:r>
              <a:rPr lang="en-US" sz="2000" b="1" dirty="0"/>
              <a:t>Dispute Requests Search page</a:t>
            </a:r>
          </a:p>
          <a:p>
            <a:pPr lvl="1"/>
            <a:r>
              <a:rPr lang="en-US" sz="1600" dirty="0"/>
              <a:t>Selecting the </a:t>
            </a:r>
            <a:r>
              <a:rPr lang="en-US" sz="1600" b="1" dirty="0" smtClean="0"/>
              <a:t>[Send New Message]</a:t>
            </a:r>
            <a:r>
              <a:rPr lang="en-US" sz="1600" dirty="0" smtClean="0"/>
              <a:t> button brings you to the Send Correspondence page.</a:t>
            </a:r>
            <a:endParaRPr lang="en-US" sz="1600" dirty="0"/>
          </a:p>
        </p:txBody>
      </p:sp>
      <p:sp>
        <p:nvSpPr>
          <p:cNvPr id="5" name="Rectangle 4"/>
          <p:cNvSpPr/>
          <p:nvPr/>
        </p:nvSpPr>
        <p:spPr bwMode="auto">
          <a:xfrm>
            <a:off x="1856650" y="2112767"/>
            <a:ext cx="1106424" cy="2194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E48</a:t>
            </a:r>
            <a:endParaRPr lang="en-US" sz="1200" dirty="0">
              <a:solidFill>
                <a:schemeClr val="tx1">
                  <a:lumMod val="65000"/>
                  <a:lumOff val="35000"/>
                </a:schemeClr>
              </a:solidFill>
            </a:endParaRPr>
          </a:p>
        </p:txBody>
      </p:sp>
      <p:cxnSp>
        <p:nvCxnSpPr>
          <p:cNvPr id="8" name="Straight Arrow Connector 7"/>
          <p:cNvCxnSpPr/>
          <p:nvPr/>
        </p:nvCxnSpPr>
        <p:spPr bwMode="auto">
          <a:xfrm>
            <a:off x="2514256" y="2343150"/>
            <a:ext cx="0" cy="939800"/>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
        <p:nvSpPr>
          <p:cNvPr id="11" name="Rectangle 10"/>
          <p:cNvSpPr/>
          <p:nvPr/>
        </p:nvSpPr>
        <p:spPr bwMode="auto">
          <a:xfrm>
            <a:off x="1559403" y="3343094"/>
            <a:ext cx="5891498" cy="341659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53726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5987" y="3033337"/>
            <a:ext cx="8640318" cy="13144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55987" y="1490177"/>
            <a:ext cx="8229600" cy="952503"/>
          </a:xfrm>
        </p:spPr>
        <p:txBody>
          <a:bodyPr/>
          <a:lstStyle/>
          <a:p>
            <a:pPr eaLnBrk="1" hangingPunct="1"/>
            <a:r>
              <a:rPr lang="en-US" b="1" dirty="0" smtClean="0"/>
              <a:t>Statement Search page</a:t>
            </a:r>
          </a:p>
          <a:p>
            <a:pPr lvl="1" eaLnBrk="1" hangingPunct="1"/>
            <a:r>
              <a:rPr lang="en-US" dirty="0" smtClean="0"/>
              <a:t>In the search results, review the statement records</a:t>
            </a:r>
            <a:r>
              <a:rPr lang="en-US" sz="1800" dirty="0" smtClean="0"/>
              <a:t>.</a:t>
            </a:r>
          </a:p>
        </p:txBody>
      </p:sp>
      <p:sp>
        <p:nvSpPr>
          <p:cNvPr id="7" name="Rectangle 6"/>
          <p:cNvSpPr/>
          <p:nvPr/>
        </p:nvSpPr>
        <p:spPr bwMode="auto">
          <a:xfrm>
            <a:off x="455987" y="3386937"/>
            <a:ext cx="8640318" cy="96084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6265" y="4158440"/>
            <a:ext cx="8527066" cy="232424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9639" y="3046021"/>
            <a:ext cx="8640318" cy="9639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5" name="Rectangle 4"/>
          <p:cNvSpPr/>
          <p:nvPr/>
        </p:nvSpPr>
        <p:spPr bwMode="auto">
          <a:xfrm>
            <a:off x="496265" y="4158440"/>
            <a:ext cx="8527066" cy="230328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E49</a:t>
            </a:r>
          </a:p>
        </p:txBody>
      </p:sp>
      <p:sp>
        <p:nvSpPr>
          <p:cNvPr id="3" name="Content Placeholder 2"/>
          <p:cNvSpPr>
            <a:spLocks noGrp="1"/>
          </p:cNvSpPr>
          <p:nvPr>
            <p:ph idx="1"/>
          </p:nvPr>
        </p:nvSpPr>
        <p:spPr>
          <a:xfrm>
            <a:off x="496265" y="1092531"/>
            <a:ext cx="8527066" cy="1888176"/>
          </a:xfrm>
        </p:spPr>
        <p:txBody>
          <a:bodyPr/>
          <a:lstStyle/>
          <a:p>
            <a:r>
              <a:rPr lang="en-US" sz="1900" b="1" dirty="0"/>
              <a:t>Dispute Requests Search page</a:t>
            </a:r>
          </a:p>
          <a:p>
            <a:pPr lvl="1"/>
            <a:r>
              <a:rPr lang="en-US" sz="1500" dirty="0" smtClean="0"/>
              <a:t>To View the Details Screen, select a Statement Number and then select the </a:t>
            </a:r>
            <a:r>
              <a:rPr lang="en-US" sz="1500" b="1" dirty="0" smtClean="0"/>
              <a:t>[More] </a:t>
            </a:r>
            <a:r>
              <a:rPr lang="en-US" sz="1500" dirty="0" smtClean="0"/>
              <a:t>button.</a:t>
            </a:r>
            <a:endParaRPr lang="en-US" sz="1500" dirty="0"/>
          </a:p>
          <a:p>
            <a:pPr lvl="1"/>
            <a:r>
              <a:rPr lang="en-US" sz="1500" dirty="0" smtClean="0"/>
              <a:t>The Dispute Details section displays details including the Account Name, Date Submitted, Dispute Status, and Dispute </a:t>
            </a:r>
            <a:r>
              <a:rPr lang="en-US" sz="1500" dirty="0"/>
              <a:t>R</a:t>
            </a:r>
            <a:r>
              <a:rPr lang="en-US" sz="1500" dirty="0" smtClean="0"/>
              <a:t>eason.</a:t>
            </a:r>
          </a:p>
          <a:p>
            <a:pPr lvl="1"/>
            <a:r>
              <a:rPr lang="en-US" sz="1500" dirty="0"/>
              <a:t>Dispute Explanation and Dispute Resolution fields have a clickable value that when selected opens the Dispute Details section. </a:t>
            </a:r>
          </a:p>
          <a:p>
            <a:pPr lvl="2"/>
            <a:r>
              <a:rPr lang="en-US" sz="1400" dirty="0"/>
              <a:t>Dispute Resolution field will only have a clickable value if the dispute </a:t>
            </a:r>
            <a:r>
              <a:rPr lang="en-US" sz="1400" dirty="0" smtClean="0"/>
              <a:t>has </a:t>
            </a:r>
            <a:r>
              <a:rPr lang="en-US" sz="1400" dirty="0"/>
              <a:t>been resolved.</a:t>
            </a:r>
          </a:p>
          <a:p>
            <a:pPr lvl="1"/>
            <a:endParaRPr lang="en-US" sz="1600" dirty="0" smtClean="0"/>
          </a:p>
          <a:p>
            <a:pPr lvl="1"/>
            <a:endParaRPr lang="en-US" sz="1600" dirty="0"/>
          </a:p>
          <a:p>
            <a:endParaRPr lang="en-US" dirty="0"/>
          </a:p>
        </p:txBody>
      </p:sp>
      <p:sp>
        <p:nvSpPr>
          <p:cNvPr id="8" name="Rectangle 7"/>
          <p:cNvSpPr/>
          <p:nvPr/>
        </p:nvSpPr>
        <p:spPr bwMode="auto">
          <a:xfrm>
            <a:off x="496265" y="3046021"/>
            <a:ext cx="393192" cy="21696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0" name="Straight Arrow Connector 9"/>
          <p:cNvCxnSpPr/>
          <p:nvPr/>
        </p:nvCxnSpPr>
        <p:spPr bwMode="auto">
          <a:xfrm>
            <a:off x="692861" y="3262984"/>
            <a:ext cx="0" cy="895456"/>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
        <p:nvSpPr>
          <p:cNvPr id="14" name="Rectangle 13"/>
          <p:cNvSpPr/>
          <p:nvPr/>
        </p:nvSpPr>
        <p:spPr bwMode="auto">
          <a:xfrm>
            <a:off x="7195211" y="3569434"/>
            <a:ext cx="1884746" cy="4405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5" name="Straight Arrow Connector 14"/>
          <p:cNvCxnSpPr/>
          <p:nvPr/>
        </p:nvCxnSpPr>
        <p:spPr bwMode="auto">
          <a:xfrm flipH="1">
            <a:off x="7378995" y="4009999"/>
            <a:ext cx="356163" cy="447728"/>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Tree>
    <p:extLst>
      <p:ext uri="{BB962C8B-B14F-4D97-AF65-F5344CB8AC3E}">
        <p14:creationId xmlns="" xmlns:p14="http://schemas.microsoft.com/office/powerpoint/2010/main" val="516416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9638" y="2296244"/>
            <a:ext cx="8640318" cy="91135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View Dispute Requests (Cont’d)</a:t>
            </a:r>
            <a:endParaRPr lang="en-US" dirty="0"/>
          </a:p>
        </p:txBody>
      </p:sp>
      <p:sp>
        <p:nvSpPr>
          <p:cNvPr id="3" name="Content Placeholder 2"/>
          <p:cNvSpPr>
            <a:spLocks noGrp="1"/>
          </p:cNvSpPr>
          <p:nvPr>
            <p:ph idx="1"/>
          </p:nvPr>
        </p:nvSpPr>
        <p:spPr>
          <a:xfrm>
            <a:off x="617518" y="1198085"/>
            <a:ext cx="8229600" cy="958262"/>
          </a:xfrm>
        </p:spPr>
        <p:txBody>
          <a:bodyPr/>
          <a:lstStyle/>
          <a:p>
            <a:pPr lvl="1"/>
            <a:endParaRPr lang="en-US" sz="1800" dirty="0" smtClean="0">
              <a:solidFill>
                <a:srgbClr val="FF0000"/>
              </a:solidFill>
            </a:endParaRPr>
          </a:p>
          <a:p>
            <a:pPr lvl="1"/>
            <a:endParaRPr lang="en-US" sz="1800" dirty="0">
              <a:solidFill>
                <a:srgbClr val="FF0000"/>
              </a:solidFill>
            </a:endParaRP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E50</a:t>
            </a:r>
            <a:endParaRPr lang="en-US" sz="1200" dirty="0">
              <a:solidFill>
                <a:schemeClr val="tx1">
                  <a:lumMod val="65000"/>
                  <a:lumOff val="35000"/>
                </a:schemeClr>
              </a:solidFill>
            </a:endParaRPr>
          </a:p>
        </p:txBody>
      </p:sp>
      <p:sp>
        <p:nvSpPr>
          <p:cNvPr id="10" name="Rectangle 9"/>
          <p:cNvSpPr/>
          <p:nvPr/>
        </p:nvSpPr>
        <p:spPr bwMode="auto">
          <a:xfrm flipV="1">
            <a:off x="3016154" y="2296244"/>
            <a:ext cx="1016759" cy="20812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Content Placeholder 2"/>
          <p:cNvSpPr txBox="1">
            <a:spLocks/>
          </p:cNvSpPr>
          <p:nvPr/>
        </p:nvSpPr>
        <p:spPr bwMode="auto">
          <a:xfrm>
            <a:off x="679943" y="1163782"/>
            <a:ext cx="8229600" cy="992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a:lstStyle>
          <a:p>
            <a:r>
              <a:rPr lang="en-US" sz="2000" b="1" dirty="0" smtClean="0"/>
              <a:t>Dispute Requests Search page</a:t>
            </a:r>
          </a:p>
          <a:p>
            <a:pPr lvl="1"/>
            <a:r>
              <a:rPr lang="en-US" sz="1800" dirty="0" smtClean="0"/>
              <a:t>Selecting the </a:t>
            </a:r>
            <a:r>
              <a:rPr lang="en-US" sz="1800" b="1" dirty="0" smtClean="0"/>
              <a:t>[Review Messages] </a:t>
            </a:r>
            <a:r>
              <a:rPr lang="en-US" sz="1800" dirty="0" smtClean="0"/>
              <a:t>button opens the Review Correspondence Page.</a:t>
            </a:r>
          </a:p>
        </p:txBody>
      </p:sp>
      <p:pic>
        <p:nvPicPr>
          <p:cNvPr id="174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36848" y="3439176"/>
            <a:ext cx="6045899" cy="33205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bwMode="auto">
          <a:xfrm>
            <a:off x="3545830" y="2504364"/>
            <a:ext cx="424090" cy="934812"/>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Tree>
    <p:extLst>
      <p:ext uri="{BB962C8B-B14F-4D97-AF65-F5344CB8AC3E}">
        <p14:creationId xmlns="" xmlns:p14="http://schemas.microsoft.com/office/powerpoint/2010/main" val="1439353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Dispute </a:t>
            </a:r>
            <a:r>
              <a:rPr lang="en-US" dirty="0" smtClean="0"/>
              <a:t>Requests (</a:t>
            </a:r>
            <a:r>
              <a:rPr lang="en-US" dirty="0"/>
              <a:t>Cont’d)</a:t>
            </a:r>
          </a:p>
        </p:txBody>
      </p:sp>
      <p:sp>
        <p:nvSpPr>
          <p:cNvPr id="3" name="Content Placeholder 2"/>
          <p:cNvSpPr>
            <a:spLocks noGrp="1"/>
          </p:cNvSpPr>
          <p:nvPr>
            <p:ph idx="1"/>
          </p:nvPr>
        </p:nvSpPr>
        <p:spPr>
          <a:xfrm>
            <a:off x="521719" y="1185057"/>
            <a:ext cx="8229600" cy="1037148"/>
          </a:xfrm>
        </p:spPr>
        <p:txBody>
          <a:bodyPr/>
          <a:lstStyle/>
          <a:p>
            <a:r>
              <a:rPr lang="en-US" sz="2000" b="1" dirty="0" smtClean="0"/>
              <a:t>Review Correspondence Page </a:t>
            </a:r>
            <a:endParaRPr lang="en-US" sz="2000" b="1" dirty="0"/>
          </a:p>
          <a:p>
            <a:pPr lvl="1"/>
            <a:r>
              <a:rPr lang="en-US" sz="1800" dirty="0" smtClean="0"/>
              <a:t>Provides correspondence information related to the dispute request.</a:t>
            </a:r>
            <a:endParaRPr lang="en-US" sz="1800" dirty="0"/>
          </a:p>
          <a:p>
            <a:endParaRPr lang="en-US" dirty="0"/>
          </a:p>
        </p:txBody>
      </p:sp>
      <p:sp>
        <p:nvSpPr>
          <p:cNvPr id="4" name="TextBox 3"/>
          <p:cNvSpPr txBox="1"/>
          <p:nvPr/>
        </p:nvSpPr>
        <p:spPr>
          <a:xfrm>
            <a:off x="8652682" y="6482687"/>
            <a:ext cx="491318" cy="461665"/>
          </a:xfrm>
          <a:prstGeom prst="rect">
            <a:avLst/>
          </a:prstGeom>
          <a:noFill/>
        </p:spPr>
        <p:txBody>
          <a:bodyPr wrap="square" rtlCol="0">
            <a:spAutoFit/>
          </a:bodyPr>
          <a:lstStyle/>
          <a:p>
            <a:r>
              <a:rPr lang="en-US" sz="1200" dirty="0" smtClean="0">
                <a:solidFill>
                  <a:schemeClr val="tx1">
                    <a:lumMod val="65000"/>
                    <a:lumOff val="35000"/>
                  </a:schemeClr>
                </a:solidFill>
              </a:rPr>
              <a:t>E51`</a:t>
            </a:r>
            <a:endParaRPr lang="en-US" sz="1200" dirty="0">
              <a:solidFill>
                <a:schemeClr val="tx1">
                  <a:lumMod val="65000"/>
                  <a:lumOff val="35000"/>
                </a:schemeClr>
              </a:solidFill>
            </a:endParaRPr>
          </a:p>
        </p:txBody>
      </p:sp>
      <p:pic>
        <p:nvPicPr>
          <p:cNvPr id="1945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4504" y="2041450"/>
            <a:ext cx="8612696" cy="92798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942" y="3081636"/>
            <a:ext cx="5557076" cy="363188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22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2196" y="2369747"/>
            <a:ext cx="8605266" cy="94640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and Print Statements (Cont’d)</a:t>
            </a:r>
          </a:p>
        </p:txBody>
      </p:sp>
      <p:sp>
        <p:nvSpPr>
          <p:cNvPr id="3" name="Content Placeholder 2"/>
          <p:cNvSpPr>
            <a:spLocks noGrp="1"/>
          </p:cNvSpPr>
          <p:nvPr>
            <p:ph idx="1"/>
          </p:nvPr>
        </p:nvSpPr>
        <p:spPr>
          <a:xfrm>
            <a:off x="510907" y="1216252"/>
            <a:ext cx="8229600" cy="1051935"/>
          </a:xfrm>
        </p:spPr>
        <p:txBody>
          <a:bodyPr/>
          <a:lstStyle/>
          <a:p>
            <a:pPr eaLnBrk="1" hangingPunct="1"/>
            <a:r>
              <a:rPr lang="en-US" sz="2200" b="1" dirty="0"/>
              <a:t>Statement Search page</a:t>
            </a:r>
          </a:p>
          <a:p>
            <a:pPr lvl="1" eaLnBrk="1" hangingPunct="1"/>
            <a:r>
              <a:rPr lang="en-US" sz="1800" dirty="0"/>
              <a:t>To view a PDF version of a statement, select a </a:t>
            </a:r>
            <a:r>
              <a:rPr lang="en-US" sz="1800" b="1" dirty="0"/>
              <a:t>statement record</a:t>
            </a:r>
            <a:r>
              <a:rPr lang="en-US" sz="1800" dirty="0"/>
              <a:t> and then select the </a:t>
            </a:r>
            <a:r>
              <a:rPr lang="en-US" sz="1800" b="1" dirty="0"/>
              <a:t>[View PDF] </a:t>
            </a:r>
            <a:r>
              <a:rPr lang="en-US" sz="1800" dirty="0"/>
              <a:t>button</a:t>
            </a:r>
            <a:r>
              <a:rPr lang="en-US" sz="1800" dirty="0" smtClean="0"/>
              <a:t>.</a:t>
            </a:r>
          </a:p>
          <a:p>
            <a:pPr lvl="1" eaLnBrk="1" hangingPunct="1"/>
            <a:endParaRPr lang="en-US" sz="1800" dirty="0" smtClean="0"/>
          </a:p>
          <a:p>
            <a:pPr lvl="1" eaLnBrk="1" hangingPunct="1"/>
            <a:endParaRPr lang="en-US" sz="1800" dirty="0"/>
          </a:p>
          <a:p>
            <a:pPr lvl="1" eaLnBrk="1" hangingPunct="1"/>
            <a:endParaRPr lang="en-US" sz="1800" dirty="0" smtClean="0"/>
          </a:p>
          <a:p>
            <a:pPr lvl="1" eaLnBrk="1" hangingPunct="1"/>
            <a:endParaRPr lang="en-US" sz="1800" dirty="0"/>
          </a:p>
          <a:p>
            <a:pPr lvl="1" eaLnBrk="1" hangingPunct="1"/>
            <a:r>
              <a:rPr lang="en-US" sz="1800" dirty="0" smtClean="0"/>
              <a:t>In </a:t>
            </a:r>
            <a:r>
              <a:rPr lang="en-US" sz="1800" dirty="0"/>
              <a:t>the file download pop-up window, select the </a:t>
            </a:r>
            <a:r>
              <a:rPr lang="en-US" sz="1800" b="1" dirty="0"/>
              <a:t>[Open] </a:t>
            </a:r>
            <a:r>
              <a:rPr lang="en-US" sz="1800" dirty="0"/>
              <a:t>button to open the PDF version of the statement.</a:t>
            </a:r>
          </a:p>
          <a:p>
            <a:pPr lvl="1" eaLnBrk="1" hangingPunct="1"/>
            <a:endParaRPr lang="en-US" sz="1800" dirty="0" smtClean="0"/>
          </a:p>
          <a:p>
            <a:endParaRPr lang="en-US" dirty="0"/>
          </a:p>
        </p:txBody>
      </p:sp>
      <p:pic>
        <p:nvPicPr>
          <p:cNvPr id="4" name="Picture 2"/>
          <p:cNvPicPr>
            <a:picLocks noChangeAspect="1" noChangeArrowheads="1"/>
          </p:cNvPicPr>
          <p:nvPr/>
        </p:nvPicPr>
        <p:blipFill>
          <a:blip r:embed="rId4" cstate="print"/>
          <a:srcRect/>
          <a:stretch>
            <a:fillRect/>
          </a:stretch>
        </p:blipFill>
        <p:spPr bwMode="auto">
          <a:xfrm>
            <a:off x="2893246" y="4404017"/>
            <a:ext cx="3333750" cy="2190750"/>
          </a:xfrm>
          <a:prstGeom prst="rect">
            <a:avLst/>
          </a:prstGeom>
          <a:noFill/>
          <a:ln w="9525">
            <a:solidFill>
              <a:schemeClr val="tx1"/>
            </a:solidFill>
            <a:miter lim="800000"/>
            <a:headEnd/>
            <a:tailEnd/>
          </a:ln>
        </p:spPr>
      </p:pic>
      <p:sp>
        <p:nvSpPr>
          <p:cNvPr id="5" name="Rectangle 4"/>
          <p:cNvSpPr/>
          <p:nvPr/>
        </p:nvSpPr>
        <p:spPr bwMode="auto">
          <a:xfrm>
            <a:off x="4009629" y="5561570"/>
            <a:ext cx="628208" cy="2251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92196" y="3065630"/>
            <a:ext cx="8605266" cy="25052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E5</a:t>
            </a:r>
            <a:endParaRPr lang="en-US" sz="1200" dirty="0">
              <a:solidFill>
                <a:schemeClr val="tx1">
                  <a:lumMod val="65000"/>
                  <a:lumOff val="35000"/>
                </a:schemeClr>
              </a:solidFill>
            </a:endParaRPr>
          </a:p>
        </p:txBody>
      </p:sp>
      <p:sp>
        <p:nvSpPr>
          <p:cNvPr id="10" name="Rectangle 9"/>
          <p:cNvSpPr/>
          <p:nvPr/>
        </p:nvSpPr>
        <p:spPr bwMode="auto">
          <a:xfrm>
            <a:off x="840313" y="2421330"/>
            <a:ext cx="608097" cy="22105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25554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9769" y="3114677"/>
            <a:ext cx="8623459" cy="9953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634181" y="1316448"/>
            <a:ext cx="8308207" cy="1176232"/>
          </a:xfrm>
        </p:spPr>
        <p:txBody>
          <a:bodyPr/>
          <a:lstStyle/>
          <a:p>
            <a:pPr eaLnBrk="1" hangingPunct="1"/>
            <a:r>
              <a:rPr lang="en-US" sz="2200" b="1" dirty="0" smtClean="0"/>
              <a:t>Statement Search page</a:t>
            </a:r>
          </a:p>
          <a:p>
            <a:pPr lvl="1" eaLnBrk="1" hangingPunct="1"/>
            <a:r>
              <a:rPr lang="en-US" sz="1800" dirty="0" smtClean="0"/>
              <a:t>To view detailed information associated with a statement, select a </a:t>
            </a:r>
            <a:r>
              <a:rPr lang="en-US" sz="1800" b="1" dirty="0" smtClean="0"/>
              <a:t>statement record</a:t>
            </a:r>
            <a:r>
              <a:rPr lang="en-US" sz="1800" dirty="0" smtClean="0"/>
              <a:t> and then select the </a:t>
            </a:r>
            <a:r>
              <a:rPr lang="en-US" sz="1800" b="1" dirty="0" smtClean="0"/>
              <a:t>[View] </a:t>
            </a:r>
            <a:r>
              <a:rPr lang="en-US" sz="1800" dirty="0" smtClean="0"/>
              <a:t>button.</a:t>
            </a:r>
          </a:p>
        </p:txBody>
      </p:sp>
      <p:sp>
        <p:nvSpPr>
          <p:cNvPr id="10" name="Rectangle 9"/>
          <p:cNvSpPr/>
          <p:nvPr/>
        </p:nvSpPr>
        <p:spPr bwMode="auto">
          <a:xfrm>
            <a:off x="429768" y="3895725"/>
            <a:ext cx="8623459" cy="21431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476250" y="3174999"/>
            <a:ext cx="381000" cy="24130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23959" y="3798547"/>
            <a:ext cx="6776847" cy="282263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342421" y="1052181"/>
            <a:ext cx="8629301" cy="2667003"/>
          </a:xfrm>
        </p:spPr>
        <p:txBody>
          <a:bodyPr/>
          <a:lstStyle/>
          <a:p>
            <a:pPr eaLnBrk="1" hangingPunct="1"/>
            <a:r>
              <a:rPr lang="en-US" sz="1800" b="1" dirty="0" smtClean="0"/>
              <a:t>Statement Record</a:t>
            </a:r>
          </a:p>
          <a:p>
            <a:pPr lvl="1" eaLnBrk="1" hangingPunct="1"/>
            <a:r>
              <a:rPr lang="en-US" sz="1600" dirty="0" smtClean="0"/>
              <a:t>The statement record has the following action buttons at the top of the record</a:t>
            </a:r>
            <a:r>
              <a:rPr lang="en-US" sz="1800" dirty="0" smtClean="0"/>
              <a:t>:</a:t>
            </a:r>
          </a:p>
          <a:p>
            <a:pPr lvl="2" eaLnBrk="1" hangingPunct="1"/>
            <a:r>
              <a:rPr lang="en-US" sz="1500" dirty="0" smtClean="0"/>
              <a:t>Select the </a:t>
            </a:r>
            <a:r>
              <a:rPr lang="en-US" sz="1500" b="1" dirty="0" smtClean="0"/>
              <a:t>[View Referencing Payments] </a:t>
            </a:r>
            <a:r>
              <a:rPr lang="en-US" sz="1500" dirty="0" smtClean="0"/>
              <a:t>button to view payments made on this statement.</a:t>
            </a:r>
          </a:p>
          <a:p>
            <a:pPr lvl="2" eaLnBrk="1" hangingPunct="1"/>
            <a:r>
              <a:rPr lang="en-US" sz="1500" dirty="0" smtClean="0"/>
              <a:t>Select the </a:t>
            </a:r>
            <a:r>
              <a:rPr lang="en-US" sz="1500" b="1" dirty="0" smtClean="0"/>
              <a:t>[Send Correspondence] </a:t>
            </a:r>
            <a:r>
              <a:rPr lang="en-US" sz="1500" dirty="0" smtClean="0"/>
              <a:t>button to send correspondence to GSA regarding this statement.</a:t>
            </a:r>
          </a:p>
          <a:p>
            <a:pPr lvl="2" eaLnBrk="1" hangingPunct="1"/>
            <a:r>
              <a:rPr lang="en-US" sz="1500" dirty="0" smtClean="0"/>
              <a:t>Select the </a:t>
            </a:r>
            <a:r>
              <a:rPr lang="en-US" sz="1500" b="1" dirty="0" smtClean="0"/>
              <a:t>[Dispute Statement] </a:t>
            </a:r>
            <a:r>
              <a:rPr lang="en-US" sz="1500" dirty="0" smtClean="0"/>
              <a:t>button to dispute this statement.</a:t>
            </a:r>
          </a:p>
          <a:p>
            <a:pPr lvl="2" eaLnBrk="1" hangingPunct="1"/>
            <a:r>
              <a:rPr lang="en-US" sz="1500" dirty="0" smtClean="0"/>
              <a:t>Select the </a:t>
            </a:r>
            <a:r>
              <a:rPr lang="en-US" sz="1500" b="1" dirty="0" smtClean="0"/>
              <a:t>[View Related Dispute Requests]</a:t>
            </a:r>
            <a:r>
              <a:rPr lang="en-US" sz="1500" dirty="0" smtClean="0"/>
              <a:t> button to view all dispute requests associated with this statement.</a:t>
            </a:r>
          </a:p>
          <a:p>
            <a:pPr lvl="2" eaLnBrk="1" hangingPunct="1"/>
            <a:r>
              <a:rPr lang="en-US" sz="1500" dirty="0" smtClean="0"/>
              <a:t>Select the </a:t>
            </a:r>
            <a:r>
              <a:rPr lang="en-US" sz="1500" b="1" dirty="0" smtClean="0"/>
              <a:t>[View PDF] </a:t>
            </a:r>
            <a:r>
              <a:rPr lang="en-US" sz="1500" dirty="0" smtClean="0"/>
              <a:t>button to view a PDF version of this statement.</a:t>
            </a:r>
          </a:p>
        </p:txBody>
      </p:sp>
      <p:sp>
        <p:nvSpPr>
          <p:cNvPr id="8" name="Rectangle 7"/>
          <p:cNvSpPr/>
          <p:nvPr/>
        </p:nvSpPr>
        <p:spPr bwMode="auto">
          <a:xfrm>
            <a:off x="1831467" y="4005072"/>
            <a:ext cx="4385088" cy="17922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90627" y="2323410"/>
            <a:ext cx="7012591" cy="435740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and Print Statements (Cont’d)</a:t>
            </a:r>
          </a:p>
        </p:txBody>
      </p:sp>
      <p:sp>
        <p:nvSpPr>
          <p:cNvPr id="8195" name="Rectangle 7"/>
          <p:cNvSpPr>
            <a:spLocks noGrp="1" noChangeArrowheads="1"/>
          </p:cNvSpPr>
          <p:nvPr>
            <p:ph idx="1"/>
          </p:nvPr>
        </p:nvSpPr>
        <p:spPr>
          <a:xfrm>
            <a:off x="486697" y="1110082"/>
            <a:ext cx="8544569" cy="1236659"/>
          </a:xfrm>
        </p:spPr>
        <p:txBody>
          <a:bodyPr/>
          <a:lstStyle/>
          <a:p>
            <a:pPr eaLnBrk="1" hangingPunct="1"/>
            <a:r>
              <a:rPr lang="en-US" sz="1800" b="1" dirty="0" smtClean="0"/>
              <a:t>Statement Record</a:t>
            </a:r>
          </a:p>
          <a:p>
            <a:pPr lvl="1" eaLnBrk="1" hangingPunct="1"/>
            <a:r>
              <a:rPr lang="en-US" sz="1700" dirty="0" smtClean="0"/>
              <a:t>The statement record opens and displays in a tab-like format.  The first tab is the </a:t>
            </a:r>
            <a:r>
              <a:rPr lang="en-US" sz="1700" b="1" dirty="0" smtClean="0"/>
              <a:t>Statement Information </a:t>
            </a:r>
            <a:r>
              <a:rPr lang="en-US" sz="1700" dirty="0" smtClean="0"/>
              <a:t>tab and contains detailed information about the statement, including amounts.</a:t>
            </a:r>
          </a:p>
        </p:txBody>
      </p:sp>
      <p:sp>
        <p:nvSpPr>
          <p:cNvPr id="7" name="Rectangle 6"/>
          <p:cNvSpPr/>
          <p:nvPr/>
        </p:nvSpPr>
        <p:spPr bwMode="auto">
          <a:xfrm>
            <a:off x="1404518" y="3012193"/>
            <a:ext cx="943661" cy="18800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E8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53239</TotalTime>
  <Words>5214</Words>
  <Application>Microsoft Office PowerPoint</Application>
  <PresentationFormat>On-screen Show (4:3)</PresentationFormat>
  <Paragraphs>452</Paragraphs>
  <Slides>52</Slides>
  <Notes>51</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1_CGI Federal</vt:lpstr>
      <vt:lpstr>2_CGI Federal</vt:lpstr>
      <vt:lpstr>GSA’s Vendor and Customer  Self Service (VCSS)</vt:lpstr>
      <vt:lpstr>Statements Menu</vt:lpstr>
      <vt:lpstr>View and Print Statements</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View and Print Statements (Cont’d)</vt:lpstr>
      <vt:lpstr>Statement Search by Agreement</vt:lpstr>
      <vt:lpstr>Statement Search by Agreement (Cont’d)</vt:lpstr>
      <vt:lpstr>Statement Search by Agreement (Cont’d)</vt:lpstr>
      <vt:lpstr>Statement Search by Agreement (Cont’d)</vt:lpstr>
      <vt:lpstr>View Details</vt:lpstr>
      <vt:lpstr>View Details (Cont’d)</vt:lpstr>
      <vt:lpstr>View Details (Cont’d)</vt:lpstr>
      <vt:lpstr>View Details (Cont’d)</vt:lpstr>
      <vt:lpstr>View Details (Cont’d)</vt:lpstr>
      <vt:lpstr>View Details (Cont’d)</vt:lpstr>
      <vt:lpstr>View Details (Cont’d)</vt:lpstr>
      <vt:lpstr>View Details (Cont’d)</vt:lpstr>
      <vt:lpstr>Dispute Statement/Details</vt:lpstr>
      <vt:lpstr>Dispute a Statement</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Dispute a Statement (Cont’d)</vt:lpstr>
      <vt:lpstr>View Dispute Requests</vt:lpstr>
      <vt:lpstr>View Dispute Requests (Cont’d)</vt:lpstr>
      <vt:lpstr>View Dispute Requests (Cont’d)</vt:lpstr>
      <vt:lpstr>View Dispute Requests (Cont’d)</vt:lpstr>
      <vt:lpstr>View Dispute Requests (Cont’d)</vt:lpstr>
      <vt:lpstr>View Dispute Requests (Cont’d)</vt:lpstr>
      <vt:lpstr>View Dispute Requests (Cont’d)</vt:lpstr>
      <vt:lpstr>View Dispute Requests (Cont’d)</vt:lpstr>
      <vt:lpstr>View Dispute Requests (Cont’d)</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2013-07-05T13:44:57Z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