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28"/>
  </p:notesMasterIdLst>
  <p:handoutMasterIdLst>
    <p:handoutMasterId r:id="rId29"/>
  </p:handoutMasterIdLst>
  <p:sldIdLst>
    <p:sldId id="256" r:id="rId6"/>
    <p:sldId id="447" r:id="rId7"/>
    <p:sldId id="448" r:id="rId8"/>
    <p:sldId id="449" r:id="rId9"/>
    <p:sldId id="450" r:id="rId10"/>
    <p:sldId id="501" r:id="rId11"/>
    <p:sldId id="452" r:id="rId12"/>
    <p:sldId id="502" r:id="rId13"/>
    <p:sldId id="503" r:id="rId14"/>
    <p:sldId id="455" r:id="rId15"/>
    <p:sldId id="504" r:id="rId16"/>
    <p:sldId id="457" r:id="rId17"/>
    <p:sldId id="505" r:id="rId18"/>
    <p:sldId id="459" r:id="rId19"/>
    <p:sldId id="460" r:id="rId20"/>
    <p:sldId id="506" r:id="rId21"/>
    <p:sldId id="462" r:id="rId22"/>
    <p:sldId id="507" r:id="rId23"/>
    <p:sldId id="508" r:id="rId24"/>
    <p:sldId id="465" r:id="rId25"/>
    <p:sldId id="467" r:id="rId26"/>
    <p:sldId id="468"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76084" autoAdjust="0"/>
  </p:normalViewPr>
  <p:slideViewPr>
    <p:cSldViewPr snapToGrid="0">
      <p:cViewPr>
        <p:scale>
          <a:sx n="80" d="100"/>
          <a:sy n="80" d="100"/>
        </p:scale>
        <p:origin x="-30" y="-7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create new correspondence to send to GSA regarding this payment, select the </a:t>
            </a:r>
            <a:r>
              <a:rPr lang="en-US" b="1" dirty="0" smtClean="0"/>
              <a:t>[Send New Correspondence] </a:t>
            </a:r>
            <a:r>
              <a:rPr lang="en-US" dirty="0" smtClean="0"/>
              <a:t>button.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Enter correspondence information regarding this payment, and then submit the correspondence.  </a:t>
            </a:r>
          </a:p>
          <a:p>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review a summary of the account associated with the payment by clicking the </a:t>
            </a:r>
            <a:r>
              <a:rPr lang="en-US" b="1" dirty="0" smtClean="0"/>
              <a:t>[Account Summary] </a:t>
            </a:r>
            <a:r>
              <a:rPr lang="en-US" dirty="0" smtClean="0"/>
              <a:t>record.</a:t>
            </a:r>
          </a:p>
          <a:p>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Account Summary page displays (we reviewed this in the Accounts section earlier in this presentation).  You can search for and view the Account summary records associated with the selected payment record by entering the statement dates.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review the statement that the payment was made on by clicking the </a:t>
            </a:r>
            <a:r>
              <a:rPr lang="en-US" b="1" dirty="0" smtClean="0"/>
              <a:t>[View Statement] </a:t>
            </a:r>
            <a:r>
              <a:rPr lang="en-US" dirty="0" smtClean="0"/>
              <a:t>button.</a:t>
            </a:r>
          </a:p>
          <a:p>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The </a:t>
            </a:r>
            <a:r>
              <a:rPr lang="en-US" b="1" dirty="0" smtClean="0"/>
              <a:t>Refunds Search </a:t>
            </a:r>
            <a:r>
              <a:rPr lang="en-US" dirty="0" smtClean="0"/>
              <a:t>page is used to search for and view refunds that GSA has made to your accounts.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Refunds Search page displays, with a search area to enter search criteria to search for refund records.</a:t>
            </a:r>
          </a:p>
          <a:p>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running the search for refund records, review the search results.</a:t>
            </a:r>
          </a:p>
          <a:p>
            <a:pPr>
              <a:buFont typeface="Arial" pitchFamily="34" charset="0"/>
              <a:buChar char="•"/>
            </a:pPr>
            <a:r>
              <a:rPr lang="en-US" dirty="0" smtClean="0"/>
              <a:t> In the search results you have several options:</a:t>
            </a:r>
          </a:p>
          <a:p>
            <a:pPr lvl="1">
              <a:buFont typeface="Arial" pitchFamily="34" charset="0"/>
              <a:buChar char="•"/>
            </a:pPr>
            <a:r>
              <a:rPr lang="en-US" dirty="0" smtClean="0"/>
              <a:t> Select the </a:t>
            </a:r>
            <a:r>
              <a:rPr lang="en-US" b="1" dirty="0" smtClean="0"/>
              <a:t>[View] </a:t>
            </a:r>
            <a:r>
              <a:rPr lang="en-US" dirty="0" smtClean="0"/>
              <a:t>button to view the refund record details. </a:t>
            </a:r>
          </a:p>
          <a:p>
            <a:pPr lvl="1">
              <a:buFont typeface="Arial" pitchFamily="34" charset="0"/>
              <a:buChar char="•"/>
            </a:pPr>
            <a:r>
              <a:rPr lang="en-US" dirty="0" smtClean="0"/>
              <a:t> Select the </a:t>
            </a:r>
            <a:r>
              <a:rPr lang="en-US" b="1" dirty="0" smtClean="0"/>
              <a:t>[Sort] </a:t>
            </a:r>
            <a:r>
              <a:rPr lang="en-US" dirty="0" smtClean="0"/>
              <a:t>button to sort the refund records.</a:t>
            </a:r>
          </a:p>
          <a:p>
            <a:pPr lvl="1">
              <a:buFont typeface="Arial" pitchFamily="34" charset="0"/>
              <a:buChar char="•"/>
            </a:pPr>
            <a:r>
              <a:rPr lang="en-US" dirty="0" smtClean="0"/>
              <a:t> Select the </a:t>
            </a:r>
            <a:r>
              <a:rPr lang="en-US" b="1" dirty="0" smtClean="0"/>
              <a:t>[View as CSV] </a:t>
            </a:r>
            <a:r>
              <a:rPr lang="en-US" dirty="0" smtClean="0"/>
              <a:t>button to export the refund records to a spreadsheet.</a:t>
            </a:r>
          </a:p>
          <a:p>
            <a:pPr>
              <a:buFont typeface="Arial" pitchFamily="34" charset="0"/>
              <a:buChar char="•"/>
            </a:pPr>
            <a:r>
              <a:rPr lang="en-US" dirty="0" smtClean="0"/>
              <a:t> We are now going to review how to view details of a refund.</a:t>
            </a:r>
          </a:p>
          <a:p>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view detailed information about a refund by selecting a refund and clicking the </a:t>
            </a:r>
            <a:r>
              <a:rPr lang="en-US" b="1" dirty="0" smtClean="0"/>
              <a:t>[View] </a:t>
            </a:r>
            <a:r>
              <a:rPr lang="en-US" dirty="0" smtClean="0"/>
              <a:t>button.</a:t>
            </a:r>
          </a:p>
          <a:p>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Refund record’s </a:t>
            </a:r>
            <a:r>
              <a:rPr lang="en-US" b="1" dirty="0" smtClean="0"/>
              <a:t>Payment Information </a:t>
            </a:r>
            <a:r>
              <a:rPr lang="en-US" dirty="0" smtClean="0"/>
              <a:t>tab displays.</a:t>
            </a:r>
          </a:p>
          <a:p>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We are now going to walk through each of these </a:t>
            </a:r>
            <a:r>
              <a:rPr lang="en-US" b="1" dirty="0" smtClean="0"/>
              <a:t>Payments</a:t>
            </a:r>
            <a:r>
              <a:rPr lang="en-US" dirty="0" smtClean="0"/>
              <a:t> options in this section.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Review the </a:t>
            </a:r>
            <a:r>
              <a:rPr lang="en-US" b="1" dirty="0" smtClean="0"/>
              <a:t>Correspondence </a:t>
            </a:r>
            <a:r>
              <a:rPr lang="en-US" dirty="0" smtClean="0"/>
              <a:t>tab to search for and review correspondence associated with this refund.</a:t>
            </a:r>
          </a:p>
          <a:p>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want to create new correspondence to send to GSA regarding this refund, then select the </a:t>
            </a:r>
            <a:r>
              <a:rPr lang="en-US" b="1" dirty="0" smtClean="0"/>
              <a:t>[Send New Correspondence] </a:t>
            </a:r>
            <a:r>
              <a:rPr lang="en-US" dirty="0" smtClean="0"/>
              <a:t>button.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Enter correspondence information and make sure to submit the correspondence when you are ready to submit it to GSA.</a:t>
            </a:r>
          </a:p>
          <a:p>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Payment Search </a:t>
            </a:r>
            <a:r>
              <a:rPr lang="en-US" dirty="0" smtClean="0"/>
              <a:t>page is used to search for and view payments made to GSA by your account.</a:t>
            </a:r>
          </a:p>
          <a:p>
            <a:pPr>
              <a:buFont typeface="Arial" pitchFamily="34" charset="0"/>
              <a:buChar char="•"/>
            </a:pPr>
            <a:r>
              <a:rPr lang="en-US" dirty="0" smtClean="0"/>
              <a:t> From this page you can also create and view correspondence.</a:t>
            </a:r>
          </a:p>
          <a:p>
            <a:endParaRPr lang="en-US" b="1" dirty="0" smtClean="0"/>
          </a:p>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57300" y="719138"/>
            <a:ext cx="4800600"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Payment Search</a:t>
            </a:r>
            <a:r>
              <a:rPr lang="en-US" dirty="0" smtClean="0"/>
              <a:t> page</a:t>
            </a:r>
            <a:r>
              <a:rPr lang="en-US" b="1" dirty="0" smtClean="0"/>
              <a:t> </a:t>
            </a:r>
            <a:r>
              <a:rPr lang="en-US" dirty="0" smtClean="0"/>
              <a:t>displays, with a search area to enter search criteria to search for payment records.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running the search for payment records, review the search results in the search results.</a:t>
            </a:r>
          </a:p>
          <a:p>
            <a:pPr>
              <a:buFont typeface="Arial" pitchFamily="34" charset="0"/>
              <a:buChar char="•"/>
            </a:pPr>
            <a:r>
              <a:rPr lang="en-US" dirty="0" smtClean="0"/>
              <a:t> In the search results you have several options:</a:t>
            </a:r>
          </a:p>
          <a:p>
            <a:pPr lvl="1">
              <a:buFont typeface="Arial" pitchFamily="34" charset="0"/>
              <a:buChar char="•"/>
            </a:pPr>
            <a:r>
              <a:rPr lang="en-US" dirty="0" smtClean="0"/>
              <a:t> Select the </a:t>
            </a:r>
            <a:r>
              <a:rPr lang="en-US" b="1" dirty="0" smtClean="0"/>
              <a:t>[View] </a:t>
            </a:r>
            <a:r>
              <a:rPr lang="en-US" dirty="0" smtClean="0"/>
              <a:t>button to view the payment record details. </a:t>
            </a:r>
          </a:p>
          <a:p>
            <a:pPr lvl="1">
              <a:buFont typeface="Arial" pitchFamily="34" charset="0"/>
              <a:buChar char="•"/>
            </a:pPr>
            <a:r>
              <a:rPr lang="en-US" dirty="0" smtClean="0"/>
              <a:t> Select the </a:t>
            </a:r>
            <a:r>
              <a:rPr lang="en-US" b="1" dirty="0" smtClean="0"/>
              <a:t>[Account Summary] </a:t>
            </a:r>
            <a:r>
              <a:rPr lang="en-US" dirty="0" smtClean="0"/>
              <a:t>button to view a summary of the account associated with the payment. </a:t>
            </a:r>
          </a:p>
          <a:p>
            <a:pPr lvl="1">
              <a:buFont typeface="Arial" pitchFamily="34" charset="0"/>
              <a:buChar char="•"/>
            </a:pPr>
            <a:r>
              <a:rPr lang="en-US" dirty="0" smtClean="0"/>
              <a:t> Select the </a:t>
            </a:r>
            <a:r>
              <a:rPr lang="en-US" b="1" dirty="0" smtClean="0"/>
              <a:t>[View Statement] </a:t>
            </a:r>
            <a:r>
              <a:rPr lang="en-US" dirty="0" smtClean="0"/>
              <a:t>button to view the statement that the payment was made on.</a:t>
            </a:r>
          </a:p>
          <a:p>
            <a:pPr lvl="1">
              <a:buFont typeface="Arial" pitchFamily="34" charset="0"/>
              <a:buChar char="•"/>
            </a:pPr>
            <a:r>
              <a:rPr lang="en-US" dirty="0" smtClean="0"/>
              <a:t> Select the </a:t>
            </a:r>
            <a:r>
              <a:rPr lang="en-US" b="1" dirty="0" smtClean="0"/>
              <a:t>[Sort] </a:t>
            </a:r>
            <a:r>
              <a:rPr lang="en-US" dirty="0" smtClean="0"/>
              <a:t>button to sort the payment records.</a:t>
            </a:r>
          </a:p>
          <a:p>
            <a:pPr lvl="1">
              <a:buFont typeface="Arial" pitchFamily="34" charset="0"/>
              <a:buChar char="•"/>
            </a:pPr>
            <a:r>
              <a:rPr lang="en-US" dirty="0" smtClean="0"/>
              <a:t> Select the </a:t>
            </a:r>
            <a:r>
              <a:rPr lang="en-US" b="1" dirty="0" smtClean="0"/>
              <a:t>[View as CSV] </a:t>
            </a:r>
            <a:r>
              <a:rPr lang="en-US" dirty="0" smtClean="0"/>
              <a:t>button to export the payment records to a spreadsheet.</a:t>
            </a:r>
          </a:p>
          <a:p>
            <a:pPr>
              <a:buFont typeface="Arial" pitchFamily="34" charset="0"/>
              <a:buChar char="•"/>
            </a:pPr>
            <a:r>
              <a:rPr lang="en-US" dirty="0" smtClean="0"/>
              <a:t> We are now going to review some of these options.</a:t>
            </a:r>
          </a:p>
          <a:p>
            <a:endParaRPr lang="en-US" b="1" dirty="0" smtClean="0"/>
          </a:p>
          <a:p>
            <a:pPr>
              <a:buFont typeface="Arial" pitchFamily="34" charset="0"/>
              <a:buChar cha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You can view more detailed information about a payment by selecting a payment record and then clicking the </a:t>
            </a:r>
            <a:r>
              <a:rPr lang="en-US" b="1" dirty="0" smtClean="0"/>
              <a:t>[View] </a:t>
            </a:r>
            <a:r>
              <a:rPr lang="en-US" dirty="0" smtClean="0"/>
              <a:t>button.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Payment record displays.</a:t>
            </a:r>
          </a:p>
          <a:p>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Select the Payment record’s </a:t>
            </a:r>
            <a:r>
              <a:rPr lang="en-US" b="1" dirty="0" smtClean="0"/>
              <a:t>Correspondence </a:t>
            </a:r>
            <a:r>
              <a:rPr lang="en-US" dirty="0" smtClean="0"/>
              <a:t>tab.</a:t>
            </a:r>
          </a:p>
          <a:p>
            <a:pPr>
              <a:buFont typeface="Arial" pitchFamily="34" charset="0"/>
              <a:buChar char="•"/>
            </a:pPr>
            <a:r>
              <a:rPr lang="en-US" dirty="0" smtClean="0"/>
              <a:t> You can search for correspondence that you or another person, in your organization, has already sent to GSA regarding this payment.  You can also view correspondence that GSA has sent to your account regarding this payment.</a:t>
            </a:r>
          </a:p>
          <a:p>
            <a:pPr>
              <a:buFont typeface="Arial" pitchFamily="34" charset="0"/>
              <a:buChar char="•"/>
            </a:pP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detailed information for a payment correspondence record, simply select the record and review the details.</a:t>
            </a:r>
          </a:p>
          <a:p>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35665" y="3356266"/>
            <a:ext cx="7272671" cy="149919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457199" y="1316447"/>
            <a:ext cx="8529433" cy="1723275"/>
          </a:xfrm>
        </p:spPr>
        <p:txBody>
          <a:bodyPr/>
          <a:lstStyle/>
          <a:p>
            <a:pPr eaLnBrk="1" hangingPunct="1"/>
            <a:r>
              <a:rPr lang="en-US" sz="2200" b="1" dirty="0" smtClean="0"/>
              <a:t>Payment Record</a:t>
            </a:r>
          </a:p>
          <a:p>
            <a:pPr lvl="1" eaLnBrk="1" hangingPunct="1"/>
            <a:r>
              <a:rPr lang="en-US" sz="1800" dirty="0" smtClean="0"/>
              <a:t>Within the payment record, if you would like to create new correspondence to send to GSA regarding this payment, select the </a:t>
            </a:r>
            <a:r>
              <a:rPr lang="en-US" sz="1800" b="1" dirty="0" smtClean="0"/>
              <a:t>[Send New Correspondence] </a:t>
            </a:r>
            <a:r>
              <a:rPr lang="en-US" sz="1800" dirty="0" smtClean="0"/>
              <a:t>button. </a:t>
            </a:r>
          </a:p>
        </p:txBody>
      </p:sp>
      <p:sp>
        <p:nvSpPr>
          <p:cNvPr id="9" name="Rectangle 8"/>
          <p:cNvSpPr/>
          <p:nvPr/>
        </p:nvSpPr>
        <p:spPr bwMode="auto">
          <a:xfrm flipH="1">
            <a:off x="1275907" y="3715657"/>
            <a:ext cx="2468778" cy="49348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458105" y="4252793"/>
            <a:ext cx="8439050" cy="203226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436097" y="1141162"/>
            <a:ext cx="8651631" cy="2206949"/>
          </a:xfrm>
        </p:spPr>
        <p:txBody>
          <a:bodyPr/>
          <a:lstStyle/>
          <a:p>
            <a:pPr eaLnBrk="1" hangingPunct="1"/>
            <a:r>
              <a:rPr lang="en-US" sz="2200" b="1" dirty="0" smtClean="0"/>
              <a:t>Send Correspondence page</a:t>
            </a:r>
          </a:p>
          <a:p>
            <a:pPr lvl="1" eaLnBrk="1" hangingPunct="1"/>
            <a:r>
              <a:rPr lang="en-US" sz="1800" dirty="0" smtClean="0"/>
              <a:t>The Send Correspondence page displays.  To send correspondence to GSA, fill out the following information:</a:t>
            </a:r>
          </a:p>
          <a:p>
            <a:pPr lvl="2" eaLnBrk="1" hangingPunct="1"/>
            <a:r>
              <a:rPr lang="en-US" sz="1600" dirty="0" smtClean="0"/>
              <a:t>Your contact, account, and correspondence information.</a:t>
            </a:r>
          </a:p>
          <a:p>
            <a:pPr lvl="2" eaLnBrk="1" hangingPunct="1"/>
            <a:r>
              <a:rPr lang="en-US" sz="1600" dirty="0" smtClean="0"/>
              <a:t>Add an attachment, if needed.</a:t>
            </a:r>
          </a:p>
          <a:p>
            <a:pPr lvl="2" eaLnBrk="1" hangingPunct="1"/>
            <a:r>
              <a:rPr lang="en-US" sz="1600" dirty="0" smtClean="0"/>
              <a:t>Select the </a:t>
            </a:r>
            <a:r>
              <a:rPr lang="en-US" sz="1600" b="1" dirty="0" smtClean="0"/>
              <a:t>[Submit Correspondence] </a:t>
            </a:r>
            <a:r>
              <a:rPr lang="en-US" sz="1600" dirty="0" smtClean="0"/>
              <a:t>button to send the correspondence to GSA.  Once submitted, GSA will receive and review this correspondence.</a:t>
            </a:r>
          </a:p>
        </p:txBody>
      </p:sp>
      <p:sp>
        <p:nvSpPr>
          <p:cNvPr id="9" name="Rectangle 8"/>
          <p:cNvSpPr/>
          <p:nvPr/>
        </p:nvSpPr>
        <p:spPr bwMode="auto">
          <a:xfrm flipH="1">
            <a:off x="499729" y="4705158"/>
            <a:ext cx="1910137" cy="3918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588561" y="3354004"/>
            <a:ext cx="8429056" cy="209767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589935" y="1292391"/>
            <a:ext cx="8352453" cy="1155387"/>
          </a:xfrm>
        </p:spPr>
        <p:txBody>
          <a:bodyPr/>
          <a:lstStyle/>
          <a:p>
            <a:pPr eaLnBrk="1" hangingPunct="1"/>
            <a:r>
              <a:rPr lang="en-US" sz="2200" b="1" dirty="0" smtClean="0"/>
              <a:t>Payment Search page</a:t>
            </a:r>
          </a:p>
          <a:p>
            <a:pPr lvl="1" eaLnBrk="1" hangingPunct="1"/>
            <a:r>
              <a:rPr lang="en-US" sz="1800" dirty="0" smtClean="0"/>
              <a:t>To view an account summary associated with a payment record, select a </a:t>
            </a:r>
            <a:r>
              <a:rPr lang="en-US" sz="1800" b="1" dirty="0" smtClean="0"/>
              <a:t>payment record </a:t>
            </a:r>
            <a:r>
              <a:rPr lang="en-US" sz="1800" dirty="0" smtClean="0"/>
              <a:t>and then select the </a:t>
            </a:r>
            <a:r>
              <a:rPr lang="en-US" sz="1800" b="1" dirty="0" smtClean="0"/>
              <a:t>[Account Summary] </a:t>
            </a:r>
            <a:r>
              <a:rPr lang="en-US" sz="1800" dirty="0" smtClean="0"/>
              <a:t>button.</a:t>
            </a:r>
          </a:p>
        </p:txBody>
      </p:sp>
      <p:sp>
        <p:nvSpPr>
          <p:cNvPr id="8" name="Rectangle 7"/>
          <p:cNvSpPr/>
          <p:nvPr/>
        </p:nvSpPr>
        <p:spPr bwMode="auto">
          <a:xfrm>
            <a:off x="609599" y="4833257"/>
            <a:ext cx="8383930" cy="23645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354239" y="3396343"/>
            <a:ext cx="1527858" cy="38857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879676" y="3141964"/>
            <a:ext cx="7497501" cy="348207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501445" y="1143683"/>
            <a:ext cx="8440943" cy="2005917"/>
          </a:xfrm>
        </p:spPr>
        <p:txBody>
          <a:bodyPr/>
          <a:lstStyle/>
          <a:p>
            <a:pPr eaLnBrk="1" hangingPunct="1"/>
            <a:r>
              <a:rPr lang="en-US" sz="2200" b="1" dirty="0" smtClean="0"/>
              <a:t>Account Summary page</a:t>
            </a:r>
          </a:p>
          <a:p>
            <a:pPr lvl="1" eaLnBrk="1" hangingPunct="1"/>
            <a:r>
              <a:rPr lang="en-US" sz="1800" dirty="0" smtClean="0"/>
              <a:t>The Account Summary page displays with a search criteria area to search for and view account summary records associated with the selected payment record. </a:t>
            </a:r>
          </a:p>
          <a:p>
            <a:pPr lvl="1" eaLnBrk="1" hangingPunct="1"/>
            <a:r>
              <a:rPr lang="en-US" sz="1800" dirty="0" smtClean="0"/>
              <a:t>Enter search criteria and select the </a:t>
            </a:r>
            <a:r>
              <a:rPr lang="en-US" sz="1800" b="1" dirty="0" smtClean="0"/>
              <a:t>[Search] </a:t>
            </a:r>
            <a:r>
              <a:rPr lang="en-US" sz="1800" dirty="0" smtClean="0"/>
              <a:t>button to review account summary records. </a:t>
            </a:r>
            <a:endParaRPr lang="en-US" sz="1600" dirty="0" smtClean="0"/>
          </a:p>
        </p:txBody>
      </p:sp>
      <p:sp>
        <p:nvSpPr>
          <p:cNvPr id="7" name="Rectangle 6"/>
          <p:cNvSpPr/>
          <p:nvPr/>
        </p:nvSpPr>
        <p:spPr bwMode="auto">
          <a:xfrm>
            <a:off x="1005437" y="4907483"/>
            <a:ext cx="452974" cy="20852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899150" y="5688590"/>
            <a:ext cx="7457771" cy="94370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srcRect/>
          <a:stretch>
            <a:fillRect/>
          </a:stretch>
        </p:blipFill>
        <p:spPr bwMode="auto">
          <a:xfrm>
            <a:off x="588561" y="3354004"/>
            <a:ext cx="8429056" cy="209767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471951" y="1316448"/>
            <a:ext cx="8583561" cy="1215738"/>
          </a:xfrm>
        </p:spPr>
        <p:txBody>
          <a:bodyPr/>
          <a:lstStyle/>
          <a:p>
            <a:pPr eaLnBrk="1" hangingPunct="1"/>
            <a:r>
              <a:rPr lang="en-US" sz="2200" b="1" dirty="0" smtClean="0"/>
              <a:t>Payment Search page</a:t>
            </a:r>
          </a:p>
          <a:p>
            <a:pPr lvl="1" eaLnBrk="1" hangingPunct="1"/>
            <a:r>
              <a:rPr lang="en-US" sz="1800" dirty="0" smtClean="0"/>
              <a:t>To view the statement that the payment was made on, select a payment record and then select the </a:t>
            </a:r>
            <a:r>
              <a:rPr lang="en-US" sz="1800" b="1" dirty="0" smtClean="0"/>
              <a:t>[View Statement] </a:t>
            </a:r>
            <a:r>
              <a:rPr lang="en-US" sz="1800" dirty="0" smtClean="0"/>
              <a:t>button. </a:t>
            </a:r>
          </a:p>
        </p:txBody>
      </p:sp>
      <p:sp>
        <p:nvSpPr>
          <p:cNvPr id="8" name="Rectangle 7"/>
          <p:cNvSpPr/>
          <p:nvPr/>
        </p:nvSpPr>
        <p:spPr bwMode="auto">
          <a:xfrm>
            <a:off x="609599" y="4833257"/>
            <a:ext cx="8395505" cy="25960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2951543" y="3396343"/>
            <a:ext cx="1330171" cy="41172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2812345" y="5423248"/>
            <a:ext cx="3089691" cy="922966"/>
            <a:chOff x="2812345" y="5331635"/>
            <a:chExt cx="3089691" cy="922966"/>
          </a:xfrm>
        </p:grpSpPr>
        <p:pic>
          <p:nvPicPr>
            <p:cNvPr id="4" name="Picture 2"/>
            <p:cNvPicPr>
              <a:picLocks noChangeAspect="1" noChangeArrowheads="1"/>
            </p:cNvPicPr>
            <p:nvPr/>
          </p:nvPicPr>
          <p:blipFill>
            <a:blip r:embed="rId3" cstate="print"/>
            <a:srcRect r="63511" b="60116"/>
            <a:stretch>
              <a:fillRect/>
            </a:stretch>
          </p:blipFill>
          <p:spPr bwMode="auto">
            <a:xfrm>
              <a:off x="2812345" y="5331635"/>
              <a:ext cx="1122350" cy="362588"/>
            </a:xfrm>
            <a:prstGeom prst="rect">
              <a:avLst/>
            </a:prstGeom>
            <a:noFill/>
            <a:ln w="9525">
              <a:solidFill>
                <a:schemeClr val="tx1"/>
              </a:solidFill>
              <a:miter lim="800000"/>
              <a:headEnd/>
              <a:tailEnd/>
            </a:ln>
          </p:spPr>
        </p:pic>
        <p:pic>
          <p:nvPicPr>
            <p:cNvPr id="7" name="Picture 2"/>
            <p:cNvPicPr>
              <a:picLocks noChangeAspect="1" noChangeArrowheads="1"/>
            </p:cNvPicPr>
            <p:nvPr/>
          </p:nvPicPr>
          <p:blipFill>
            <a:blip r:embed="rId3" cstate="print"/>
            <a:srcRect t="35312"/>
            <a:stretch>
              <a:fillRect/>
            </a:stretch>
          </p:blipFill>
          <p:spPr bwMode="auto">
            <a:xfrm>
              <a:off x="2826195" y="5666509"/>
              <a:ext cx="3075841" cy="588092"/>
            </a:xfrm>
            <a:prstGeom prst="rect">
              <a:avLst/>
            </a:prstGeom>
            <a:noFill/>
            <a:ln w="9525">
              <a:solidFill>
                <a:schemeClr val="tx1"/>
              </a:solidFill>
              <a:miter lim="800000"/>
              <a:headEnd/>
              <a:tailEnd/>
            </a:ln>
          </p:spPr>
        </p:pic>
      </p:grpSp>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a:t>
            </a:r>
          </a:p>
        </p:txBody>
      </p:sp>
      <p:sp>
        <p:nvSpPr>
          <p:cNvPr id="8195" name="Rectangle 7"/>
          <p:cNvSpPr>
            <a:spLocks noGrp="1" noChangeArrowheads="1"/>
          </p:cNvSpPr>
          <p:nvPr>
            <p:ph idx="1"/>
          </p:nvPr>
        </p:nvSpPr>
        <p:spPr>
          <a:xfrm>
            <a:off x="492370" y="1207983"/>
            <a:ext cx="8492222" cy="3636972"/>
          </a:xfrm>
        </p:spPr>
        <p:txBody>
          <a:bodyPr/>
          <a:lstStyle/>
          <a:p>
            <a:pPr eaLnBrk="1" hangingPunct="1"/>
            <a:r>
              <a:rPr lang="en-US" sz="2000" b="1" dirty="0" smtClean="0"/>
              <a:t>The Refunds Search page is used to search for and view refunds that GSA has made to your account.</a:t>
            </a:r>
          </a:p>
          <a:p>
            <a:pPr eaLnBrk="1" hangingPunct="1">
              <a:buNone/>
            </a:pPr>
            <a:endParaRPr lang="en-US" sz="1000" dirty="0" smtClean="0"/>
          </a:p>
          <a:p>
            <a:pPr lvl="1" eaLnBrk="1" hangingPunct="1"/>
            <a:r>
              <a:rPr lang="en-US" sz="1800" dirty="0" smtClean="0"/>
              <a:t>View refund details, such as payment number, invoice number, and payment amount.</a:t>
            </a:r>
          </a:p>
          <a:p>
            <a:pPr lvl="1" eaLnBrk="1" hangingPunct="1">
              <a:buNone/>
            </a:pPr>
            <a:endParaRPr lang="en-US" sz="1800" dirty="0" smtClean="0"/>
          </a:p>
          <a:p>
            <a:pPr lvl="1" eaLnBrk="1" hangingPunct="1"/>
            <a:r>
              <a:rPr lang="en-US" sz="1800" dirty="0" smtClean="0"/>
              <a:t>Create and view refund correspondence to send to GSA</a:t>
            </a:r>
          </a:p>
          <a:p>
            <a:pPr lvl="2" eaLnBrk="1" hangingPunct="1"/>
            <a:r>
              <a:rPr lang="en-US" sz="1400" dirty="0" smtClean="0"/>
              <a:t>Refund correspondence are messages regarding a specific refund on your account.  This correspondence should not be related to a general account issue or question, or a specific statement or payment on your account because there are specific types of correspondence that should be created for these.</a:t>
            </a:r>
          </a:p>
          <a:p>
            <a:pPr lvl="2" eaLnBrk="1" hangingPunct="1">
              <a:buNone/>
            </a:pPr>
            <a:endParaRPr lang="en-US" sz="1000" dirty="0" smtClean="0"/>
          </a:p>
          <a:p>
            <a:pPr marL="577850" lvl="2" eaLnBrk="1" hangingPunct="1"/>
            <a:r>
              <a:rPr lang="en-US" sz="1800" dirty="0" smtClean="0"/>
              <a:t>To access the Refunds Search page, from the menu bar select </a:t>
            </a:r>
            <a:r>
              <a:rPr lang="en-US" sz="1800" b="1" dirty="0" smtClean="0"/>
              <a:t>Payments &gt; View Refunds</a:t>
            </a:r>
            <a:r>
              <a:rPr lang="en-US" sz="1800" dirty="0" smtClean="0"/>
              <a:t>.</a:t>
            </a:r>
          </a:p>
        </p:txBody>
      </p:sp>
      <p:sp>
        <p:nvSpPr>
          <p:cNvPr id="5" name="Rectangle 4"/>
          <p:cNvSpPr/>
          <p:nvPr/>
        </p:nvSpPr>
        <p:spPr bwMode="auto">
          <a:xfrm>
            <a:off x="2778917" y="5452355"/>
            <a:ext cx="1128065" cy="3473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811547" y="6031117"/>
            <a:ext cx="3062780" cy="28118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501445" y="1331195"/>
            <a:ext cx="8440943" cy="1707233"/>
          </a:xfrm>
        </p:spPr>
        <p:txBody>
          <a:bodyPr/>
          <a:lstStyle/>
          <a:p>
            <a:pPr eaLnBrk="1" hangingPunct="1"/>
            <a:r>
              <a:rPr lang="en-US" sz="2200" b="1" dirty="0" smtClean="0"/>
              <a:t>Refunds Search page</a:t>
            </a:r>
          </a:p>
          <a:p>
            <a:pPr lvl="1" eaLnBrk="1" hangingPunct="1"/>
            <a:r>
              <a:rPr lang="en-US" sz="1800" dirty="0" smtClean="0"/>
              <a:t>The Refunds Search page displays with a search criteria area to search for refund records.</a:t>
            </a:r>
          </a:p>
          <a:p>
            <a:pPr lvl="1" eaLnBrk="1" hangingPunct="1"/>
            <a:r>
              <a:rPr lang="en-US" sz="1800" dirty="0" smtClean="0"/>
              <a:t>Enter search criteria and select the </a:t>
            </a:r>
            <a:r>
              <a:rPr lang="en-US" sz="1800" b="1" dirty="0" smtClean="0"/>
              <a:t>[Search] </a:t>
            </a:r>
            <a:r>
              <a:rPr lang="en-US" sz="1800" dirty="0" smtClean="0"/>
              <a:t>button. </a:t>
            </a:r>
          </a:p>
        </p:txBody>
      </p:sp>
      <p:pic>
        <p:nvPicPr>
          <p:cNvPr id="40962" name="Picture 2"/>
          <p:cNvPicPr>
            <a:picLocks noChangeAspect="1" noChangeArrowheads="1"/>
          </p:cNvPicPr>
          <p:nvPr/>
        </p:nvPicPr>
        <p:blipFill>
          <a:blip r:embed="rId3" cstate="print"/>
          <a:srcRect/>
          <a:stretch>
            <a:fillRect/>
          </a:stretch>
        </p:blipFill>
        <p:spPr bwMode="auto">
          <a:xfrm>
            <a:off x="478971" y="3439893"/>
            <a:ext cx="8507639" cy="1994114"/>
          </a:xfrm>
          <a:prstGeom prst="rect">
            <a:avLst/>
          </a:prstGeom>
          <a:noFill/>
          <a:ln w="9525">
            <a:solidFill>
              <a:schemeClr val="tx1"/>
            </a:solidFill>
            <a:miter lim="800000"/>
            <a:headEnd/>
            <a:tailEnd/>
          </a:ln>
        </p:spPr>
      </p:pic>
      <p:sp>
        <p:nvSpPr>
          <p:cNvPr id="11" name="Rectangle 10"/>
          <p:cNvSpPr/>
          <p:nvPr/>
        </p:nvSpPr>
        <p:spPr bwMode="auto">
          <a:xfrm>
            <a:off x="1981900" y="5123542"/>
            <a:ext cx="500043" cy="31135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399667" y="3352621"/>
            <a:ext cx="8304495" cy="120055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712788" y="1404936"/>
            <a:ext cx="8229600" cy="1087542"/>
          </a:xfrm>
        </p:spPr>
        <p:txBody>
          <a:bodyPr/>
          <a:lstStyle/>
          <a:p>
            <a:pPr eaLnBrk="1" hangingPunct="1"/>
            <a:r>
              <a:rPr lang="en-US" sz="2200" b="1" dirty="0" smtClean="0"/>
              <a:t>Refunds Search page</a:t>
            </a:r>
          </a:p>
          <a:p>
            <a:pPr lvl="1" eaLnBrk="1" hangingPunct="1"/>
            <a:r>
              <a:rPr lang="en-US" sz="1800" dirty="0" smtClean="0"/>
              <a:t>In the search results, review the refund records.</a:t>
            </a:r>
          </a:p>
        </p:txBody>
      </p:sp>
      <p:sp>
        <p:nvSpPr>
          <p:cNvPr id="9" name="Rectangle 8"/>
          <p:cNvSpPr/>
          <p:nvPr/>
        </p:nvSpPr>
        <p:spPr bwMode="auto">
          <a:xfrm>
            <a:off x="411283" y="4205316"/>
            <a:ext cx="8292879" cy="34353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555585" y="3411039"/>
            <a:ext cx="8345347" cy="122295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589935" y="1404935"/>
            <a:ext cx="8352453" cy="1498685"/>
          </a:xfrm>
        </p:spPr>
        <p:txBody>
          <a:bodyPr/>
          <a:lstStyle/>
          <a:p>
            <a:pPr eaLnBrk="1" hangingPunct="1"/>
            <a:r>
              <a:rPr lang="en-US" sz="2200" b="1" dirty="0" smtClean="0"/>
              <a:t>Refunds Search page</a:t>
            </a:r>
          </a:p>
          <a:p>
            <a:pPr lvl="1" eaLnBrk="1" hangingPunct="1"/>
            <a:r>
              <a:rPr lang="en-US" sz="1800" dirty="0" smtClean="0"/>
              <a:t>To view more detailed information for a refund, select a </a:t>
            </a:r>
            <a:r>
              <a:rPr lang="en-US" sz="1800" b="1" dirty="0" smtClean="0"/>
              <a:t>refund record </a:t>
            </a:r>
            <a:r>
              <a:rPr lang="en-US" sz="1800" dirty="0" smtClean="0"/>
              <a:t>and then select the </a:t>
            </a:r>
            <a:r>
              <a:rPr lang="en-US" sz="1800" b="1" dirty="0" smtClean="0"/>
              <a:t>[View] </a:t>
            </a:r>
            <a:r>
              <a:rPr lang="en-US" sz="1800" dirty="0" smtClean="0"/>
              <a:t>button.</a:t>
            </a:r>
          </a:p>
        </p:txBody>
      </p:sp>
      <p:sp>
        <p:nvSpPr>
          <p:cNvPr id="10" name="Rectangle 9"/>
          <p:cNvSpPr/>
          <p:nvPr/>
        </p:nvSpPr>
        <p:spPr bwMode="auto">
          <a:xfrm>
            <a:off x="577624" y="3419721"/>
            <a:ext cx="383076" cy="22630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71500" y="4271702"/>
            <a:ext cx="8294708" cy="1614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1805649" y="2624142"/>
            <a:ext cx="5011055" cy="408338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471948" y="1127835"/>
            <a:ext cx="8470440" cy="1213583"/>
          </a:xfrm>
        </p:spPr>
        <p:txBody>
          <a:bodyPr/>
          <a:lstStyle/>
          <a:p>
            <a:pPr eaLnBrk="1" hangingPunct="1"/>
            <a:r>
              <a:rPr lang="en-US" sz="2200" b="1" dirty="0" smtClean="0"/>
              <a:t>Refund Record</a:t>
            </a:r>
          </a:p>
          <a:p>
            <a:pPr lvl="1" eaLnBrk="1" hangingPunct="1"/>
            <a:r>
              <a:rPr lang="en-US" sz="1800" dirty="0" smtClean="0"/>
              <a:t>The refund record opens and displays in a tab-like format.  The first tab is the </a:t>
            </a:r>
            <a:r>
              <a:rPr lang="en-US" sz="1800" b="1" dirty="0" smtClean="0"/>
              <a:t>Payment Information </a:t>
            </a:r>
            <a:r>
              <a:rPr lang="en-US" sz="1800" dirty="0" smtClean="0"/>
              <a:t>tab where you can review detailed information about this refund.</a:t>
            </a:r>
          </a:p>
        </p:txBody>
      </p:sp>
      <p:sp>
        <p:nvSpPr>
          <p:cNvPr id="9" name="Rectangle 8"/>
          <p:cNvSpPr/>
          <p:nvPr/>
        </p:nvSpPr>
        <p:spPr bwMode="auto">
          <a:xfrm>
            <a:off x="2021560" y="3145621"/>
            <a:ext cx="1103605" cy="22261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Payments Menu</a:t>
            </a:r>
          </a:p>
        </p:txBody>
      </p:sp>
      <p:sp>
        <p:nvSpPr>
          <p:cNvPr id="8195" name="Rectangle 7"/>
          <p:cNvSpPr>
            <a:spLocks noGrp="1" noChangeArrowheads="1"/>
          </p:cNvSpPr>
          <p:nvPr>
            <p:ph idx="1"/>
          </p:nvPr>
        </p:nvSpPr>
        <p:spPr>
          <a:xfrm>
            <a:off x="712788" y="1404936"/>
            <a:ext cx="4805696" cy="3108070"/>
          </a:xfrm>
        </p:spPr>
        <p:txBody>
          <a:bodyPr/>
          <a:lstStyle/>
          <a:p>
            <a:pPr eaLnBrk="1" hangingPunct="1"/>
            <a:r>
              <a:rPr lang="en-US" sz="2200" b="1" dirty="0" smtClean="0"/>
              <a:t>View Customer Payments</a:t>
            </a:r>
          </a:p>
          <a:p>
            <a:pPr lvl="1" eaLnBrk="1" hangingPunct="1"/>
            <a:endParaRPr lang="en-US" sz="1000" dirty="0" smtClean="0"/>
          </a:p>
          <a:p>
            <a:pPr lvl="1" eaLnBrk="1" hangingPunct="1"/>
            <a:r>
              <a:rPr lang="en-US" sz="1600" dirty="0" smtClean="0"/>
              <a:t>Search for and view payments made to GSA for your accounts.</a:t>
            </a:r>
          </a:p>
          <a:p>
            <a:pPr eaLnBrk="1" hangingPunct="1"/>
            <a:endParaRPr lang="en-US" sz="1200" dirty="0" smtClean="0"/>
          </a:p>
          <a:p>
            <a:pPr eaLnBrk="1" hangingPunct="1"/>
            <a:r>
              <a:rPr lang="en-US" sz="2000" b="1" dirty="0" smtClean="0"/>
              <a:t>View Refunds</a:t>
            </a:r>
          </a:p>
          <a:p>
            <a:pPr lvl="1" eaLnBrk="1" hangingPunct="1"/>
            <a:endParaRPr lang="en-US" sz="1000" dirty="0" smtClean="0"/>
          </a:p>
          <a:p>
            <a:pPr lvl="1" eaLnBrk="1" hangingPunct="1"/>
            <a:r>
              <a:rPr lang="en-US" sz="1600" dirty="0" smtClean="0"/>
              <a:t>Search for and view refunds received from GSA for your accounts.</a:t>
            </a:r>
          </a:p>
        </p:txBody>
      </p:sp>
      <p:grpSp>
        <p:nvGrpSpPr>
          <p:cNvPr id="2" name="Group 8"/>
          <p:cNvGrpSpPr/>
          <p:nvPr/>
        </p:nvGrpSpPr>
        <p:grpSpPr>
          <a:xfrm>
            <a:off x="5725052" y="1487591"/>
            <a:ext cx="3134029" cy="1039299"/>
            <a:chOff x="1884568" y="3109913"/>
            <a:chExt cx="3134029" cy="1039299"/>
          </a:xfrm>
        </p:grpSpPr>
        <p:pic>
          <p:nvPicPr>
            <p:cNvPr id="17411" name="Picture 3"/>
            <p:cNvPicPr>
              <a:picLocks noChangeAspect="1" noChangeArrowheads="1"/>
            </p:cNvPicPr>
            <p:nvPr/>
          </p:nvPicPr>
          <p:blipFill>
            <a:blip r:embed="rId3" cstate="print"/>
            <a:srcRect r="52681" b="62736"/>
            <a:stretch>
              <a:fillRect/>
            </a:stretch>
          </p:blipFill>
          <p:spPr bwMode="auto">
            <a:xfrm>
              <a:off x="1909148" y="3109913"/>
              <a:ext cx="1482981" cy="38545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t="36789"/>
            <a:stretch>
              <a:fillRect/>
            </a:stretch>
          </p:blipFill>
          <p:spPr bwMode="auto">
            <a:xfrm>
              <a:off x="1884568" y="3495368"/>
              <a:ext cx="3134029" cy="653844"/>
            </a:xfrm>
            <a:prstGeom prst="rect">
              <a:avLst/>
            </a:prstGeom>
            <a:noFill/>
            <a:ln w="9525">
              <a:noFill/>
              <a:miter lim="800000"/>
              <a:headEnd/>
              <a:tailEnd/>
            </a:ln>
          </p:spPr>
        </p:pic>
      </p:grpSp>
      <p:sp>
        <p:nvSpPr>
          <p:cNvPr id="10" name="Rectangle 9"/>
          <p:cNvSpPr/>
          <p:nvPr/>
        </p:nvSpPr>
        <p:spPr bwMode="auto">
          <a:xfrm>
            <a:off x="5743026" y="1474839"/>
            <a:ext cx="3126658" cy="1047135"/>
          </a:xfrm>
          <a:prstGeom prst="rect">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5728277" y="1469899"/>
            <a:ext cx="1430594" cy="40314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248552" y="3237809"/>
            <a:ext cx="6598277" cy="354576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379828" y="1086270"/>
            <a:ext cx="8764172" cy="2155690"/>
          </a:xfrm>
        </p:spPr>
        <p:txBody>
          <a:bodyPr/>
          <a:lstStyle/>
          <a:p>
            <a:pPr eaLnBrk="1" hangingPunct="1"/>
            <a:r>
              <a:rPr lang="en-US" sz="2200" b="1" dirty="0" smtClean="0"/>
              <a:t>Refund Record</a:t>
            </a:r>
          </a:p>
          <a:p>
            <a:pPr lvl="1" eaLnBrk="1" hangingPunct="1"/>
            <a:r>
              <a:rPr lang="en-US" sz="1800" dirty="0" smtClean="0"/>
              <a:t>Within the refund record, select the </a:t>
            </a:r>
            <a:r>
              <a:rPr lang="en-US" sz="1800" b="1" dirty="0" smtClean="0"/>
              <a:t>Review Correspondence </a:t>
            </a:r>
            <a:r>
              <a:rPr lang="en-US" sz="1800" dirty="0" smtClean="0"/>
              <a:t>tab to search for and review correspondence records associated with this refund. </a:t>
            </a:r>
          </a:p>
          <a:p>
            <a:pPr lvl="1" eaLnBrk="1" hangingPunct="1"/>
            <a:r>
              <a:rPr lang="en-US" sz="1800" dirty="0" smtClean="0"/>
              <a:t>Select the </a:t>
            </a:r>
            <a:r>
              <a:rPr lang="en-US" sz="1800" b="1" dirty="0" smtClean="0"/>
              <a:t>[Search] </a:t>
            </a:r>
            <a:r>
              <a:rPr lang="en-US" sz="1800" dirty="0" smtClean="0"/>
              <a:t>button without entering search criteria.</a:t>
            </a:r>
          </a:p>
          <a:p>
            <a:pPr lvl="2" eaLnBrk="1" hangingPunct="1"/>
            <a:r>
              <a:rPr lang="en-US" sz="1600" dirty="0" smtClean="0"/>
              <a:t>If you have access to a large number of correspondence records, you may want to enter search criteria and select the </a:t>
            </a:r>
            <a:r>
              <a:rPr lang="en-US" sz="1600" b="1" dirty="0" smtClean="0"/>
              <a:t>[Search] </a:t>
            </a:r>
            <a:r>
              <a:rPr lang="en-US" sz="1600" dirty="0" smtClean="0"/>
              <a:t>button to limit the search results to a manageable number. </a:t>
            </a:r>
          </a:p>
        </p:txBody>
      </p:sp>
      <p:sp>
        <p:nvSpPr>
          <p:cNvPr id="7" name="Rectangle 6"/>
          <p:cNvSpPr/>
          <p:nvPr/>
        </p:nvSpPr>
        <p:spPr bwMode="auto">
          <a:xfrm>
            <a:off x="2488019" y="4001425"/>
            <a:ext cx="1531088" cy="33910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345135" y="6382304"/>
            <a:ext cx="537649" cy="34636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F19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787142" y="3211033"/>
            <a:ext cx="8015077" cy="161149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530942" y="1197110"/>
            <a:ext cx="8411446" cy="1562853"/>
          </a:xfrm>
        </p:spPr>
        <p:txBody>
          <a:bodyPr/>
          <a:lstStyle/>
          <a:p>
            <a:pPr eaLnBrk="1" hangingPunct="1"/>
            <a:r>
              <a:rPr lang="en-US" sz="2200" b="1" dirty="0" smtClean="0"/>
              <a:t>Refund Record</a:t>
            </a:r>
          </a:p>
          <a:p>
            <a:pPr lvl="1" eaLnBrk="1" hangingPunct="1"/>
            <a:r>
              <a:rPr lang="en-US" sz="1800" dirty="0" smtClean="0"/>
              <a:t>Within the refund record, if you would like to create new correspondence to send to GSA regarding this refund, select the </a:t>
            </a:r>
            <a:r>
              <a:rPr lang="en-US" sz="1800" b="1" dirty="0" smtClean="0"/>
              <a:t>[Send New Correspondence] </a:t>
            </a:r>
            <a:r>
              <a:rPr lang="en-US" sz="1800" dirty="0" smtClean="0"/>
              <a:t>button. </a:t>
            </a:r>
          </a:p>
        </p:txBody>
      </p:sp>
      <p:sp>
        <p:nvSpPr>
          <p:cNvPr id="9" name="Rectangle 8"/>
          <p:cNvSpPr/>
          <p:nvPr/>
        </p:nvSpPr>
        <p:spPr bwMode="auto">
          <a:xfrm>
            <a:off x="1212113" y="3594454"/>
            <a:ext cx="2534742" cy="5126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F21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717630" y="3340910"/>
            <a:ext cx="7521194" cy="324598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Refunds (Cont’d)</a:t>
            </a:r>
          </a:p>
        </p:txBody>
      </p:sp>
      <p:sp>
        <p:nvSpPr>
          <p:cNvPr id="8195" name="Rectangle 7"/>
          <p:cNvSpPr>
            <a:spLocks noGrp="1" noChangeArrowheads="1"/>
          </p:cNvSpPr>
          <p:nvPr>
            <p:ph idx="1"/>
          </p:nvPr>
        </p:nvSpPr>
        <p:spPr>
          <a:xfrm>
            <a:off x="372440" y="1099989"/>
            <a:ext cx="8743423" cy="2177783"/>
          </a:xfrm>
        </p:spPr>
        <p:txBody>
          <a:bodyPr/>
          <a:lstStyle/>
          <a:p>
            <a:pPr eaLnBrk="1" hangingPunct="1"/>
            <a:r>
              <a:rPr lang="en-US" sz="2000" b="1" dirty="0" smtClean="0"/>
              <a:t>Send Correspondence page</a:t>
            </a:r>
          </a:p>
          <a:p>
            <a:pPr lvl="1" eaLnBrk="1" hangingPunct="1"/>
            <a:r>
              <a:rPr lang="en-US" sz="1800" dirty="0" smtClean="0"/>
              <a:t>The Send Correspondence page displays.  To send correspondence to GSA, fill out the following information:</a:t>
            </a:r>
          </a:p>
          <a:p>
            <a:pPr lvl="2" eaLnBrk="1" hangingPunct="1"/>
            <a:r>
              <a:rPr lang="en-US" sz="1600" dirty="0" smtClean="0"/>
              <a:t>Your contact, account, and correspondence information.</a:t>
            </a:r>
          </a:p>
          <a:p>
            <a:pPr lvl="2" eaLnBrk="1" hangingPunct="1"/>
            <a:r>
              <a:rPr lang="en-US" sz="1600" dirty="0" smtClean="0"/>
              <a:t>Add an attachment, if needed.</a:t>
            </a:r>
          </a:p>
          <a:p>
            <a:pPr lvl="2" eaLnBrk="1" hangingPunct="1"/>
            <a:r>
              <a:rPr lang="en-US" sz="1600" dirty="0" smtClean="0"/>
              <a:t>Select the </a:t>
            </a:r>
            <a:r>
              <a:rPr lang="en-US" sz="1600" b="1" dirty="0" smtClean="0"/>
              <a:t>[Submit Correspondence] </a:t>
            </a:r>
            <a:r>
              <a:rPr lang="en-US" sz="1600" dirty="0" smtClean="0"/>
              <a:t>button to send the correspondence to GSA.  Once submitted, GSA will receive and review this correspondence.</a:t>
            </a:r>
          </a:p>
        </p:txBody>
      </p:sp>
      <p:sp>
        <p:nvSpPr>
          <p:cNvPr id="9" name="Rectangle 8"/>
          <p:cNvSpPr/>
          <p:nvPr/>
        </p:nvSpPr>
        <p:spPr bwMode="auto">
          <a:xfrm>
            <a:off x="952800" y="3480410"/>
            <a:ext cx="1269539" cy="2466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F22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a:t>
            </a:r>
          </a:p>
        </p:txBody>
      </p:sp>
      <p:sp>
        <p:nvSpPr>
          <p:cNvPr id="8195" name="Rectangle 7"/>
          <p:cNvSpPr>
            <a:spLocks noGrp="1" noChangeArrowheads="1"/>
          </p:cNvSpPr>
          <p:nvPr>
            <p:ph idx="1"/>
          </p:nvPr>
        </p:nvSpPr>
        <p:spPr>
          <a:xfrm>
            <a:off x="442096" y="1179848"/>
            <a:ext cx="8533092" cy="3719698"/>
          </a:xfrm>
        </p:spPr>
        <p:txBody>
          <a:bodyPr/>
          <a:lstStyle/>
          <a:p>
            <a:pPr eaLnBrk="1" hangingPunct="1"/>
            <a:r>
              <a:rPr lang="en-US" sz="2000" b="1" dirty="0" smtClean="0"/>
              <a:t>The Payment Search page is used to search for and view payments made to GSA on your account.</a:t>
            </a:r>
          </a:p>
          <a:p>
            <a:pPr eaLnBrk="1" hangingPunct="1">
              <a:buNone/>
            </a:pPr>
            <a:endParaRPr lang="en-US" sz="1000" dirty="0" smtClean="0"/>
          </a:p>
          <a:p>
            <a:pPr lvl="1" eaLnBrk="1" hangingPunct="1"/>
            <a:r>
              <a:rPr lang="en-US" sz="1800" dirty="0" smtClean="0"/>
              <a:t>View payment details:  payment number, invoice number, paid amount, and if collected through IPAC.</a:t>
            </a:r>
          </a:p>
          <a:p>
            <a:pPr lvl="1" eaLnBrk="1" hangingPunct="1"/>
            <a:r>
              <a:rPr lang="en-US" sz="1800" dirty="0" smtClean="0"/>
              <a:t>Create and view payment correspondence to send to GSA</a:t>
            </a:r>
          </a:p>
          <a:p>
            <a:pPr lvl="2" eaLnBrk="1" hangingPunct="1"/>
            <a:r>
              <a:rPr lang="en-US" sz="1600" dirty="0" smtClean="0"/>
              <a:t>Payment correspondence are messages regarding a specific payment made to GSA by your account.  This correspondence should not be related to a general account issue or question, or a specific statement or refund on your account because there are specific types of correspondence that should be created for these.</a:t>
            </a:r>
          </a:p>
          <a:p>
            <a:pPr lvl="1" eaLnBrk="1" hangingPunct="1"/>
            <a:r>
              <a:rPr lang="en-US" sz="1800" dirty="0" smtClean="0"/>
              <a:t>To access Payment Search, from the menu bar select </a:t>
            </a:r>
            <a:r>
              <a:rPr lang="en-US" sz="1800" b="1" dirty="0" smtClean="0"/>
              <a:t>Payments &gt; View Customer Payments</a:t>
            </a:r>
            <a:r>
              <a:rPr lang="en-US" sz="1800" dirty="0" smtClean="0"/>
              <a:t>.</a:t>
            </a:r>
          </a:p>
        </p:txBody>
      </p:sp>
      <p:grpSp>
        <p:nvGrpSpPr>
          <p:cNvPr id="2" name="Group 7"/>
          <p:cNvGrpSpPr/>
          <p:nvPr/>
        </p:nvGrpSpPr>
        <p:grpSpPr>
          <a:xfrm>
            <a:off x="2519728" y="5117391"/>
            <a:ext cx="3326886" cy="980777"/>
            <a:chOff x="2519728" y="5117391"/>
            <a:chExt cx="3326886" cy="980777"/>
          </a:xfrm>
        </p:grpSpPr>
        <p:pic>
          <p:nvPicPr>
            <p:cNvPr id="4" name="Picture 2"/>
            <p:cNvPicPr>
              <a:picLocks noChangeAspect="1" noChangeArrowheads="1"/>
            </p:cNvPicPr>
            <p:nvPr/>
          </p:nvPicPr>
          <p:blipFill>
            <a:blip r:embed="rId3" cstate="print"/>
            <a:srcRect r="63299" b="63269"/>
            <a:stretch>
              <a:fillRect/>
            </a:stretch>
          </p:blipFill>
          <p:spPr bwMode="auto">
            <a:xfrm>
              <a:off x="2519733" y="5117391"/>
              <a:ext cx="1220994" cy="355154"/>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t="33865"/>
            <a:stretch>
              <a:fillRect/>
            </a:stretch>
          </p:blipFill>
          <p:spPr bwMode="auto">
            <a:xfrm>
              <a:off x="2519728" y="5458688"/>
              <a:ext cx="3326886" cy="639480"/>
            </a:xfrm>
            <a:prstGeom prst="rect">
              <a:avLst/>
            </a:prstGeom>
            <a:noFill/>
            <a:ln w="9525">
              <a:noFill/>
              <a:miter lim="800000"/>
              <a:headEnd/>
              <a:tailEnd/>
            </a:ln>
          </p:spPr>
        </p:pic>
        <p:sp>
          <p:nvSpPr>
            <p:cNvPr id="5" name="Rectangle 4"/>
            <p:cNvSpPr/>
            <p:nvPr/>
          </p:nvSpPr>
          <p:spPr bwMode="auto">
            <a:xfrm>
              <a:off x="2540834" y="5119395"/>
              <a:ext cx="1158330" cy="38086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531896" y="5498385"/>
              <a:ext cx="3273159" cy="27896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393898" y="1114657"/>
            <a:ext cx="8717305" cy="1375325"/>
          </a:xfrm>
        </p:spPr>
        <p:txBody>
          <a:bodyPr/>
          <a:lstStyle/>
          <a:p>
            <a:pPr eaLnBrk="1" hangingPunct="1"/>
            <a:r>
              <a:rPr lang="en-US" sz="2200" b="1" dirty="0" smtClean="0"/>
              <a:t>Payment Search page</a:t>
            </a:r>
          </a:p>
          <a:p>
            <a:pPr lvl="1" eaLnBrk="1" hangingPunct="1"/>
            <a:r>
              <a:rPr lang="en-US" sz="1800" dirty="0" smtClean="0"/>
              <a:t>The Payment Search page displays with a search criteria area to search for payment records. </a:t>
            </a:r>
          </a:p>
          <a:p>
            <a:pPr lvl="1" eaLnBrk="1" hangingPunct="1"/>
            <a:r>
              <a:rPr lang="en-US" sz="1800" dirty="0" smtClean="0"/>
              <a:t>Enter search criteria and then select the </a:t>
            </a:r>
            <a:r>
              <a:rPr lang="en-US" sz="1800" b="1" dirty="0" smtClean="0"/>
              <a:t>[Search] </a:t>
            </a:r>
            <a:r>
              <a:rPr lang="en-US" sz="1800" dirty="0" smtClean="0"/>
              <a:t>button.</a:t>
            </a:r>
          </a:p>
        </p:txBody>
      </p:sp>
      <p:pic>
        <p:nvPicPr>
          <p:cNvPr id="32770" name="Picture 2"/>
          <p:cNvPicPr>
            <a:picLocks noChangeAspect="1" noChangeArrowheads="1"/>
          </p:cNvPicPr>
          <p:nvPr/>
        </p:nvPicPr>
        <p:blipFill>
          <a:blip r:embed="rId3" cstate="print"/>
          <a:srcRect/>
          <a:stretch>
            <a:fillRect/>
          </a:stretch>
        </p:blipFill>
        <p:spPr bwMode="auto">
          <a:xfrm>
            <a:off x="923925" y="2539353"/>
            <a:ext cx="5250891" cy="4054990"/>
          </a:xfrm>
          <a:prstGeom prst="rect">
            <a:avLst/>
          </a:prstGeom>
          <a:noFill/>
          <a:ln w="9525">
            <a:solidFill>
              <a:schemeClr val="tx1"/>
            </a:solidFill>
            <a:miter lim="800000"/>
            <a:headEnd/>
            <a:tailEnd/>
          </a:ln>
        </p:spPr>
      </p:pic>
      <p:sp>
        <p:nvSpPr>
          <p:cNvPr id="11" name="Rectangle 10"/>
          <p:cNvSpPr/>
          <p:nvPr/>
        </p:nvSpPr>
        <p:spPr bwMode="auto">
          <a:xfrm>
            <a:off x="963263" y="6270167"/>
            <a:ext cx="514557" cy="36021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F3</a:t>
            </a:r>
            <a:endParaRPr lang="en-US" sz="1200" dirty="0">
              <a:solidFill>
                <a:schemeClr val="tx1">
                  <a:lumMod val="65000"/>
                  <a:lumOff val="35000"/>
                </a:schemeClr>
              </a:solidFill>
            </a:endParaRPr>
          </a:p>
        </p:txBody>
      </p:sp>
      <p:sp>
        <p:nvSpPr>
          <p:cNvPr id="7" name="Rectangle 7"/>
          <p:cNvSpPr txBox="1">
            <a:spLocks noChangeArrowheads="1"/>
          </p:cNvSpPr>
          <p:nvPr/>
        </p:nvSpPr>
        <p:spPr bwMode="auto">
          <a:xfrm>
            <a:off x="4097006" y="4464516"/>
            <a:ext cx="4405725" cy="1663152"/>
          </a:xfrm>
          <a:prstGeom prst="rect">
            <a:avLst/>
          </a:prstGeom>
          <a:solidFill>
            <a:schemeClr val="bg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lvl="2">
              <a:spcBef>
                <a:spcPct val="20000"/>
              </a:spcBef>
              <a:buClr>
                <a:srgbClr val="AF242B"/>
              </a:buClr>
              <a:buSzPct val="75000"/>
              <a:defRPr/>
            </a:pPr>
            <a:r>
              <a:rPr kumimoji="0" lang="en-US" sz="1600" b="1" i="1" u="none" strike="noStrike" kern="0" cap="none" spc="0" normalizeH="0" baseline="0" noProof="0" dirty="0" smtClean="0">
                <a:ln>
                  <a:noFill/>
                </a:ln>
                <a:solidFill>
                  <a:schemeClr val="tx1"/>
                </a:solidFill>
                <a:effectLst/>
                <a:uLnTx/>
                <a:uFillTx/>
                <a:latin typeface="+mn-lt"/>
              </a:rPr>
              <a:t>Note: </a:t>
            </a:r>
            <a:r>
              <a:rPr lang="en-US" sz="1600" i="1" kern="0" dirty="0" smtClean="0">
                <a:latin typeface="+mn-lt"/>
              </a:rPr>
              <a:t>The Payment Number is the internal GSA transaction number associated with a customer payment. </a:t>
            </a:r>
          </a:p>
          <a:p>
            <a:pPr marL="0" lvl="2">
              <a:spcBef>
                <a:spcPct val="20000"/>
              </a:spcBef>
              <a:buClr>
                <a:srgbClr val="AF242B"/>
              </a:buClr>
              <a:buSzPct val="75000"/>
              <a:defRPr/>
            </a:pPr>
            <a:endParaRPr lang="en-US" sz="100" i="1" kern="0" dirty="0" smtClean="0">
              <a:latin typeface="+mn-lt"/>
            </a:endParaRPr>
          </a:p>
          <a:p>
            <a:pPr marL="0" lvl="2">
              <a:spcBef>
                <a:spcPct val="20000"/>
              </a:spcBef>
              <a:buClr>
                <a:srgbClr val="AF242B"/>
              </a:buClr>
              <a:buSzPct val="75000"/>
              <a:defRPr/>
            </a:pPr>
            <a:r>
              <a:rPr lang="en-US" sz="1600" i="1" kern="0" dirty="0" smtClean="0">
                <a:latin typeface="+mn-lt"/>
              </a:rPr>
              <a:t>Customers should only search using the Payment Number field if the specific Payment Number has been provided by GSA.</a:t>
            </a:r>
            <a:endParaRPr kumimoji="0" lang="en-US" sz="1600" i="1"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35497" y="2909527"/>
            <a:ext cx="8457116" cy="1558302"/>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712788" y="1404936"/>
            <a:ext cx="8229600" cy="937211"/>
          </a:xfrm>
        </p:spPr>
        <p:txBody>
          <a:bodyPr/>
          <a:lstStyle/>
          <a:p>
            <a:pPr eaLnBrk="1" hangingPunct="1"/>
            <a:r>
              <a:rPr lang="en-US" sz="2200" b="1" dirty="0" smtClean="0"/>
              <a:t>Payment Search page</a:t>
            </a:r>
          </a:p>
          <a:p>
            <a:pPr lvl="1" eaLnBrk="1" hangingPunct="1"/>
            <a:r>
              <a:rPr lang="en-US" sz="1800" dirty="0" smtClean="0"/>
              <a:t>In the search results review the payment records.</a:t>
            </a:r>
          </a:p>
          <a:p>
            <a:pPr lvl="1" eaLnBrk="1" hangingPunct="1"/>
            <a:endParaRPr lang="en-US" sz="1600" dirty="0" smtClean="0"/>
          </a:p>
        </p:txBody>
      </p:sp>
      <p:sp>
        <p:nvSpPr>
          <p:cNvPr id="9" name="Rectangle 8"/>
          <p:cNvSpPr/>
          <p:nvPr/>
        </p:nvSpPr>
        <p:spPr bwMode="auto">
          <a:xfrm>
            <a:off x="444432" y="3753137"/>
            <a:ext cx="8421775" cy="69154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625996" y="3505080"/>
            <a:ext cx="8351065" cy="180770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516194" y="1404936"/>
            <a:ext cx="8426194" cy="1183520"/>
          </a:xfrm>
        </p:spPr>
        <p:txBody>
          <a:bodyPr/>
          <a:lstStyle/>
          <a:p>
            <a:pPr eaLnBrk="1" hangingPunct="1"/>
            <a:r>
              <a:rPr lang="en-US" sz="2200" b="1" dirty="0" smtClean="0"/>
              <a:t>Payment Search page</a:t>
            </a:r>
          </a:p>
          <a:p>
            <a:pPr lvl="1" eaLnBrk="1" hangingPunct="1"/>
            <a:r>
              <a:rPr lang="en-US" sz="1800" dirty="0" smtClean="0"/>
              <a:t>To view more detailed information about a payment, select a </a:t>
            </a:r>
            <a:r>
              <a:rPr lang="en-US" sz="1800" b="1" dirty="0" smtClean="0"/>
              <a:t>payment record </a:t>
            </a:r>
            <a:r>
              <a:rPr lang="en-US" sz="1800" dirty="0" smtClean="0"/>
              <a:t>and then select the </a:t>
            </a:r>
            <a:r>
              <a:rPr lang="en-US" sz="1800" b="1" dirty="0" smtClean="0"/>
              <a:t>[View] </a:t>
            </a:r>
            <a:r>
              <a:rPr lang="en-US" sz="1800" dirty="0" smtClean="0"/>
              <a:t>button. </a:t>
            </a:r>
            <a:endParaRPr lang="en-US" sz="1600" dirty="0" smtClean="0"/>
          </a:p>
        </p:txBody>
      </p:sp>
      <p:sp>
        <p:nvSpPr>
          <p:cNvPr id="12" name="Rectangle 11"/>
          <p:cNvSpPr/>
          <p:nvPr/>
        </p:nvSpPr>
        <p:spPr bwMode="auto">
          <a:xfrm>
            <a:off x="609599" y="4856406"/>
            <a:ext cx="8349206" cy="32905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flipH="1">
            <a:off x="682904" y="3483979"/>
            <a:ext cx="567162" cy="3819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1435261" y="2597207"/>
            <a:ext cx="6426420" cy="3983001"/>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486697" y="1154219"/>
            <a:ext cx="8455691" cy="1450559"/>
          </a:xfrm>
        </p:spPr>
        <p:txBody>
          <a:bodyPr/>
          <a:lstStyle/>
          <a:p>
            <a:pPr eaLnBrk="1" hangingPunct="1"/>
            <a:r>
              <a:rPr lang="en-US" sz="2200" b="1" dirty="0" smtClean="0"/>
              <a:t>Payment Record</a:t>
            </a:r>
          </a:p>
          <a:p>
            <a:pPr lvl="1" eaLnBrk="1" hangingPunct="1"/>
            <a:r>
              <a:rPr lang="en-US" sz="1800" dirty="0" smtClean="0"/>
              <a:t>The payment record opens and displays in a tab-like format.  The first tab is the </a:t>
            </a:r>
            <a:r>
              <a:rPr lang="en-US" sz="1800" b="1" dirty="0" smtClean="0"/>
              <a:t>Payment Information </a:t>
            </a:r>
            <a:r>
              <a:rPr lang="en-US" sz="1800" dirty="0" smtClean="0"/>
              <a:t>tab where you can review detailed information about this payment.</a:t>
            </a:r>
          </a:p>
        </p:txBody>
      </p:sp>
      <p:sp>
        <p:nvSpPr>
          <p:cNvPr id="9" name="Rectangle 8"/>
          <p:cNvSpPr/>
          <p:nvPr/>
        </p:nvSpPr>
        <p:spPr bwMode="auto">
          <a:xfrm flipH="1">
            <a:off x="1656579" y="3279220"/>
            <a:ext cx="1040322" cy="1931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1438839" y="3285138"/>
            <a:ext cx="6333571" cy="3440016"/>
          </a:xfrm>
          <a:prstGeom prst="rect">
            <a:avLst/>
          </a:prstGeom>
          <a:noFill/>
          <a:ln w="9525">
            <a:solidFill>
              <a:schemeClr val="bg2">
                <a:lumMod val="75000"/>
              </a:schemeClr>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433205" y="1093779"/>
            <a:ext cx="8642555" cy="1932034"/>
          </a:xfrm>
        </p:spPr>
        <p:txBody>
          <a:bodyPr/>
          <a:lstStyle/>
          <a:p>
            <a:pPr eaLnBrk="1" hangingPunct="1"/>
            <a:r>
              <a:rPr lang="en-US" sz="2200" b="1" dirty="0" smtClean="0"/>
              <a:t>Payment Record</a:t>
            </a:r>
          </a:p>
          <a:p>
            <a:pPr lvl="1" eaLnBrk="1" hangingPunct="1"/>
            <a:r>
              <a:rPr lang="en-US" sz="1800" dirty="0" smtClean="0"/>
              <a:t>Within the payment record, select the </a:t>
            </a:r>
            <a:r>
              <a:rPr lang="en-US" sz="1800" b="1" dirty="0" smtClean="0"/>
              <a:t>Review Correspondence </a:t>
            </a:r>
            <a:r>
              <a:rPr lang="en-US" sz="1800" dirty="0" smtClean="0"/>
              <a:t>tab to search for and review correspondence records associated with this payment.</a:t>
            </a:r>
          </a:p>
          <a:p>
            <a:pPr lvl="1" eaLnBrk="1" hangingPunct="1"/>
            <a:r>
              <a:rPr lang="en-US" sz="1800" dirty="0" smtClean="0"/>
              <a:t>Select the </a:t>
            </a:r>
            <a:r>
              <a:rPr lang="en-US" sz="1800" b="1" dirty="0" smtClean="0"/>
              <a:t>[Search] </a:t>
            </a:r>
            <a:r>
              <a:rPr lang="en-US" sz="1800" dirty="0" smtClean="0"/>
              <a:t>button without entering search criteria.</a:t>
            </a:r>
          </a:p>
          <a:p>
            <a:pPr lvl="2" eaLnBrk="1" hangingPunct="1"/>
            <a:r>
              <a:rPr lang="en-US" sz="1600" dirty="0" smtClean="0"/>
              <a:t>If you have access to a large number of correspondence records, you may want to enter search criteria and select the </a:t>
            </a:r>
            <a:r>
              <a:rPr lang="en-US" sz="1600" b="1" dirty="0" smtClean="0"/>
              <a:t>[Search] </a:t>
            </a:r>
            <a:r>
              <a:rPr lang="en-US" sz="1600" dirty="0" smtClean="0"/>
              <a:t>button to limit the search results to a manageable number. </a:t>
            </a:r>
          </a:p>
        </p:txBody>
      </p:sp>
      <p:sp>
        <p:nvSpPr>
          <p:cNvPr id="9" name="Rectangle 8"/>
          <p:cNvSpPr/>
          <p:nvPr/>
        </p:nvSpPr>
        <p:spPr bwMode="auto">
          <a:xfrm flipH="1">
            <a:off x="2648015" y="4043668"/>
            <a:ext cx="1456151" cy="2902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flipH="1">
            <a:off x="1481667" y="6308745"/>
            <a:ext cx="631376" cy="3410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90308" y="2600137"/>
            <a:ext cx="7812911" cy="380066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Customer Payments (Cont’d)</a:t>
            </a:r>
          </a:p>
        </p:txBody>
      </p:sp>
      <p:sp>
        <p:nvSpPr>
          <p:cNvPr id="8195" name="Rectangle 7"/>
          <p:cNvSpPr>
            <a:spLocks noGrp="1" noChangeArrowheads="1"/>
          </p:cNvSpPr>
          <p:nvPr>
            <p:ph idx="1"/>
          </p:nvPr>
        </p:nvSpPr>
        <p:spPr>
          <a:xfrm>
            <a:off x="372792" y="1128935"/>
            <a:ext cx="8686800" cy="1483401"/>
          </a:xfrm>
        </p:spPr>
        <p:txBody>
          <a:bodyPr/>
          <a:lstStyle/>
          <a:p>
            <a:pPr eaLnBrk="1" hangingPunct="1"/>
            <a:r>
              <a:rPr lang="en-US" sz="2000" b="1" dirty="0" smtClean="0"/>
              <a:t>Payment Record</a:t>
            </a:r>
          </a:p>
          <a:p>
            <a:pPr lvl="1" eaLnBrk="1" hangingPunct="1"/>
            <a:r>
              <a:rPr lang="en-US" sz="1600" dirty="0" smtClean="0"/>
              <a:t>In the search results, review the correspondence records.</a:t>
            </a:r>
          </a:p>
          <a:p>
            <a:pPr lvl="1" eaLnBrk="1" hangingPunct="1"/>
            <a:r>
              <a:rPr lang="en-US" sz="1600" dirty="0" smtClean="0"/>
              <a:t>To review the details of a payment correspondence record, select the </a:t>
            </a:r>
            <a:r>
              <a:rPr lang="en-US" sz="1600" b="1" dirty="0" smtClean="0"/>
              <a:t>correspondence record </a:t>
            </a:r>
            <a:r>
              <a:rPr lang="en-US" sz="1600" dirty="0" smtClean="0"/>
              <a:t>and then review the details that display below the search results.  </a:t>
            </a:r>
            <a:endParaRPr lang="en-US" sz="1400" dirty="0" smtClean="0"/>
          </a:p>
        </p:txBody>
      </p:sp>
      <p:sp>
        <p:nvSpPr>
          <p:cNvPr id="7" name="Rectangle 6"/>
          <p:cNvSpPr/>
          <p:nvPr/>
        </p:nvSpPr>
        <p:spPr bwMode="auto">
          <a:xfrm>
            <a:off x="577523" y="2980693"/>
            <a:ext cx="7871996" cy="2139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590309" y="3750197"/>
            <a:ext cx="6632294" cy="26969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F8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53238</TotalTime>
  <Words>1763</Words>
  <Application>Microsoft Office PowerPoint</Application>
  <PresentationFormat>On-screen Show (4:3)</PresentationFormat>
  <Paragraphs>153</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1_CGI Federal</vt:lpstr>
      <vt:lpstr>2_CGI Federal</vt:lpstr>
      <vt:lpstr>GSA’s Vendor and Customer  Self Service (VCSS)</vt:lpstr>
      <vt:lpstr>Payments Menu</vt:lpstr>
      <vt:lpstr>View Customer Payments</vt:lpstr>
      <vt:lpstr>View Customer Payments (Cont’d)</vt:lpstr>
      <vt:lpstr>View Customer Payments (Cont’d)</vt:lpstr>
      <vt:lpstr>View Customer Payments (Cont’d)</vt:lpstr>
      <vt:lpstr>View Customer Payments (Cont’d)</vt:lpstr>
      <vt:lpstr>View Customer Payments (Cont’d)</vt:lpstr>
      <vt:lpstr>View Customer Payments (Cont’d)</vt:lpstr>
      <vt:lpstr>View Customer Payments (Cont’d)</vt:lpstr>
      <vt:lpstr>View Customer Payments (Cont’d)</vt:lpstr>
      <vt:lpstr>View Customer Payments (Cont’d)</vt:lpstr>
      <vt:lpstr>View Customer Payments (Cont’d)</vt:lpstr>
      <vt:lpstr>View Customer Payments (Cont’d)</vt:lpstr>
      <vt:lpstr>View Refunds</vt:lpstr>
      <vt:lpstr>View Refunds (Cont’d)</vt:lpstr>
      <vt:lpstr>View Refunds (Cont’d)</vt:lpstr>
      <vt:lpstr>View Refunds (Cont’d)</vt:lpstr>
      <vt:lpstr>View Refunds (Cont’d)</vt:lpstr>
      <vt:lpstr>View Refunds (Cont’d)</vt:lpstr>
      <vt:lpstr>View Refunds (Cont’d)</vt:lpstr>
      <vt:lpstr>View Refunds (Cont’d)</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2013-07-05T13:45:54Z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