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13"/>
  </p:notesMasterIdLst>
  <p:handoutMasterIdLst>
    <p:handoutMasterId r:id="rId14"/>
  </p:handoutMasterIdLst>
  <p:sldIdLst>
    <p:sldId id="256" r:id="rId6"/>
    <p:sldId id="495" r:id="rId7"/>
    <p:sldId id="496" r:id="rId8"/>
    <p:sldId id="497" r:id="rId9"/>
    <p:sldId id="498" r:id="rId10"/>
    <p:sldId id="499" r:id="rId11"/>
    <p:sldId id="500" r:id="rId1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76084" autoAdjust="0"/>
  </p:normalViewPr>
  <p:slideViewPr>
    <p:cSldViewPr snapToGrid="0">
      <p:cViewPr>
        <p:scale>
          <a:sx n="80" d="100"/>
          <a:sy n="80" d="100"/>
        </p:scale>
        <p:origin x="-78" y="-72"/>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 xmlns:p14="http://schemas.microsoft.com/office/powerpoint/2010/main"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 xmlns:p14="http://schemas.microsoft.com/office/powerpoint/2010/main"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need to access an external application for other business with GSA, access the </a:t>
            </a:r>
            <a:r>
              <a:rPr lang="en-US" b="1" dirty="0" smtClean="0"/>
              <a:t>External Applications </a:t>
            </a:r>
            <a:r>
              <a:rPr lang="en-US" dirty="0" smtClean="0"/>
              <a:t>menu bar options:</a:t>
            </a:r>
          </a:p>
          <a:p>
            <a:pPr lvl="1">
              <a:buFont typeface="Arial" pitchFamily="34" charset="0"/>
              <a:buChar char="•"/>
            </a:pPr>
            <a:r>
              <a:rPr lang="en-US" b="1" dirty="0" smtClean="0"/>
              <a:t> Pay.gov</a:t>
            </a:r>
            <a:endParaRPr lang="en-US" dirty="0" smtClean="0"/>
          </a:p>
          <a:p>
            <a:pPr lvl="1">
              <a:buFont typeface="Arial" pitchFamily="34" charset="0"/>
              <a:buChar char="•"/>
            </a:pPr>
            <a:r>
              <a:rPr lang="en-US" b="1" dirty="0" smtClean="0"/>
              <a:t> IPAC </a:t>
            </a:r>
            <a:endParaRPr lang="en-US" dirty="0" smtClean="0"/>
          </a:p>
          <a:p>
            <a:pPr lvl="1">
              <a:buFont typeface="Arial" pitchFamily="34" charset="0"/>
              <a:buChar char="•"/>
            </a:pPr>
            <a:r>
              <a:rPr lang="en-US" b="1" dirty="0" smtClean="0"/>
              <a:t> ROW</a:t>
            </a:r>
            <a:endParaRPr lang="en-US" dirty="0" smtClean="0"/>
          </a:p>
          <a:p>
            <a:pPr lvl="1">
              <a:buFont typeface="Arial" pitchFamily="34" charset="0"/>
              <a:buChar char="•"/>
            </a:pPr>
            <a:r>
              <a:rPr lang="en-US" b="1" dirty="0" smtClean="0"/>
              <a:t> WebBill</a:t>
            </a:r>
            <a:endParaRPr lang="en-US" dirty="0" smtClean="0"/>
          </a:p>
          <a:p>
            <a:pPr lvl="1">
              <a:buFont typeface="Arial" pitchFamily="34" charset="0"/>
              <a:buChar char="•"/>
            </a:pPr>
            <a:r>
              <a:rPr lang="en-US" b="1" dirty="0" smtClean="0"/>
              <a:t> RWA</a:t>
            </a:r>
            <a:endParaRPr lang="en-US" dirty="0" smtClean="0"/>
          </a:p>
          <a:p>
            <a:pPr lvl="1">
              <a:buFont typeface="Arial" pitchFamily="34" charset="0"/>
              <a:buChar char="•"/>
            </a:pPr>
            <a:r>
              <a:rPr lang="en-US" b="1" dirty="0" smtClean="0"/>
              <a:t> MORRIS</a:t>
            </a:r>
            <a:endParaRPr lang="en-US" dirty="0" smtClean="0"/>
          </a:p>
          <a:p>
            <a:pPr lvl="1">
              <a:buFont typeface="Arial" pitchFamily="34" charset="0"/>
              <a:buChar char="•"/>
            </a:pPr>
            <a:r>
              <a:rPr lang="en-US" b="1" dirty="0" smtClean="0"/>
              <a:t> TOPS</a:t>
            </a:r>
            <a:endParaRPr lang="en-US" dirty="0" smtClean="0"/>
          </a:p>
          <a:p>
            <a:pPr lvl="1">
              <a:buFont typeface="Arial" pitchFamily="34" charset="0"/>
              <a:buChar char="•"/>
            </a:pPr>
            <a:r>
              <a:rPr lang="en-US" b="1" dirty="0" smtClean="0"/>
              <a:t> EMORRIS</a:t>
            </a:r>
            <a:endParaRPr lang="en-US" dirty="0" smtClean="0"/>
          </a:p>
          <a:p>
            <a:pPr>
              <a:buFont typeface="Arial" pitchFamily="34" charset="0"/>
              <a:buChar char="•"/>
            </a:pPr>
            <a:r>
              <a:rPr lang="en-US" dirty="0" smtClean="0"/>
              <a:t> We are now going to walk through each of these </a:t>
            </a:r>
            <a:r>
              <a:rPr lang="en-US" b="1" dirty="0" smtClean="0"/>
              <a:t>External Application</a:t>
            </a:r>
            <a:r>
              <a:rPr lang="en-US" dirty="0" smtClean="0"/>
              <a:t> options in this section.</a:t>
            </a:r>
          </a:p>
          <a:p>
            <a:pPr defTabSz="914266" eaLnBrk="1" hangingPunct="1">
              <a:defRPr/>
            </a:pPr>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It is important to note that once you launch one of these external applications, you are going to be working outside of VCSS.  </a:t>
            </a:r>
          </a:p>
          <a:p>
            <a:pPr>
              <a:buFont typeface="Arial" pitchFamily="34" charset="0"/>
              <a:buChar char="•"/>
            </a:pPr>
            <a:r>
              <a:rPr lang="en-US" dirty="0" smtClean="0"/>
              <a:t> Most of these external applications require a login, separate from VCSS.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Here is an overview of the treasury applications available through the VCSS.</a:t>
            </a:r>
          </a:p>
          <a:p>
            <a:pPr defTabSz="914266" eaLnBrk="1" hangingPunct="1">
              <a:buFont typeface="Arial" pitchFamily="34" charset="0"/>
              <a:buChar char="•"/>
              <a:defRPr/>
            </a:pPr>
            <a:endParaRPr lang="en-US" dirty="0" smtClean="0"/>
          </a:p>
          <a:p>
            <a:pPr defTabSz="914266" eaLnBrk="1" hangingPunct="1">
              <a:buFont typeface="Arial" pitchFamily="34" charset="0"/>
              <a:buChar char="•"/>
              <a:defRPr/>
            </a:pPr>
            <a:r>
              <a:rPr lang="en-US" dirty="0" smtClean="0"/>
              <a:t>Pay.gov is used to process collections electronically.</a:t>
            </a:r>
          </a:p>
          <a:p>
            <a:pPr defTabSz="914266" eaLnBrk="1" hangingPunct="1">
              <a:buFont typeface="Arial" pitchFamily="34" charset="0"/>
              <a:buChar char="•"/>
              <a:defRPr/>
            </a:pPr>
            <a:endParaRPr lang="en-US" dirty="0" smtClean="0"/>
          </a:p>
          <a:p>
            <a:pPr defTabSz="914266" eaLnBrk="1" hangingPunct="1">
              <a:buFont typeface="Arial" pitchFamily="34" charset="0"/>
              <a:buChar char="•"/>
              <a:defRPr/>
            </a:pPr>
            <a:r>
              <a:rPr lang="en-US" dirty="0" smtClean="0"/>
              <a:t>The intra governmental payment and collection system(otherwise known as IPAC) is also accessible if you need to facilitate intra governmental fund transfers.</a:t>
            </a:r>
          </a:p>
          <a:p>
            <a:pPr defTabSz="914266" eaLnBrk="1" hangingPunct="1">
              <a:buFont typeface="Arial" pitchFamily="34" charset="0"/>
              <a:buChar char="•"/>
              <a:defRPr/>
            </a:pPr>
            <a:endParaRPr lang="en-US" dirty="0" smtClean="0"/>
          </a:p>
          <a:p>
            <a:pPr defTabSz="914266" eaLnBrk="1" hangingPunct="1">
              <a:buFont typeface="Arial" pitchFamily="34" charset="0"/>
              <a:buChar char="•"/>
              <a:defRPr/>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r>
              <a:rPr lang="en-US" dirty="0" smtClean="0"/>
              <a:t>The GSA applications accessible include Rent on the web or ROW.  ROW is used to review monthly rent bills.</a:t>
            </a:r>
          </a:p>
          <a:p>
            <a:pPr defTabSz="914266" eaLnBrk="1" hangingPunct="1">
              <a:defRPr/>
            </a:pPr>
            <a:endParaRPr lang="en-US" dirty="0" smtClean="0"/>
          </a:p>
          <a:p>
            <a:pPr defTabSz="914266" eaLnBrk="1" hangingPunct="1">
              <a:defRPr/>
            </a:pPr>
            <a:r>
              <a:rPr lang="en-US" dirty="0" smtClean="0"/>
              <a:t>WebBill is also available for Global Supply and Fleet customers to view billing information.</a:t>
            </a:r>
          </a:p>
          <a:p>
            <a:pPr defTabSz="914266" eaLnBrk="1" hangingPunct="1">
              <a:defRPr/>
            </a:pPr>
            <a:endParaRPr lang="en-US" dirty="0" smtClean="0"/>
          </a:p>
          <a:p>
            <a:pPr defTabSz="914266" eaLnBrk="1" hangingPunct="1">
              <a:defRPr/>
            </a:pPr>
            <a:r>
              <a:rPr lang="en-US" dirty="0" smtClean="0"/>
              <a:t>Next is RWA’s External Reimbursable work authorization entry and tracking application also know as eRETA.  This can be used to access real-time  RWA information.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r>
              <a:rPr lang="en-US" dirty="0" smtClean="0"/>
              <a:t>Monthly online records and reports or MORRIS is also available and is the website for the Federal technology service billing and inventory under the wide area network business line.</a:t>
            </a:r>
          </a:p>
          <a:p>
            <a:pPr defTabSz="914266" eaLnBrk="1" hangingPunct="1">
              <a:defRPr/>
            </a:pPr>
            <a:endParaRPr lang="en-US" dirty="0" smtClean="0"/>
          </a:p>
          <a:p>
            <a:pPr defTabSz="914266" eaLnBrk="1" hangingPunct="1">
              <a:defRPr/>
            </a:pPr>
            <a:r>
              <a:rPr lang="en-US" dirty="0" smtClean="0"/>
              <a:t>Telecommunications ordering and pricing system or TOPS is for online ordering and billing for GSA local services and contracts.</a:t>
            </a:r>
          </a:p>
          <a:p>
            <a:pPr defTabSz="914266" eaLnBrk="1" hangingPunct="1">
              <a:defRPr/>
            </a:pPr>
            <a:endParaRPr lang="en-US" dirty="0" smtClean="0"/>
          </a:p>
          <a:p>
            <a:pPr defTabSz="914266" eaLnBrk="1" hangingPunct="1">
              <a:defRPr/>
            </a:pPr>
            <a:r>
              <a:rPr lang="en-US" dirty="0" smtClean="0"/>
              <a:t>Enhanced monthly online records and reports or EMORRIS is for networking billing and inventory management under the wan business line.</a:t>
            </a:r>
          </a:p>
          <a:p>
            <a:pPr defTabSz="914266" eaLnBrk="1" hangingPunct="1">
              <a:defRPr/>
            </a:pP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latin typeface="Arial" pitchFamily="34" charset="0"/>
              </a:rPr>
              <a:t> This concludes segment</a:t>
            </a:r>
            <a:r>
              <a:rPr lang="en-US" baseline="0" dirty="0" smtClean="0">
                <a:latin typeface="Arial" pitchFamily="34" charset="0"/>
              </a:rPr>
              <a:t> 8 of the VCSS presentation.  You can review previous segments by going to the VCSS launch page.</a:t>
            </a:r>
          </a:p>
          <a:p>
            <a:pPr defTabSz="914266" eaLnBrk="1" hangingPunct="1">
              <a:buFont typeface="Arial" pitchFamily="34" charset="0"/>
              <a:buChar char="•"/>
              <a:defRPr/>
            </a:pPr>
            <a:endParaRPr lang="en-US" baseline="0" dirty="0" smtClean="0">
              <a:latin typeface="Arial" pitchFamily="34" charset="0"/>
            </a:endParaRPr>
          </a:p>
          <a:p>
            <a:pPr defTabSz="914266" eaLnBrk="1" hangingPunct="1">
              <a:buFont typeface="Arial" pitchFamily="34" charset="0"/>
              <a:buChar char="•"/>
              <a:defRPr/>
            </a:pPr>
            <a:r>
              <a:rPr lang="en-US" baseline="0" dirty="0" smtClean="0">
                <a:latin typeface="Arial" pitchFamily="34" charset="0"/>
              </a:rPr>
              <a:t>Thanks</a:t>
            </a:r>
            <a:endParaRPr lang="en-US" dirty="0" smtClean="0">
              <a:latin typeface="Arial" pitchFamily="34" charset="0"/>
            </a:endParaRPr>
          </a:p>
          <a:p>
            <a:pPr defTabSz="914266" eaLnBrk="1" hangingPunct="1">
              <a:defRPr/>
            </a:pPr>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External Applications Menu</a:t>
            </a:r>
          </a:p>
        </p:txBody>
      </p:sp>
      <p:sp>
        <p:nvSpPr>
          <p:cNvPr id="8195" name="Rectangle 7"/>
          <p:cNvSpPr>
            <a:spLocks noGrp="1" noChangeArrowheads="1"/>
          </p:cNvSpPr>
          <p:nvPr>
            <p:ph idx="1"/>
          </p:nvPr>
        </p:nvSpPr>
        <p:spPr>
          <a:xfrm>
            <a:off x="466588" y="1348366"/>
            <a:ext cx="8493256" cy="1242433"/>
          </a:xfrm>
        </p:spPr>
        <p:txBody>
          <a:bodyPr/>
          <a:lstStyle/>
          <a:p>
            <a:pPr eaLnBrk="1" hangingPunct="1"/>
            <a:r>
              <a:rPr lang="en-US" sz="2200" b="1" dirty="0" smtClean="0"/>
              <a:t>If you need to access an application outside of VCSS, select one of these External Applications menu options.</a:t>
            </a:r>
          </a:p>
          <a:p>
            <a:pPr lvl="1" eaLnBrk="1" hangingPunct="1"/>
            <a:r>
              <a:rPr lang="en-US" sz="1800" dirty="0" smtClean="0"/>
              <a:t>From the menu bar, select </a:t>
            </a:r>
            <a:r>
              <a:rPr lang="en-US" sz="1800" b="1" dirty="0" smtClean="0"/>
              <a:t>External Applications &gt; [application]</a:t>
            </a:r>
            <a:r>
              <a:rPr lang="en-US" sz="1800" dirty="0" smtClean="0"/>
              <a:t>.</a:t>
            </a:r>
          </a:p>
        </p:txBody>
      </p:sp>
      <p:pic>
        <p:nvPicPr>
          <p:cNvPr id="15362" name="Picture 2"/>
          <p:cNvPicPr>
            <a:picLocks noChangeAspect="1" noChangeArrowheads="1"/>
          </p:cNvPicPr>
          <p:nvPr/>
        </p:nvPicPr>
        <p:blipFill>
          <a:blip r:embed="rId3" cstate="print"/>
          <a:srcRect r="23470"/>
          <a:stretch>
            <a:fillRect/>
          </a:stretch>
        </p:blipFill>
        <p:spPr bwMode="auto">
          <a:xfrm>
            <a:off x="3528830" y="3229202"/>
            <a:ext cx="1925596" cy="2318798"/>
          </a:xfrm>
          <a:prstGeom prst="rect">
            <a:avLst/>
          </a:prstGeom>
          <a:noFill/>
          <a:ln w="9525">
            <a:solidFill>
              <a:schemeClr val="tx1"/>
            </a:solidFill>
            <a:miter lim="800000"/>
            <a:headEnd/>
            <a:tailEnd/>
          </a:ln>
        </p:spPr>
      </p:pic>
      <p:sp>
        <p:nvSpPr>
          <p:cNvPr id="7" name="Rectangle 6"/>
          <p:cNvSpPr/>
          <p:nvPr/>
        </p:nvSpPr>
        <p:spPr bwMode="auto">
          <a:xfrm>
            <a:off x="3499018" y="3227335"/>
            <a:ext cx="1902314" cy="33711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H1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Launch an External Application</a:t>
            </a:r>
          </a:p>
        </p:txBody>
      </p:sp>
      <p:sp>
        <p:nvSpPr>
          <p:cNvPr id="8195" name="Rectangle 7"/>
          <p:cNvSpPr>
            <a:spLocks noGrp="1" noChangeArrowheads="1"/>
          </p:cNvSpPr>
          <p:nvPr>
            <p:ph idx="1"/>
          </p:nvPr>
        </p:nvSpPr>
        <p:spPr>
          <a:xfrm>
            <a:off x="446347" y="1211605"/>
            <a:ext cx="8517543" cy="2210460"/>
          </a:xfrm>
        </p:spPr>
        <p:txBody>
          <a:bodyPr/>
          <a:lstStyle/>
          <a:p>
            <a:pPr eaLnBrk="1" hangingPunct="1"/>
            <a:r>
              <a:rPr lang="en-US" sz="2000" dirty="0" smtClean="0"/>
              <a:t>When you select an External Applications menu option, VCSS displays a confirmation message to confirm that you are about to launch an application in a new window.</a:t>
            </a:r>
          </a:p>
          <a:p>
            <a:pPr lvl="1" eaLnBrk="1" hangingPunct="1"/>
            <a:r>
              <a:rPr lang="en-US" sz="1800" dirty="0" smtClean="0"/>
              <a:t>Select the </a:t>
            </a:r>
            <a:r>
              <a:rPr lang="en-US" sz="1800" b="1" dirty="0" smtClean="0"/>
              <a:t>[OK] </a:t>
            </a:r>
            <a:r>
              <a:rPr lang="en-US" sz="1800" dirty="0" smtClean="0"/>
              <a:t>button to confirm you are launching an external application.</a:t>
            </a:r>
          </a:p>
          <a:p>
            <a:pPr lvl="1" eaLnBrk="1" hangingPunct="1"/>
            <a:r>
              <a:rPr lang="en-US" sz="1800" dirty="0" smtClean="0"/>
              <a:t>Select the </a:t>
            </a:r>
            <a:r>
              <a:rPr lang="en-US" sz="1800" b="1" dirty="0" smtClean="0"/>
              <a:t>[Cancel] </a:t>
            </a:r>
            <a:r>
              <a:rPr lang="en-US" sz="1800" dirty="0" smtClean="0"/>
              <a:t>button to go back to the previous page.</a:t>
            </a:r>
          </a:p>
        </p:txBody>
      </p:sp>
      <p:pic>
        <p:nvPicPr>
          <p:cNvPr id="75778" name="Picture 2"/>
          <p:cNvPicPr>
            <a:picLocks noChangeAspect="1" noChangeArrowheads="1"/>
          </p:cNvPicPr>
          <p:nvPr/>
        </p:nvPicPr>
        <p:blipFill>
          <a:blip r:embed="rId3" cstate="print"/>
          <a:srcRect/>
          <a:stretch>
            <a:fillRect/>
          </a:stretch>
        </p:blipFill>
        <p:spPr bwMode="auto">
          <a:xfrm>
            <a:off x="1049338" y="4005263"/>
            <a:ext cx="7115080" cy="1902051"/>
          </a:xfrm>
          <a:prstGeom prst="rect">
            <a:avLst/>
          </a:prstGeom>
          <a:noFill/>
          <a:ln w="9525">
            <a:solidFill>
              <a:schemeClr val="tx1"/>
            </a:solidFill>
            <a:miter lim="800000"/>
            <a:headEnd/>
            <a:tailEnd/>
          </a:ln>
        </p:spPr>
      </p:pic>
      <p:sp>
        <p:nvSpPr>
          <p:cNvPr id="9" name="Rectangle 8"/>
          <p:cNvSpPr/>
          <p:nvPr/>
        </p:nvSpPr>
        <p:spPr bwMode="auto">
          <a:xfrm>
            <a:off x="1178398" y="5371461"/>
            <a:ext cx="1347088" cy="49231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H2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External Applications</a:t>
            </a:r>
          </a:p>
        </p:txBody>
      </p:sp>
      <p:sp>
        <p:nvSpPr>
          <p:cNvPr id="6" name="Rectangle 7"/>
          <p:cNvSpPr txBox="1">
            <a:spLocks noChangeArrowheads="1"/>
          </p:cNvSpPr>
          <p:nvPr/>
        </p:nvSpPr>
        <p:spPr bwMode="auto">
          <a:xfrm>
            <a:off x="533083" y="1387378"/>
            <a:ext cx="8486229" cy="4713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marR="0" lvl="0" indent="-231775" algn="l" defTabSz="914400" rtl="0" eaLnBrk="1" fontAlgn="base" latinLnBrk="0" hangingPunct="1">
              <a:lnSpc>
                <a:spcPct val="100000"/>
              </a:lnSpc>
              <a:spcBef>
                <a:spcPct val="20000"/>
              </a:spcBef>
              <a:spcAft>
                <a:spcPct val="0"/>
              </a:spcAft>
              <a:buClr>
                <a:srgbClr val="AF242B"/>
              </a:buClr>
              <a:buSzPct val="75000"/>
              <a:tabLst/>
              <a:defRPr/>
            </a:pPr>
            <a:r>
              <a:rPr kumimoji="0" lang="en-US" sz="2200" b="1" i="0" u="none" strike="noStrike" kern="0" cap="none" spc="0" normalizeH="0" baseline="0" noProof="0" dirty="0" smtClean="0">
                <a:ln>
                  <a:noFill/>
                </a:ln>
                <a:solidFill>
                  <a:schemeClr val="tx1"/>
                </a:solidFill>
                <a:effectLst/>
                <a:uLnTx/>
                <a:uFillTx/>
                <a:latin typeface="+mn-lt"/>
                <a:ea typeface="+mn-ea"/>
                <a:cs typeface="+mn-cs"/>
              </a:rPr>
              <a:t>Treasury Applications</a:t>
            </a:r>
          </a:p>
          <a:p>
            <a:pPr marL="231775" marR="0" lvl="0" indent="-231775"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endParaRPr lang="en-US" sz="2200" b="1" kern="0" dirty="0" smtClean="0">
              <a:latin typeface="+mn-lt"/>
            </a:endParaRPr>
          </a:p>
          <a:p>
            <a:pPr marL="231775" marR="0" lvl="0" indent="-231775"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r>
              <a:rPr kumimoji="0" lang="en-US" b="1" i="0" u="none" strike="noStrike" kern="0" cap="none" spc="0" normalizeH="0" baseline="0" noProof="0" dirty="0" smtClean="0">
                <a:ln>
                  <a:noFill/>
                </a:ln>
                <a:solidFill>
                  <a:schemeClr val="tx1"/>
                </a:solidFill>
                <a:effectLst/>
                <a:uLnTx/>
                <a:uFillTx/>
                <a:latin typeface="+mn-lt"/>
                <a:ea typeface="+mn-ea"/>
                <a:cs typeface="+mn-cs"/>
              </a:rPr>
              <a:t>Pay.gov</a:t>
            </a:r>
          </a:p>
          <a:p>
            <a:pPr marL="231775" marR="0" lvl="0" indent="-231775" algn="l" defTabSz="914400" rtl="0" eaLnBrk="1" fontAlgn="base" latinLnBrk="0" hangingPunct="1">
              <a:lnSpc>
                <a:spcPct val="100000"/>
              </a:lnSpc>
              <a:spcBef>
                <a:spcPct val="20000"/>
              </a:spcBef>
              <a:spcAft>
                <a:spcPct val="0"/>
              </a:spcAft>
              <a:buClr>
                <a:srgbClr val="AF242B"/>
              </a:buClr>
              <a:buSzPct val="75000"/>
              <a:tabLst/>
              <a:defRPr/>
            </a:pPr>
            <a:endParaRPr kumimoji="0" lang="en-US" sz="1000" b="0" i="0" u="none" strike="noStrike" kern="0" cap="none" spc="0" normalizeH="0" baseline="0" noProof="0" dirty="0" smtClean="0">
              <a:ln>
                <a:noFill/>
              </a:ln>
              <a:solidFill>
                <a:schemeClr val="tx1"/>
              </a:solidFill>
              <a:effectLst/>
              <a:uLnTx/>
              <a:uFillTx/>
              <a:latin typeface="+mn-lt"/>
              <a:ea typeface="+mn-ea"/>
              <a:cs typeface="+mn-cs"/>
            </a:endParaRPr>
          </a:p>
          <a:p>
            <a:pPr marL="568325" marR="0" lvl="1" indent="-222250"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r>
              <a:rPr kumimoji="0" lang="en-US" sz="1600" b="0" i="0" u="none" strike="noStrike" kern="0" cap="none" spc="0" normalizeH="0" baseline="0" noProof="0" dirty="0" smtClean="0">
                <a:ln>
                  <a:noFill/>
                </a:ln>
                <a:solidFill>
                  <a:schemeClr val="tx1"/>
                </a:solidFill>
                <a:effectLst/>
                <a:uLnTx/>
                <a:uFillTx/>
                <a:latin typeface="+mn-lt"/>
              </a:rPr>
              <a:t>Pay.gov is a Treasury website that provides a suite of services to obtain and process collections electronically using credit card and Automated Clearinghouse (ACH).</a:t>
            </a:r>
          </a:p>
          <a:p>
            <a:pPr marL="568325" lvl="1" indent="-222250">
              <a:spcBef>
                <a:spcPct val="20000"/>
              </a:spcBef>
              <a:buClr>
                <a:srgbClr val="AF242B"/>
              </a:buClr>
              <a:buSzPct val="75000"/>
              <a:buFont typeface="Wingdings" pitchFamily="2" charset="2"/>
              <a:buChar char="w"/>
              <a:defRPr/>
            </a:pPr>
            <a:r>
              <a:rPr lang="en-US" sz="1600" dirty="0" smtClean="0"/>
              <a:t>Selecting this option launches </a:t>
            </a:r>
            <a:r>
              <a:rPr lang="en-US" sz="1600" u="sng" dirty="0" smtClean="0"/>
              <a:t>http://pay.gov</a:t>
            </a:r>
            <a:r>
              <a:rPr lang="en-US" sz="1600" dirty="0" smtClean="0"/>
              <a:t> in a new window.</a:t>
            </a:r>
            <a:endParaRPr kumimoji="0" lang="en-US" sz="1600" b="0" i="0" u="none" strike="noStrike" kern="0" cap="none" spc="0" normalizeH="0" baseline="0" noProof="0" dirty="0" smtClean="0">
              <a:ln>
                <a:noFill/>
              </a:ln>
              <a:solidFill>
                <a:schemeClr val="tx1"/>
              </a:solidFill>
              <a:effectLst/>
              <a:uLnTx/>
              <a:uFillTx/>
              <a:latin typeface="+mn-lt"/>
            </a:endParaRPr>
          </a:p>
          <a:p>
            <a:pPr marL="568325" marR="0" lvl="1" indent="-222250" algn="l" defTabSz="914400" rtl="0" eaLnBrk="1" fontAlgn="base" latinLnBrk="0" hangingPunct="1">
              <a:lnSpc>
                <a:spcPct val="100000"/>
              </a:lnSpc>
              <a:spcBef>
                <a:spcPct val="20000"/>
              </a:spcBef>
              <a:spcAft>
                <a:spcPct val="0"/>
              </a:spcAft>
              <a:buClr>
                <a:srgbClr val="AF242B"/>
              </a:buClr>
              <a:buSzPct val="75000"/>
              <a:buFont typeface="Wingdings" pitchFamily="2" charset="2"/>
              <a:buNone/>
              <a:tabLst/>
              <a:defRPr/>
            </a:pPr>
            <a:endParaRPr kumimoji="0" lang="en-US" sz="1400" b="1" i="0" u="none" strike="noStrike" kern="0" cap="none" spc="0" normalizeH="0" baseline="0" noProof="0" dirty="0" smtClean="0">
              <a:ln>
                <a:noFill/>
              </a:ln>
              <a:solidFill>
                <a:schemeClr val="tx1"/>
              </a:solidFill>
              <a:effectLst/>
              <a:uLnTx/>
              <a:uFillTx/>
              <a:latin typeface="+mn-lt"/>
            </a:endParaRPr>
          </a:p>
          <a:p>
            <a:pPr marL="231775" marR="0" lvl="0" indent="-231775"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r>
              <a:rPr kumimoji="0" lang="en-US" b="1" i="0" u="none" strike="noStrike" kern="0" cap="none" spc="0" normalizeH="0" baseline="0" noProof="0" dirty="0" smtClean="0">
                <a:ln>
                  <a:noFill/>
                </a:ln>
                <a:solidFill>
                  <a:schemeClr val="tx1"/>
                </a:solidFill>
                <a:effectLst/>
                <a:uLnTx/>
                <a:uFillTx/>
                <a:latin typeface="+mn-lt"/>
                <a:ea typeface="+mn-ea"/>
                <a:cs typeface="+mn-cs"/>
              </a:rPr>
              <a:t>IPAC</a:t>
            </a:r>
          </a:p>
          <a:p>
            <a:pPr marL="231775" marR="0" lvl="0" indent="-231775" algn="l" defTabSz="914400" rtl="0" eaLnBrk="1" fontAlgn="base" latinLnBrk="0" hangingPunct="1">
              <a:lnSpc>
                <a:spcPct val="100000"/>
              </a:lnSpc>
              <a:spcBef>
                <a:spcPct val="20000"/>
              </a:spcBef>
              <a:spcAft>
                <a:spcPct val="0"/>
              </a:spcAft>
              <a:buClr>
                <a:srgbClr val="AF242B"/>
              </a:buClr>
              <a:buSzPct val="75000"/>
              <a:tabLst/>
              <a:defRPr/>
            </a:pPr>
            <a:endParaRPr kumimoji="0" lang="en-US" sz="1000" b="0" i="0" u="none" strike="noStrike" kern="0" cap="none" spc="0" normalizeH="0" baseline="0" noProof="0" dirty="0" smtClean="0">
              <a:ln>
                <a:noFill/>
              </a:ln>
              <a:solidFill>
                <a:schemeClr val="tx1"/>
              </a:solidFill>
              <a:effectLst/>
              <a:uLnTx/>
              <a:uFillTx/>
              <a:latin typeface="+mn-lt"/>
              <a:ea typeface="+mn-ea"/>
              <a:cs typeface="+mn-cs"/>
            </a:endParaRPr>
          </a:p>
          <a:p>
            <a:pPr marL="568325" marR="0" lvl="1" indent="-222250"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r>
              <a:rPr kumimoji="0" lang="en-US" sz="1600" b="0" i="0" u="none" strike="noStrike" kern="0" cap="none" spc="0" normalizeH="0" baseline="0" noProof="0" dirty="0" smtClean="0">
                <a:ln>
                  <a:noFill/>
                </a:ln>
                <a:solidFill>
                  <a:schemeClr val="tx1"/>
                </a:solidFill>
                <a:effectLst/>
                <a:uLnTx/>
                <a:uFillTx/>
                <a:latin typeface="+mn-lt"/>
              </a:rPr>
              <a:t>IPAC (Intra-governmental Payment and Collection System) is a Treasury application that facilitates the intra-governmental transfer of funds, with descriptive data from one Federal Program Agency (FPA) to another.</a:t>
            </a:r>
          </a:p>
          <a:p>
            <a:pPr marL="568325" lvl="1" indent="-222250">
              <a:spcBef>
                <a:spcPct val="20000"/>
              </a:spcBef>
              <a:buClr>
                <a:srgbClr val="AF242B"/>
              </a:buClr>
              <a:buSzPct val="75000"/>
              <a:buFont typeface="Wingdings" pitchFamily="2" charset="2"/>
              <a:buChar char="w"/>
              <a:defRPr/>
            </a:pPr>
            <a:r>
              <a:rPr lang="en-US" sz="1600" dirty="0" smtClean="0"/>
              <a:t>Selecting this option launches </a:t>
            </a:r>
            <a:r>
              <a:rPr lang="en-US" sz="1600" u="sng" dirty="0" smtClean="0"/>
              <a:t>http://www.ipac.fms.treas.gov</a:t>
            </a:r>
            <a:r>
              <a:rPr lang="en-US" sz="1600" dirty="0" smtClean="0"/>
              <a:t> in a new window.</a:t>
            </a:r>
            <a:endParaRPr kumimoji="0" lang="en-US" sz="1600" b="0" i="0" u="none" strike="noStrike" kern="0" cap="none" spc="0" normalizeH="0" baseline="0" noProof="0" dirty="0" smtClean="0">
              <a:ln>
                <a:noFill/>
              </a:ln>
              <a:solidFill>
                <a:schemeClr val="tx1"/>
              </a:solidFill>
              <a:effectLst/>
              <a:uLnTx/>
              <a:uFillTx/>
              <a:latin typeface="+mn-lt"/>
            </a:endParaRPr>
          </a:p>
          <a:p>
            <a:pPr marL="568325" marR="0" lvl="1" indent="-222250" algn="l" defTabSz="914400" rtl="0" eaLnBrk="1" fontAlgn="base" latinLnBrk="0" hangingPunct="1">
              <a:lnSpc>
                <a:spcPct val="100000"/>
              </a:lnSpc>
              <a:spcBef>
                <a:spcPct val="20000"/>
              </a:spcBef>
              <a:spcAft>
                <a:spcPct val="0"/>
              </a:spcAft>
              <a:buClr>
                <a:srgbClr val="AF242B"/>
              </a:buClr>
              <a:buSzPct val="75000"/>
              <a:buFont typeface="Wingdings" pitchFamily="2" charset="2"/>
              <a:buNone/>
              <a:tabLst/>
              <a:defRPr/>
            </a:pPr>
            <a:endParaRPr kumimoji="0" lang="en-US" sz="1400" b="1" i="0" u="none" strike="noStrike" kern="0" cap="none" spc="0" normalizeH="0" baseline="0" noProof="0" dirty="0" smtClean="0">
              <a:ln>
                <a:noFill/>
              </a:ln>
              <a:solidFill>
                <a:schemeClr val="tx1"/>
              </a:solidFill>
              <a:effectLst/>
              <a:uLnTx/>
              <a:uFillTx/>
              <a:latin typeface="+mn-lt"/>
            </a:endParaRP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H3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External Applications (Cont’d)</a:t>
            </a:r>
          </a:p>
        </p:txBody>
      </p:sp>
      <p:sp>
        <p:nvSpPr>
          <p:cNvPr id="8195" name="Rectangle 7"/>
          <p:cNvSpPr>
            <a:spLocks noGrp="1" noChangeArrowheads="1"/>
          </p:cNvSpPr>
          <p:nvPr>
            <p:ph idx="1"/>
          </p:nvPr>
        </p:nvSpPr>
        <p:spPr>
          <a:xfrm>
            <a:off x="466588" y="1145210"/>
            <a:ext cx="8566578" cy="4838228"/>
          </a:xfrm>
        </p:spPr>
        <p:txBody>
          <a:bodyPr/>
          <a:lstStyle/>
          <a:p>
            <a:pPr lvl="0" eaLnBrk="1" hangingPunct="1">
              <a:buNone/>
              <a:defRPr/>
            </a:pPr>
            <a:r>
              <a:rPr lang="en-US" sz="2200" b="1" dirty="0" smtClean="0"/>
              <a:t>GSA Applications</a:t>
            </a:r>
          </a:p>
          <a:p>
            <a:pPr lvl="0" eaLnBrk="1" hangingPunct="1">
              <a:defRPr/>
            </a:pPr>
            <a:endParaRPr lang="en-US" sz="800" b="1" dirty="0" smtClean="0"/>
          </a:p>
          <a:p>
            <a:pPr lvl="0" eaLnBrk="1" hangingPunct="1">
              <a:defRPr/>
            </a:pPr>
            <a:r>
              <a:rPr lang="en-US" sz="1800" b="1" dirty="0" smtClean="0"/>
              <a:t>ROW</a:t>
            </a:r>
          </a:p>
          <a:p>
            <a:pPr lvl="0" eaLnBrk="1" hangingPunct="1">
              <a:defRPr/>
            </a:pPr>
            <a:endParaRPr lang="en-US" sz="800" dirty="0" smtClean="0"/>
          </a:p>
          <a:p>
            <a:pPr lvl="1" eaLnBrk="1" hangingPunct="1">
              <a:defRPr/>
            </a:pPr>
            <a:r>
              <a:rPr lang="en-US" sz="1600" dirty="0" smtClean="0"/>
              <a:t>ROW (Rent on the Web) is a GSA, Public Buildings Service (PBS) website for the review of rent monthly bills and invoice history.</a:t>
            </a:r>
          </a:p>
          <a:p>
            <a:pPr lvl="1">
              <a:defRPr/>
            </a:pPr>
            <a:r>
              <a:rPr lang="en-US" sz="1600" dirty="0" smtClean="0"/>
              <a:t>Selecting this option launches </a:t>
            </a:r>
            <a:r>
              <a:rPr lang="en-US" sz="1600" u="sng" dirty="0" smtClean="0"/>
              <a:t>https://www.pbs-billing.gsa.gov/ROW/</a:t>
            </a:r>
            <a:r>
              <a:rPr lang="en-US" sz="1600" dirty="0" smtClean="0"/>
              <a:t> in a new window.</a:t>
            </a:r>
          </a:p>
          <a:p>
            <a:pPr lvl="0" eaLnBrk="1" hangingPunct="1">
              <a:buNone/>
              <a:defRPr/>
            </a:pPr>
            <a:endParaRPr lang="en-US" sz="800" b="1" dirty="0" smtClean="0"/>
          </a:p>
          <a:p>
            <a:pPr lvl="0" eaLnBrk="1" hangingPunct="1">
              <a:defRPr/>
            </a:pPr>
            <a:r>
              <a:rPr lang="en-US" sz="1800" b="1" dirty="0" smtClean="0"/>
              <a:t>WebBill</a:t>
            </a:r>
          </a:p>
          <a:p>
            <a:pPr lvl="0" eaLnBrk="1" hangingPunct="1">
              <a:buNone/>
              <a:defRPr/>
            </a:pPr>
            <a:endParaRPr lang="en-US" sz="800" dirty="0" smtClean="0"/>
          </a:p>
          <a:p>
            <a:pPr lvl="1" eaLnBrk="1" hangingPunct="1">
              <a:defRPr/>
            </a:pPr>
            <a:r>
              <a:rPr lang="en-US" sz="1600" dirty="0" smtClean="0"/>
              <a:t>Federal Acquisition Service (FAS) WebBill is a website where Global Supply/ Automotive Purchases and Fleet customers can view past billing information prior to the conversion to VCSS, generate reports and download information.</a:t>
            </a:r>
          </a:p>
          <a:p>
            <a:pPr lvl="1" eaLnBrk="1" hangingPunct="1">
              <a:defRPr/>
            </a:pPr>
            <a:r>
              <a:rPr lang="en-US" sz="1600" dirty="0" smtClean="0"/>
              <a:t>Selecting this option launches </a:t>
            </a:r>
            <a:r>
              <a:rPr lang="en-US" sz="1600" u="sng" dirty="0" smtClean="0"/>
              <a:t>http://finance-kc.gsa.gov/webbill</a:t>
            </a:r>
            <a:r>
              <a:rPr lang="en-US" sz="1600" dirty="0" smtClean="0"/>
              <a:t> in a new window.</a:t>
            </a:r>
            <a:endParaRPr lang="en-US" sz="1800" b="1" dirty="0" smtClean="0"/>
          </a:p>
          <a:p>
            <a:pPr eaLnBrk="1" hangingPunct="1"/>
            <a:endParaRPr lang="en-US" sz="800" b="1" dirty="0" smtClean="0"/>
          </a:p>
          <a:p>
            <a:pPr eaLnBrk="1" hangingPunct="1"/>
            <a:r>
              <a:rPr lang="en-US" sz="1800" b="1" dirty="0" smtClean="0"/>
              <a:t>RWA</a:t>
            </a:r>
          </a:p>
          <a:p>
            <a:pPr eaLnBrk="1" hangingPunct="1">
              <a:buNone/>
            </a:pPr>
            <a:endParaRPr lang="en-US" sz="800" dirty="0" smtClean="0"/>
          </a:p>
          <a:p>
            <a:pPr lvl="1" eaLnBrk="1" hangingPunct="1"/>
            <a:r>
              <a:rPr lang="en-US" sz="1600" dirty="0" smtClean="0"/>
              <a:t>RWA is eRETA, which is External Reimbursable Work Authorization (RWA) Entry and Tracking Application.  eRETA is a PBS Customer Portal for accessing real-time RWA information and documents. </a:t>
            </a:r>
          </a:p>
          <a:p>
            <a:pPr lvl="1" eaLnBrk="1" hangingPunct="1"/>
            <a:endParaRPr lang="en-US" sz="1600" dirty="0" smtClean="0"/>
          </a:p>
          <a:p>
            <a:pPr lvl="1" eaLnBrk="1" hangingPunct="1"/>
            <a:r>
              <a:rPr lang="en-US" sz="1600" dirty="0" smtClean="0"/>
              <a:t>Selecting this option launches </a:t>
            </a:r>
            <a:r>
              <a:rPr lang="en-US" sz="1600" u="sng" dirty="0" smtClean="0"/>
              <a:t>http://www.gsa.gov/rwa</a:t>
            </a:r>
            <a:r>
              <a:rPr lang="en-US" sz="1600" dirty="0" smtClean="0"/>
              <a:t> in a new window.</a:t>
            </a: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H4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External Applications (Cont’d)</a:t>
            </a:r>
          </a:p>
        </p:txBody>
      </p:sp>
      <p:sp>
        <p:nvSpPr>
          <p:cNvPr id="8195" name="Rectangle 7"/>
          <p:cNvSpPr>
            <a:spLocks noGrp="1" noChangeArrowheads="1"/>
          </p:cNvSpPr>
          <p:nvPr>
            <p:ph idx="1"/>
          </p:nvPr>
        </p:nvSpPr>
        <p:spPr>
          <a:xfrm>
            <a:off x="508153" y="1107232"/>
            <a:ext cx="8497306" cy="5383455"/>
          </a:xfrm>
        </p:spPr>
        <p:txBody>
          <a:bodyPr/>
          <a:lstStyle/>
          <a:p>
            <a:pPr lvl="0" eaLnBrk="1" hangingPunct="1">
              <a:buNone/>
              <a:defRPr/>
            </a:pPr>
            <a:r>
              <a:rPr lang="en-US" sz="2200" b="1" dirty="0" smtClean="0"/>
              <a:t>GSA Applications</a:t>
            </a:r>
          </a:p>
          <a:p>
            <a:pPr lvl="0" eaLnBrk="1" hangingPunct="1">
              <a:defRPr/>
            </a:pPr>
            <a:endParaRPr lang="en-US" sz="800" b="1" dirty="0" smtClean="0"/>
          </a:p>
          <a:p>
            <a:pPr eaLnBrk="1" hangingPunct="1"/>
            <a:r>
              <a:rPr lang="en-US" sz="1800" b="1" dirty="0" smtClean="0"/>
              <a:t>MORRIS</a:t>
            </a:r>
          </a:p>
          <a:p>
            <a:pPr eaLnBrk="1" hangingPunct="1">
              <a:buNone/>
            </a:pPr>
            <a:endParaRPr lang="en-US" sz="800" dirty="0" smtClean="0"/>
          </a:p>
          <a:p>
            <a:pPr lvl="1" eaLnBrk="1" hangingPunct="1"/>
            <a:r>
              <a:rPr lang="en-US" sz="1600" dirty="0" smtClean="0"/>
              <a:t>MORRIS (Monthly On-Line Records and Reports) is a GSA FAS website for Federal Technology Service (FTS) 2000/2001 billing and inventory under the Wide Area Networx (WAN) business line.</a:t>
            </a:r>
          </a:p>
          <a:p>
            <a:pPr lvl="1" eaLnBrk="1" hangingPunct="1"/>
            <a:r>
              <a:rPr lang="en-US" sz="1600" dirty="0" smtClean="0"/>
              <a:t>Selecting this option launches </a:t>
            </a:r>
            <a:r>
              <a:rPr lang="en-US" sz="1600" u="sng" dirty="0" smtClean="0"/>
              <a:t>https://morris.ftsbilling.gsa.gov/</a:t>
            </a:r>
            <a:r>
              <a:rPr lang="en-US" sz="1600" dirty="0" smtClean="0"/>
              <a:t> in a new window.</a:t>
            </a:r>
          </a:p>
          <a:p>
            <a:pPr eaLnBrk="1" hangingPunct="1">
              <a:buNone/>
            </a:pPr>
            <a:endParaRPr lang="en-US" sz="800" b="1" dirty="0" smtClean="0"/>
          </a:p>
          <a:p>
            <a:pPr eaLnBrk="1" hangingPunct="1"/>
            <a:r>
              <a:rPr lang="en-US" sz="1800" b="1" dirty="0" smtClean="0"/>
              <a:t>TOPS</a:t>
            </a:r>
          </a:p>
          <a:p>
            <a:pPr eaLnBrk="1" hangingPunct="1">
              <a:buNone/>
            </a:pPr>
            <a:endParaRPr lang="en-US" sz="800" dirty="0" smtClean="0"/>
          </a:p>
          <a:p>
            <a:pPr lvl="1" eaLnBrk="1" hangingPunct="1"/>
            <a:r>
              <a:rPr lang="en-US" sz="1600" dirty="0" smtClean="0"/>
              <a:t>TOPS (Telecommunications Ordering and Pricing System) is a GSA FAS system for online ordering and consolidated billing of GSA local services contracts.</a:t>
            </a:r>
          </a:p>
          <a:p>
            <a:pPr lvl="1" eaLnBrk="1" hangingPunct="1"/>
            <a:r>
              <a:rPr lang="en-US" sz="1600" dirty="0" smtClean="0"/>
              <a:t>Selecting this option launches </a:t>
            </a:r>
            <a:r>
              <a:rPr lang="en-US" sz="1600" u="sng" dirty="0" smtClean="0"/>
              <a:t>https://topsbill.ftsbilling.gsa.gov/pls/tops/tops.home</a:t>
            </a:r>
            <a:r>
              <a:rPr lang="en-US" sz="1600" dirty="0" smtClean="0"/>
              <a:t> in a new window.</a:t>
            </a:r>
          </a:p>
          <a:p>
            <a:pPr lvl="1" eaLnBrk="1" hangingPunct="1">
              <a:buNone/>
            </a:pPr>
            <a:endParaRPr lang="en-US" sz="800" b="1" dirty="0" smtClean="0"/>
          </a:p>
          <a:p>
            <a:pPr eaLnBrk="1" hangingPunct="1"/>
            <a:r>
              <a:rPr lang="en-US" sz="1800" b="1" dirty="0" smtClean="0"/>
              <a:t>EMORRIS</a:t>
            </a:r>
          </a:p>
          <a:p>
            <a:pPr eaLnBrk="1" hangingPunct="1">
              <a:buNone/>
            </a:pPr>
            <a:endParaRPr lang="en-US" sz="800" dirty="0" smtClean="0"/>
          </a:p>
          <a:p>
            <a:pPr lvl="1" eaLnBrk="1" hangingPunct="1"/>
            <a:r>
              <a:rPr lang="en-US" sz="1600" dirty="0" smtClean="0"/>
              <a:t>EMORRIS (Enhanced Monthly On-Line Records and Reports) is a GSA FAS website for Network billing and inventory management under the WAN business line.</a:t>
            </a:r>
          </a:p>
          <a:p>
            <a:pPr lvl="1" eaLnBrk="1" hangingPunct="1"/>
            <a:r>
              <a:rPr lang="en-US" sz="1600" dirty="0" smtClean="0"/>
              <a:t>Selecting this option launches </a:t>
            </a:r>
            <a:r>
              <a:rPr lang="en-US" sz="1600" u="sng" dirty="0" smtClean="0"/>
              <a:t>https://emorris.fasbilling.gsa.gov</a:t>
            </a:r>
            <a:r>
              <a:rPr lang="en-US" sz="1600" dirty="0" smtClean="0"/>
              <a:t> in a new window.</a:t>
            </a: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H5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References</a:t>
            </a: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H6</a:t>
            </a:r>
            <a:endParaRPr lang="en-US" sz="1200" dirty="0">
              <a:solidFill>
                <a:schemeClr val="tx1">
                  <a:lumMod val="65000"/>
                  <a:lumOff val="35000"/>
                </a:schemeClr>
              </a:solidFill>
            </a:endParaRPr>
          </a:p>
        </p:txBody>
      </p:sp>
      <p:sp>
        <p:nvSpPr>
          <p:cNvPr id="6" name="Rectangle 7"/>
          <p:cNvSpPr>
            <a:spLocks noGrp="1" noChangeArrowheads="1"/>
          </p:cNvSpPr>
          <p:nvPr>
            <p:ph idx="1"/>
          </p:nvPr>
        </p:nvSpPr>
        <p:spPr>
          <a:xfrm>
            <a:off x="637632" y="1431448"/>
            <a:ext cx="8229600" cy="830489"/>
          </a:xfrm>
        </p:spPr>
        <p:txBody>
          <a:bodyPr/>
          <a:lstStyle/>
          <a:p>
            <a:pPr marL="231775" lvl="2" eaLnBrk="1" hangingPunct="1"/>
            <a:r>
              <a:rPr lang="en-US" sz="2000" b="1" dirty="0" smtClean="0"/>
              <a:t>Return to the GSA VCSS Launch Page to access other segments of the VCSS presentation:  </a:t>
            </a:r>
            <a:r>
              <a:rPr lang="en-US" sz="1800" b="1" u="sng" dirty="0" smtClean="0"/>
              <a:t>http://vcss.gsa.gov</a:t>
            </a:r>
            <a:r>
              <a:rPr lang="en-US" sz="1800" dirty="0" smtClean="0"/>
              <a:t>.</a:t>
            </a:r>
            <a:endParaRPr lang="en-US" sz="2000" b="1" dirty="0" smtClean="0"/>
          </a:p>
          <a:p>
            <a:pPr eaLnBrk="1" hangingPunct="1">
              <a:buNone/>
            </a:pPr>
            <a:endParaRPr lang="en-US" sz="2000" b="1" dirty="0" smtClean="0"/>
          </a:p>
          <a:p>
            <a:pPr marL="625475" lvl="1" indent="-288925" eaLnBrk="1" hangingPunct="1">
              <a:spcBef>
                <a:spcPts val="600"/>
              </a:spcBef>
              <a:spcAft>
                <a:spcPts val="600"/>
              </a:spcAft>
            </a:pPr>
            <a:r>
              <a:rPr lang="en-US" sz="1800" b="1" dirty="0" smtClean="0"/>
              <a:t>Segment 1:  </a:t>
            </a:r>
            <a:r>
              <a:rPr lang="en-US" sz="1800" dirty="0" smtClean="0"/>
              <a:t>Introduction</a:t>
            </a:r>
            <a:endParaRPr lang="en-US" sz="1800" i="1" dirty="0" smtClean="0"/>
          </a:p>
          <a:p>
            <a:pPr marL="625475" lvl="1" indent="-288925" eaLnBrk="1" hangingPunct="1">
              <a:spcBef>
                <a:spcPts val="600"/>
              </a:spcBef>
              <a:spcAft>
                <a:spcPts val="600"/>
              </a:spcAft>
            </a:pPr>
            <a:r>
              <a:rPr lang="en-US" sz="1800" b="1" dirty="0" smtClean="0"/>
              <a:t>Segment 2:</a:t>
            </a:r>
            <a:r>
              <a:rPr lang="en-US" sz="1800" dirty="0" smtClean="0"/>
              <a:t>  VCSS Account Registration &amp; Requesting Access</a:t>
            </a:r>
            <a:endParaRPr lang="en-US" sz="1800" i="1" dirty="0" smtClean="0"/>
          </a:p>
          <a:p>
            <a:pPr marL="625475" lvl="1" indent="-288925" eaLnBrk="1" hangingPunct="1">
              <a:spcBef>
                <a:spcPts val="600"/>
              </a:spcBef>
              <a:spcAft>
                <a:spcPts val="600"/>
              </a:spcAft>
            </a:pPr>
            <a:r>
              <a:rPr lang="en-US" sz="1800" b="1" dirty="0" smtClean="0"/>
              <a:t>Segment 3:  </a:t>
            </a:r>
            <a:r>
              <a:rPr lang="en-US" sz="1800" dirty="0" smtClean="0"/>
              <a:t>Basic Navigation</a:t>
            </a:r>
            <a:endParaRPr lang="en-US" sz="1800" i="1" dirty="0" smtClean="0"/>
          </a:p>
          <a:p>
            <a:pPr marL="625475" lvl="1" indent="-288925" eaLnBrk="1" hangingPunct="1">
              <a:spcBef>
                <a:spcPts val="600"/>
              </a:spcBef>
              <a:spcAft>
                <a:spcPts val="600"/>
              </a:spcAft>
            </a:pPr>
            <a:r>
              <a:rPr lang="en-US" sz="1800" b="1" dirty="0" smtClean="0"/>
              <a:t>Segment 4:  </a:t>
            </a:r>
            <a:r>
              <a:rPr lang="en-US" sz="1800" dirty="0" smtClean="0"/>
              <a:t>Account Information</a:t>
            </a:r>
          </a:p>
          <a:p>
            <a:pPr marL="625475" lvl="1" indent="-288925" eaLnBrk="1" hangingPunct="1">
              <a:spcBef>
                <a:spcPts val="600"/>
              </a:spcBef>
              <a:spcAft>
                <a:spcPts val="600"/>
              </a:spcAft>
            </a:pPr>
            <a:r>
              <a:rPr lang="en-US" sz="1800" b="1" dirty="0" smtClean="0"/>
              <a:t>Segment 5:  </a:t>
            </a:r>
            <a:r>
              <a:rPr lang="en-US" sz="1800" dirty="0" smtClean="0"/>
              <a:t>Statement and Dispute Information</a:t>
            </a:r>
          </a:p>
          <a:p>
            <a:pPr marL="625475" lvl="1" indent="-288925" eaLnBrk="1" hangingPunct="1">
              <a:spcBef>
                <a:spcPts val="600"/>
              </a:spcBef>
              <a:spcAft>
                <a:spcPts val="600"/>
              </a:spcAft>
            </a:pPr>
            <a:r>
              <a:rPr lang="en-US" sz="1800" b="1" dirty="0" smtClean="0"/>
              <a:t>Segment 6:  </a:t>
            </a:r>
            <a:r>
              <a:rPr lang="en-US" sz="1800" dirty="0" smtClean="0"/>
              <a:t>Customer Payment Information</a:t>
            </a:r>
          </a:p>
          <a:p>
            <a:pPr marL="625475" lvl="1" indent="-288925" eaLnBrk="1" hangingPunct="1">
              <a:spcBef>
                <a:spcPts val="600"/>
              </a:spcBef>
              <a:spcAft>
                <a:spcPts val="600"/>
              </a:spcAft>
            </a:pPr>
            <a:r>
              <a:rPr lang="en-US" sz="1800" b="1" dirty="0" smtClean="0"/>
              <a:t>Segment 7:  </a:t>
            </a:r>
            <a:r>
              <a:rPr lang="en-US" sz="1800" dirty="0" smtClean="0"/>
              <a:t>Correspondence Information</a:t>
            </a:r>
          </a:p>
          <a:p>
            <a:pPr marL="625475" lvl="1" indent="-288925" eaLnBrk="1" hangingPunct="1">
              <a:spcBef>
                <a:spcPts val="600"/>
              </a:spcBef>
              <a:spcAft>
                <a:spcPts val="600"/>
              </a:spcAft>
            </a:pPr>
            <a:r>
              <a:rPr lang="en-US" sz="1800" b="1" dirty="0" smtClean="0"/>
              <a:t>Segment 8:  </a:t>
            </a:r>
            <a:r>
              <a:rPr lang="en-US" sz="1800" dirty="0" smtClean="0"/>
              <a:t>External Applications Information</a:t>
            </a:r>
            <a:endParaRPr lang="en-US" sz="1800" b="1" u="sng"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C80FAC9-4676-4EB1-A789-436274EB24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53238</TotalTime>
  <Words>882</Words>
  <Application>Microsoft Office PowerPoint</Application>
  <PresentationFormat>On-screen Show (4:3)</PresentationFormat>
  <Paragraphs>103</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1_CGI Federal</vt:lpstr>
      <vt:lpstr>2_CGI Federal</vt:lpstr>
      <vt:lpstr>GSA’s Vendor and Customer  Self Service (VCSS)</vt:lpstr>
      <vt:lpstr>External Applications Menu</vt:lpstr>
      <vt:lpstr>Launch an External Application</vt:lpstr>
      <vt:lpstr>External Applications</vt:lpstr>
      <vt:lpstr>External Applications (Cont’d)</vt:lpstr>
      <vt:lpstr>External Applications (Cont’d)</vt:lpstr>
      <vt:lpstr>References</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5187</cp:revision>
  <cp:lastPrinted>2013-04-02T16:03:47Z</cp:lastPrinted>
  <dcterms:created xsi:type="dcterms:W3CDTF">2004-04-30T16:33:22Z</dcterms:created>
  <dcterms:modified xsi:type="dcterms:W3CDTF">2013-07-05T13:47:48Z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