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 id="2147483679" r:id="rId5"/>
  </p:sldMasterIdLst>
  <p:notesMasterIdLst>
    <p:notesMasterId r:id="rId12"/>
  </p:notesMasterIdLst>
  <p:handoutMasterIdLst>
    <p:handoutMasterId r:id="rId13"/>
  </p:handoutMasterIdLst>
  <p:sldIdLst>
    <p:sldId id="256" r:id="rId6"/>
    <p:sldId id="259" r:id="rId7"/>
    <p:sldId id="260" r:id="rId8"/>
    <p:sldId id="261" r:id="rId9"/>
    <p:sldId id="262" r:id="rId10"/>
    <p:sldId id="263" r:id="rId11"/>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nathan Reid" initials="JAR" lastIdx="127" clrIdx="0"/>
  <p:cmAuthor id="1" name="Barbara Clemmensen" initials="bcc" lastIdx="16" clrIdx="1"/>
  <p:cmAuthor id="2" name="Jen Scheiner" initials="JS" lastIdx="63" clrIdx="2"/>
  <p:cmAuthor id="3" name="Kim Leggette" initials="KL" lastIdx="26" clrIdx="3"/>
  <p:cmAuthor id="4" name="Tesi" initials="Tes" lastIdx="2" clrIdx="4"/>
  <p:cmAuthor id="5" name="Keswani, Karin J" initials="KKJ" lastIdx="17" clrIdx="5"/>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69696"/>
    <a:srgbClr val="EAEAEA"/>
    <a:srgbClr val="DDDDDD"/>
    <a:srgbClr val="C0C0C0"/>
    <a:srgbClr val="840016"/>
    <a:srgbClr val="E21D38"/>
    <a:srgbClr val="FF0000"/>
    <a:srgbClr val="BD192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70" autoAdjust="0"/>
    <p:restoredTop sz="97483" autoAdjust="0"/>
  </p:normalViewPr>
  <p:slideViewPr>
    <p:cSldViewPr snapToGrid="0">
      <p:cViewPr>
        <p:scale>
          <a:sx n="80" d="100"/>
          <a:sy n="80" d="100"/>
        </p:scale>
        <p:origin x="-408" y="-390"/>
      </p:cViewPr>
      <p:guideLst>
        <p:guide orient="horz" pos="2180"/>
        <p:guide pos="2996"/>
      </p:guideLst>
    </p:cSldViewPr>
  </p:slideViewPr>
  <p:outlineViewPr>
    <p:cViewPr>
      <p:scale>
        <a:sx n="33" d="100"/>
        <a:sy n="33" d="100"/>
      </p:scale>
      <p:origin x="0" y="128688"/>
    </p:cViewPr>
  </p:outlineViewPr>
  <p:notesTextViewPr>
    <p:cViewPr>
      <p:scale>
        <a:sx n="75" d="100"/>
        <a:sy n="75" d="100"/>
      </p:scale>
      <p:origin x="0" y="0"/>
    </p:cViewPr>
  </p:notesTextViewPr>
  <p:sorterViewPr>
    <p:cViewPr>
      <p:scale>
        <a:sx n="100" d="100"/>
        <a:sy n="100" d="100"/>
      </p:scale>
      <p:origin x="0" y="0"/>
    </p:cViewPr>
  </p:sorterViewPr>
  <p:notesViewPr>
    <p:cSldViewPr snapToGrid="0">
      <p:cViewPr>
        <p:scale>
          <a:sx n="100" d="100"/>
          <a:sy n="100" d="100"/>
        </p:scale>
        <p:origin x="-1500" y="-78"/>
      </p:cViewPr>
      <p:guideLst>
        <p:guide orient="horz" pos="3023"/>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4738" name="Rectangle 2"/>
          <p:cNvSpPr>
            <a:spLocks noGrp="1" noChangeArrowheads="1"/>
          </p:cNvSpPr>
          <p:nvPr>
            <p:ph type="hdr" sz="quarter"/>
          </p:nvPr>
        </p:nvSpPr>
        <p:spPr bwMode="auto">
          <a:xfrm>
            <a:off x="1" y="0"/>
            <a:ext cx="3170583" cy="478748"/>
          </a:xfrm>
          <a:prstGeom prst="rect">
            <a:avLst/>
          </a:prstGeom>
          <a:noFill/>
          <a:ln w="9525">
            <a:noFill/>
            <a:miter lim="800000"/>
            <a:headEnd/>
            <a:tailEnd/>
          </a:ln>
          <a:effectLst/>
        </p:spPr>
        <p:txBody>
          <a:bodyPr vert="horz" wrap="square" lIns="96869" tIns="48435" rIns="96869" bIns="48435" numCol="1" anchor="t" anchorCtr="0" compatLnSpc="1">
            <a:prstTxWarp prst="textNoShape">
              <a:avLst/>
            </a:prstTxWarp>
          </a:bodyPr>
          <a:lstStyle>
            <a:lvl1pPr defTabSz="968127">
              <a:defRPr sz="1300">
                <a:latin typeface="Arial" charset="0"/>
              </a:defRPr>
            </a:lvl1pPr>
          </a:lstStyle>
          <a:p>
            <a:pPr>
              <a:defRPr/>
            </a:pPr>
            <a:endParaRPr lang="en-US" dirty="0"/>
          </a:p>
        </p:txBody>
      </p:sp>
      <p:sp>
        <p:nvSpPr>
          <p:cNvPr id="244739" name="Rectangle 3"/>
          <p:cNvSpPr>
            <a:spLocks noGrp="1" noChangeArrowheads="1"/>
          </p:cNvSpPr>
          <p:nvPr>
            <p:ph type="dt" sz="quarter" idx="1"/>
          </p:nvPr>
        </p:nvSpPr>
        <p:spPr bwMode="auto">
          <a:xfrm>
            <a:off x="4142963" y="0"/>
            <a:ext cx="3170583" cy="478748"/>
          </a:xfrm>
          <a:prstGeom prst="rect">
            <a:avLst/>
          </a:prstGeom>
          <a:noFill/>
          <a:ln w="9525">
            <a:noFill/>
            <a:miter lim="800000"/>
            <a:headEnd/>
            <a:tailEnd/>
          </a:ln>
          <a:effectLst/>
        </p:spPr>
        <p:txBody>
          <a:bodyPr vert="horz" wrap="square" lIns="96869" tIns="48435" rIns="96869" bIns="48435" numCol="1" anchor="t" anchorCtr="0" compatLnSpc="1">
            <a:prstTxWarp prst="textNoShape">
              <a:avLst/>
            </a:prstTxWarp>
          </a:bodyPr>
          <a:lstStyle>
            <a:lvl1pPr algn="r" defTabSz="968127">
              <a:defRPr sz="1300">
                <a:latin typeface="Arial" charset="0"/>
              </a:defRPr>
            </a:lvl1pPr>
          </a:lstStyle>
          <a:p>
            <a:pPr>
              <a:defRPr/>
            </a:pPr>
            <a:endParaRPr lang="en-US" dirty="0"/>
          </a:p>
        </p:txBody>
      </p:sp>
      <p:sp>
        <p:nvSpPr>
          <p:cNvPr id="244740" name="Rectangle 4"/>
          <p:cNvSpPr>
            <a:spLocks noGrp="1" noChangeArrowheads="1"/>
          </p:cNvSpPr>
          <p:nvPr>
            <p:ph type="ftr" sz="quarter" idx="2"/>
          </p:nvPr>
        </p:nvSpPr>
        <p:spPr bwMode="auto">
          <a:xfrm>
            <a:off x="1" y="9120813"/>
            <a:ext cx="3170583" cy="478748"/>
          </a:xfrm>
          <a:prstGeom prst="rect">
            <a:avLst/>
          </a:prstGeom>
          <a:noFill/>
          <a:ln w="9525">
            <a:noFill/>
            <a:miter lim="800000"/>
            <a:headEnd/>
            <a:tailEnd/>
          </a:ln>
          <a:effectLst/>
        </p:spPr>
        <p:txBody>
          <a:bodyPr vert="horz" wrap="square" lIns="96869" tIns="48435" rIns="96869" bIns="48435" numCol="1" anchor="b" anchorCtr="0" compatLnSpc="1">
            <a:prstTxWarp prst="textNoShape">
              <a:avLst/>
            </a:prstTxWarp>
          </a:bodyPr>
          <a:lstStyle>
            <a:lvl1pPr defTabSz="968127">
              <a:defRPr sz="1300">
                <a:latin typeface="Arial" charset="0"/>
              </a:defRPr>
            </a:lvl1pPr>
          </a:lstStyle>
          <a:p>
            <a:pPr>
              <a:defRPr/>
            </a:pPr>
            <a:endParaRPr lang="en-US" dirty="0"/>
          </a:p>
        </p:txBody>
      </p:sp>
      <p:sp>
        <p:nvSpPr>
          <p:cNvPr id="244741" name="Rectangle 5"/>
          <p:cNvSpPr>
            <a:spLocks noGrp="1" noChangeArrowheads="1"/>
          </p:cNvSpPr>
          <p:nvPr>
            <p:ph type="sldNum" sz="quarter" idx="3"/>
          </p:nvPr>
        </p:nvSpPr>
        <p:spPr bwMode="auto">
          <a:xfrm>
            <a:off x="4142963" y="9120813"/>
            <a:ext cx="3170583" cy="478748"/>
          </a:xfrm>
          <a:prstGeom prst="rect">
            <a:avLst/>
          </a:prstGeom>
          <a:noFill/>
          <a:ln w="9525">
            <a:noFill/>
            <a:miter lim="800000"/>
            <a:headEnd/>
            <a:tailEnd/>
          </a:ln>
          <a:effectLst/>
        </p:spPr>
        <p:txBody>
          <a:bodyPr vert="horz" wrap="square" lIns="96869" tIns="48435" rIns="96869" bIns="48435" numCol="1" anchor="b" anchorCtr="0" compatLnSpc="1">
            <a:prstTxWarp prst="textNoShape">
              <a:avLst/>
            </a:prstTxWarp>
          </a:bodyPr>
          <a:lstStyle>
            <a:lvl1pPr algn="r" defTabSz="968127">
              <a:defRPr sz="1300">
                <a:latin typeface="Arial" charset="0"/>
              </a:defRPr>
            </a:lvl1pPr>
          </a:lstStyle>
          <a:p>
            <a:pPr>
              <a:defRPr/>
            </a:pPr>
            <a:fld id="{26E1D906-4906-4943-AE5C-D5E9C2D7A785}" type="slidenum">
              <a:rPr lang="en-US"/>
              <a:pPr>
                <a:defRPr/>
              </a:pPr>
              <a:t>‹#›</a:t>
            </a:fld>
            <a:endParaRPr lang="en-US" dirty="0"/>
          </a:p>
        </p:txBody>
      </p:sp>
    </p:spTree>
    <p:extLst>
      <p:ext uri="{BB962C8B-B14F-4D97-AF65-F5344CB8AC3E}">
        <p14:creationId xmlns="" xmlns:p14="http://schemas.microsoft.com/office/powerpoint/2010/main" val="177145055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1" y="0"/>
            <a:ext cx="3170583" cy="478748"/>
          </a:xfrm>
          <a:prstGeom prst="rect">
            <a:avLst/>
          </a:prstGeom>
          <a:noFill/>
          <a:ln w="9525">
            <a:noFill/>
            <a:miter lim="800000"/>
            <a:headEnd/>
            <a:tailEnd/>
          </a:ln>
          <a:effectLst/>
        </p:spPr>
        <p:txBody>
          <a:bodyPr vert="horz" wrap="square" lIns="96869" tIns="48435" rIns="96869" bIns="48435" numCol="1" anchor="t" anchorCtr="0" compatLnSpc="1">
            <a:prstTxWarp prst="textNoShape">
              <a:avLst/>
            </a:prstTxWarp>
          </a:bodyPr>
          <a:lstStyle>
            <a:lvl1pPr defTabSz="968127">
              <a:defRPr sz="1300">
                <a:latin typeface="Arial" charset="0"/>
              </a:defRPr>
            </a:lvl1pPr>
          </a:lstStyle>
          <a:p>
            <a:pPr>
              <a:defRPr/>
            </a:pPr>
            <a:endParaRPr lang="en-US" dirty="0"/>
          </a:p>
        </p:txBody>
      </p:sp>
      <p:sp>
        <p:nvSpPr>
          <p:cNvPr id="6147" name="Rectangle 3"/>
          <p:cNvSpPr>
            <a:spLocks noGrp="1" noChangeArrowheads="1"/>
          </p:cNvSpPr>
          <p:nvPr>
            <p:ph type="dt" idx="1"/>
          </p:nvPr>
        </p:nvSpPr>
        <p:spPr bwMode="auto">
          <a:xfrm>
            <a:off x="4142963" y="0"/>
            <a:ext cx="3170583" cy="478748"/>
          </a:xfrm>
          <a:prstGeom prst="rect">
            <a:avLst/>
          </a:prstGeom>
          <a:noFill/>
          <a:ln w="9525">
            <a:noFill/>
            <a:miter lim="800000"/>
            <a:headEnd/>
            <a:tailEnd/>
          </a:ln>
          <a:effectLst/>
        </p:spPr>
        <p:txBody>
          <a:bodyPr vert="horz" wrap="square" lIns="96869" tIns="48435" rIns="96869" bIns="48435" numCol="1" anchor="t" anchorCtr="0" compatLnSpc="1">
            <a:prstTxWarp prst="textNoShape">
              <a:avLst/>
            </a:prstTxWarp>
          </a:bodyPr>
          <a:lstStyle>
            <a:lvl1pPr algn="r" defTabSz="968127">
              <a:defRPr sz="1300">
                <a:latin typeface="Arial" charset="0"/>
              </a:defRPr>
            </a:lvl1pPr>
          </a:lstStyle>
          <a:p>
            <a:pPr>
              <a:defRPr/>
            </a:pPr>
            <a:endParaRPr lang="en-US" dirty="0"/>
          </a:p>
        </p:txBody>
      </p:sp>
      <p:sp>
        <p:nvSpPr>
          <p:cNvPr id="110596" name="Rectangle 4"/>
          <p:cNvSpPr>
            <a:spLocks noGrp="1" noRot="1" noChangeAspect="1" noChangeArrowheads="1" noTextEdit="1"/>
          </p:cNvSpPr>
          <p:nvPr>
            <p:ph type="sldImg" idx="2"/>
          </p:nvPr>
        </p:nvSpPr>
        <p:spPr bwMode="auto">
          <a:xfrm>
            <a:off x="1257300" y="719138"/>
            <a:ext cx="4802188" cy="3602037"/>
          </a:xfrm>
          <a:prstGeom prst="rect">
            <a:avLst/>
          </a:prstGeom>
          <a:noFill/>
          <a:ln w="9525">
            <a:solidFill>
              <a:srgbClr val="000000"/>
            </a:solidFill>
            <a:miter lim="800000"/>
            <a:headEnd/>
            <a:tailEnd/>
          </a:ln>
        </p:spPr>
      </p:sp>
      <p:sp>
        <p:nvSpPr>
          <p:cNvPr id="6150" name="Rectangle 6"/>
          <p:cNvSpPr>
            <a:spLocks noGrp="1" noChangeArrowheads="1"/>
          </p:cNvSpPr>
          <p:nvPr>
            <p:ph type="ftr" sz="quarter" idx="4"/>
          </p:nvPr>
        </p:nvSpPr>
        <p:spPr bwMode="auto">
          <a:xfrm>
            <a:off x="1" y="9120813"/>
            <a:ext cx="3170583" cy="478748"/>
          </a:xfrm>
          <a:prstGeom prst="rect">
            <a:avLst/>
          </a:prstGeom>
          <a:noFill/>
          <a:ln w="9525">
            <a:noFill/>
            <a:miter lim="800000"/>
            <a:headEnd/>
            <a:tailEnd/>
          </a:ln>
          <a:effectLst/>
        </p:spPr>
        <p:txBody>
          <a:bodyPr vert="horz" wrap="square" lIns="96869" tIns="48435" rIns="96869" bIns="48435" numCol="1" anchor="b" anchorCtr="0" compatLnSpc="1">
            <a:prstTxWarp prst="textNoShape">
              <a:avLst/>
            </a:prstTxWarp>
          </a:bodyPr>
          <a:lstStyle>
            <a:lvl1pPr defTabSz="968127">
              <a:defRPr sz="1300">
                <a:latin typeface="Arial" charset="0"/>
              </a:defRPr>
            </a:lvl1pPr>
          </a:lstStyle>
          <a:p>
            <a:pPr>
              <a:defRPr/>
            </a:pPr>
            <a:endParaRPr lang="en-US" dirty="0"/>
          </a:p>
        </p:txBody>
      </p:sp>
      <p:sp>
        <p:nvSpPr>
          <p:cNvPr id="6151" name="Rectangle 7"/>
          <p:cNvSpPr>
            <a:spLocks noGrp="1" noChangeArrowheads="1"/>
          </p:cNvSpPr>
          <p:nvPr>
            <p:ph type="sldNum" sz="quarter" idx="5"/>
          </p:nvPr>
        </p:nvSpPr>
        <p:spPr bwMode="auto">
          <a:xfrm>
            <a:off x="4142963" y="9120813"/>
            <a:ext cx="3170583" cy="478748"/>
          </a:xfrm>
          <a:prstGeom prst="rect">
            <a:avLst/>
          </a:prstGeom>
          <a:noFill/>
          <a:ln w="9525">
            <a:noFill/>
            <a:miter lim="800000"/>
            <a:headEnd/>
            <a:tailEnd/>
          </a:ln>
          <a:effectLst/>
        </p:spPr>
        <p:txBody>
          <a:bodyPr vert="horz" wrap="square" lIns="96869" tIns="48435" rIns="96869" bIns="48435" numCol="1" anchor="b" anchorCtr="0" compatLnSpc="1">
            <a:prstTxWarp prst="textNoShape">
              <a:avLst/>
            </a:prstTxWarp>
          </a:bodyPr>
          <a:lstStyle>
            <a:lvl1pPr algn="r" defTabSz="968127">
              <a:defRPr sz="1300">
                <a:latin typeface="Arial" charset="0"/>
              </a:defRPr>
            </a:lvl1pPr>
          </a:lstStyle>
          <a:p>
            <a:pPr>
              <a:defRPr/>
            </a:pPr>
            <a:fld id="{A7F73B52-DB19-4621-960F-64471B4BCF64}" type="slidenum">
              <a:rPr lang="en-US"/>
              <a:pPr>
                <a:defRPr/>
              </a:pPr>
              <a:t>‹#›</a:t>
            </a:fld>
            <a:endParaRPr lang="en-US" dirty="0"/>
          </a:p>
        </p:txBody>
      </p:sp>
    </p:spTree>
    <p:extLst>
      <p:ext uri="{BB962C8B-B14F-4D97-AF65-F5344CB8AC3E}">
        <p14:creationId xmlns="" xmlns:p14="http://schemas.microsoft.com/office/powerpoint/2010/main" val="2724283941"/>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2"/>
          <p:cNvSpPr>
            <a:spLocks noGrp="1" noRot="1" noChangeAspect="1" noChangeArrowheads="1" noTextEdit="1"/>
          </p:cNvSpPr>
          <p:nvPr>
            <p:ph type="sldImg"/>
          </p:nvPr>
        </p:nvSpPr>
        <p:spPr>
          <a:xfrm>
            <a:off x="1257300" y="719138"/>
            <a:ext cx="4800600" cy="3600450"/>
          </a:xfrm>
          <a:ln/>
        </p:spPr>
      </p:sp>
      <p:sp>
        <p:nvSpPr>
          <p:cNvPr id="111620"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eaLnBrk="1" hangingPunct="1"/>
            <a:r>
              <a:rPr lang="en-US" dirty="0" smtClean="0"/>
              <a:t>Hello and welcome to GSA’s Vendor and Customer Self Service (VCSS) training course.  This course has been developed to walk you through the navigation and functionality of VCSS.  You are listening to Segment 1, Introduction</a:t>
            </a:r>
            <a:endParaRPr lang="en-US" dirty="0"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xfrm>
            <a:off x="1257300" y="719138"/>
            <a:ext cx="4800600" cy="3600450"/>
          </a:xfrm>
          <a:ln/>
        </p:spPr>
      </p:sp>
      <p:sp>
        <p:nvSpPr>
          <p:cNvPr id="112644"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eaLnBrk="1" hangingPunct="1"/>
            <a:r>
              <a:rPr lang="en-US" dirty="0" smtClean="0"/>
              <a:t>GSA is implementing  new software to help modernize it’s billing, accounts receivable and collection systems.  This new billing and accounts receivable software is known as BAAR, and will also include new web functionality through the Vendor and Customer Self Service portal.</a:t>
            </a:r>
          </a:p>
          <a:p>
            <a:pPr eaLnBrk="1" hangingPunct="1"/>
            <a:endParaRPr lang="en-US" dirty="0" smtClean="0"/>
          </a:p>
          <a:p>
            <a:pPr eaLnBrk="1" hangingPunct="1"/>
            <a:r>
              <a:rPr lang="en-US" dirty="0" smtClean="0"/>
              <a:t>BAAR will be implemented in three phases, based on functionality required by GSA business lines.  Phase 1 will include RENT and FLEET.  Phase 2 and Phase 3.</a:t>
            </a:r>
          </a:p>
          <a:p>
            <a:pPr eaLnBrk="1" hangingPunct="1"/>
            <a:endParaRPr lang="en-US" dirty="0" smtClean="0"/>
          </a:p>
          <a:p>
            <a:pPr eaLnBrk="1" hangingPunct="1"/>
            <a:r>
              <a:rPr lang="en-US" dirty="0" smtClean="0"/>
              <a:t>There will also be new terminology introduced.   For example, BOAC codes will now be called Account codes.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None/>
            </a:pPr>
            <a:r>
              <a:rPr lang="en-US" dirty="0" smtClean="0"/>
              <a:t>Here is an overview of the Vendor and Customer Self Service web application. </a:t>
            </a:r>
          </a:p>
          <a:p>
            <a:pPr>
              <a:buFont typeface="Arial" pitchFamily="34" charset="0"/>
              <a:buNone/>
            </a:pPr>
            <a:r>
              <a:rPr lang="en-US" dirty="0" smtClean="0"/>
              <a:t>VCSS is a website, created for your convenience to access your account information quickly and efficiently online.</a:t>
            </a:r>
          </a:p>
          <a:p>
            <a:pPr>
              <a:buFont typeface="Arial" pitchFamily="34" charset="0"/>
              <a:buNone/>
            </a:pPr>
            <a:r>
              <a:rPr lang="en-US" dirty="0" smtClean="0"/>
              <a:t>You can send correspondence with GSA for communication purposes.  You can also submit a dispute for a statement.</a:t>
            </a:r>
          </a:p>
          <a:p>
            <a:pPr>
              <a:buFont typeface="Arial" pitchFamily="34" charset="0"/>
              <a:buNone/>
            </a:pPr>
            <a:endParaRPr lang="en-US" dirty="0" smtClean="0"/>
          </a:p>
          <a:p>
            <a:pPr>
              <a:buFont typeface="Arial" pitchFamily="34" charset="0"/>
              <a:buNone/>
            </a:pPr>
            <a:r>
              <a:rPr lang="en-US" dirty="0" smtClean="0"/>
              <a:t>There are two levels of registration in VCSS.</a:t>
            </a:r>
          </a:p>
          <a:p>
            <a:pPr>
              <a:buFont typeface="Arial" pitchFamily="34" charset="0"/>
              <a:buNone/>
            </a:pPr>
            <a:r>
              <a:rPr lang="en-US" dirty="0" smtClean="0"/>
              <a:t>When a customer is first registered in VCSS, a VCSS account is created.  Accounts are identified by an account code, which you may know as a BOAC or Agency Bureau code.  You will also be given a User ID to log into VCSS.  It’s important to note that some users may have access to one or more VCSS accounts.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defTabSz="914266" eaLnBrk="1" hangingPunct="1">
              <a:defRPr/>
            </a:pPr>
            <a:r>
              <a:rPr lang="en-US" dirty="0" smtClean="0"/>
              <a:t>The GSA launch page provides ability to the followin</a:t>
            </a:r>
            <a:r>
              <a:rPr lang="en-US" dirty="0" smtClean="0">
                <a:latin typeface="Arial" pitchFamily="34" charset="0"/>
              </a:rPr>
              <a:t>g.</a:t>
            </a:r>
          </a:p>
          <a:p>
            <a:pPr defTabSz="914266" eaLnBrk="1" hangingPunct="1">
              <a:defRPr/>
            </a:pPr>
            <a:endParaRPr lang="en-US" dirty="0" smtClean="0">
              <a:latin typeface="Arial" pitchFamily="34" charset="0"/>
            </a:endParaRPr>
          </a:p>
          <a:p>
            <a:pPr defTabSz="914266" eaLnBrk="1" hangingPunct="1">
              <a:defRPr/>
            </a:pPr>
            <a:r>
              <a:rPr lang="en-US" dirty="0" smtClean="0">
                <a:latin typeface="Arial" pitchFamily="34" charset="0"/>
              </a:rPr>
              <a:t>Launch the vcss website, register a vcss account, request access to a vcss account, and access vcss instructions and documentation.  You can get to this launch page by entering the following url in your web browser.</a:t>
            </a:r>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xfrm>
            <a:off x="1257300" y="719138"/>
            <a:ext cx="4800600" cy="3600450"/>
          </a:xfrm>
          <a:ln/>
        </p:spPr>
      </p:sp>
      <p:sp>
        <p:nvSpPr>
          <p:cNvPr id="112644"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r>
              <a:rPr lang="en-US" dirty="0" smtClean="0"/>
              <a:t>Here is a short list of tasks covered in each segment that you can use for your reference.</a:t>
            </a:r>
            <a:endParaRPr lang="en-US" dirty="0"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defTabSz="914266" eaLnBrk="1" hangingPunct="1">
              <a:buFont typeface="Arial" pitchFamily="34" charset="0"/>
              <a:buChar char="•"/>
              <a:defRPr/>
            </a:pPr>
            <a:r>
              <a:rPr lang="en-US" dirty="0" smtClean="0">
                <a:latin typeface="Arial" pitchFamily="34" charset="0"/>
              </a:rPr>
              <a:t> This concludes segment</a:t>
            </a:r>
            <a:r>
              <a:rPr lang="en-US" baseline="0" dirty="0" smtClean="0">
                <a:latin typeface="Arial" pitchFamily="34" charset="0"/>
              </a:rPr>
              <a:t> 1 of the VCSS presentation.  Now that you have introduction to VCSS, feel free to listen to Segment number 2 to learn about registering a VCSS account and requesting access.  These segments can found at the GSA VCSS launch page.</a:t>
            </a:r>
          </a:p>
          <a:p>
            <a:pPr defTabSz="914266" eaLnBrk="1" hangingPunct="1">
              <a:buFont typeface="Arial" pitchFamily="34" charset="0"/>
              <a:buChar char="•"/>
              <a:defRPr/>
            </a:pPr>
            <a:endParaRPr lang="en-US" baseline="0" dirty="0" smtClean="0">
              <a:latin typeface="Arial" pitchFamily="34" charset="0"/>
            </a:endParaRPr>
          </a:p>
          <a:p>
            <a:pPr defTabSz="914266" eaLnBrk="1" hangingPunct="1">
              <a:defRPr/>
            </a:pPr>
            <a:r>
              <a:rPr lang="en-US" baseline="0" dirty="0" smtClean="0">
                <a:latin typeface="Arial" pitchFamily="34" charset="0"/>
              </a:rPr>
              <a:t>Thanks</a:t>
            </a:r>
            <a:endParaRPr lang="en-US" dirty="0"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CGI_Federal_cmyk_50_legacy"/>
          <p:cNvPicPr>
            <a:picLocks noChangeAspect="1" noChangeArrowheads="1"/>
          </p:cNvPicPr>
          <p:nvPr/>
        </p:nvPicPr>
        <p:blipFill>
          <a:blip r:embed="rId2" cstate="print"/>
          <a:srcRect/>
          <a:stretch>
            <a:fillRect/>
          </a:stretch>
        </p:blipFill>
        <p:spPr bwMode="auto">
          <a:xfrm>
            <a:off x="8250494" y="6188927"/>
            <a:ext cx="602994" cy="416661"/>
          </a:xfrm>
          <a:prstGeom prst="rect">
            <a:avLst/>
          </a:prstGeom>
          <a:noFill/>
          <a:ln w="9525">
            <a:noFill/>
            <a:miter lim="800000"/>
            <a:headEnd/>
            <a:tailEnd/>
          </a:ln>
        </p:spPr>
      </p:pic>
      <p:pic>
        <p:nvPicPr>
          <p:cNvPr id="5" name="Picture 14" descr="titleboth2"/>
          <p:cNvPicPr>
            <a:picLocks noChangeAspect="1" noChangeArrowheads="1"/>
          </p:cNvPicPr>
          <p:nvPr/>
        </p:nvPicPr>
        <p:blipFill>
          <a:blip r:embed="rId3" cstate="print"/>
          <a:srcRect r="77934" b="-23"/>
          <a:stretch>
            <a:fillRect/>
          </a:stretch>
        </p:blipFill>
        <p:spPr bwMode="auto">
          <a:xfrm>
            <a:off x="0" y="-1588"/>
            <a:ext cx="2017713" cy="6859588"/>
          </a:xfrm>
          <a:prstGeom prst="rect">
            <a:avLst/>
          </a:prstGeom>
          <a:noFill/>
          <a:ln w="9525">
            <a:noFill/>
            <a:miter lim="800000"/>
            <a:headEnd/>
            <a:tailEnd/>
          </a:ln>
        </p:spPr>
      </p:pic>
      <p:pic>
        <p:nvPicPr>
          <p:cNvPr id="6" name="Picture 10" descr="gsa2"/>
          <p:cNvPicPr>
            <a:picLocks noChangeAspect="1" noChangeArrowheads="1"/>
          </p:cNvPicPr>
          <p:nvPr userDrawn="1"/>
        </p:nvPicPr>
        <p:blipFill>
          <a:blip r:embed="rId4" cstate="print"/>
          <a:srcRect/>
          <a:stretch>
            <a:fillRect/>
          </a:stretch>
        </p:blipFill>
        <p:spPr bwMode="auto">
          <a:xfrm>
            <a:off x="6032500" y="3178175"/>
            <a:ext cx="3111500" cy="2046288"/>
          </a:xfrm>
          <a:prstGeom prst="rect">
            <a:avLst/>
          </a:prstGeom>
          <a:noFill/>
          <a:ln w="9525">
            <a:noFill/>
            <a:miter lim="800000"/>
            <a:headEnd/>
            <a:tailEnd/>
          </a:ln>
        </p:spPr>
      </p:pic>
      <p:pic>
        <p:nvPicPr>
          <p:cNvPr id="7" name="Picture 9" descr="titleboth2"/>
          <p:cNvPicPr>
            <a:picLocks noChangeAspect="1" noChangeArrowheads="1"/>
          </p:cNvPicPr>
          <p:nvPr/>
        </p:nvPicPr>
        <p:blipFill>
          <a:blip r:embed="rId3" cstate="print"/>
          <a:srcRect l="21790" t="75464" b="23796"/>
          <a:stretch>
            <a:fillRect/>
          </a:stretch>
        </p:blipFill>
        <p:spPr bwMode="auto">
          <a:xfrm>
            <a:off x="1992313" y="5173663"/>
            <a:ext cx="7151687" cy="50800"/>
          </a:xfrm>
          <a:prstGeom prst="rect">
            <a:avLst/>
          </a:prstGeom>
          <a:noFill/>
          <a:ln w="9525">
            <a:noFill/>
            <a:miter lim="800000"/>
            <a:headEnd/>
            <a:tailEnd/>
          </a:ln>
        </p:spPr>
      </p:pic>
      <p:pic>
        <p:nvPicPr>
          <p:cNvPr id="8" name="Picture 11" descr="GSA-Rt-Top"/>
          <p:cNvPicPr>
            <a:picLocks noChangeAspect="1" noChangeArrowheads="1"/>
          </p:cNvPicPr>
          <p:nvPr userDrawn="1"/>
        </p:nvPicPr>
        <p:blipFill>
          <a:blip r:embed="rId5" cstate="print"/>
          <a:srcRect/>
          <a:stretch>
            <a:fillRect/>
          </a:stretch>
        </p:blipFill>
        <p:spPr bwMode="auto">
          <a:xfrm>
            <a:off x="2001838" y="3236913"/>
            <a:ext cx="4040187" cy="1939925"/>
          </a:xfrm>
          <a:prstGeom prst="rect">
            <a:avLst/>
          </a:prstGeom>
          <a:noFill/>
          <a:ln w="9525">
            <a:noFill/>
            <a:miter lim="800000"/>
            <a:headEnd/>
            <a:tailEnd/>
          </a:ln>
        </p:spPr>
      </p:pic>
      <p:pic>
        <p:nvPicPr>
          <p:cNvPr id="9" name="Picture 5" descr="titleboth2"/>
          <p:cNvPicPr>
            <a:picLocks noChangeAspect="1" noChangeArrowheads="1"/>
          </p:cNvPicPr>
          <p:nvPr/>
        </p:nvPicPr>
        <p:blipFill>
          <a:blip r:embed="rId3" cstate="print"/>
          <a:srcRect l="21893" t="46342" b="52986"/>
          <a:stretch>
            <a:fillRect/>
          </a:stretch>
        </p:blipFill>
        <p:spPr bwMode="auto">
          <a:xfrm>
            <a:off x="2001838" y="3176588"/>
            <a:ext cx="7142162" cy="46037"/>
          </a:xfrm>
          <a:prstGeom prst="rect">
            <a:avLst/>
          </a:prstGeom>
          <a:noFill/>
          <a:ln w="9525">
            <a:noFill/>
            <a:miter lim="800000"/>
            <a:headEnd/>
            <a:tailEnd/>
          </a:ln>
        </p:spPr>
      </p:pic>
      <p:sp>
        <p:nvSpPr>
          <p:cNvPr id="1759238" name="Rectangle 6"/>
          <p:cNvSpPr>
            <a:spLocks noGrp="1" noChangeArrowheads="1"/>
          </p:cNvSpPr>
          <p:nvPr>
            <p:ph type="ctrTitle"/>
          </p:nvPr>
        </p:nvSpPr>
        <p:spPr>
          <a:xfrm>
            <a:off x="2133600" y="1600200"/>
            <a:ext cx="7015163" cy="1295400"/>
          </a:xfrm>
        </p:spPr>
        <p:txBody>
          <a:bodyPr anchor="ctr"/>
          <a:lstStyle>
            <a:lvl1pPr>
              <a:defRPr sz="3200">
                <a:solidFill>
                  <a:schemeClr val="tx1"/>
                </a:solidFill>
              </a:defRPr>
            </a:lvl1pPr>
          </a:lstStyle>
          <a:p>
            <a:r>
              <a:rPr lang="en-US" dirty="0"/>
              <a:t>Click to edit Master title style</a:t>
            </a:r>
          </a:p>
        </p:txBody>
      </p:sp>
      <p:sp>
        <p:nvSpPr>
          <p:cNvPr id="1759240" name="Rectangle 8"/>
          <p:cNvSpPr>
            <a:spLocks noGrp="1" noChangeArrowheads="1"/>
          </p:cNvSpPr>
          <p:nvPr>
            <p:ph type="subTitle" sz="quarter" idx="1"/>
          </p:nvPr>
        </p:nvSpPr>
        <p:spPr>
          <a:xfrm>
            <a:off x="2159000" y="2819400"/>
            <a:ext cx="6934200" cy="838200"/>
          </a:xfrm>
        </p:spPr>
        <p:txBody>
          <a:bodyPr/>
          <a:lstStyle>
            <a:lvl1pPr marL="0" indent="0">
              <a:buFont typeface="Wingdings" pitchFamily="2" charset="2"/>
              <a:buNone/>
              <a:defRPr sz="2000"/>
            </a:lvl1pPr>
          </a:lstStyle>
          <a:p>
            <a:r>
              <a:rPr lang="en-US" dirty="0"/>
              <a:t>Click to edit Master subtitle style</a:t>
            </a:r>
          </a:p>
        </p:txBody>
      </p:sp>
      <p:sp>
        <p:nvSpPr>
          <p:cNvPr id="10" name="Rectangle 7"/>
          <p:cNvSpPr>
            <a:spLocks noGrp="1" noChangeArrowheads="1"/>
          </p:cNvSpPr>
          <p:nvPr>
            <p:ph type="ftr" sz="quarter" idx="10"/>
          </p:nvPr>
        </p:nvSpPr>
        <p:spPr>
          <a:xfrm>
            <a:off x="2133600" y="6553200"/>
            <a:ext cx="4343400" cy="304800"/>
          </a:xfrm>
          <a:prstGeom prst="rect">
            <a:avLst/>
          </a:prstGeom>
        </p:spPr>
        <p:txBody>
          <a:bodyPr anchor="b"/>
          <a:lstStyle>
            <a:lvl1pPr>
              <a:defRPr/>
            </a:lvl1pPr>
          </a:lstStyle>
          <a:p>
            <a:pPr>
              <a:defRPr/>
            </a:pPr>
            <a:r>
              <a:rPr lang="en-US" dirty="0"/>
              <a:t>CGI Federal Proprietary and Confidential</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1488" y="331788"/>
            <a:ext cx="2120900" cy="58023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331788"/>
            <a:ext cx="6213475" cy="58023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CGI_Federal_cmyk_50_legacy"/>
          <p:cNvPicPr>
            <a:picLocks noChangeAspect="1" noChangeArrowheads="1"/>
          </p:cNvPicPr>
          <p:nvPr/>
        </p:nvPicPr>
        <p:blipFill>
          <a:blip r:embed="rId2" cstate="print"/>
          <a:srcRect/>
          <a:stretch>
            <a:fillRect/>
          </a:stretch>
        </p:blipFill>
        <p:spPr bwMode="auto">
          <a:xfrm>
            <a:off x="7743825" y="5838825"/>
            <a:ext cx="1109663" cy="766763"/>
          </a:xfrm>
          <a:prstGeom prst="rect">
            <a:avLst/>
          </a:prstGeom>
          <a:noFill/>
          <a:ln w="9525">
            <a:noFill/>
            <a:miter lim="800000"/>
            <a:headEnd/>
            <a:tailEnd/>
          </a:ln>
        </p:spPr>
      </p:pic>
      <p:pic>
        <p:nvPicPr>
          <p:cNvPr id="5" name="Picture 9" descr="titleboth2"/>
          <p:cNvPicPr>
            <a:picLocks noChangeAspect="1" noChangeArrowheads="1"/>
          </p:cNvPicPr>
          <p:nvPr/>
        </p:nvPicPr>
        <p:blipFill>
          <a:blip r:embed="rId3" cstate="print"/>
          <a:srcRect r="77934" b="-23"/>
          <a:stretch>
            <a:fillRect/>
          </a:stretch>
        </p:blipFill>
        <p:spPr bwMode="auto">
          <a:xfrm>
            <a:off x="0" y="-1588"/>
            <a:ext cx="2017713" cy="6859588"/>
          </a:xfrm>
          <a:prstGeom prst="rect">
            <a:avLst/>
          </a:prstGeom>
          <a:noFill/>
          <a:ln w="9525">
            <a:noFill/>
            <a:miter lim="800000"/>
            <a:headEnd/>
            <a:tailEnd/>
          </a:ln>
        </p:spPr>
      </p:pic>
      <p:pic>
        <p:nvPicPr>
          <p:cNvPr id="6" name="Picture 10" descr="gsa2"/>
          <p:cNvPicPr>
            <a:picLocks noChangeAspect="1" noChangeArrowheads="1"/>
          </p:cNvPicPr>
          <p:nvPr userDrawn="1"/>
        </p:nvPicPr>
        <p:blipFill>
          <a:blip r:embed="rId4" cstate="print"/>
          <a:srcRect/>
          <a:stretch>
            <a:fillRect/>
          </a:stretch>
        </p:blipFill>
        <p:spPr bwMode="auto">
          <a:xfrm>
            <a:off x="6032500" y="3178175"/>
            <a:ext cx="3111500" cy="2046288"/>
          </a:xfrm>
          <a:prstGeom prst="rect">
            <a:avLst/>
          </a:prstGeom>
          <a:noFill/>
          <a:ln w="9525">
            <a:noFill/>
            <a:miter lim="800000"/>
            <a:headEnd/>
            <a:tailEnd/>
          </a:ln>
        </p:spPr>
      </p:pic>
      <p:pic>
        <p:nvPicPr>
          <p:cNvPr id="7" name="Picture 9" descr="titleboth2"/>
          <p:cNvPicPr>
            <a:picLocks noChangeAspect="1" noChangeArrowheads="1"/>
          </p:cNvPicPr>
          <p:nvPr/>
        </p:nvPicPr>
        <p:blipFill>
          <a:blip r:embed="rId3" cstate="print"/>
          <a:srcRect l="21790" t="75464" b="23796"/>
          <a:stretch>
            <a:fillRect/>
          </a:stretch>
        </p:blipFill>
        <p:spPr bwMode="auto">
          <a:xfrm>
            <a:off x="1992313" y="5173663"/>
            <a:ext cx="7151687" cy="50800"/>
          </a:xfrm>
          <a:prstGeom prst="rect">
            <a:avLst/>
          </a:prstGeom>
          <a:noFill/>
          <a:ln w="9525">
            <a:noFill/>
            <a:miter lim="800000"/>
            <a:headEnd/>
            <a:tailEnd/>
          </a:ln>
        </p:spPr>
      </p:pic>
      <p:pic>
        <p:nvPicPr>
          <p:cNvPr id="8" name="Picture 11" descr="GSA-Rt-Top"/>
          <p:cNvPicPr>
            <a:picLocks noChangeAspect="1" noChangeArrowheads="1"/>
          </p:cNvPicPr>
          <p:nvPr userDrawn="1"/>
        </p:nvPicPr>
        <p:blipFill>
          <a:blip r:embed="rId5" cstate="print"/>
          <a:srcRect/>
          <a:stretch>
            <a:fillRect/>
          </a:stretch>
        </p:blipFill>
        <p:spPr bwMode="auto">
          <a:xfrm>
            <a:off x="2001838" y="3236913"/>
            <a:ext cx="4040187" cy="1939925"/>
          </a:xfrm>
          <a:prstGeom prst="rect">
            <a:avLst/>
          </a:prstGeom>
          <a:noFill/>
          <a:ln w="9525">
            <a:noFill/>
            <a:miter lim="800000"/>
            <a:headEnd/>
            <a:tailEnd/>
          </a:ln>
        </p:spPr>
      </p:pic>
      <p:pic>
        <p:nvPicPr>
          <p:cNvPr id="9" name="Picture 5" descr="titleboth2"/>
          <p:cNvPicPr>
            <a:picLocks noChangeAspect="1" noChangeArrowheads="1"/>
          </p:cNvPicPr>
          <p:nvPr/>
        </p:nvPicPr>
        <p:blipFill>
          <a:blip r:embed="rId3" cstate="print"/>
          <a:srcRect l="21893" t="46342" b="52986"/>
          <a:stretch>
            <a:fillRect/>
          </a:stretch>
        </p:blipFill>
        <p:spPr bwMode="auto">
          <a:xfrm>
            <a:off x="2001838" y="3176588"/>
            <a:ext cx="7142162" cy="46037"/>
          </a:xfrm>
          <a:prstGeom prst="rect">
            <a:avLst/>
          </a:prstGeom>
          <a:noFill/>
          <a:ln w="9525">
            <a:noFill/>
            <a:miter lim="800000"/>
            <a:headEnd/>
            <a:tailEnd/>
          </a:ln>
        </p:spPr>
      </p:pic>
      <p:sp>
        <p:nvSpPr>
          <p:cNvPr id="1759238" name="Rectangle 6"/>
          <p:cNvSpPr>
            <a:spLocks noGrp="1" noChangeArrowheads="1"/>
          </p:cNvSpPr>
          <p:nvPr>
            <p:ph type="ctrTitle"/>
          </p:nvPr>
        </p:nvSpPr>
        <p:spPr>
          <a:xfrm>
            <a:off x="2133600" y="1600200"/>
            <a:ext cx="7015163" cy="1295400"/>
          </a:xfrm>
        </p:spPr>
        <p:txBody>
          <a:bodyPr anchor="ctr"/>
          <a:lstStyle>
            <a:lvl1pPr>
              <a:defRPr sz="3200">
                <a:solidFill>
                  <a:schemeClr val="tx1"/>
                </a:solidFill>
              </a:defRPr>
            </a:lvl1pPr>
          </a:lstStyle>
          <a:p>
            <a:r>
              <a:rPr lang="en-US" dirty="0"/>
              <a:t>Click to edit Master title style</a:t>
            </a:r>
          </a:p>
        </p:txBody>
      </p:sp>
      <p:sp>
        <p:nvSpPr>
          <p:cNvPr id="1759240" name="Rectangle 8"/>
          <p:cNvSpPr>
            <a:spLocks noGrp="1" noChangeArrowheads="1"/>
          </p:cNvSpPr>
          <p:nvPr>
            <p:ph type="subTitle" sz="quarter" idx="1"/>
          </p:nvPr>
        </p:nvSpPr>
        <p:spPr>
          <a:xfrm>
            <a:off x="2159000" y="2819400"/>
            <a:ext cx="6934200" cy="838200"/>
          </a:xfrm>
        </p:spPr>
        <p:txBody>
          <a:bodyPr/>
          <a:lstStyle>
            <a:lvl1pPr marL="0" indent="0">
              <a:buFont typeface="Wingdings" pitchFamily="2" charset="2"/>
              <a:buNone/>
              <a:defRPr sz="2000"/>
            </a:lvl1pPr>
          </a:lstStyle>
          <a:p>
            <a:r>
              <a:rPr lang="en-US" dirty="0"/>
              <a:t>Click to edit Master subtitle style</a:t>
            </a:r>
          </a:p>
        </p:txBody>
      </p:sp>
      <p:sp>
        <p:nvSpPr>
          <p:cNvPr id="10" name="Rectangle 7"/>
          <p:cNvSpPr>
            <a:spLocks noGrp="1" noChangeArrowheads="1"/>
          </p:cNvSpPr>
          <p:nvPr>
            <p:ph type="ftr" sz="quarter" idx="10"/>
          </p:nvPr>
        </p:nvSpPr>
        <p:spPr>
          <a:xfrm>
            <a:off x="2133600" y="6553200"/>
            <a:ext cx="4343400" cy="304800"/>
          </a:xfrm>
          <a:prstGeom prst="rect">
            <a:avLst/>
          </a:prstGeom>
        </p:spPr>
        <p:txBody>
          <a:bodyPr anchor="b"/>
          <a:lstStyle>
            <a:lvl1pPr>
              <a:defRPr/>
            </a:lvl1pPr>
          </a:lstStyle>
          <a:p>
            <a:pPr>
              <a:defRPr/>
            </a:pPr>
            <a:r>
              <a:rPr lang="en-US" dirty="0"/>
              <a:t>CGI Federal Proprietary and Confidential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12788" y="1608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03788" y="1608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1488" y="331788"/>
            <a:ext cx="2120900" cy="58023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331788"/>
            <a:ext cx="6213475" cy="58023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12788" y="1608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03788" y="1608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2.jpe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jpe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5" descr="contentboth"/>
          <p:cNvPicPr>
            <a:picLocks noChangeAspect="1" noChangeArrowheads="1"/>
          </p:cNvPicPr>
          <p:nvPr userDrawn="1"/>
        </p:nvPicPr>
        <p:blipFill>
          <a:blip r:embed="rId15" cstate="print"/>
          <a:srcRect b="84305"/>
          <a:stretch>
            <a:fillRect/>
          </a:stretch>
        </p:blipFill>
        <p:spPr bwMode="auto">
          <a:xfrm>
            <a:off x="0" y="0"/>
            <a:ext cx="9144000" cy="1076325"/>
          </a:xfrm>
          <a:prstGeom prst="rect">
            <a:avLst/>
          </a:prstGeom>
          <a:noFill/>
          <a:ln w="9525">
            <a:noFill/>
            <a:miter lim="800000"/>
            <a:headEnd/>
            <a:tailEnd/>
          </a:ln>
        </p:spPr>
      </p:pic>
      <p:sp>
        <p:nvSpPr>
          <p:cNvPr id="1027" name="Rectangle 2"/>
          <p:cNvSpPr>
            <a:spLocks noGrp="1" noChangeArrowheads="1"/>
          </p:cNvSpPr>
          <p:nvPr>
            <p:ph type="body" idx="1"/>
          </p:nvPr>
        </p:nvSpPr>
        <p:spPr bwMode="auto">
          <a:xfrm>
            <a:off x="712788" y="1608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9" name="Picture 4" descr="contentboth"/>
          <p:cNvPicPr>
            <a:picLocks noChangeAspect="1" noChangeArrowheads="1"/>
          </p:cNvPicPr>
          <p:nvPr/>
        </p:nvPicPr>
        <p:blipFill>
          <a:blip r:embed="rId15" cstate="print"/>
          <a:srcRect t="15555" r="95833"/>
          <a:stretch>
            <a:fillRect/>
          </a:stretch>
        </p:blipFill>
        <p:spPr bwMode="auto">
          <a:xfrm>
            <a:off x="0" y="1066800"/>
            <a:ext cx="381000" cy="5791200"/>
          </a:xfrm>
          <a:prstGeom prst="rect">
            <a:avLst/>
          </a:prstGeom>
          <a:noFill/>
          <a:ln w="9525">
            <a:noFill/>
            <a:miter lim="800000"/>
            <a:headEnd/>
            <a:tailEnd/>
          </a:ln>
        </p:spPr>
      </p:pic>
      <p:sp>
        <p:nvSpPr>
          <p:cNvPr id="1032" name="Rectangle 11"/>
          <p:cNvSpPr>
            <a:spLocks noGrp="1" noChangeArrowheads="1"/>
          </p:cNvSpPr>
          <p:nvPr>
            <p:ph type="title"/>
          </p:nvPr>
        </p:nvSpPr>
        <p:spPr bwMode="auto">
          <a:xfrm>
            <a:off x="455613" y="331788"/>
            <a:ext cx="7381875" cy="5635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pic>
        <p:nvPicPr>
          <p:cNvPr id="493570" name="Picture 2" descr="http://www.gms-hvac.com/Portals/0/gsa-logo.jpg"/>
          <p:cNvPicPr>
            <a:picLocks noChangeAspect="1" noChangeArrowheads="1"/>
          </p:cNvPicPr>
          <p:nvPr userDrawn="1"/>
        </p:nvPicPr>
        <p:blipFill>
          <a:blip r:embed="rId16" cstate="print"/>
          <a:srcRect/>
          <a:stretch>
            <a:fillRect/>
          </a:stretch>
        </p:blipFill>
        <p:spPr bwMode="auto">
          <a:xfrm>
            <a:off x="7887712" y="175710"/>
            <a:ext cx="1107450" cy="727540"/>
          </a:xfrm>
          <a:prstGeom prst="rect">
            <a:avLst/>
          </a:prstGeom>
          <a:noFill/>
        </p:spPr>
      </p:pic>
    </p:spTree>
  </p:cSld>
  <p:clrMap bg1="lt1" tx1="dk1" bg2="lt2" tx2="dk2" accent1="accent1" accent2="accent2" accent3="accent3" accent4="accent4" accent5="accent5" accent6="accent6" hlink="hlink" folHlink="folHlink"/>
  <p:sldLayoutIdLst>
    <p:sldLayoutId id="2147484335" r:id="rId1"/>
    <p:sldLayoutId id="2147484311" r:id="rId2"/>
    <p:sldLayoutId id="2147484312" r:id="rId3"/>
    <p:sldLayoutId id="2147484313" r:id="rId4"/>
    <p:sldLayoutId id="2147484314" r:id="rId5"/>
    <p:sldLayoutId id="2147484315" r:id="rId6"/>
    <p:sldLayoutId id="2147484316" r:id="rId7"/>
    <p:sldLayoutId id="2147484317" r:id="rId8"/>
    <p:sldLayoutId id="2147484318" r:id="rId9"/>
    <p:sldLayoutId id="2147484319" r:id="rId10"/>
    <p:sldLayoutId id="2147484320" r:id="rId11"/>
    <p:sldLayoutId id="2147484321" r:id="rId12"/>
    <p:sldLayoutId id="2147484322" r:id="rId13"/>
  </p:sldLayoutIdLst>
  <p:hf hdr="0" dt="0"/>
  <p:txStyles>
    <p:titleStyle>
      <a:lvl1pPr algn="l" rtl="0" eaLnBrk="0" fontAlgn="base" hangingPunct="0">
        <a:spcBef>
          <a:spcPct val="0"/>
        </a:spcBef>
        <a:spcAft>
          <a:spcPct val="0"/>
        </a:spcAft>
        <a:defRPr sz="2600" b="1">
          <a:solidFill>
            <a:schemeClr val="bg1"/>
          </a:solidFill>
          <a:latin typeface="+mj-lt"/>
          <a:ea typeface="+mj-ea"/>
          <a:cs typeface="+mj-cs"/>
        </a:defRPr>
      </a:lvl1pPr>
      <a:lvl2pPr algn="l" rtl="0" eaLnBrk="0" fontAlgn="base" hangingPunct="0">
        <a:spcBef>
          <a:spcPct val="0"/>
        </a:spcBef>
        <a:spcAft>
          <a:spcPct val="0"/>
        </a:spcAft>
        <a:defRPr sz="2600" b="1">
          <a:solidFill>
            <a:schemeClr val="bg1"/>
          </a:solidFill>
          <a:latin typeface="Arial" charset="0"/>
        </a:defRPr>
      </a:lvl2pPr>
      <a:lvl3pPr algn="l" rtl="0" eaLnBrk="0" fontAlgn="base" hangingPunct="0">
        <a:spcBef>
          <a:spcPct val="0"/>
        </a:spcBef>
        <a:spcAft>
          <a:spcPct val="0"/>
        </a:spcAft>
        <a:defRPr sz="2600" b="1">
          <a:solidFill>
            <a:schemeClr val="bg1"/>
          </a:solidFill>
          <a:latin typeface="Arial" charset="0"/>
        </a:defRPr>
      </a:lvl3pPr>
      <a:lvl4pPr algn="l" rtl="0" eaLnBrk="0" fontAlgn="base" hangingPunct="0">
        <a:spcBef>
          <a:spcPct val="0"/>
        </a:spcBef>
        <a:spcAft>
          <a:spcPct val="0"/>
        </a:spcAft>
        <a:defRPr sz="2600" b="1">
          <a:solidFill>
            <a:schemeClr val="bg1"/>
          </a:solidFill>
          <a:latin typeface="Arial" charset="0"/>
        </a:defRPr>
      </a:lvl4pPr>
      <a:lvl5pPr algn="l" rtl="0" eaLnBrk="0" fontAlgn="base" hangingPunct="0">
        <a:spcBef>
          <a:spcPct val="0"/>
        </a:spcBef>
        <a:spcAft>
          <a:spcPct val="0"/>
        </a:spcAft>
        <a:defRPr sz="2600" b="1">
          <a:solidFill>
            <a:schemeClr val="bg1"/>
          </a:solidFill>
          <a:latin typeface="Arial" charset="0"/>
        </a:defRPr>
      </a:lvl5pPr>
      <a:lvl6pPr marL="457200" algn="l" rtl="0" fontAlgn="base">
        <a:spcBef>
          <a:spcPct val="0"/>
        </a:spcBef>
        <a:spcAft>
          <a:spcPct val="0"/>
        </a:spcAft>
        <a:defRPr sz="2600" b="1">
          <a:solidFill>
            <a:schemeClr val="bg1"/>
          </a:solidFill>
          <a:latin typeface="Arial" charset="0"/>
        </a:defRPr>
      </a:lvl6pPr>
      <a:lvl7pPr marL="914400" algn="l" rtl="0" fontAlgn="base">
        <a:spcBef>
          <a:spcPct val="0"/>
        </a:spcBef>
        <a:spcAft>
          <a:spcPct val="0"/>
        </a:spcAft>
        <a:defRPr sz="2600" b="1">
          <a:solidFill>
            <a:schemeClr val="bg1"/>
          </a:solidFill>
          <a:latin typeface="Arial" charset="0"/>
        </a:defRPr>
      </a:lvl7pPr>
      <a:lvl8pPr marL="1371600" algn="l" rtl="0" fontAlgn="base">
        <a:spcBef>
          <a:spcPct val="0"/>
        </a:spcBef>
        <a:spcAft>
          <a:spcPct val="0"/>
        </a:spcAft>
        <a:defRPr sz="2600" b="1">
          <a:solidFill>
            <a:schemeClr val="bg1"/>
          </a:solidFill>
          <a:latin typeface="Arial" charset="0"/>
        </a:defRPr>
      </a:lvl8pPr>
      <a:lvl9pPr marL="1828800" algn="l" rtl="0" fontAlgn="base">
        <a:spcBef>
          <a:spcPct val="0"/>
        </a:spcBef>
        <a:spcAft>
          <a:spcPct val="0"/>
        </a:spcAft>
        <a:defRPr sz="2600" b="1">
          <a:solidFill>
            <a:schemeClr val="bg1"/>
          </a:solidFill>
          <a:latin typeface="Arial" charset="0"/>
        </a:defRPr>
      </a:lvl9pPr>
    </p:titleStyle>
    <p:bodyStyle>
      <a:lvl1pPr marL="231775" indent="-231775" algn="l" rtl="0" eaLnBrk="0" fontAlgn="base" hangingPunct="0">
        <a:spcBef>
          <a:spcPct val="20000"/>
        </a:spcBef>
        <a:spcAft>
          <a:spcPct val="0"/>
        </a:spcAft>
        <a:buClr>
          <a:srgbClr val="AF242B"/>
        </a:buClr>
        <a:buSzPct val="75000"/>
        <a:buFont typeface="Wingdings" pitchFamily="2" charset="2"/>
        <a:buChar char="w"/>
        <a:defRPr sz="2600">
          <a:solidFill>
            <a:schemeClr val="tx1"/>
          </a:solidFill>
          <a:latin typeface="+mn-lt"/>
          <a:ea typeface="+mn-ea"/>
          <a:cs typeface="+mn-cs"/>
        </a:defRPr>
      </a:lvl1pPr>
      <a:lvl2pPr marL="568325" indent="-222250" algn="l" rtl="0" eaLnBrk="0" fontAlgn="base" hangingPunct="0">
        <a:spcBef>
          <a:spcPct val="20000"/>
        </a:spcBef>
        <a:spcAft>
          <a:spcPct val="0"/>
        </a:spcAft>
        <a:buClr>
          <a:srgbClr val="AF242B"/>
        </a:buClr>
        <a:buSzPct val="75000"/>
        <a:buFont typeface="Wingdings" pitchFamily="2" charset="2"/>
        <a:buChar char="w"/>
        <a:defRPr sz="2400">
          <a:solidFill>
            <a:schemeClr val="tx1"/>
          </a:solidFill>
          <a:latin typeface="+mn-lt"/>
        </a:defRPr>
      </a:lvl2pPr>
      <a:lvl3pPr marL="914400" indent="-231775" algn="l" rtl="0" eaLnBrk="0" fontAlgn="base" hangingPunct="0">
        <a:spcBef>
          <a:spcPct val="20000"/>
        </a:spcBef>
        <a:spcAft>
          <a:spcPct val="0"/>
        </a:spcAft>
        <a:buClr>
          <a:srgbClr val="AF242B"/>
        </a:buClr>
        <a:buSzPct val="75000"/>
        <a:buFont typeface="Wingdings" pitchFamily="2" charset="2"/>
        <a:buChar char="w"/>
        <a:defRPr sz="2400">
          <a:solidFill>
            <a:schemeClr val="tx1"/>
          </a:solidFill>
          <a:latin typeface="+mn-lt"/>
        </a:defRPr>
      </a:lvl3pPr>
      <a:lvl4pPr marL="1260475" indent="-231775" algn="l" rtl="0" eaLnBrk="0" fontAlgn="base" hangingPunct="0">
        <a:spcBef>
          <a:spcPct val="20000"/>
        </a:spcBef>
        <a:spcAft>
          <a:spcPct val="0"/>
        </a:spcAft>
        <a:buClr>
          <a:srgbClr val="AF242B"/>
        </a:buClr>
        <a:buSzPct val="75000"/>
        <a:buFont typeface="Wingdings" pitchFamily="2" charset="2"/>
        <a:buChar char="w"/>
        <a:defRPr sz="2000">
          <a:solidFill>
            <a:schemeClr val="tx1"/>
          </a:solidFill>
          <a:latin typeface="+mn-lt"/>
        </a:defRPr>
      </a:lvl4pPr>
      <a:lvl5pPr marL="1539875" indent="-165100" algn="l" rtl="0" eaLnBrk="0" fontAlgn="base" hangingPunct="0">
        <a:spcBef>
          <a:spcPct val="20000"/>
        </a:spcBef>
        <a:spcAft>
          <a:spcPct val="0"/>
        </a:spcAft>
        <a:buClr>
          <a:srgbClr val="AF242B"/>
        </a:buClr>
        <a:buSzPct val="75000"/>
        <a:buFont typeface="Wingdings" pitchFamily="2" charset="2"/>
        <a:buChar char="w"/>
        <a:defRPr sz="2000">
          <a:solidFill>
            <a:schemeClr val="tx1"/>
          </a:solidFill>
          <a:latin typeface="+mn-lt"/>
        </a:defRPr>
      </a:lvl5pPr>
      <a:lvl6pPr marL="19970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6pPr>
      <a:lvl7pPr marL="24542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7pPr>
      <a:lvl8pPr marL="29114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8pPr>
      <a:lvl9pPr marL="33686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5" descr="contentboth"/>
          <p:cNvPicPr>
            <a:picLocks noChangeAspect="1" noChangeArrowheads="1"/>
          </p:cNvPicPr>
          <p:nvPr userDrawn="1"/>
        </p:nvPicPr>
        <p:blipFill>
          <a:blip r:embed="rId15" cstate="print"/>
          <a:srcRect b="84305"/>
          <a:stretch>
            <a:fillRect/>
          </a:stretch>
        </p:blipFill>
        <p:spPr bwMode="auto">
          <a:xfrm>
            <a:off x="0" y="0"/>
            <a:ext cx="9144000" cy="1076325"/>
          </a:xfrm>
          <a:prstGeom prst="rect">
            <a:avLst/>
          </a:prstGeom>
          <a:noFill/>
          <a:ln w="9525">
            <a:noFill/>
            <a:miter lim="800000"/>
            <a:headEnd/>
            <a:tailEnd/>
          </a:ln>
        </p:spPr>
      </p:pic>
      <p:sp>
        <p:nvSpPr>
          <p:cNvPr id="2051" name="Rectangle 2"/>
          <p:cNvSpPr>
            <a:spLocks noGrp="1" noChangeArrowheads="1"/>
          </p:cNvSpPr>
          <p:nvPr>
            <p:ph type="body" idx="1"/>
          </p:nvPr>
        </p:nvSpPr>
        <p:spPr bwMode="auto">
          <a:xfrm>
            <a:off x="712788" y="1608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3" name="Picture 4" descr="contentboth"/>
          <p:cNvPicPr>
            <a:picLocks noChangeAspect="1" noChangeArrowheads="1"/>
          </p:cNvPicPr>
          <p:nvPr/>
        </p:nvPicPr>
        <p:blipFill>
          <a:blip r:embed="rId15" cstate="print"/>
          <a:srcRect t="15555" r="95833"/>
          <a:stretch>
            <a:fillRect/>
          </a:stretch>
        </p:blipFill>
        <p:spPr bwMode="auto">
          <a:xfrm>
            <a:off x="0" y="1066800"/>
            <a:ext cx="381000" cy="5791200"/>
          </a:xfrm>
          <a:prstGeom prst="rect">
            <a:avLst/>
          </a:prstGeom>
          <a:noFill/>
          <a:ln w="9525">
            <a:noFill/>
            <a:miter lim="800000"/>
            <a:headEnd/>
            <a:tailEnd/>
          </a:ln>
        </p:spPr>
      </p:pic>
      <p:sp>
        <p:nvSpPr>
          <p:cNvPr id="2056" name="Rectangle 11"/>
          <p:cNvSpPr>
            <a:spLocks noGrp="1" noChangeArrowheads="1"/>
          </p:cNvSpPr>
          <p:nvPr>
            <p:ph type="title"/>
          </p:nvPr>
        </p:nvSpPr>
        <p:spPr bwMode="auto">
          <a:xfrm>
            <a:off x="455613" y="331788"/>
            <a:ext cx="7381875" cy="5635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pic>
        <p:nvPicPr>
          <p:cNvPr id="9" name="Picture 2" descr="http://www.gms-hvac.com/Portals/0/gsa-logo.jpg"/>
          <p:cNvPicPr>
            <a:picLocks noChangeAspect="1" noChangeArrowheads="1"/>
          </p:cNvPicPr>
          <p:nvPr userDrawn="1"/>
        </p:nvPicPr>
        <p:blipFill>
          <a:blip r:embed="rId16" cstate="print"/>
          <a:srcRect/>
          <a:stretch>
            <a:fillRect/>
          </a:stretch>
        </p:blipFill>
        <p:spPr bwMode="auto">
          <a:xfrm>
            <a:off x="7887712" y="175710"/>
            <a:ext cx="1107450" cy="727540"/>
          </a:xfrm>
          <a:prstGeom prst="rect">
            <a:avLst/>
          </a:prstGeom>
          <a:noFill/>
        </p:spPr>
      </p:pic>
    </p:spTree>
  </p:cSld>
  <p:clrMap bg1="lt1" tx1="dk1" bg2="lt2" tx2="dk2" accent1="accent1" accent2="accent2" accent3="accent3" accent4="accent4" accent5="accent5" accent6="accent6" hlink="hlink" folHlink="folHlink"/>
  <p:sldLayoutIdLst>
    <p:sldLayoutId id="2147484336" r:id="rId1"/>
    <p:sldLayoutId id="2147484323" r:id="rId2"/>
    <p:sldLayoutId id="2147484324" r:id="rId3"/>
    <p:sldLayoutId id="2147484325" r:id="rId4"/>
    <p:sldLayoutId id="2147484326" r:id="rId5"/>
    <p:sldLayoutId id="2147484327" r:id="rId6"/>
    <p:sldLayoutId id="2147484328" r:id="rId7"/>
    <p:sldLayoutId id="2147484329" r:id="rId8"/>
    <p:sldLayoutId id="2147484330" r:id="rId9"/>
    <p:sldLayoutId id="2147484331" r:id="rId10"/>
    <p:sldLayoutId id="2147484332" r:id="rId11"/>
    <p:sldLayoutId id="2147484333" r:id="rId12"/>
    <p:sldLayoutId id="2147484334" r:id="rId13"/>
  </p:sldLayoutIdLst>
  <p:hf hdr="0" dt="0"/>
  <p:txStyles>
    <p:titleStyle>
      <a:lvl1pPr algn="l" rtl="0" eaLnBrk="0" fontAlgn="base" hangingPunct="0">
        <a:spcBef>
          <a:spcPct val="0"/>
        </a:spcBef>
        <a:spcAft>
          <a:spcPct val="0"/>
        </a:spcAft>
        <a:defRPr sz="2600" b="1">
          <a:solidFill>
            <a:schemeClr val="bg1"/>
          </a:solidFill>
          <a:latin typeface="+mj-lt"/>
          <a:ea typeface="+mj-ea"/>
          <a:cs typeface="+mj-cs"/>
        </a:defRPr>
      </a:lvl1pPr>
      <a:lvl2pPr algn="l" rtl="0" eaLnBrk="0" fontAlgn="base" hangingPunct="0">
        <a:spcBef>
          <a:spcPct val="0"/>
        </a:spcBef>
        <a:spcAft>
          <a:spcPct val="0"/>
        </a:spcAft>
        <a:defRPr sz="2600" b="1">
          <a:solidFill>
            <a:schemeClr val="bg1"/>
          </a:solidFill>
          <a:latin typeface="Arial" charset="0"/>
        </a:defRPr>
      </a:lvl2pPr>
      <a:lvl3pPr algn="l" rtl="0" eaLnBrk="0" fontAlgn="base" hangingPunct="0">
        <a:spcBef>
          <a:spcPct val="0"/>
        </a:spcBef>
        <a:spcAft>
          <a:spcPct val="0"/>
        </a:spcAft>
        <a:defRPr sz="2600" b="1">
          <a:solidFill>
            <a:schemeClr val="bg1"/>
          </a:solidFill>
          <a:latin typeface="Arial" charset="0"/>
        </a:defRPr>
      </a:lvl3pPr>
      <a:lvl4pPr algn="l" rtl="0" eaLnBrk="0" fontAlgn="base" hangingPunct="0">
        <a:spcBef>
          <a:spcPct val="0"/>
        </a:spcBef>
        <a:spcAft>
          <a:spcPct val="0"/>
        </a:spcAft>
        <a:defRPr sz="2600" b="1">
          <a:solidFill>
            <a:schemeClr val="bg1"/>
          </a:solidFill>
          <a:latin typeface="Arial" charset="0"/>
        </a:defRPr>
      </a:lvl4pPr>
      <a:lvl5pPr algn="l" rtl="0" eaLnBrk="0" fontAlgn="base" hangingPunct="0">
        <a:spcBef>
          <a:spcPct val="0"/>
        </a:spcBef>
        <a:spcAft>
          <a:spcPct val="0"/>
        </a:spcAft>
        <a:defRPr sz="2600" b="1">
          <a:solidFill>
            <a:schemeClr val="bg1"/>
          </a:solidFill>
          <a:latin typeface="Arial" charset="0"/>
        </a:defRPr>
      </a:lvl5pPr>
      <a:lvl6pPr marL="457200" algn="l" rtl="0" fontAlgn="base">
        <a:spcBef>
          <a:spcPct val="0"/>
        </a:spcBef>
        <a:spcAft>
          <a:spcPct val="0"/>
        </a:spcAft>
        <a:defRPr sz="2600" b="1">
          <a:solidFill>
            <a:schemeClr val="bg1"/>
          </a:solidFill>
          <a:latin typeface="Arial" charset="0"/>
        </a:defRPr>
      </a:lvl6pPr>
      <a:lvl7pPr marL="914400" algn="l" rtl="0" fontAlgn="base">
        <a:spcBef>
          <a:spcPct val="0"/>
        </a:spcBef>
        <a:spcAft>
          <a:spcPct val="0"/>
        </a:spcAft>
        <a:defRPr sz="2600" b="1">
          <a:solidFill>
            <a:schemeClr val="bg1"/>
          </a:solidFill>
          <a:latin typeface="Arial" charset="0"/>
        </a:defRPr>
      </a:lvl7pPr>
      <a:lvl8pPr marL="1371600" algn="l" rtl="0" fontAlgn="base">
        <a:spcBef>
          <a:spcPct val="0"/>
        </a:spcBef>
        <a:spcAft>
          <a:spcPct val="0"/>
        </a:spcAft>
        <a:defRPr sz="2600" b="1">
          <a:solidFill>
            <a:schemeClr val="bg1"/>
          </a:solidFill>
          <a:latin typeface="Arial" charset="0"/>
        </a:defRPr>
      </a:lvl8pPr>
      <a:lvl9pPr marL="1828800" algn="l" rtl="0" fontAlgn="base">
        <a:spcBef>
          <a:spcPct val="0"/>
        </a:spcBef>
        <a:spcAft>
          <a:spcPct val="0"/>
        </a:spcAft>
        <a:defRPr sz="2600" b="1">
          <a:solidFill>
            <a:schemeClr val="bg1"/>
          </a:solidFill>
          <a:latin typeface="Arial" charset="0"/>
        </a:defRPr>
      </a:lvl9pPr>
    </p:titleStyle>
    <p:bodyStyle>
      <a:lvl1pPr marL="231775" indent="-231775" algn="l" rtl="0" eaLnBrk="0" fontAlgn="base" hangingPunct="0">
        <a:spcBef>
          <a:spcPct val="20000"/>
        </a:spcBef>
        <a:spcAft>
          <a:spcPct val="0"/>
        </a:spcAft>
        <a:buClr>
          <a:srgbClr val="AF242B"/>
        </a:buClr>
        <a:buSzPct val="75000"/>
        <a:buFont typeface="Wingdings" pitchFamily="2" charset="2"/>
        <a:buChar char="w"/>
        <a:defRPr sz="2600">
          <a:solidFill>
            <a:schemeClr val="tx1"/>
          </a:solidFill>
          <a:latin typeface="+mn-lt"/>
          <a:ea typeface="+mn-ea"/>
          <a:cs typeface="+mn-cs"/>
        </a:defRPr>
      </a:lvl1pPr>
      <a:lvl2pPr marL="568325" indent="-222250" algn="l" rtl="0" eaLnBrk="0" fontAlgn="base" hangingPunct="0">
        <a:spcBef>
          <a:spcPct val="20000"/>
        </a:spcBef>
        <a:spcAft>
          <a:spcPct val="0"/>
        </a:spcAft>
        <a:buClr>
          <a:srgbClr val="AF242B"/>
        </a:buClr>
        <a:buSzPct val="75000"/>
        <a:buFont typeface="Wingdings" pitchFamily="2" charset="2"/>
        <a:buChar char="w"/>
        <a:defRPr sz="2400">
          <a:solidFill>
            <a:schemeClr val="tx1"/>
          </a:solidFill>
          <a:latin typeface="+mn-lt"/>
        </a:defRPr>
      </a:lvl2pPr>
      <a:lvl3pPr marL="914400" indent="-231775" algn="l" rtl="0" eaLnBrk="0" fontAlgn="base" hangingPunct="0">
        <a:spcBef>
          <a:spcPct val="20000"/>
        </a:spcBef>
        <a:spcAft>
          <a:spcPct val="0"/>
        </a:spcAft>
        <a:buClr>
          <a:srgbClr val="AF242B"/>
        </a:buClr>
        <a:buSzPct val="75000"/>
        <a:buFont typeface="Wingdings" pitchFamily="2" charset="2"/>
        <a:buChar char="w"/>
        <a:defRPr sz="2400">
          <a:solidFill>
            <a:schemeClr val="tx1"/>
          </a:solidFill>
          <a:latin typeface="+mn-lt"/>
        </a:defRPr>
      </a:lvl3pPr>
      <a:lvl4pPr marL="1260475" indent="-231775" algn="l" rtl="0" eaLnBrk="0" fontAlgn="base" hangingPunct="0">
        <a:spcBef>
          <a:spcPct val="20000"/>
        </a:spcBef>
        <a:spcAft>
          <a:spcPct val="0"/>
        </a:spcAft>
        <a:buClr>
          <a:srgbClr val="AF242B"/>
        </a:buClr>
        <a:buSzPct val="75000"/>
        <a:buFont typeface="Wingdings" pitchFamily="2" charset="2"/>
        <a:buChar char="w"/>
        <a:defRPr sz="2000">
          <a:solidFill>
            <a:schemeClr val="tx1"/>
          </a:solidFill>
          <a:latin typeface="+mn-lt"/>
        </a:defRPr>
      </a:lvl4pPr>
      <a:lvl5pPr marL="1539875" indent="-165100" algn="l" rtl="0" eaLnBrk="0" fontAlgn="base" hangingPunct="0">
        <a:spcBef>
          <a:spcPct val="20000"/>
        </a:spcBef>
        <a:spcAft>
          <a:spcPct val="0"/>
        </a:spcAft>
        <a:buClr>
          <a:srgbClr val="AF242B"/>
        </a:buClr>
        <a:buSzPct val="75000"/>
        <a:buFont typeface="Wingdings" pitchFamily="2" charset="2"/>
        <a:buChar char="w"/>
        <a:defRPr sz="2000">
          <a:solidFill>
            <a:schemeClr val="tx1"/>
          </a:solidFill>
          <a:latin typeface="+mn-lt"/>
        </a:defRPr>
      </a:lvl5pPr>
      <a:lvl6pPr marL="19970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6pPr>
      <a:lvl7pPr marL="24542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7pPr>
      <a:lvl8pPr marL="29114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8pPr>
      <a:lvl9pPr marL="33686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gsa.gov/baa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a:xfrm>
            <a:off x="2133600" y="1600200"/>
            <a:ext cx="6685935" cy="1295400"/>
          </a:xfrm>
        </p:spPr>
        <p:txBody>
          <a:bodyPr/>
          <a:lstStyle/>
          <a:p>
            <a:pPr eaLnBrk="1" hangingPunct="1"/>
            <a:r>
              <a:rPr lang="en-US" dirty="0" smtClean="0"/>
              <a:t>GSA’s Vendor and Customer </a:t>
            </a:r>
            <a:br>
              <a:rPr lang="en-US" dirty="0" smtClean="0"/>
            </a:br>
            <a:r>
              <a:rPr lang="en-US" dirty="0" smtClean="0"/>
              <a:t>Self Service (VCSS)</a:t>
            </a:r>
            <a:endParaRPr lang="en-US" sz="2400" b="0" dirty="0" smtClean="0"/>
          </a:p>
        </p:txBody>
      </p:sp>
      <p:sp>
        <p:nvSpPr>
          <p:cNvPr id="4" name="Rectangle 4"/>
          <p:cNvSpPr txBox="1">
            <a:spLocks noChangeArrowheads="1"/>
          </p:cNvSpPr>
          <p:nvPr/>
        </p:nvSpPr>
        <p:spPr bwMode="auto">
          <a:xfrm>
            <a:off x="2133601" y="5318760"/>
            <a:ext cx="5593080" cy="1295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lstStyle/>
          <a:p>
            <a:pPr eaLnBrk="1" hangingPunct="1"/>
            <a:r>
              <a:rPr lang="en-US" dirty="0" smtClean="0"/>
              <a:t>Background</a:t>
            </a:r>
          </a:p>
        </p:txBody>
      </p:sp>
      <p:sp>
        <p:nvSpPr>
          <p:cNvPr id="7" name="Rectangle 7"/>
          <p:cNvSpPr>
            <a:spLocks noGrp="1" noChangeArrowheads="1"/>
          </p:cNvSpPr>
          <p:nvPr>
            <p:ph idx="1"/>
          </p:nvPr>
        </p:nvSpPr>
        <p:spPr>
          <a:xfrm>
            <a:off x="407696" y="1189536"/>
            <a:ext cx="8593804" cy="4926091"/>
          </a:xfrm>
        </p:spPr>
        <p:txBody>
          <a:bodyPr/>
          <a:lstStyle/>
          <a:p>
            <a:pPr marL="288925" indent="-288925" eaLnBrk="1" hangingPunct="1">
              <a:spcBef>
                <a:spcPts val="600"/>
              </a:spcBef>
              <a:spcAft>
                <a:spcPts val="600"/>
              </a:spcAft>
            </a:pPr>
            <a:r>
              <a:rPr lang="en-US" sz="1800" b="1" dirty="0" smtClean="0"/>
              <a:t>Billing and Accounts Receivable (BAAR) is a major COTS implementation initiative to modernize General Services Administration (GSA) billing, accounts receivable, and collection systems. </a:t>
            </a:r>
          </a:p>
          <a:p>
            <a:pPr marL="625475" lvl="1" indent="-288925" eaLnBrk="1" hangingPunct="1">
              <a:spcBef>
                <a:spcPts val="600"/>
              </a:spcBef>
              <a:spcAft>
                <a:spcPts val="600"/>
              </a:spcAft>
            </a:pPr>
            <a:r>
              <a:rPr lang="en-US" sz="1800" dirty="0" smtClean="0"/>
              <a:t>This includes new web functionality available through Vendor and Customer Self Service (VCSS).</a:t>
            </a:r>
          </a:p>
          <a:p>
            <a:pPr marL="288925" indent="-288925" eaLnBrk="1" hangingPunct="1">
              <a:spcBef>
                <a:spcPts val="600"/>
              </a:spcBef>
            </a:pPr>
            <a:r>
              <a:rPr lang="en-US" sz="1800" b="1" dirty="0" smtClean="0"/>
              <a:t>BAAR will be implemented using a phased approach:</a:t>
            </a:r>
          </a:p>
          <a:p>
            <a:pPr marL="625475" lvl="1" indent="-288925" eaLnBrk="1" hangingPunct="1">
              <a:spcBef>
                <a:spcPts val="600"/>
              </a:spcBef>
              <a:buSzPct val="70000"/>
            </a:pPr>
            <a:r>
              <a:rPr lang="en-US" sz="1800" dirty="0" smtClean="0"/>
              <a:t>Phase 1:  Rent* &amp; Fleet</a:t>
            </a:r>
          </a:p>
          <a:p>
            <a:pPr marL="625475" lvl="1" indent="-288925" eaLnBrk="1" hangingPunct="1">
              <a:spcBef>
                <a:spcPts val="600"/>
              </a:spcBef>
              <a:buSzPct val="70000"/>
            </a:pPr>
            <a:r>
              <a:rPr lang="en-US" sz="1800" dirty="0" smtClean="0"/>
              <a:t>Phase 2:  RWA, HOTD, Global Supply, Automotive Purchases, TMSS, SIFT, Real Property Disposal, Miscellaneous Manual Business Lines</a:t>
            </a:r>
          </a:p>
          <a:p>
            <a:pPr marL="625475" lvl="1" indent="-288925" eaLnBrk="1" hangingPunct="1">
              <a:spcBef>
                <a:spcPts val="600"/>
              </a:spcBef>
              <a:spcAft>
                <a:spcPts val="600"/>
              </a:spcAft>
              <a:buSzPct val="70000"/>
            </a:pPr>
            <a:r>
              <a:rPr lang="en-US" sz="1800" dirty="0" smtClean="0"/>
              <a:t>Phase 3:  AAS, Expanded Services, Wide Area Network (WAN), Local Service, Telework, Claims, Outleases, Miscellaneous Manual Business Lines</a:t>
            </a:r>
          </a:p>
          <a:p>
            <a:pPr marL="288925" indent="-288925" eaLnBrk="1" hangingPunct="1">
              <a:spcBef>
                <a:spcPts val="600"/>
              </a:spcBef>
            </a:pPr>
            <a:r>
              <a:rPr lang="en-US" sz="1800" b="1" dirty="0" smtClean="0"/>
              <a:t>BAAR will introduce new terminology.</a:t>
            </a:r>
          </a:p>
          <a:p>
            <a:pPr marL="625475" lvl="1" indent="-288925" eaLnBrk="1" hangingPunct="1">
              <a:spcBef>
                <a:spcPts val="600"/>
              </a:spcBef>
              <a:spcAft>
                <a:spcPts val="600"/>
              </a:spcAft>
            </a:pPr>
            <a:r>
              <a:rPr lang="en-US" sz="1800" dirty="0" smtClean="0"/>
              <a:t>For example: </a:t>
            </a:r>
            <a:r>
              <a:rPr lang="en-US" sz="1800" b="1" dirty="0" smtClean="0"/>
              <a:t>BOAC</a:t>
            </a:r>
            <a:r>
              <a:rPr lang="en-US" sz="1800" dirty="0" smtClean="0"/>
              <a:t> becomes </a:t>
            </a:r>
            <a:r>
              <a:rPr lang="en-US" sz="1800" b="1" dirty="0" smtClean="0"/>
              <a:t>Account Code</a:t>
            </a:r>
            <a:r>
              <a:rPr lang="en-US" sz="1800" dirty="0" smtClean="0"/>
              <a:t>.</a:t>
            </a:r>
            <a:endParaRPr lang="en-US" sz="2000" dirty="0" smtClean="0"/>
          </a:p>
          <a:p>
            <a:pPr marL="288925" indent="-288925" algn="ctr" eaLnBrk="1" hangingPunct="1">
              <a:spcBef>
                <a:spcPts val="600"/>
              </a:spcBef>
              <a:buNone/>
            </a:pPr>
            <a:endParaRPr lang="en-US" sz="100" dirty="0" smtClean="0"/>
          </a:p>
          <a:p>
            <a:pPr marL="288925" indent="-288925" algn="ctr" eaLnBrk="1" hangingPunct="1">
              <a:spcBef>
                <a:spcPts val="400"/>
              </a:spcBef>
              <a:buNone/>
            </a:pPr>
            <a:r>
              <a:rPr lang="en-US" sz="1800" dirty="0" smtClean="0"/>
              <a:t>For additional information please visit the BAAR website: </a:t>
            </a:r>
            <a:r>
              <a:rPr lang="en-US" sz="1600" dirty="0" smtClean="0">
                <a:hlinkClick r:id="rId3"/>
              </a:rPr>
              <a:t>www.gsa.gov/baar</a:t>
            </a:r>
            <a:r>
              <a:rPr lang="en-US" sz="1600" dirty="0" smtClean="0"/>
              <a:t>.</a:t>
            </a:r>
          </a:p>
          <a:p>
            <a:pPr marL="288925" indent="-288925" eaLnBrk="1" hangingPunct="1">
              <a:spcBef>
                <a:spcPts val="400"/>
              </a:spcBef>
              <a:buNone/>
            </a:pPr>
            <a:r>
              <a:rPr lang="en-US" sz="1800" dirty="0" smtClean="0"/>
              <a:t>     *Rent bills will still be available from ROW</a:t>
            </a:r>
          </a:p>
          <a:p>
            <a:pPr marL="288925" indent="-288925" algn="ctr" eaLnBrk="1" hangingPunct="1">
              <a:spcBef>
                <a:spcPts val="600"/>
              </a:spcBef>
              <a:buNone/>
            </a:pPr>
            <a:endParaRPr lang="en-US" sz="1600" dirty="0" smtClean="0"/>
          </a:p>
          <a:p>
            <a:pPr marL="288925" indent="-288925" eaLnBrk="1" hangingPunct="1">
              <a:spcBef>
                <a:spcPts val="600"/>
              </a:spcBef>
              <a:buNone/>
            </a:pPr>
            <a:endParaRPr lang="en-US" sz="1800" dirty="0" smtClean="0"/>
          </a:p>
        </p:txBody>
      </p:sp>
      <p:sp>
        <p:nvSpPr>
          <p:cNvPr id="4" name="TextBox 3"/>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A1</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3" y="331788"/>
            <a:ext cx="8024710" cy="563562"/>
          </a:xfrm>
        </p:spPr>
        <p:txBody>
          <a:bodyPr/>
          <a:lstStyle/>
          <a:p>
            <a:pPr eaLnBrk="1" hangingPunct="1"/>
            <a:r>
              <a:rPr lang="en-US" dirty="0" smtClean="0"/>
              <a:t>Vendor and Customer Self Service Overview</a:t>
            </a:r>
          </a:p>
        </p:txBody>
      </p:sp>
      <p:sp>
        <p:nvSpPr>
          <p:cNvPr id="8195" name="Rectangle 7"/>
          <p:cNvSpPr>
            <a:spLocks noGrp="1" noChangeArrowheads="1"/>
          </p:cNvSpPr>
          <p:nvPr>
            <p:ph idx="1"/>
          </p:nvPr>
        </p:nvSpPr>
        <p:spPr>
          <a:xfrm>
            <a:off x="476863" y="1214320"/>
            <a:ext cx="8523163" cy="5262331"/>
          </a:xfrm>
        </p:spPr>
        <p:txBody>
          <a:bodyPr/>
          <a:lstStyle/>
          <a:p>
            <a:pPr eaLnBrk="1" hangingPunct="1">
              <a:spcBef>
                <a:spcPts val="200"/>
              </a:spcBef>
            </a:pPr>
            <a:r>
              <a:rPr lang="en-US" sz="2000" b="1" dirty="0" smtClean="0"/>
              <a:t>Vendor and Customer Self Service (VCSS) is a web application that allows users to quickly and efficiently access information concerning their accounts.  </a:t>
            </a:r>
          </a:p>
          <a:p>
            <a:pPr eaLnBrk="1" hangingPunct="1">
              <a:spcBef>
                <a:spcPts val="200"/>
              </a:spcBef>
              <a:buNone/>
            </a:pPr>
            <a:endParaRPr lang="en-US" sz="2000" dirty="0" smtClean="0"/>
          </a:p>
          <a:p>
            <a:pPr lvl="1" eaLnBrk="1" hangingPunct="1">
              <a:spcBef>
                <a:spcPts val="200"/>
              </a:spcBef>
            </a:pPr>
            <a:r>
              <a:rPr lang="en-US" sz="1800" dirty="0" smtClean="0"/>
              <a:t>VCSS provides a single location for GSA customers to do the following:</a:t>
            </a:r>
          </a:p>
          <a:p>
            <a:pPr lvl="1" eaLnBrk="1" hangingPunct="1">
              <a:spcBef>
                <a:spcPts val="200"/>
              </a:spcBef>
              <a:buNone/>
            </a:pPr>
            <a:endParaRPr lang="en-US" sz="500" dirty="0" smtClean="0"/>
          </a:p>
          <a:p>
            <a:pPr lvl="2" eaLnBrk="1" hangingPunct="1">
              <a:spcBef>
                <a:spcPts val="200"/>
              </a:spcBef>
            </a:pPr>
            <a:r>
              <a:rPr lang="en-US" sz="1600" dirty="0" smtClean="0"/>
              <a:t>View account information (e.g. outstanding balances, business line totals, statement information).</a:t>
            </a:r>
          </a:p>
          <a:p>
            <a:pPr lvl="2" eaLnBrk="1" hangingPunct="1">
              <a:spcBef>
                <a:spcPts val="200"/>
              </a:spcBef>
            </a:pPr>
            <a:r>
              <a:rPr lang="en-US" sz="1600" dirty="0" smtClean="0"/>
              <a:t>Submit correspondence – correspondence is a message between a customer and GSA regarding your account or a specific payment, refund or statement.  </a:t>
            </a:r>
          </a:p>
          <a:p>
            <a:pPr lvl="2" eaLnBrk="1" hangingPunct="1">
              <a:spcBef>
                <a:spcPts val="200"/>
              </a:spcBef>
            </a:pPr>
            <a:r>
              <a:rPr lang="en-US" sz="1600" dirty="0" smtClean="0"/>
              <a:t>Submit a dispute request for a statement that you think might be in error.</a:t>
            </a:r>
          </a:p>
          <a:p>
            <a:pPr lvl="2" eaLnBrk="1" hangingPunct="1">
              <a:spcBef>
                <a:spcPts val="200"/>
              </a:spcBef>
              <a:buNone/>
            </a:pPr>
            <a:endParaRPr lang="en-US" sz="1600" dirty="0" smtClean="0"/>
          </a:p>
          <a:p>
            <a:pPr lvl="1" eaLnBrk="1" hangingPunct="1">
              <a:spcBef>
                <a:spcPts val="200"/>
              </a:spcBef>
            </a:pPr>
            <a:r>
              <a:rPr lang="en-US" sz="1800" dirty="0" smtClean="0"/>
              <a:t>There are two types of registration:</a:t>
            </a:r>
          </a:p>
          <a:p>
            <a:pPr lvl="1" eaLnBrk="1" hangingPunct="1">
              <a:spcBef>
                <a:spcPts val="200"/>
              </a:spcBef>
              <a:buNone/>
            </a:pPr>
            <a:endParaRPr lang="en-US" sz="500" dirty="0" smtClean="0"/>
          </a:p>
          <a:p>
            <a:pPr marL="1025525" lvl="2" indent="-342900" eaLnBrk="1" hangingPunct="1">
              <a:spcBef>
                <a:spcPts val="200"/>
              </a:spcBef>
              <a:buSzPct val="100000"/>
              <a:buFont typeface="+mj-lt"/>
              <a:buAutoNum type="arabicPeriod"/>
            </a:pPr>
            <a:r>
              <a:rPr lang="en-US" sz="1600" dirty="0" smtClean="0"/>
              <a:t>When an account is registered in VCSS, it is referred to as a  “VCSS account”.  An account is identified using an “account code”, which you may know as your Billed Office Address Code (BOAC) or Agency Bureau (AB) Code from legacy systems.  </a:t>
            </a:r>
          </a:p>
          <a:p>
            <a:pPr marL="1025525" lvl="2" indent="-342900" eaLnBrk="1" hangingPunct="1">
              <a:spcBef>
                <a:spcPts val="200"/>
              </a:spcBef>
              <a:buSzPct val="100000"/>
              <a:buFont typeface="+mj-lt"/>
              <a:buAutoNum type="arabicPeriod"/>
            </a:pPr>
            <a:r>
              <a:rPr lang="en-US" sz="1600" dirty="0" smtClean="0"/>
              <a:t>Your individual user login to access VCSS is referred to as a “User ID”.  Users may have access to one or more VCSS accounts.</a:t>
            </a:r>
          </a:p>
        </p:txBody>
      </p:sp>
      <p:sp>
        <p:nvSpPr>
          <p:cNvPr id="4" name="TextBox 3"/>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A2</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3" y="331788"/>
            <a:ext cx="8024710" cy="563562"/>
          </a:xfrm>
        </p:spPr>
        <p:txBody>
          <a:bodyPr/>
          <a:lstStyle/>
          <a:p>
            <a:pPr eaLnBrk="1" hangingPunct="1"/>
            <a:r>
              <a:rPr lang="en-US" dirty="0" smtClean="0"/>
              <a:t>GSA Launch Page Overview</a:t>
            </a:r>
          </a:p>
        </p:txBody>
      </p:sp>
      <p:sp>
        <p:nvSpPr>
          <p:cNvPr id="8195" name="Rectangle 7"/>
          <p:cNvSpPr>
            <a:spLocks noGrp="1" noChangeArrowheads="1"/>
          </p:cNvSpPr>
          <p:nvPr>
            <p:ph idx="1"/>
          </p:nvPr>
        </p:nvSpPr>
        <p:spPr>
          <a:xfrm>
            <a:off x="637632" y="1431448"/>
            <a:ext cx="8229600" cy="3462677"/>
          </a:xfrm>
        </p:spPr>
        <p:txBody>
          <a:bodyPr/>
          <a:lstStyle/>
          <a:p>
            <a:pPr eaLnBrk="1" hangingPunct="1"/>
            <a:r>
              <a:rPr lang="en-US" sz="2000" b="1" dirty="0" smtClean="0"/>
              <a:t>The GSA Launch Page is a GSA website that provides GSA customers a single location to do the following:</a:t>
            </a:r>
          </a:p>
          <a:p>
            <a:pPr lvl="1" eaLnBrk="1" hangingPunct="1"/>
            <a:r>
              <a:rPr lang="en-US" sz="1800" dirty="0" smtClean="0"/>
              <a:t>Launch the VCSS website.</a:t>
            </a:r>
          </a:p>
          <a:p>
            <a:pPr lvl="1" eaLnBrk="1" hangingPunct="1"/>
            <a:r>
              <a:rPr lang="en-US" sz="1800" dirty="0" smtClean="0"/>
              <a:t>Request a VCSS account registration.</a:t>
            </a:r>
          </a:p>
          <a:p>
            <a:pPr lvl="1" eaLnBrk="1" hangingPunct="1"/>
            <a:r>
              <a:rPr lang="en-US" sz="1800" dirty="0" smtClean="0"/>
              <a:t>Request access to an existing VCSS account.</a:t>
            </a:r>
          </a:p>
          <a:p>
            <a:pPr lvl="1" eaLnBrk="1" hangingPunct="1"/>
            <a:r>
              <a:rPr lang="en-US" sz="1800" dirty="0" smtClean="0"/>
              <a:t>Access GSA’s VCSS instructions and documentation.</a:t>
            </a:r>
          </a:p>
          <a:p>
            <a:pPr lvl="1" eaLnBrk="1" hangingPunct="1">
              <a:buNone/>
            </a:pPr>
            <a:endParaRPr lang="en-US" sz="1800" dirty="0" smtClean="0"/>
          </a:p>
          <a:p>
            <a:pPr eaLnBrk="1" hangingPunct="1"/>
            <a:r>
              <a:rPr lang="en-US" sz="2000" dirty="0" smtClean="0"/>
              <a:t>Access the GSA launch page by entering the following URL (web address) in your web browser:</a:t>
            </a:r>
          </a:p>
          <a:p>
            <a:pPr lvl="2" eaLnBrk="1" hangingPunct="1"/>
            <a:r>
              <a:rPr lang="en-US" sz="1800" b="1" u="sng" dirty="0" smtClean="0"/>
              <a:t>http://vcss.gsa.gov</a:t>
            </a:r>
          </a:p>
        </p:txBody>
      </p:sp>
      <p:pic>
        <p:nvPicPr>
          <p:cNvPr id="455696" name="Picture 16" descr="C:\Documents and Settings\tgiasson\Local Settings\Temporary Internet Files\Content.IE5\75PA40SV\MC900441533[1].png"/>
          <p:cNvPicPr>
            <a:picLocks noChangeAspect="1" noChangeArrowheads="1"/>
          </p:cNvPicPr>
          <p:nvPr/>
        </p:nvPicPr>
        <p:blipFill>
          <a:blip r:embed="rId3" cstate="print"/>
          <a:srcRect/>
          <a:stretch>
            <a:fillRect/>
          </a:stretch>
        </p:blipFill>
        <p:spPr bwMode="auto">
          <a:xfrm>
            <a:off x="6277970" y="4280281"/>
            <a:ext cx="2197060" cy="2166545"/>
          </a:xfrm>
          <a:prstGeom prst="rect">
            <a:avLst/>
          </a:prstGeom>
          <a:noFill/>
        </p:spPr>
      </p:pic>
      <p:sp>
        <p:nvSpPr>
          <p:cNvPr id="5" name="TextBox 4"/>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A3</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lstStyle/>
          <a:p>
            <a:pPr eaLnBrk="1" hangingPunct="1"/>
            <a:r>
              <a:rPr lang="en-US" dirty="0" smtClean="0"/>
              <a:t>Quick Reference for Important Facts</a:t>
            </a:r>
          </a:p>
        </p:txBody>
      </p:sp>
      <p:sp>
        <p:nvSpPr>
          <p:cNvPr id="7" name="Rectangle 7"/>
          <p:cNvSpPr>
            <a:spLocks noGrp="1" noChangeArrowheads="1"/>
          </p:cNvSpPr>
          <p:nvPr>
            <p:ph idx="1"/>
          </p:nvPr>
        </p:nvSpPr>
        <p:spPr>
          <a:xfrm>
            <a:off x="486696" y="1202236"/>
            <a:ext cx="8319328" cy="5444224"/>
          </a:xfrm>
        </p:spPr>
        <p:txBody>
          <a:bodyPr/>
          <a:lstStyle/>
          <a:p>
            <a:pPr marL="288925" indent="-288925" eaLnBrk="1" hangingPunct="1">
              <a:spcBef>
                <a:spcPts val="600"/>
              </a:spcBef>
              <a:spcAft>
                <a:spcPts val="600"/>
              </a:spcAft>
            </a:pPr>
            <a:r>
              <a:rPr lang="en-US" sz="1600" dirty="0" smtClean="0"/>
              <a:t>Register a VCSS account (Segment 2)</a:t>
            </a:r>
          </a:p>
          <a:p>
            <a:pPr marL="288925" indent="-288925" eaLnBrk="1" hangingPunct="1">
              <a:spcBef>
                <a:spcPts val="600"/>
              </a:spcBef>
              <a:spcAft>
                <a:spcPts val="600"/>
              </a:spcAft>
            </a:pPr>
            <a:r>
              <a:rPr lang="en-US" sz="1600" dirty="0" smtClean="0"/>
              <a:t>Request access to a VCSS account (Segment 2)</a:t>
            </a:r>
          </a:p>
          <a:p>
            <a:pPr marL="288925" indent="-288925" eaLnBrk="1" hangingPunct="1">
              <a:spcBef>
                <a:spcPts val="600"/>
              </a:spcBef>
              <a:spcAft>
                <a:spcPts val="600"/>
              </a:spcAft>
            </a:pPr>
            <a:r>
              <a:rPr lang="en-US" sz="1600" dirty="0" smtClean="0"/>
              <a:t>Login to VCSS (Segment 3)</a:t>
            </a:r>
          </a:p>
          <a:p>
            <a:pPr marL="288925" indent="-288925" eaLnBrk="1" hangingPunct="1">
              <a:spcBef>
                <a:spcPts val="600"/>
              </a:spcBef>
              <a:spcAft>
                <a:spcPts val="600"/>
              </a:spcAft>
            </a:pPr>
            <a:r>
              <a:rPr lang="en-US" sz="1600" dirty="0" smtClean="0"/>
              <a:t>Set up security questions to retrieve password (Segment 3)</a:t>
            </a:r>
          </a:p>
          <a:p>
            <a:pPr marL="288925" indent="-288925" eaLnBrk="1" hangingPunct="1">
              <a:spcBef>
                <a:spcPts val="600"/>
              </a:spcBef>
              <a:spcAft>
                <a:spcPts val="600"/>
              </a:spcAft>
            </a:pPr>
            <a:r>
              <a:rPr lang="en-US" sz="1600" dirty="0" smtClean="0"/>
              <a:t>Access help (Segment 3)</a:t>
            </a:r>
          </a:p>
          <a:p>
            <a:pPr marL="288925" indent="-288925" eaLnBrk="1" hangingPunct="1">
              <a:spcBef>
                <a:spcPts val="600"/>
              </a:spcBef>
              <a:spcAft>
                <a:spcPts val="600"/>
              </a:spcAft>
            </a:pPr>
            <a:r>
              <a:rPr lang="en-US" sz="1600" dirty="0" smtClean="0"/>
              <a:t>Learn the search limit (Segment 3) and (Segment 5)</a:t>
            </a:r>
          </a:p>
          <a:p>
            <a:pPr marL="288925" indent="-288925" eaLnBrk="1" hangingPunct="1">
              <a:spcBef>
                <a:spcPts val="600"/>
              </a:spcBef>
              <a:spcAft>
                <a:spcPts val="600"/>
              </a:spcAft>
            </a:pPr>
            <a:r>
              <a:rPr lang="en-US" sz="1600" dirty="0" smtClean="0"/>
              <a:t>View a summary of your account (Segment 4)</a:t>
            </a:r>
          </a:p>
          <a:p>
            <a:pPr marL="288925" indent="-288925" eaLnBrk="1" hangingPunct="1">
              <a:spcBef>
                <a:spcPts val="600"/>
              </a:spcBef>
              <a:spcAft>
                <a:spcPts val="600"/>
              </a:spcAft>
            </a:pPr>
            <a:r>
              <a:rPr lang="en-US" sz="1600" dirty="0" smtClean="0"/>
              <a:t>View and print statements (Segment 5)</a:t>
            </a:r>
          </a:p>
          <a:p>
            <a:pPr marL="288925" indent="-288925" eaLnBrk="1" hangingPunct="1">
              <a:spcBef>
                <a:spcPts val="600"/>
              </a:spcBef>
              <a:spcAft>
                <a:spcPts val="600"/>
              </a:spcAft>
            </a:pPr>
            <a:r>
              <a:rPr lang="en-US" sz="1600" dirty="0" smtClean="0"/>
              <a:t>Dispute a statement (Segment 5)</a:t>
            </a:r>
          </a:p>
          <a:p>
            <a:pPr marL="288925" indent="-288925" eaLnBrk="1" hangingPunct="1">
              <a:spcBef>
                <a:spcPts val="600"/>
              </a:spcBef>
              <a:spcAft>
                <a:spcPts val="600"/>
              </a:spcAft>
            </a:pPr>
            <a:r>
              <a:rPr lang="en-US" sz="1600" dirty="0" smtClean="0"/>
              <a:t>View a payment (Segment 6)</a:t>
            </a:r>
          </a:p>
          <a:p>
            <a:pPr marL="288925" indent="-288925" eaLnBrk="1" hangingPunct="1">
              <a:spcBef>
                <a:spcPts val="600"/>
              </a:spcBef>
              <a:spcAft>
                <a:spcPts val="600"/>
              </a:spcAft>
            </a:pPr>
            <a:r>
              <a:rPr lang="en-US" sz="1600" dirty="0" smtClean="0"/>
              <a:t>View a refund (Segment 6)</a:t>
            </a:r>
          </a:p>
          <a:p>
            <a:pPr marL="288925" indent="-288925" eaLnBrk="1" hangingPunct="1">
              <a:spcBef>
                <a:spcPts val="600"/>
              </a:spcBef>
              <a:spcAft>
                <a:spcPts val="600"/>
              </a:spcAft>
            </a:pPr>
            <a:r>
              <a:rPr lang="en-US" sz="1600" dirty="0" smtClean="0"/>
              <a:t>View account or statement correspondence (Segment 7)</a:t>
            </a:r>
          </a:p>
          <a:p>
            <a:pPr marL="288925" indent="-288925" eaLnBrk="1" hangingPunct="1">
              <a:spcBef>
                <a:spcPts val="600"/>
              </a:spcBef>
              <a:spcAft>
                <a:spcPts val="600"/>
              </a:spcAft>
            </a:pPr>
            <a:r>
              <a:rPr lang="en-US" sz="1600" dirty="0" smtClean="0"/>
              <a:t>Create account or statement correspondence (Segment 7)</a:t>
            </a:r>
          </a:p>
          <a:p>
            <a:pPr marL="288925" indent="-288925" eaLnBrk="1" hangingPunct="1">
              <a:spcBef>
                <a:spcPts val="600"/>
              </a:spcBef>
              <a:spcAft>
                <a:spcPts val="600"/>
              </a:spcAft>
            </a:pPr>
            <a:r>
              <a:rPr lang="en-US" sz="1600" dirty="0" smtClean="0"/>
              <a:t>Access an external application (Segment 8)</a:t>
            </a:r>
          </a:p>
        </p:txBody>
      </p:sp>
      <p:pic>
        <p:nvPicPr>
          <p:cNvPr id="20" name="Picture 2" descr="C:\Documents and Settings\tgiasson\Local Settings\Temporary Internet Files\Content.IE5\FMCT8VSQ\MC900149317[1].wmf"/>
          <p:cNvPicPr>
            <a:picLocks noChangeAspect="1" noChangeArrowheads="1"/>
          </p:cNvPicPr>
          <p:nvPr/>
        </p:nvPicPr>
        <p:blipFill>
          <a:blip r:embed="rId3" cstate="print"/>
          <a:srcRect/>
          <a:stretch>
            <a:fillRect/>
          </a:stretch>
        </p:blipFill>
        <p:spPr bwMode="auto">
          <a:xfrm>
            <a:off x="6651321" y="1691577"/>
            <a:ext cx="1314918" cy="1390032"/>
          </a:xfrm>
          <a:prstGeom prst="rect">
            <a:avLst/>
          </a:prstGeom>
          <a:noFill/>
        </p:spPr>
      </p:pic>
      <p:sp>
        <p:nvSpPr>
          <p:cNvPr id="5" name="TextBox 4"/>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A4</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3" y="331788"/>
            <a:ext cx="8024710" cy="563562"/>
          </a:xfrm>
        </p:spPr>
        <p:txBody>
          <a:bodyPr/>
          <a:lstStyle/>
          <a:p>
            <a:pPr eaLnBrk="1" hangingPunct="1"/>
            <a:r>
              <a:rPr lang="en-US" dirty="0" smtClean="0"/>
              <a:t>References</a:t>
            </a:r>
          </a:p>
        </p:txBody>
      </p:sp>
      <p:sp>
        <p:nvSpPr>
          <p:cNvPr id="8195" name="Rectangle 7"/>
          <p:cNvSpPr>
            <a:spLocks noGrp="1" noChangeArrowheads="1"/>
          </p:cNvSpPr>
          <p:nvPr>
            <p:ph idx="1"/>
          </p:nvPr>
        </p:nvSpPr>
        <p:spPr>
          <a:xfrm>
            <a:off x="637632" y="1431448"/>
            <a:ext cx="8229600" cy="830489"/>
          </a:xfrm>
        </p:spPr>
        <p:txBody>
          <a:bodyPr/>
          <a:lstStyle/>
          <a:p>
            <a:pPr marL="231775" lvl="2" eaLnBrk="1" hangingPunct="1"/>
            <a:r>
              <a:rPr lang="en-US" sz="2000" b="1" dirty="0" smtClean="0"/>
              <a:t>Return to the GSA VCSS Launch Page to access other segments of the VCSS presentation:  </a:t>
            </a:r>
            <a:r>
              <a:rPr lang="en-US" sz="1800" b="1" u="sng" dirty="0" smtClean="0"/>
              <a:t>http://vcss.gsa.gov</a:t>
            </a:r>
            <a:r>
              <a:rPr lang="en-US" sz="1800" dirty="0" smtClean="0"/>
              <a:t>.</a:t>
            </a:r>
            <a:endParaRPr lang="en-US" sz="2000" b="1" dirty="0" smtClean="0"/>
          </a:p>
          <a:p>
            <a:pPr eaLnBrk="1" hangingPunct="1">
              <a:buNone/>
            </a:pPr>
            <a:endParaRPr lang="en-US" sz="2000" b="1" dirty="0" smtClean="0"/>
          </a:p>
          <a:p>
            <a:pPr marL="625475" lvl="1" indent="-288925" eaLnBrk="1" hangingPunct="1">
              <a:spcBef>
                <a:spcPts val="600"/>
              </a:spcBef>
              <a:spcAft>
                <a:spcPts val="600"/>
              </a:spcAft>
            </a:pPr>
            <a:r>
              <a:rPr lang="en-US" sz="1800" b="1" dirty="0" smtClean="0"/>
              <a:t>Segment 1:  </a:t>
            </a:r>
            <a:r>
              <a:rPr lang="en-US" sz="1800" dirty="0" smtClean="0"/>
              <a:t>Introduction</a:t>
            </a:r>
            <a:endParaRPr lang="en-US" sz="1800" i="1" dirty="0" smtClean="0"/>
          </a:p>
          <a:p>
            <a:pPr marL="625475" lvl="1" indent="-288925" eaLnBrk="1" hangingPunct="1">
              <a:spcBef>
                <a:spcPts val="600"/>
              </a:spcBef>
              <a:spcAft>
                <a:spcPts val="600"/>
              </a:spcAft>
            </a:pPr>
            <a:r>
              <a:rPr lang="en-US" sz="1800" b="1" dirty="0" smtClean="0"/>
              <a:t>Segment 2:</a:t>
            </a:r>
            <a:r>
              <a:rPr lang="en-US" sz="1800" dirty="0" smtClean="0"/>
              <a:t>  VCSS Account Registration &amp; Requesting Access</a:t>
            </a:r>
            <a:endParaRPr lang="en-US" sz="1800" i="1" dirty="0" smtClean="0"/>
          </a:p>
          <a:p>
            <a:pPr marL="625475" lvl="1" indent="-288925" eaLnBrk="1" hangingPunct="1">
              <a:spcBef>
                <a:spcPts val="600"/>
              </a:spcBef>
              <a:spcAft>
                <a:spcPts val="600"/>
              </a:spcAft>
            </a:pPr>
            <a:r>
              <a:rPr lang="en-US" sz="1800" b="1" dirty="0" smtClean="0"/>
              <a:t>Segment 3:  </a:t>
            </a:r>
            <a:r>
              <a:rPr lang="en-US" sz="1800" dirty="0" smtClean="0"/>
              <a:t>Basic Navigation</a:t>
            </a:r>
            <a:endParaRPr lang="en-US" sz="1800" i="1" dirty="0" smtClean="0"/>
          </a:p>
          <a:p>
            <a:pPr marL="625475" lvl="1" indent="-288925" eaLnBrk="1" hangingPunct="1">
              <a:spcBef>
                <a:spcPts val="600"/>
              </a:spcBef>
              <a:spcAft>
                <a:spcPts val="600"/>
              </a:spcAft>
            </a:pPr>
            <a:r>
              <a:rPr lang="en-US" sz="1800" b="1" dirty="0" smtClean="0"/>
              <a:t>Segment 4:  </a:t>
            </a:r>
            <a:r>
              <a:rPr lang="en-US" sz="1800" dirty="0" smtClean="0"/>
              <a:t>Account Information</a:t>
            </a:r>
          </a:p>
          <a:p>
            <a:pPr marL="625475" lvl="1" indent="-288925" eaLnBrk="1" hangingPunct="1">
              <a:spcBef>
                <a:spcPts val="600"/>
              </a:spcBef>
              <a:spcAft>
                <a:spcPts val="600"/>
              </a:spcAft>
            </a:pPr>
            <a:r>
              <a:rPr lang="en-US" sz="1800" b="1" dirty="0" smtClean="0"/>
              <a:t>Segment 5:  </a:t>
            </a:r>
            <a:r>
              <a:rPr lang="en-US" sz="1800" dirty="0" smtClean="0"/>
              <a:t>Statement and Dispute Information</a:t>
            </a:r>
          </a:p>
          <a:p>
            <a:pPr marL="625475" lvl="1" indent="-288925" eaLnBrk="1" hangingPunct="1">
              <a:spcBef>
                <a:spcPts val="600"/>
              </a:spcBef>
              <a:spcAft>
                <a:spcPts val="600"/>
              </a:spcAft>
            </a:pPr>
            <a:r>
              <a:rPr lang="en-US" sz="1800" b="1" dirty="0" smtClean="0"/>
              <a:t>Segment 6:  </a:t>
            </a:r>
            <a:r>
              <a:rPr lang="en-US" sz="1800" dirty="0" smtClean="0"/>
              <a:t>Customer Payment Information</a:t>
            </a:r>
          </a:p>
          <a:p>
            <a:pPr marL="625475" lvl="1" indent="-288925" eaLnBrk="1" hangingPunct="1">
              <a:spcBef>
                <a:spcPts val="600"/>
              </a:spcBef>
              <a:spcAft>
                <a:spcPts val="600"/>
              </a:spcAft>
            </a:pPr>
            <a:r>
              <a:rPr lang="en-US" sz="1800" b="1" dirty="0" smtClean="0"/>
              <a:t>Segment 7:  </a:t>
            </a:r>
            <a:r>
              <a:rPr lang="en-US" sz="1800" dirty="0" smtClean="0"/>
              <a:t>Correspondence Information</a:t>
            </a:r>
          </a:p>
          <a:p>
            <a:pPr marL="625475" lvl="1" indent="-288925" eaLnBrk="1" hangingPunct="1">
              <a:spcBef>
                <a:spcPts val="600"/>
              </a:spcBef>
              <a:spcAft>
                <a:spcPts val="600"/>
              </a:spcAft>
            </a:pPr>
            <a:r>
              <a:rPr lang="en-US" sz="1800" b="1" dirty="0" smtClean="0"/>
              <a:t>Segment 8:  </a:t>
            </a:r>
            <a:r>
              <a:rPr lang="en-US" sz="1800" dirty="0" smtClean="0"/>
              <a:t>External Applications Information</a:t>
            </a:r>
            <a:endParaRPr lang="en-US" sz="1800" b="1" u="sng" dirty="0" smtClean="0"/>
          </a:p>
        </p:txBody>
      </p:sp>
      <p:sp>
        <p:nvSpPr>
          <p:cNvPr id="5" name="TextBox 4"/>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A5</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CGI Federal">
  <a:themeElements>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GI Feder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D171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ED171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GI Feder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GI Feder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GI Feder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GI Feder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GI Feder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GI Feder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GI Feder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GI Feder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GI Feder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GI Feder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GI Feder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CGI Federal">
  <a:themeElements>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GI Feder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D171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ED171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GI Feder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GI Feder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GI Feder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GI Feder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GI Feder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GI Feder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GI Feder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GI Feder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GI Feder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GI Feder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GI Feder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575195E1359584F99718DEDE2C9E676" ma:contentTypeVersion="5" ma:contentTypeDescription="Create a new document." ma:contentTypeScope="" ma:versionID="6a3cf46e966c06a5ee040fa65616d7e4">
  <xsd:schema xmlns:xsd="http://www.w3.org/2001/XMLSchema" xmlns:p="http://schemas.microsoft.com/office/2006/metadata/properties" xmlns:ns2="64c86622-5fb5-439c-adbb-a479cea2d062" targetNamespace="http://schemas.microsoft.com/office/2006/metadata/properties" ma:root="true" ma:fieldsID="acbad8c24a7a2047e8dad8a83e68ecf0" ns2:_="">
    <xsd:import namespace="64c86622-5fb5-439c-adbb-a479cea2d062"/>
    <xsd:element name="properties">
      <xsd:complexType>
        <xsd:sequence>
          <xsd:element name="documentManagement">
            <xsd:complexType>
              <xsd:all>
                <xsd:element ref="ns2:level_x0020_1" minOccurs="0"/>
                <xsd:element ref="ns2:Level_x0020_2" minOccurs="0"/>
                <xsd:element ref="ns2:Level_x0020_3" minOccurs="0"/>
                <xsd:element ref="ns2:Level_x0020_4" minOccurs="0"/>
                <xsd:element ref="ns2:level_x0020_5" minOccurs="0"/>
              </xsd:all>
            </xsd:complexType>
          </xsd:element>
        </xsd:sequence>
      </xsd:complexType>
    </xsd:element>
  </xsd:schema>
  <xsd:schema xmlns:xsd="http://www.w3.org/2001/XMLSchema" xmlns:dms="http://schemas.microsoft.com/office/2006/documentManagement/types" targetNamespace="64c86622-5fb5-439c-adbb-a479cea2d062" elementFormDefault="qualified">
    <xsd:import namespace="http://schemas.microsoft.com/office/2006/documentManagement/types"/>
    <xsd:element name="level_x0020_1" ma:index="8" nillable="true" ma:displayName="level 1" ma:internalName="level_x0020_1">
      <xsd:simpleType>
        <xsd:restriction base="dms:Text">
          <xsd:maxLength value="255"/>
        </xsd:restriction>
      </xsd:simpleType>
    </xsd:element>
    <xsd:element name="Level_x0020_2" ma:index="9" nillable="true" ma:displayName="Level 2" ma:internalName="Level_x0020_2">
      <xsd:simpleType>
        <xsd:restriction base="dms:Text">
          <xsd:maxLength value="255"/>
        </xsd:restriction>
      </xsd:simpleType>
    </xsd:element>
    <xsd:element name="Level_x0020_3" ma:index="10" nillable="true" ma:displayName="Level 3" ma:internalName="Level_x0020_3">
      <xsd:simpleType>
        <xsd:restriction base="dms:Text">
          <xsd:maxLength value="255"/>
        </xsd:restriction>
      </xsd:simpleType>
    </xsd:element>
    <xsd:element name="Level_x0020_4" ma:index="11" nillable="true" ma:displayName="Level 4" ma:internalName="Level_x0020_4">
      <xsd:simpleType>
        <xsd:restriction base="dms:Text">
          <xsd:maxLength value="255"/>
        </xsd:restriction>
      </xsd:simpleType>
    </xsd:element>
    <xsd:element name="level_x0020_5" ma:index="12" nillable="true" ma:displayName="level 5" ma:internalName="level_x0020_5">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level_x0020_1 xmlns="64c86622-5fb5-439c-adbb-a479cea2d062" xsi:nil="true"/>
    <level_x0020_5 xmlns="64c86622-5fb5-439c-adbb-a479cea2d062" xsi:nil="true"/>
    <Level_x0020_2 xmlns="64c86622-5fb5-439c-adbb-a479cea2d062" xsi:nil="true"/>
    <Level_x0020_3 xmlns="64c86622-5fb5-439c-adbb-a479cea2d062" xsi:nil="true"/>
    <Level_x0020_4 xmlns="64c86622-5fb5-439c-adbb-a479cea2d062" xsi:nil="true"/>
  </documentManagement>
</p:properties>
</file>

<file path=customXml/itemProps1.xml><?xml version="1.0" encoding="utf-8"?>
<ds:datastoreItem xmlns:ds="http://schemas.openxmlformats.org/officeDocument/2006/customXml" ds:itemID="{8C80FAC9-4676-4EB1-A789-436274EB2452}">
  <ds:schemaRefs>
    <ds:schemaRef ds:uri="http://schemas.microsoft.com/sharepoint/v3/contenttype/forms"/>
  </ds:schemaRefs>
</ds:datastoreItem>
</file>

<file path=customXml/itemProps2.xml><?xml version="1.0" encoding="utf-8"?>
<ds:datastoreItem xmlns:ds="http://schemas.openxmlformats.org/officeDocument/2006/customXml" ds:itemID="{53661F8B-0F4E-43B3-B30B-3439BED7DA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c86622-5fb5-439c-adbb-a479cea2d062"/>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4C95321C-E10B-4931-875F-814FC4CB5D7D}">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64c86622-5fb5-439c-adbb-a479cea2d062"/>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53243</TotalTime>
  <Words>990</Words>
  <Application>Microsoft Office PowerPoint</Application>
  <PresentationFormat>On-screen Show (4:3)</PresentationFormat>
  <Paragraphs>85</Paragraphs>
  <Slides>6</Slides>
  <Notes>6</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1_CGI Federal</vt:lpstr>
      <vt:lpstr>2_CGI Federal</vt:lpstr>
      <vt:lpstr>GSA’s Vendor and Customer  Self Service (VCSS)</vt:lpstr>
      <vt:lpstr>Background</vt:lpstr>
      <vt:lpstr>Vendor and Customer Self Service Overview</vt:lpstr>
      <vt:lpstr>GSA Launch Page Overview</vt:lpstr>
      <vt:lpstr>Quick Reference for Important Facts</vt:lpstr>
      <vt:lpstr>References</vt:lpstr>
    </vt:vector>
  </TitlesOfParts>
  <Company>Last Flight Out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GSA’s Vendor and Customer  Self Service (VCSS)</dc:title>
  <dc:creator>User</dc:creator>
  <cp:lastModifiedBy>LaceyDMackey</cp:lastModifiedBy>
  <cp:revision>5188</cp:revision>
  <cp:lastPrinted>2013-04-02T16:03:47Z</cp:lastPrinted>
  <dcterms:created xsi:type="dcterms:W3CDTF">2004-04-30T16:33:22Z</dcterms:created>
  <dcterms:modified xsi:type="dcterms:W3CDTF">2013-07-05T13:42:13Z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endEmail">
    <vt:lpwstr>No</vt:lpwstr>
  </property>
  <property fmtid="{D5CDD505-2E9C-101B-9397-08002B2CF9AE}" pid="3" name="MailTo">
    <vt:lpwstr/>
  </property>
  <property fmtid="{D5CDD505-2E9C-101B-9397-08002B2CF9AE}" pid="4" name="Body/Comments">
    <vt:lpwstr/>
  </property>
  <property fmtid="{D5CDD505-2E9C-101B-9397-08002B2CF9AE}" pid="5" name="Abstract">
    <vt:lpwstr/>
  </property>
  <property fmtid="{D5CDD505-2E9C-101B-9397-08002B2CF9AE}" pid="6" name="Author0">
    <vt:lpwstr>220</vt:lpwstr>
  </property>
  <property fmtid="{D5CDD505-2E9C-101B-9397-08002B2CF9AE}" pid="7" name="Date">
    <vt:lpwstr>2010-12-29T00:00:00Z</vt:lpwstr>
  </property>
  <property fmtid="{D5CDD505-2E9C-101B-9397-08002B2CF9AE}" pid="8" name="Team">
    <vt:lpwstr>New Initiatives</vt:lpwstr>
  </property>
  <property fmtid="{D5CDD505-2E9C-101B-9397-08002B2CF9AE}" pid="9" name="MailCC">
    <vt:lpwstr/>
  </property>
  <property fmtid="{D5CDD505-2E9C-101B-9397-08002B2CF9AE}" pid="10" name="ContentTypeId">
    <vt:lpwstr>0x010100F575195E1359584F99718DEDE2C9E676</vt:lpwstr>
  </property>
</Properties>
</file>