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 id="2147483679" r:id="rId5"/>
  </p:sldMasterIdLst>
  <p:notesMasterIdLst>
    <p:notesMasterId r:id="rId44"/>
  </p:notesMasterIdLst>
  <p:handoutMasterIdLst>
    <p:handoutMasterId r:id="rId45"/>
  </p:handoutMasterIdLst>
  <p:sldIdLst>
    <p:sldId id="256"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nathan Reid" initials="JAR" lastIdx="127" clrIdx="0"/>
  <p:cmAuthor id="1" name="Barbara Clemmensen" initials="bcc" lastIdx="16" clrIdx="1"/>
  <p:cmAuthor id="2" name="Jen Scheiner" initials="JS" lastIdx="63" clrIdx="2"/>
  <p:cmAuthor id="3" name="Kim Leggette" initials="KL" lastIdx="26" clrIdx="3"/>
  <p:cmAuthor id="4" name="Tesi" initials="Tes" lastIdx="2" clrIdx="4"/>
  <p:cmAuthor id="5" name="Keswani, Karin J" initials="KKJ" lastIdx="17"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EAEAEA"/>
    <a:srgbClr val="DDDDDD"/>
    <a:srgbClr val="C0C0C0"/>
    <a:srgbClr val="840016"/>
    <a:srgbClr val="E21D38"/>
    <a:srgbClr val="FF0000"/>
    <a:srgbClr val="BD192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70" autoAdjust="0"/>
    <p:restoredTop sz="91788" autoAdjust="0"/>
  </p:normalViewPr>
  <p:slideViewPr>
    <p:cSldViewPr snapToGrid="0">
      <p:cViewPr>
        <p:scale>
          <a:sx n="80" d="100"/>
          <a:sy n="80" d="100"/>
        </p:scale>
        <p:origin x="-408" y="-258"/>
      </p:cViewPr>
      <p:guideLst>
        <p:guide orient="horz" pos="2180"/>
        <p:guide pos="2996"/>
      </p:guideLst>
    </p:cSldViewPr>
  </p:slideViewPr>
  <p:outlineViewPr>
    <p:cViewPr>
      <p:scale>
        <a:sx n="33" d="100"/>
        <a:sy n="33" d="100"/>
      </p:scale>
      <p:origin x="0" y="128688"/>
    </p:cViewPr>
  </p:outlineViewPr>
  <p:notesTextViewPr>
    <p:cViewPr>
      <p:scale>
        <a:sx n="75" d="100"/>
        <a:sy n="75" d="100"/>
      </p:scale>
      <p:origin x="0" y="0"/>
    </p:cViewPr>
  </p:notesTextViewPr>
  <p:sorterViewPr>
    <p:cViewPr>
      <p:scale>
        <a:sx n="100" d="100"/>
        <a:sy n="100" d="100"/>
      </p:scale>
      <p:origin x="0" y="0"/>
    </p:cViewPr>
  </p:sorterViewPr>
  <p:notesViewPr>
    <p:cSldViewPr snapToGrid="0">
      <p:cViewPr>
        <p:scale>
          <a:sx n="100" d="100"/>
          <a:sy n="100" d="100"/>
        </p:scale>
        <p:origin x="-1500" y="-78"/>
      </p:cViewPr>
      <p:guideLst>
        <p:guide orient="horz" pos="3023"/>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4738" name="Rectangle 2"/>
          <p:cNvSpPr>
            <a:spLocks noGrp="1" noChangeArrowheads="1"/>
          </p:cNvSpPr>
          <p:nvPr>
            <p:ph type="hdr" sz="quarter"/>
          </p:nvPr>
        </p:nvSpPr>
        <p:spPr bwMode="auto">
          <a:xfrm>
            <a:off x="1"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defTabSz="968127">
              <a:defRPr sz="1300">
                <a:latin typeface="Arial" charset="0"/>
              </a:defRPr>
            </a:lvl1pPr>
          </a:lstStyle>
          <a:p>
            <a:pPr>
              <a:defRPr/>
            </a:pPr>
            <a:endParaRPr lang="en-US" dirty="0"/>
          </a:p>
        </p:txBody>
      </p:sp>
      <p:sp>
        <p:nvSpPr>
          <p:cNvPr id="244739" name="Rectangle 3"/>
          <p:cNvSpPr>
            <a:spLocks noGrp="1" noChangeArrowheads="1"/>
          </p:cNvSpPr>
          <p:nvPr>
            <p:ph type="dt" sz="quarter" idx="1"/>
          </p:nvPr>
        </p:nvSpPr>
        <p:spPr bwMode="auto">
          <a:xfrm>
            <a:off x="4142963"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algn="r" defTabSz="968127">
              <a:defRPr sz="1300">
                <a:latin typeface="Arial" charset="0"/>
              </a:defRPr>
            </a:lvl1pPr>
          </a:lstStyle>
          <a:p>
            <a:pPr>
              <a:defRPr/>
            </a:pPr>
            <a:endParaRPr lang="en-US" dirty="0"/>
          </a:p>
        </p:txBody>
      </p:sp>
      <p:sp>
        <p:nvSpPr>
          <p:cNvPr id="244740" name="Rectangle 4"/>
          <p:cNvSpPr>
            <a:spLocks noGrp="1" noChangeArrowheads="1"/>
          </p:cNvSpPr>
          <p:nvPr>
            <p:ph type="ftr" sz="quarter" idx="2"/>
          </p:nvPr>
        </p:nvSpPr>
        <p:spPr bwMode="auto">
          <a:xfrm>
            <a:off x="1"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defTabSz="968127">
              <a:defRPr sz="1300">
                <a:latin typeface="Arial" charset="0"/>
              </a:defRPr>
            </a:lvl1pPr>
          </a:lstStyle>
          <a:p>
            <a:pPr>
              <a:defRPr/>
            </a:pPr>
            <a:endParaRPr lang="en-US" dirty="0"/>
          </a:p>
        </p:txBody>
      </p:sp>
      <p:sp>
        <p:nvSpPr>
          <p:cNvPr id="244741" name="Rectangle 5"/>
          <p:cNvSpPr>
            <a:spLocks noGrp="1" noChangeArrowheads="1"/>
          </p:cNvSpPr>
          <p:nvPr>
            <p:ph type="sldNum" sz="quarter" idx="3"/>
          </p:nvPr>
        </p:nvSpPr>
        <p:spPr bwMode="auto">
          <a:xfrm>
            <a:off x="4142963"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algn="r" defTabSz="968127">
              <a:defRPr sz="1300">
                <a:latin typeface="Arial" charset="0"/>
              </a:defRPr>
            </a:lvl1pPr>
          </a:lstStyle>
          <a:p>
            <a:pPr>
              <a:defRPr/>
            </a:pPr>
            <a:fld id="{26E1D906-4906-4943-AE5C-D5E9C2D7A785}" type="slidenum">
              <a:rPr lang="en-US"/>
              <a:pPr>
                <a:defRPr/>
              </a:pPr>
              <a:t>‹#›</a:t>
            </a:fld>
            <a:endParaRPr lang="en-US" dirty="0"/>
          </a:p>
        </p:txBody>
      </p:sp>
    </p:spTree>
    <p:extLst>
      <p:ext uri="{BB962C8B-B14F-4D97-AF65-F5344CB8AC3E}">
        <p14:creationId xmlns="" xmlns:p14="http://schemas.microsoft.com/office/powerpoint/2010/main" val="17714505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defTabSz="968127">
              <a:defRPr sz="1300">
                <a:latin typeface="Arial" charset="0"/>
              </a:defRPr>
            </a:lvl1pPr>
          </a:lstStyle>
          <a:p>
            <a:pPr>
              <a:defRPr/>
            </a:pPr>
            <a:endParaRPr lang="en-US" dirty="0"/>
          </a:p>
        </p:txBody>
      </p:sp>
      <p:sp>
        <p:nvSpPr>
          <p:cNvPr id="6147" name="Rectangle 3"/>
          <p:cNvSpPr>
            <a:spLocks noGrp="1" noChangeArrowheads="1"/>
          </p:cNvSpPr>
          <p:nvPr>
            <p:ph type="dt" idx="1"/>
          </p:nvPr>
        </p:nvSpPr>
        <p:spPr bwMode="auto">
          <a:xfrm>
            <a:off x="4142963"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algn="r" defTabSz="968127">
              <a:defRPr sz="1300">
                <a:latin typeface="Arial" charset="0"/>
              </a:defRPr>
            </a:lvl1pPr>
          </a:lstStyle>
          <a:p>
            <a:pPr>
              <a:defRPr/>
            </a:pPr>
            <a:endParaRPr lang="en-US" dirty="0"/>
          </a:p>
        </p:txBody>
      </p:sp>
      <p:sp>
        <p:nvSpPr>
          <p:cNvPr id="110596" name="Rectangle 4"/>
          <p:cNvSpPr>
            <a:spLocks noGrp="1" noRot="1" noChangeAspect="1" noChangeArrowheads="1" noTextEdit="1"/>
          </p:cNvSpPr>
          <p:nvPr>
            <p:ph type="sldImg" idx="2"/>
          </p:nvPr>
        </p:nvSpPr>
        <p:spPr bwMode="auto">
          <a:xfrm>
            <a:off x="1257300" y="719138"/>
            <a:ext cx="4802188" cy="3602037"/>
          </a:xfrm>
          <a:prstGeom prst="rect">
            <a:avLst/>
          </a:prstGeom>
          <a:noFill/>
          <a:ln w="9525">
            <a:solidFill>
              <a:srgbClr val="000000"/>
            </a:solidFill>
            <a:miter lim="800000"/>
            <a:headEnd/>
            <a:tailEnd/>
          </a:ln>
        </p:spPr>
      </p:sp>
      <p:sp>
        <p:nvSpPr>
          <p:cNvPr id="6150" name="Rectangle 6"/>
          <p:cNvSpPr>
            <a:spLocks noGrp="1" noChangeArrowheads="1"/>
          </p:cNvSpPr>
          <p:nvPr>
            <p:ph type="ftr" sz="quarter" idx="4"/>
          </p:nvPr>
        </p:nvSpPr>
        <p:spPr bwMode="auto">
          <a:xfrm>
            <a:off x="1"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defTabSz="968127">
              <a:defRPr sz="1300">
                <a:latin typeface="Arial" charset="0"/>
              </a:defRPr>
            </a:lvl1pPr>
          </a:lstStyle>
          <a:p>
            <a:pPr>
              <a:defRPr/>
            </a:pPr>
            <a:endParaRPr lang="en-US" dirty="0"/>
          </a:p>
        </p:txBody>
      </p:sp>
      <p:sp>
        <p:nvSpPr>
          <p:cNvPr id="6151" name="Rectangle 7"/>
          <p:cNvSpPr>
            <a:spLocks noGrp="1" noChangeArrowheads="1"/>
          </p:cNvSpPr>
          <p:nvPr>
            <p:ph type="sldNum" sz="quarter" idx="5"/>
          </p:nvPr>
        </p:nvSpPr>
        <p:spPr bwMode="auto">
          <a:xfrm>
            <a:off x="4142963"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algn="r" defTabSz="968127">
              <a:defRPr sz="1300">
                <a:latin typeface="Arial" charset="0"/>
              </a:defRPr>
            </a:lvl1pPr>
          </a:lstStyle>
          <a:p>
            <a:pPr>
              <a:defRPr/>
            </a:pPr>
            <a:fld id="{A7F73B52-DB19-4621-960F-64471B4BCF64}" type="slidenum">
              <a:rPr lang="en-US"/>
              <a:pPr>
                <a:defRPr/>
              </a:pPr>
              <a:t>‹#›</a:t>
            </a:fld>
            <a:endParaRPr lang="en-US" dirty="0"/>
          </a:p>
        </p:txBody>
      </p:sp>
    </p:spTree>
    <p:extLst>
      <p:ext uri="{BB962C8B-B14F-4D97-AF65-F5344CB8AC3E}">
        <p14:creationId xmlns="" xmlns:p14="http://schemas.microsoft.com/office/powerpoint/2010/main" val="272428394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Rot="1" noChangeAspect="1" noChangeArrowheads="1" noTextEdit="1"/>
          </p:cNvSpPr>
          <p:nvPr>
            <p:ph type="sldImg"/>
          </p:nvPr>
        </p:nvSpPr>
        <p:spPr>
          <a:xfrm>
            <a:off x="1257300" y="719138"/>
            <a:ext cx="4800600" cy="3600450"/>
          </a:xfrm>
          <a:ln/>
        </p:spPr>
      </p:sp>
      <p:sp>
        <p:nvSpPr>
          <p:cNvPr id="111620"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eaLnBrk="1" hangingPunct="1"/>
            <a:r>
              <a:rPr lang="en-US" dirty="0" smtClean="0"/>
              <a:t>Hello and welcome to GSA’s Vendor and Customer Self Service (VCSS) training course.  This course has been developed to walk you through the navigation and functionality of VCSS.  You are listening to Segment 1, Introduction</a:t>
            </a:r>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None/>
            </a:pP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buFont typeface="Arial" pitchFamily="34" charset="0"/>
              <a:buChar char="•"/>
              <a:defRPr/>
            </a:pPr>
            <a:r>
              <a:rPr lang="en-US" dirty="0" smtClean="0"/>
              <a:t> After you submit the account registration, GSA will review your registration request for approval.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You can only follow this step if GSA approved your registration request and sent you an approval email with the VCSS URL and PIN.</a:t>
            </a:r>
          </a:p>
          <a:p>
            <a:endParaRPr lang="en-US" b="1"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You can now enter the </a:t>
            </a:r>
            <a:r>
              <a:rPr lang="en-US" b="1" dirty="0" smtClean="0"/>
              <a:t>email address</a:t>
            </a:r>
            <a:r>
              <a:rPr lang="en-US" dirty="0" smtClean="0"/>
              <a:t> you used on the organization registration form and the </a:t>
            </a:r>
            <a:r>
              <a:rPr lang="en-US" b="1" dirty="0" smtClean="0"/>
              <a:t>PIN</a:t>
            </a:r>
            <a:r>
              <a:rPr lang="en-US" dirty="0" smtClean="0"/>
              <a:t> in the email from GSA.</a:t>
            </a:r>
          </a:p>
          <a:p>
            <a:endParaRPr lang="en-US" b="1"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Confirm the registration information in order to have a User ID login created for you to access the VCSS customer account you just registered.</a:t>
            </a:r>
          </a:p>
          <a:p>
            <a:endParaRPr lang="en-US" b="1"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Submit the registration information in order to have a User ID login created for you to access the VCSS account you just registered.</a:t>
            </a:r>
          </a:p>
          <a:p>
            <a:endParaRPr lang="en-US" b="1"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48507">
              <a:buFont typeface="Arial" pitchFamily="34" charset="0"/>
              <a:buChar char="•"/>
              <a:defRPr/>
            </a:pPr>
            <a:r>
              <a:rPr lang="en-US" dirty="0" smtClean="0"/>
              <a:t> After you submit the registration information in VCSS, it is now in GSA hands to review your registration request and approve it.</a:t>
            </a:r>
          </a:p>
          <a:p>
            <a:pPr>
              <a:buFont typeface="Arial" pitchFamily="34" charset="0"/>
              <a:buNone/>
            </a:pP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You can only follow this step if GSA approved your registration request and sent you two emails with your new User ID login and password. </a:t>
            </a:r>
          </a:p>
          <a:p>
            <a:endParaRPr lang="en-US" b="1"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defRPr/>
            </a:pPr>
            <a:endParaRPr lang="en-US"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To login, enter your </a:t>
            </a:r>
            <a:r>
              <a:rPr lang="en-US" b="1" dirty="0" smtClean="0"/>
              <a:t>User ID</a:t>
            </a:r>
            <a:r>
              <a:rPr lang="en-US" dirty="0" smtClean="0"/>
              <a:t> and</a:t>
            </a:r>
            <a:r>
              <a:rPr lang="en-US" b="1" dirty="0" smtClean="0"/>
              <a:t> password</a:t>
            </a:r>
            <a:r>
              <a:rPr lang="en-US" dirty="0" smtClean="0"/>
              <a:t> sent in the approval email from GSA.</a:t>
            </a:r>
          </a:p>
          <a:p>
            <a:pPr>
              <a:buFont typeface="Arial" pitchFamily="34" charset="0"/>
              <a:buChar char="•"/>
            </a:pPr>
            <a:r>
              <a:rPr lang="en-US" dirty="0" smtClean="0"/>
              <a:t> If the login is successful, you now have access to the VCSS customer account you just registered.</a:t>
            </a:r>
          </a:p>
          <a:p>
            <a:endParaRPr lang="en-US" b="1"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defRPr/>
            </a:pPr>
            <a:r>
              <a:rPr lang="en-US" dirty="0" smtClean="0"/>
              <a:t>The process we are about to cover is geared towards those that are going to register a VCSS account. </a:t>
            </a:r>
            <a:endParaRPr lang="en-US" dirty="0"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buFont typeface="Arial" pitchFamily="34" charset="0"/>
              <a:buChar char="•"/>
              <a:defRPr/>
            </a:pPr>
            <a:r>
              <a:rPr lang="en-US" dirty="0" smtClean="0"/>
              <a:t> We are now going to walk through the process of how to request user access to an existing VCSS account, which is an account that has already been registered.</a:t>
            </a:r>
            <a:endParaRPr lang="en-US" dirty="0"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sz="1000" dirty="0" smtClean="0"/>
              <a:t> This slide provides a high level overview of the steps taken to request access to a VCSS account.  We are going to review the details for each step in this diagram in the next few slides.  </a:t>
            </a:r>
          </a:p>
          <a:p>
            <a:pPr>
              <a:buFont typeface="Arial" pitchFamily="34" charset="0"/>
              <a:buChar char="•"/>
            </a:pPr>
            <a:r>
              <a:rPr lang="en-US" sz="1000" dirty="0" smtClean="0"/>
              <a:t> Since the person requesting access can either be the customer or the account administrator, the process diagram uses the term “requestor” to refer to either of these two persons.</a:t>
            </a:r>
          </a:p>
          <a:p>
            <a:pPr>
              <a:buFont typeface="Arial" pitchFamily="34" charset="0"/>
              <a:buChar char="•"/>
            </a:pPr>
            <a:r>
              <a:rPr lang="en-US" sz="1000" dirty="0" smtClean="0"/>
              <a:t> This is a process diagram for the request access process, which is organized with boxes and rows.  Each box represents a step in the registration process.  Each row is called a “swim lane” that lists the person responsible for each step.  </a:t>
            </a:r>
          </a:p>
          <a:p>
            <a:pPr>
              <a:buFont typeface="Arial" pitchFamily="34" charset="0"/>
              <a:buChar char="•"/>
            </a:pPr>
            <a:r>
              <a:rPr lang="en-US" sz="1000" dirty="0" smtClean="0"/>
              <a:t> First, the requestor, which can be the customer or account administrator that is requesting access, accesses the GSA launch page to complete and submit the user registration, which is covered in steps number 1 through 4.</a:t>
            </a:r>
          </a:p>
          <a:p>
            <a:pPr>
              <a:buFont typeface="Arial" pitchFamily="34" charset="0"/>
              <a:buChar char="•"/>
            </a:pPr>
            <a:r>
              <a:rPr lang="en-US" sz="1000" dirty="0" smtClean="0"/>
              <a:t> Next, the account administrator, for the VCSS account you are requesting access to, receives and reviews the user registration for approval, which is covered in step number 5.</a:t>
            </a:r>
          </a:p>
          <a:p>
            <a:pPr defTabSz="948507">
              <a:buFont typeface="Arial" pitchFamily="34" charset="0"/>
              <a:buChar char="•"/>
              <a:defRPr/>
            </a:pPr>
            <a:r>
              <a:rPr lang="en-US" sz="1000" dirty="0" smtClean="0"/>
              <a:t> If the account administrator approves the user registration, then the access request is sent to GSA for approval. </a:t>
            </a:r>
          </a:p>
          <a:p>
            <a:pPr>
              <a:buFont typeface="Arial" pitchFamily="34" charset="0"/>
              <a:buChar char="•"/>
            </a:pPr>
            <a:r>
              <a:rPr lang="en-US" sz="1000" dirty="0" smtClean="0"/>
              <a:t> However, if the account administrator does not approve the user registration, then the requestor receives a rejection email.  Since the user registration has been rejected, the process ends here.</a:t>
            </a:r>
          </a:p>
          <a:p>
            <a:pPr>
              <a:buFont typeface="Arial" pitchFamily="34" charset="0"/>
              <a:buChar char="•"/>
            </a:pPr>
            <a:r>
              <a:rPr lang="en-US" sz="1000" dirty="0" smtClean="0"/>
              <a:t> In the case that the account administrator approves the user registration, GSA then receives and reviews the user registration for approval, which is covered in step number 6.  </a:t>
            </a:r>
          </a:p>
          <a:p>
            <a:pPr>
              <a:buFont typeface="Arial" pitchFamily="34" charset="0"/>
              <a:buChar char="•"/>
            </a:pPr>
            <a:r>
              <a:rPr lang="en-US" sz="1000" dirty="0" smtClean="0"/>
              <a:t> If GSA approves the user registration, then the requestor receives an approval email from GSA.  </a:t>
            </a:r>
          </a:p>
          <a:p>
            <a:pPr defTabSz="948507">
              <a:buFont typeface="Arial" pitchFamily="34" charset="0"/>
              <a:buChar char="•"/>
              <a:defRPr/>
            </a:pPr>
            <a:r>
              <a:rPr lang="en-US" sz="1000" dirty="0" smtClean="0"/>
              <a:t> However, if GSA does not approve the user registration, then the Requestor receives a rejection email from GSA.  Since the user registration has been rejected, the process ends here.</a:t>
            </a:r>
          </a:p>
          <a:p>
            <a:pPr defTabSz="948507">
              <a:buFont typeface="Arial" pitchFamily="34" charset="0"/>
              <a:buChar char="•"/>
              <a:defRPr/>
            </a:pPr>
            <a:r>
              <a:rPr lang="en-US" sz="1000" dirty="0" smtClean="0"/>
              <a:t> In the case that the requestor receives an approval email from GSA, if you currently have a User ID, then the VCSS account that you requested access to is granted.  If you do not have a User ID and are logging into VCSS for the first time, then GSA sends you a separate email with a User ID and password.  You can access the GSA launch page to login to VCSS, and then enter your new User ID and password sent in the email from GSA, which is covered in steps number 7 through 10.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As a customer or account administrator, you access the GSA launch page and go through the following steps.</a:t>
            </a:r>
          </a:p>
          <a:p>
            <a:endParaRPr lang="en-US" b="1"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If needed, you can request access to more than one account from this page.</a:t>
            </a:r>
          </a:p>
          <a:p>
            <a:endParaRPr lang="en-US" b="1"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If needed, you can request access to more than one account from this page.</a:t>
            </a:r>
          </a:p>
          <a:p>
            <a:endParaRPr lang="en-US" b="1"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If needed, you can request access to more than one account from this page.</a:t>
            </a:r>
          </a:p>
          <a:p>
            <a:endParaRPr lang="en-US" b="1"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endParaRPr lang="en-US" b="1" dirty="0" smtClean="0"/>
          </a:p>
          <a:p>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After you have filled out the organization registration form, you should verify the information that you entered is correct, and then submit the registration.</a:t>
            </a:r>
          </a:p>
          <a:p>
            <a:endParaRPr lang="en-US" b="1"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4" y="4561227"/>
            <a:ext cx="5850835" cy="5039973"/>
          </a:xfrm>
          <a:prstGeom prst="rect">
            <a:avLst/>
          </a:prstGeom>
          <a:noFill/>
          <a:ln/>
        </p:spPr>
        <p:txBody>
          <a:bodyPr lIns="94851" tIns="47425" rIns="94851" bIns="47425"/>
          <a:lstStyle/>
          <a:p>
            <a:pPr defTabSz="914266" eaLnBrk="1" hangingPunct="1">
              <a:buFont typeface="Arial" pitchFamily="34" charset="0"/>
              <a:buChar char="•"/>
              <a:defRPr/>
            </a:pPr>
            <a:r>
              <a:rPr lang="en-US" sz="1000" dirty="0" smtClean="0"/>
              <a:t> Here is the high level process of the steps taken to register for a VCSS account.  We are going to review the details for each step in this diagram in the next few slides.  </a:t>
            </a:r>
            <a:endParaRPr lang="en-US" sz="1000" dirty="0" smtClean="0">
              <a:latin typeface="Arial" pitchFamily="34" charset="0"/>
            </a:endParaRPr>
          </a:p>
          <a:p>
            <a:pPr>
              <a:buFont typeface="Arial" pitchFamily="34" charset="0"/>
              <a:buChar char="•"/>
            </a:pPr>
            <a:r>
              <a:rPr lang="en-US" sz="1000" dirty="0" smtClean="0"/>
              <a:t> This is a process diagram for the VCSS registration process, which is organized with boxes and rows.   Each box represents a step in the registration process.   Each row is called a “swim lane” that lists the person responsible for each step. </a:t>
            </a:r>
          </a:p>
          <a:p>
            <a:pPr marL="237127" indent="-237127">
              <a:buFont typeface="+mj-lt"/>
              <a:buAutoNum type="arabicPeriod"/>
            </a:pPr>
            <a:r>
              <a:rPr lang="en-US" dirty="0" smtClean="0"/>
              <a:t> </a:t>
            </a:r>
            <a:r>
              <a:rPr lang="en-US" sz="1000" dirty="0" smtClean="0"/>
              <a:t>First, the account administrator accesses the GSA launch page to complete and submit the account registration, which is covered in steps number 1 through 7. </a:t>
            </a:r>
          </a:p>
          <a:p>
            <a:pPr marL="237127" indent="-237127">
              <a:buFont typeface="+mj-lt"/>
              <a:buAutoNum type="arabicPeriod"/>
            </a:pPr>
            <a:r>
              <a:rPr lang="en-US" sz="1000" dirty="0" smtClean="0"/>
              <a:t> Next, GSA receives and reviews the account registration for approval, which is covered in step number 8.</a:t>
            </a:r>
          </a:p>
          <a:p>
            <a:pPr marL="237127" indent="-237127">
              <a:buFont typeface="+mj-lt"/>
              <a:buAutoNum type="arabicPeriod"/>
            </a:pPr>
            <a:r>
              <a:rPr lang="en-US" sz="1000" dirty="0" smtClean="0"/>
              <a:t> If GSA approves the account registration, then the account administrator receives an approval email from GSA with the VCSS URL and Personal Identification Number.</a:t>
            </a:r>
          </a:p>
          <a:p>
            <a:pPr marL="237127" indent="-237127">
              <a:buFont typeface="+mj-lt"/>
              <a:buAutoNum type="arabicPeriod"/>
            </a:pPr>
            <a:r>
              <a:rPr lang="en-US" sz="1000" dirty="0" smtClean="0"/>
              <a:t> However, if GSA does not approve the account registration, then the account administrator receives a rejection email from GSA.  Since the account registration has been rejected, the process ends here.</a:t>
            </a:r>
          </a:p>
          <a:p>
            <a:pPr marL="237127" indent="-237127">
              <a:buFont typeface="+mj-lt"/>
              <a:buAutoNum type="arabicPeriod"/>
            </a:pPr>
            <a:r>
              <a:rPr lang="en-US" sz="1000" dirty="0" smtClean="0"/>
              <a:t> In the case that the account administrator receives an approval email from GSA, then they access the emailed VCSS URL, enter their PIN, and complete the registration information to request a login, which is covered in steps number 9 through 13.</a:t>
            </a:r>
          </a:p>
          <a:p>
            <a:pPr marL="237127" indent="-237127">
              <a:buFont typeface="+mj-lt"/>
              <a:buAutoNum type="arabicPeriod"/>
            </a:pPr>
            <a:r>
              <a:rPr lang="en-US" sz="1000" dirty="0" smtClean="0"/>
              <a:t> Next, GSA receives and reviews the registration login for approval, which is covered in step number 14.  </a:t>
            </a:r>
          </a:p>
          <a:p>
            <a:pPr marL="237127" indent="-237127" defTabSz="948507">
              <a:buFont typeface="+mj-lt"/>
              <a:buAutoNum type="arabicPeriod"/>
              <a:defRPr/>
            </a:pPr>
            <a:r>
              <a:rPr lang="en-US" sz="1000" dirty="0" smtClean="0"/>
              <a:t> If GSA approves the login registration, then the account administrator receives two approval emails from GSA.  One email contains your new User ID login.  The second email contains your password.  </a:t>
            </a:r>
          </a:p>
          <a:p>
            <a:pPr marL="237127" indent="-237127">
              <a:buFont typeface="+mj-lt"/>
              <a:buAutoNum type="arabicPeriod"/>
            </a:pPr>
            <a:r>
              <a:rPr lang="en-US" sz="1000" dirty="0" smtClean="0"/>
              <a:t> However, if GSA does not approve the registration login, then the account administrator receives a rejection email from GSA.  Since the login registration has been rejected, the process ends here.</a:t>
            </a:r>
          </a:p>
          <a:p>
            <a:pPr marL="237127" indent="-237127">
              <a:buFont typeface="+mj-lt"/>
              <a:buAutoNum type="arabicPeriod"/>
            </a:pPr>
            <a:r>
              <a:rPr lang="en-US" sz="1000" dirty="0" smtClean="0"/>
              <a:t> In the case that the account administrator receives the two approval emails from GSA, then they access the GSA launch page to login to VCSS, and then enter their User ID and password in the emails from GSA, which is covered in steps number 13 through 18.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It is now in the hands of the account administrator (of the account you requested access to) to review the access request for approval.</a:t>
            </a:r>
          </a:p>
          <a:p>
            <a:pPr>
              <a:buFont typeface="Arial" pitchFamily="34" charset="0"/>
              <a:buChar char="•"/>
            </a:pPr>
            <a:r>
              <a:rPr lang="en-US" dirty="0" smtClean="0"/>
              <a:t> If you are the account administrator then you will receive this access request.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If the account administrator has approved the access request, GSA can review the access request for approval.</a:t>
            </a:r>
          </a:p>
          <a:p>
            <a:pPr>
              <a:buFont typeface="Arial" pitchFamily="34" charset="0"/>
              <a:buChar char="•"/>
            </a:pPr>
            <a:r>
              <a:rPr lang="en-US" dirty="0" smtClean="0"/>
              <a:t> GSA reviews and approves the access request.</a:t>
            </a:r>
          </a:p>
          <a:p>
            <a:pPr defTabSz="914266" eaLnBrk="1" hangingPunct="1">
              <a:defRPr/>
            </a:pPr>
            <a:endParaRPr lang="en-US" dirty="0"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If you already have a VCSS User ID, you can still access the GSA launch page to login to VCSS.</a:t>
            </a:r>
          </a:p>
          <a:p>
            <a:endParaRPr lang="en-US" b="1"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On the VCSS login page, enter your </a:t>
            </a:r>
            <a:r>
              <a:rPr lang="en-US" b="1" dirty="0" smtClean="0"/>
              <a:t>User ID</a:t>
            </a:r>
            <a:r>
              <a:rPr lang="en-US" dirty="0" smtClean="0"/>
              <a:t> and </a:t>
            </a:r>
            <a:r>
              <a:rPr lang="en-US" b="1" dirty="0" smtClean="0"/>
              <a:t>password</a:t>
            </a:r>
            <a:r>
              <a:rPr lang="en-US" dirty="0" smtClean="0"/>
              <a:t>.</a:t>
            </a:r>
          </a:p>
          <a:p>
            <a:endParaRPr lang="en-US" b="1"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buFont typeface="Arial" pitchFamily="34" charset="0"/>
              <a:buNone/>
              <a:defRPr/>
            </a:pPr>
            <a:endParaRPr lang="en-US" dirty="0"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buFont typeface="Arial" pitchFamily="34" charset="0"/>
              <a:buChar char="•"/>
              <a:defRPr/>
            </a:pPr>
            <a:r>
              <a:rPr lang="en-US" dirty="0" smtClean="0">
                <a:latin typeface="Arial" pitchFamily="34" charset="0"/>
              </a:rPr>
              <a:t> This concludes segment</a:t>
            </a:r>
            <a:r>
              <a:rPr lang="en-US" baseline="0" dirty="0" smtClean="0">
                <a:latin typeface="Arial" pitchFamily="34" charset="0"/>
              </a:rPr>
              <a:t> 2 of the VCSS presentation.</a:t>
            </a:r>
            <a:endParaRPr lang="en-US" dirty="0" smtClean="0">
              <a:latin typeface="Arial" pitchFamily="34" charset="0"/>
            </a:endParaRPr>
          </a:p>
          <a:p>
            <a:pPr defTabSz="914266" eaLnBrk="1" hangingPunct="1">
              <a:defRPr/>
            </a:pPr>
            <a:endParaRPr lang="en-US"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We are now going to review the detailed steps of the VCSS account registration process.</a:t>
            </a:r>
          </a:p>
          <a:p>
            <a:pPr>
              <a:buFont typeface="Arial" pitchFamily="34" charset="0"/>
              <a:buChar char="•"/>
            </a:pPr>
            <a:r>
              <a:rPr lang="en-US" dirty="0" smtClean="0"/>
              <a:t> First, access the GSA Launch page URL, which is</a:t>
            </a:r>
            <a:r>
              <a:rPr lang="en-US" b="1" dirty="0" smtClean="0"/>
              <a:t> </a:t>
            </a:r>
            <a:r>
              <a:rPr lang="en-US" dirty="0" smtClean="0"/>
              <a:t>http://vcss.gsa.gov.</a:t>
            </a:r>
            <a:r>
              <a:rPr lang="en-US" u="sng" dirty="0" smtClean="0"/>
              <a:t> </a:t>
            </a:r>
            <a:endParaRPr lang="en-US" dirty="0" smtClean="0"/>
          </a:p>
          <a:p>
            <a:endParaRPr lang="en-US" b="1"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CGI_Federal_cmyk_50_legacy"/>
          <p:cNvPicPr>
            <a:picLocks noChangeAspect="1" noChangeArrowheads="1"/>
          </p:cNvPicPr>
          <p:nvPr/>
        </p:nvPicPr>
        <p:blipFill>
          <a:blip r:embed="rId2" cstate="print"/>
          <a:srcRect/>
          <a:stretch>
            <a:fillRect/>
          </a:stretch>
        </p:blipFill>
        <p:spPr bwMode="auto">
          <a:xfrm>
            <a:off x="8250494" y="6188927"/>
            <a:ext cx="602994" cy="416661"/>
          </a:xfrm>
          <a:prstGeom prst="rect">
            <a:avLst/>
          </a:prstGeom>
          <a:noFill/>
          <a:ln w="9525">
            <a:noFill/>
            <a:miter lim="800000"/>
            <a:headEnd/>
            <a:tailEnd/>
          </a:ln>
        </p:spPr>
      </p:pic>
      <p:pic>
        <p:nvPicPr>
          <p:cNvPr id="5" name="Picture 14" descr="titleboth2"/>
          <p:cNvPicPr>
            <a:picLocks noChangeAspect="1" noChangeArrowheads="1"/>
          </p:cNvPicPr>
          <p:nvPr/>
        </p:nvPicPr>
        <p:blipFill>
          <a:blip r:embed="rId3" cstate="print"/>
          <a:srcRect r="77934" b="-23"/>
          <a:stretch>
            <a:fillRect/>
          </a:stretch>
        </p:blipFill>
        <p:spPr bwMode="auto">
          <a:xfrm>
            <a:off x="0" y="-1588"/>
            <a:ext cx="2017713" cy="6859588"/>
          </a:xfrm>
          <a:prstGeom prst="rect">
            <a:avLst/>
          </a:prstGeom>
          <a:noFill/>
          <a:ln w="9525">
            <a:noFill/>
            <a:miter lim="800000"/>
            <a:headEnd/>
            <a:tailEnd/>
          </a:ln>
        </p:spPr>
      </p:pic>
      <p:pic>
        <p:nvPicPr>
          <p:cNvPr id="6" name="Picture 10" descr="gsa2"/>
          <p:cNvPicPr>
            <a:picLocks noChangeAspect="1" noChangeArrowheads="1"/>
          </p:cNvPicPr>
          <p:nvPr userDrawn="1"/>
        </p:nvPicPr>
        <p:blipFill>
          <a:blip r:embed="rId4" cstate="print"/>
          <a:srcRect/>
          <a:stretch>
            <a:fillRect/>
          </a:stretch>
        </p:blipFill>
        <p:spPr bwMode="auto">
          <a:xfrm>
            <a:off x="6032500" y="3178175"/>
            <a:ext cx="3111500" cy="2046288"/>
          </a:xfrm>
          <a:prstGeom prst="rect">
            <a:avLst/>
          </a:prstGeom>
          <a:noFill/>
          <a:ln w="9525">
            <a:noFill/>
            <a:miter lim="800000"/>
            <a:headEnd/>
            <a:tailEnd/>
          </a:ln>
        </p:spPr>
      </p:pic>
      <p:pic>
        <p:nvPicPr>
          <p:cNvPr id="7" name="Picture 9" descr="titleboth2"/>
          <p:cNvPicPr>
            <a:picLocks noChangeAspect="1" noChangeArrowheads="1"/>
          </p:cNvPicPr>
          <p:nvPr/>
        </p:nvPicPr>
        <p:blipFill>
          <a:blip r:embed="rId3" cstate="print"/>
          <a:srcRect l="21790" t="75464" b="23796"/>
          <a:stretch>
            <a:fillRect/>
          </a:stretch>
        </p:blipFill>
        <p:spPr bwMode="auto">
          <a:xfrm>
            <a:off x="1992313" y="5173663"/>
            <a:ext cx="7151687" cy="50800"/>
          </a:xfrm>
          <a:prstGeom prst="rect">
            <a:avLst/>
          </a:prstGeom>
          <a:noFill/>
          <a:ln w="9525">
            <a:noFill/>
            <a:miter lim="800000"/>
            <a:headEnd/>
            <a:tailEnd/>
          </a:ln>
        </p:spPr>
      </p:pic>
      <p:pic>
        <p:nvPicPr>
          <p:cNvPr id="8" name="Picture 11" descr="GSA-Rt-Top"/>
          <p:cNvPicPr>
            <a:picLocks noChangeAspect="1" noChangeArrowheads="1"/>
          </p:cNvPicPr>
          <p:nvPr userDrawn="1"/>
        </p:nvPicPr>
        <p:blipFill>
          <a:blip r:embed="rId5" cstate="print"/>
          <a:srcRect/>
          <a:stretch>
            <a:fillRect/>
          </a:stretch>
        </p:blipFill>
        <p:spPr bwMode="auto">
          <a:xfrm>
            <a:off x="2001838" y="3236913"/>
            <a:ext cx="4040187" cy="1939925"/>
          </a:xfrm>
          <a:prstGeom prst="rect">
            <a:avLst/>
          </a:prstGeom>
          <a:noFill/>
          <a:ln w="9525">
            <a:noFill/>
            <a:miter lim="800000"/>
            <a:headEnd/>
            <a:tailEnd/>
          </a:ln>
        </p:spPr>
      </p:pic>
      <p:pic>
        <p:nvPicPr>
          <p:cNvPr id="9" name="Picture 5" descr="titleboth2"/>
          <p:cNvPicPr>
            <a:picLocks noChangeAspect="1" noChangeArrowheads="1"/>
          </p:cNvPicPr>
          <p:nvPr/>
        </p:nvPicPr>
        <p:blipFill>
          <a:blip r:embed="rId3" cstate="print"/>
          <a:srcRect l="21893" t="46342" b="52986"/>
          <a:stretch>
            <a:fillRect/>
          </a:stretch>
        </p:blipFill>
        <p:spPr bwMode="auto">
          <a:xfrm>
            <a:off x="2001838" y="3176588"/>
            <a:ext cx="7142162" cy="46037"/>
          </a:xfrm>
          <a:prstGeom prst="rect">
            <a:avLst/>
          </a:prstGeom>
          <a:noFill/>
          <a:ln w="9525">
            <a:noFill/>
            <a:miter lim="800000"/>
            <a:headEnd/>
            <a:tailEnd/>
          </a:ln>
        </p:spPr>
      </p:pic>
      <p:sp>
        <p:nvSpPr>
          <p:cNvPr id="1759238" name="Rectangle 6"/>
          <p:cNvSpPr>
            <a:spLocks noGrp="1" noChangeArrowheads="1"/>
          </p:cNvSpPr>
          <p:nvPr>
            <p:ph type="ctrTitle"/>
          </p:nvPr>
        </p:nvSpPr>
        <p:spPr>
          <a:xfrm>
            <a:off x="2133600" y="1600200"/>
            <a:ext cx="7015163" cy="1295400"/>
          </a:xfrm>
        </p:spPr>
        <p:txBody>
          <a:bodyPr anchor="ctr"/>
          <a:lstStyle>
            <a:lvl1pPr>
              <a:defRPr sz="3200">
                <a:solidFill>
                  <a:schemeClr val="tx1"/>
                </a:solidFill>
              </a:defRPr>
            </a:lvl1pPr>
          </a:lstStyle>
          <a:p>
            <a:r>
              <a:rPr lang="en-US" dirty="0"/>
              <a:t>Click to edit Master title style</a:t>
            </a:r>
          </a:p>
        </p:txBody>
      </p:sp>
      <p:sp>
        <p:nvSpPr>
          <p:cNvPr id="1759240" name="Rectangle 8"/>
          <p:cNvSpPr>
            <a:spLocks noGrp="1" noChangeArrowheads="1"/>
          </p:cNvSpPr>
          <p:nvPr>
            <p:ph type="subTitle" sz="quarter" idx="1"/>
          </p:nvPr>
        </p:nvSpPr>
        <p:spPr>
          <a:xfrm>
            <a:off x="2159000" y="2819400"/>
            <a:ext cx="6934200" cy="838200"/>
          </a:xfrm>
        </p:spPr>
        <p:txBody>
          <a:bodyPr/>
          <a:lstStyle>
            <a:lvl1pPr marL="0" indent="0">
              <a:buFont typeface="Wingdings" pitchFamily="2" charset="2"/>
              <a:buNone/>
              <a:defRPr sz="2000"/>
            </a:lvl1pPr>
          </a:lstStyle>
          <a:p>
            <a:r>
              <a:rPr lang="en-US" dirty="0"/>
              <a:t>Click to edit Master subtitle style</a:t>
            </a:r>
          </a:p>
        </p:txBody>
      </p:sp>
      <p:sp>
        <p:nvSpPr>
          <p:cNvPr id="10" name="Rectangle 7"/>
          <p:cNvSpPr>
            <a:spLocks noGrp="1" noChangeArrowheads="1"/>
          </p:cNvSpPr>
          <p:nvPr>
            <p:ph type="ftr" sz="quarter" idx="10"/>
          </p:nvPr>
        </p:nvSpPr>
        <p:spPr>
          <a:xfrm>
            <a:off x="2133600" y="6553200"/>
            <a:ext cx="4343400" cy="304800"/>
          </a:xfrm>
          <a:prstGeom prst="rect">
            <a:avLst/>
          </a:prstGeom>
        </p:spPr>
        <p:txBody>
          <a:bodyPr anchor="b"/>
          <a:lstStyle>
            <a:lvl1pPr>
              <a:defRPr/>
            </a:lvl1pPr>
          </a:lstStyle>
          <a:p>
            <a:pPr>
              <a:defRPr/>
            </a:pPr>
            <a:r>
              <a:rPr lang="en-US" dirty="0"/>
              <a:t>CGI Federal Proprietary and Confidential</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1488" y="331788"/>
            <a:ext cx="2120900" cy="58023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331788"/>
            <a:ext cx="6213475" cy="58023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CGI_Federal_cmyk_50_legacy"/>
          <p:cNvPicPr>
            <a:picLocks noChangeAspect="1" noChangeArrowheads="1"/>
          </p:cNvPicPr>
          <p:nvPr/>
        </p:nvPicPr>
        <p:blipFill>
          <a:blip r:embed="rId2" cstate="print"/>
          <a:srcRect/>
          <a:stretch>
            <a:fillRect/>
          </a:stretch>
        </p:blipFill>
        <p:spPr bwMode="auto">
          <a:xfrm>
            <a:off x="7743825" y="5838825"/>
            <a:ext cx="1109663" cy="766763"/>
          </a:xfrm>
          <a:prstGeom prst="rect">
            <a:avLst/>
          </a:prstGeom>
          <a:noFill/>
          <a:ln w="9525">
            <a:noFill/>
            <a:miter lim="800000"/>
            <a:headEnd/>
            <a:tailEnd/>
          </a:ln>
        </p:spPr>
      </p:pic>
      <p:pic>
        <p:nvPicPr>
          <p:cNvPr id="5" name="Picture 9" descr="titleboth2"/>
          <p:cNvPicPr>
            <a:picLocks noChangeAspect="1" noChangeArrowheads="1"/>
          </p:cNvPicPr>
          <p:nvPr/>
        </p:nvPicPr>
        <p:blipFill>
          <a:blip r:embed="rId3" cstate="print"/>
          <a:srcRect r="77934" b="-23"/>
          <a:stretch>
            <a:fillRect/>
          </a:stretch>
        </p:blipFill>
        <p:spPr bwMode="auto">
          <a:xfrm>
            <a:off x="0" y="-1588"/>
            <a:ext cx="2017713" cy="6859588"/>
          </a:xfrm>
          <a:prstGeom prst="rect">
            <a:avLst/>
          </a:prstGeom>
          <a:noFill/>
          <a:ln w="9525">
            <a:noFill/>
            <a:miter lim="800000"/>
            <a:headEnd/>
            <a:tailEnd/>
          </a:ln>
        </p:spPr>
      </p:pic>
      <p:pic>
        <p:nvPicPr>
          <p:cNvPr id="6" name="Picture 10" descr="gsa2"/>
          <p:cNvPicPr>
            <a:picLocks noChangeAspect="1" noChangeArrowheads="1"/>
          </p:cNvPicPr>
          <p:nvPr userDrawn="1"/>
        </p:nvPicPr>
        <p:blipFill>
          <a:blip r:embed="rId4" cstate="print"/>
          <a:srcRect/>
          <a:stretch>
            <a:fillRect/>
          </a:stretch>
        </p:blipFill>
        <p:spPr bwMode="auto">
          <a:xfrm>
            <a:off x="6032500" y="3178175"/>
            <a:ext cx="3111500" cy="2046288"/>
          </a:xfrm>
          <a:prstGeom prst="rect">
            <a:avLst/>
          </a:prstGeom>
          <a:noFill/>
          <a:ln w="9525">
            <a:noFill/>
            <a:miter lim="800000"/>
            <a:headEnd/>
            <a:tailEnd/>
          </a:ln>
        </p:spPr>
      </p:pic>
      <p:pic>
        <p:nvPicPr>
          <p:cNvPr id="7" name="Picture 9" descr="titleboth2"/>
          <p:cNvPicPr>
            <a:picLocks noChangeAspect="1" noChangeArrowheads="1"/>
          </p:cNvPicPr>
          <p:nvPr/>
        </p:nvPicPr>
        <p:blipFill>
          <a:blip r:embed="rId3" cstate="print"/>
          <a:srcRect l="21790" t="75464" b="23796"/>
          <a:stretch>
            <a:fillRect/>
          </a:stretch>
        </p:blipFill>
        <p:spPr bwMode="auto">
          <a:xfrm>
            <a:off x="1992313" y="5173663"/>
            <a:ext cx="7151687" cy="50800"/>
          </a:xfrm>
          <a:prstGeom prst="rect">
            <a:avLst/>
          </a:prstGeom>
          <a:noFill/>
          <a:ln w="9525">
            <a:noFill/>
            <a:miter lim="800000"/>
            <a:headEnd/>
            <a:tailEnd/>
          </a:ln>
        </p:spPr>
      </p:pic>
      <p:pic>
        <p:nvPicPr>
          <p:cNvPr id="8" name="Picture 11" descr="GSA-Rt-Top"/>
          <p:cNvPicPr>
            <a:picLocks noChangeAspect="1" noChangeArrowheads="1"/>
          </p:cNvPicPr>
          <p:nvPr userDrawn="1"/>
        </p:nvPicPr>
        <p:blipFill>
          <a:blip r:embed="rId5" cstate="print"/>
          <a:srcRect/>
          <a:stretch>
            <a:fillRect/>
          </a:stretch>
        </p:blipFill>
        <p:spPr bwMode="auto">
          <a:xfrm>
            <a:off x="2001838" y="3236913"/>
            <a:ext cx="4040187" cy="1939925"/>
          </a:xfrm>
          <a:prstGeom prst="rect">
            <a:avLst/>
          </a:prstGeom>
          <a:noFill/>
          <a:ln w="9525">
            <a:noFill/>
            <a:miter lim="800000"/>
            <a:headEnd/>
            <a:tailEnd/>
          </a:ln>
        </p:spPr>
      </p:pic>
      <p:pic>
        <p:nvPicPr>
          <p:cNvPr id="9" name="Picture 5" descr="titleboth2"/>
          <p:cNvPicPr>
            <a:picLocks noChangeAspect="1" noChangeArrowheads="1"/>
          </p:cNvPicPr>
          <p:nvPr/>
        </p:nvPicPr>
        <p:blipFill>
          <a:blip r:embed="rId3" cstate="print"/>
          <a:srcRect l="21893" t="46342" b="52986"/>
          <a:stretch>
            <a:fillRect/>
          </a:stretch>
        </p:blipFill>
        <p:spPr bwMode="auto">
          <a:xfrm>
            <a:off x="2001838" y="3176588"/>
            <a:ext cx="7142162" cy="46037"/>
          </a:xfrm>
          <a:prstGeom prst="rect">
            <a:avLst/>
          </a:prstGeom>
          <a:noFill/>
          <a:ln w="9525">
            <a:noFill/>
            <a:miter lim="800000"/>
            <a:headEnd/>
            <a:tailEnd/>
          </a:ln>
        </p:spPr>
      </p:pic>
      <p:sp>
        <p:nvSpPr>
          <p:cNvPr id="1759238" name="Rectangle 6"/>
          <p:cNvSpPr>
            <a:spLocks noGrp="1" noChangeArrowheads="1"/>
          </p:cNvSpPr>
          <p:nvPr>
            <p:ph type="ctrTitle"/>
          </p:nvPr>
        </p:nvSpPr>
        <p:spPr>
          <a:xfrm>
            <a:off x="2133600" y="1600200"/>
            <a:ext cx="7015163" cy="1295400"/>
          </a:xfrm>
        </p:spPr>
        <p:txBody>
          <a:bodyPr anchor="ctr"/>
          <a:lstStyle>
            <a:lvl1pPr>
              <a:defRPr sz="3200">
                <a:solidFill>
                  <a:schemeClr val="tx1"/>
                </a:solidFill>
              </a:defRPr>
            </a:lvl1pPr>
          </a:lstStyle>
          <a:p>
            <a:r>
              <a:rPr lang="en-US" dirty="0"/>
              <a:t>Click to edit Master title style</a:t>
            </a:r>
          </a:p>
        </p:txBody>
      </p:sp>
      <p:sp>
        <p:nvSpPr>
          <p:cNvPr id="1759240" name="Rectangle 8"/>
          <p:cNvSpPr>
            <a:spLocks noGrp="1" noChangeArrowheads="1"/>
          </p:cNvSpPr>
          <p:nvPr>
            <p:ph type="subTitle" sz="quarter" idx="1"/>
          </p:nvPr>
        </p:nvSpPr>
        <p:spPr>
          <a:xfrm>
            <a:off x="2159000" y="2819400"/>
            <a:ext cx="6934200" cy="838200"/>
          </a:xfrm>
        </p:spPr>
        <p:txBody>
          <a:bodyPr/>
          <a:lstStyle>
            <a:lvl1pPr marL="0" indent="0">
              <a:buFont typeface="Wingdings" pitchFamily="2" charset="2"/>
              <a:buNone/>
              <a:defRPr sz="2000"/>
            </a:lvl1pPr>
          </a:lstStyle>
          <a:p>
            <a:r>
              <a:rPr lang="en-US" dirty="0"/>
              <a:t>Click to edit Master subtitle style</a:t>
            </a:r>
          </a:p>
        </p:txBody>
      </p:sp>
      <p:sp>
        <p:nvSpPr>
          <p:cNvPr id="10" name="Rectangle 7"/>
          <p:cNvSpPr>
            <a:spLocks noGrp="1" noChangeArrowheads="1"/>
          </p:cNvSpPr>
          <p:nvPr>
            <p:ph type="ftr" sz="quarter" idx="10"/>
          </p:nvPr>
        </p:nvSpPr>
        <p:spPr>
          <a:xfrm>
            <a:off x="2133600" y="6553200"/>
            <a:ext cx="4343400" cy="304800"/>
          </a:xfrm>
          <a:prstGeom prst="rect">
            <a:avLst/>
          </a:prstGeom>
        </p:spPr>
        <p:txBody>
          <a:bodyPr anchor="b"/>
          <a:lstStyle>
            <a:lvl1pPr>
              <a:defRPr/>
            </a:lvl1pPr>
          </a:lstStyle>
          <a:p>
            <a:pPr>
              <a:defRPr/>
            </a:pPr>
            <a:r>
              <a:rPr lang="en-US" dirty="0"/>
              <a:t>CGI Federal Proprietary and Confidential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2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3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1488" y="331788"/>
            <a:ext cx="2120900" cy="58023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331788"/>
            <a:ext cx="6213475" cy="58023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2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3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5" descr="contentboth"/>
          <p:cNvPicPr>
            <a:picLocks noChangeAspect="1" noChangeArrowheads="1"/>
          </p:cNvPicPr>
          <p:nvPr userDrawn="1"/>
        </p:nvPicPr>
        <p:blipFill>
          <a:blip r:embed="rId15" cstate="print"/>
          <a:srcRect b="84305"/>
          <a:stretch>
            <a:fillRect/>
          </a:stretch>
        </p:blipFill>
        <p:spPr bwMode="auto">
          <a:xfrm>
            <a:off x="0" y="0"/>
            <a:ext cx="9144000" cy="1076325"/>
          </a:xfrm>
          <a:prstGeom prst="rect">
            <a:avLst/>
          </a:prstGeom>
          <a:noFill/>
          <a:ln w="9525">
            <a:noFill/>
            <a:miter lim="800000"/>
            <a:headEnd/>
            <a:tailEnd/>
          </a:ln>
        </p:spPr>
      </p:pic>
      <p:sp>
        <p:nvSpPr>
          <p:cNvPr id="1027" name="Rectangle 2"/>
          <p:cNvSpPr>
            <a:spLocks noGrp="1" noChangeArrowheads="1"/>
          </p:cNvSpPr>
          <p:nvPr>
            <p:ph type="body" idx="1"/>
          </p:nvPr>
        </p:nvSpPr>
        <p:spPr bwMode="auto">
          <a:xfrm>
            <a:off x="712788" y="1608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9" name="Picture 4" descr="contentboth"/>
          <p:cNvPicPr>
            <a:picLocks noChangeAspect="1" noChangeArrowheads="1"/>
          </p:cNvPicPr>
          <p:nvPr/>
        </p:nvPicPr>
        <p:blipFill>
          <a:blip r:embed="rId15" cstate="print"/>
          <a:srcRect t="15555" r="95833"/>
          <a:stretch>
            <a:fillRect/>
          </a:stretch>
        </p:blipFill>
        <p:spPr bwMode="auto">
          <a:xfrm>
            <a:off x="0" y="1066800"/>
            <a:ext cx="381000" cy="5791200"/>
          </a:xfrm>
          <a:prstGeom prst="rect">
            <a:avLst/>
          </a:prstGeom>
          <a:noFill/>
          <a:ln w="9525">
            <a:noFill/>
            <a:miter lim="800000"/>
            <a:headEnd/>
            <a:tailEnd/>
          </a:ln>
        </p:spPr>
      </p:pic>
      <p:sp>
        <p:nvSpPr>
          <p:cNvPr id="1032" name="Rectangle 11"/>
          <p:cNvSpPr>
            <a:spLocks noGrp="1" noChangeArrowheads="1"/>
          </p:cNvSpPr>
          <p:nvPr>
            <p:ph type="title"/>
          </p:nvPr>
        </p:nvSpPr>
        <p:spPr bwMode="auto">
          <a:xfrm>
            <a:off x="455613" y="331788"/>
            <a:ext cx="7381875" cy="5635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pic>
        <p:nvPicPr>
          <p:cNvPr id="493570" name="Picture 2" descr="http://www.gms-hvac.com/Portals/0/gsa-logo.jpg"/>
          <p:cNvPicPr>
            <a:picLocks noChangeAspect="1" noChangeArrowheads="1"/>
          </p:cNvPicPr>
          <p:nvPr userDrawn="1"/>
        </p:nvPicPr>
        <p:blipFill>
          <a:blip r:embed="rId16" cstate="print"/>
          <a:srcRect/>
          <a:stretch>
            <a:fillRect/>
          </a:stretch>
        </p:blipFill>
        <p:spPr bwMode="auto">
          <a:xfrm>
            <a:off x="7887712" y="175710"/>
            <a:ext cx="1107450" cy="727540"/>
          </a:xfrm>
          <a:prstGeom prst="rect">
            <a:avLst/>
          </a:prstGeom>
          <a:noFill/>
        </p:spPr>
      </p:pic>
    </p:spTree>
  </p:cSld>
  <p:clrMap bg1="lt1" tx1="dk1" bg2="lt2" tx2="dk2" accent1="accent1" accent2="accent2" accent3="accent3" accent4="accent4" accent5="accent5" accent6="accent6" hlink="hlink" folHlink="folHlink"/>
  <p:sldLayoutIdLst>
    <p:sldLayoutId id="2147484335"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Lst>
  <p:hf hdr="0" dt="0"/>
  <p:txStyles>
    <p:titleStyle>
      <a:lvl1pPr algn="l" rtl="0" eaLnBrk="0" fontAlgn="base" hangingPunct="0">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Arial" charset="0"/>
        </a:defRPr>
      </a:lvl2pPr>
      <a:lvl3pPr algn="l" rtl="0" eaLnBrk="0" fontAlgn="base" hangingPunct="0">
        <a:spcBef>
          <a:spcPct val="0"/>
        </a:spcBef>
        <a:spcAft>
          <a:spcPct val="0"/>
        </a:spcAft>
        <a:defRPr sz="2600" b="1">
          <a:solidFill>
            <a:schemeClr val="bg1"/>
          </a:solidFill>
          <a:latin typeface="Arial" charset="0"/>
        </a:defRPr>
      </a:lvl3pPr>
      <a:lvl4pPr algn="l" rtl="0" eaLnBrk="0" fontAlgn="base" hangingPunct="0">
        <a:spcBef>
          <a:spcPct val="0"/>
        </a:spcBef>
        <a:spcAft>
          <a:spcPct val="0"/>
        </a:spcAft>
        <a:defRPr sz="2600" b="1">
          <a:solidFill>
            <a:schemeClr val="bg1"/>
          </a:solidFill>
          <a:latin typeface="Arial" charset="0"/>
        </a:defRPr>
      </a:lvl4pPr>
      <a:lvl5pPr algn="l" rtl="0" eaLnBrk="0" fontAlgn="base" hangingPunct="0">
        <a:spcBef>
          <a:spcPct val="0"/>
        </a:spcBef>
        <a:spcAft>
          <a:spcPct val="0"/>
        </a:spcAft>
        <a:defRPr sz="2600" b="1">
          <a:solidFill>
            <a:schemeClr val="bg1"/>
          </a:solidFill>
          <a:latin typeface="Arial" charset="0"/>
        </a:defRPr>
      </a:lvl5pPr>
      <a:lvl6pPr marL="457200" algn="l" rtl="0" fontAlgn="base">
        <a:spcBef>
          <a:spcPct val="0"/>
        </a:spcBef>
        <a:spcAft>
          <a:spcPct val="0"/>
        </a:spcAft>
        <a:defRPr sz="2600" b="1">
          <a:solidFill>
            <a:schemeClr val="bg1"/>
          </a:solidFill>
          <a:latin typeface="Arial" charset="0"/>
        </a:defRPr>
      </a:lvl6pPr>
      <a:lvl7pPr marL="914400" algn="l" rtl="0" fontAlgn="base">
        <a:spcBef>
          <a:spcPct val="0"/>
        </a:spcBef>
        <a:spcAft>
          <a:spcPct val="0"/>
        </a:spcAft>
        <a:defRPr sz="2600" b="1">
          <a:solidFill>
            <a:schemeClr val="bg1"/>
          </a:solidFill>
          <a:latin typeface="Arial" charset="0"/>
        </a:defRPr>
      </a:lvl7pPr>
      <a:lvl8pPr marL="1371600" algn="l" rtl="0" fontAlgn="base">
        <a:spcBef>
          <a:spcPct val="0"/>
        </a:spcBef>
        <a:spcAft>
          <a:spcPct val="0"/>
        </a:spcAft>
        <a:defRPr sz="2600" b="1">
          <a:solidFill>
            <a:schemeClr val="bg1"/>
          </a:solidFill>
          <a:latin typeface="Arial" charset="0"/>
        </a:defRPr>
      </a:lvl8pPr>
      <a:lvl9pPr marL="1828800" algn="l" rtl="0" fontAlgn="base">
        <a:spcBef>
          <a:spcPct val="0"/>
        </a:spcBef>
        <a:spcAft>
          <a:spcPct val="0"/>
        </a:spcAft>
        <a:defRPr sz="2600" b="1">
          <a:solidFill>
            <a:schemeClr val="bg1"/>
          </a:solidFill>
          <a:latin typeface="Arial" charset="0"/>
        </a:defRPr>
      </a:lvl9pPr>
    </p:titleStyle>
    <p:bodyStyle>
      <a:lvl1pPr marL="231775" indent="-231775" algn="l" rtl="0" eaLnBrk="0" fontAlgn="base" hangingPunct="0">
        <a:spcBef>
          <a:spcPct val="20000"/>
        </a:spcBef>
        <a:spcAft>
          <a:spcPct val="0"/>
        </a:spcAft>
        <a:buClr>
          <a:srgbClr val="AF242B"/>
        </a:buClr>
        <a:buSzPct val="75000"/>
        <a:buFont typeface="Wingdings" pitchFamily="2" charset="2"/>
        <a:buChar char="w"/>
        <a:defRPr sz="2600">
          <a:solidFill>
            <a:schemeClr val="tx1"/>
          </a:solidFill>
          <a:latin typeface="+mn-lt"/>
          <a:ea typeface="+mn-ea"/>
          <a:cs typeface="+mn-cs"/>
        </a:defRPr>
      </a:lvl1pPr>
      <a:lvl2pPr marL="568325" indent="-222250"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2pPr>
      <a:lvl3pPr marL="914400" indent="-231775"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3pPr>
      <a:lvl4pPr marL="1260475" indent="-231775"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4pPr>
      <a:lvl5pPr marL="1539875" indent="-165100"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5pPr>
      <a:lvl6pPr marL="19970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6pPr>
      <a:lvl7pPr marL="24542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7pPr>
      <a:lvl8pPr marL="29114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8pPr>
      <a:lvl9pPr marL="33686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5" descr="contentboth"/>
          <p:cNvPicPr>
            <a:picLocks noChangeAspect="1" noChangeArrowheads="1"/>
          </p:cNvPicPr>
          <p:nvPr userDrawn="1"/>
        </p:nvPicPr>
        <p:blipFill>
          <a:blip r:embed="rId15" cstate="print"/>
          <a:srcRect b="84305"/>
          <a:stretch>
            <a:fillRect/>
          </a:stretch>
        </p:blipFill>
        <p:spPr bwMode="auto">
          <a:xfrm>
            <a:off x="0" y="0"/>
            <a:ext cx="9144000" cy="1076325"/>
          </a:xfrm>
          <a:prstGeom prst="rect">
            <a:avLst/>
          </a:prstGeom>
          <a:noFill/>
          <a:ln w="9525">
            <a:noFill/>
            <a:miter lim="800000"/>
            <a:headEnd/>
            <a:tailEnd/>
          </a:ln>
        </p:spPr>
      </p:pic>
      <p:sp>
        <p:nvSpPr>
          <p:cNvPr id="2051" name="Rectangle 2"/>
          <p:cNvSpPr>
            <a:spLocks noGrp="1" noChangeArrowheads="1"/>
          </p:cNvSpPr>
          <p:nvPr>
            <p:ph type="body" idx="1"/>
          </p:nvPr>
        </p:nvSpPr>
        <p:spPr bwMode="auto">
          <a:xfrm>
            <a:off x="712788" y="1608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contentboth"/>
          <p:cNvPicPr>
            <a:picLocks noChangeAspect="1" noChangeArrowheads="1"/>
          </p:cNvPicPr>
          <p:nvPr/>
        </p:nvPicPr>
        <p:blipFill>
          <a:blip r:embed="rId15" cstate="print"/>
          <a:srcRect t="15555" r="95833"/>
          <a:stretch>
            <a:fillRect/>
          </a:stretch>
        </p:blipFill>
        <p:spPr bwMode="auto">
          <a:xfrm>
            <a:off x="0" y="1066800"/>
            <a:ext cx="381000" cy="5791200"/>
          </a:xfrm>
          <a:prstGeom prst="rect">
            <a:avLst/>
          </a:prstGeom>
          <a:noFill/>
          <a:ln w="9525">
            <a:noFill/>
            <a:miter lim="800000"/>
            <a:headEnd/>
            <a:tailEnd/>
          </a:ln>
        </p:spPr>
      </p:pic>
      <p:sp>
        <p:nvSpPr>
          <p:cNvPr id="2056" name="Rectangle 11"/>
          <p:cNvSpPr>
            <a:spLocks noGrp="1" noChangeArrowheads="1"/>
          </p:cNvSpPr>
          <p:nvPr>
            <p:ph type="title"/>
          </p:nvPr>
        </p:nvSpPr>
        <p:spPr bwMode="auto">
          <a:xfrm>
            <a:off x="455613" y="331788"/>
            <a:ext cx="7381875" cy="5635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pic>
        <p:nvPicPr>
          <p:cNvPr id="9" name="Picture 2" descr="http://www.gms-hvac.com/Portals/0/gsa-logo.jpg"/>
          <p:cNvPicPr>
            <a:picLocks noChangeAspect="1" noChangeArrowheads="1"/>
          </p:cNvPicPr>
          <p:nvPr userDrawn="1"/>
        </p:nvPicPr>
        <p:blipFill>
          <a:blip r:embed="rId16" cstate="print"/>
          <a:srcRect/>
          <a:stretch>
            <a:fillRect/>
          </a:stretch>
        </p:blipFill>
        <p:spPr bwMode="auto">
          <a:xfrm>
            <a:off x="7887712" y="175710"/>
            <a:ext cx="1107450" cy="727540"/>
          </a:xfrm>
          <a:prstGeom prst="rect">
            <a:avLst/>
          </a:prstGeom>
          <a:noFill/>
        </p:spPr>
      </p:pic>
    </p:spTree>
  </p:cSld>
  <p:clrMap bg1="lt1" tx1="dk1" bg2="lt2" tx2="dk2" accent1="accent1" accent2="accent2" accent3="accent3" accent4="accent4" accent5="accent5" accent6="accent6" hlink="hlink" folHlink="folHlink"/>
  <p:sldLayoutIdLst>
    <p:sldLayoutId id="2147484336" r:id="rId1"/>
    <p:sldLayoutId id="2147484323" r:id="rId2"/>
    <p:sldLayoutId id="2147484324" r:id="rId3"/>
    <p:sldLayoutId id="2147484325" r:id="rId4"/>
    <p:sldLayoutId id="2147484326" r:id="rId5"/>
    <p:sldLayoutId id="2147484327" r:id="rId6"/>
    <p:sldLayoutId id="2147484328" r:id="rId7"/>
    <p:sldLayoutId id="2147484329" r:id="rId8"/>
    <p:sldLayoutId id="2147484330" r:id="rId9"/>
    <p:sldLayoutId id="2147484331" r:id="rId10"/>
    <p:sldLayoutId id="2147484332" r:id="rId11"/>
    <p:sldLayoutId id="2147484333" r:id="rId12"/>
    <p:sldLayoutId id="2147484334" r:id="rId13"/>
  </p:sldLayoutIdLst>
  <p:hf hdr="0" dt="0"/>
  <p:txStyles>
    <p:titleStyle>
      <a:lvl1pPr algn="l" rtl="0" eaLnBrk="0" fontAlgn="base" hangingPunct="0">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Arial" charset="0"/>
        </a:defRPr>
      </a:lvl2pPr>
      <a:lvl3pPr algn="l" rtl="0" eaLnBrk="0" fontAlgn="base" hangingPunct="0">
        <a:spcBef>
          <a:spcPct val="0"/>
        </a:spcBef>
        <a:spcAft>
          <a:spcPct val="0"/>
        </a:spcAft>
        <a:defRPr sz="2600" b="1">
          <a:solidFill>
            <a:schemeClr val="bg1"/>
          </a:solidFill>
          <a:latin typeface="Arial" charset="0"/>
        </a:defRPr>
      </a:lvl3pPr>
      <a:lvl4pPr algn="l" rtl="0" eaLnBrk="0" fontAlgn="base" hangingPunct="0">
        <a:spcBef>
          <a:spcPct val="0"/>
        </a:spcBef>
        <a:spcAft>
          <a:spcPct val="0"/>
        </a:spcAft>
        <a:defRPr sz="2600" b="1">
          <a:solidFill>
            <a:schemeClr val="bg1"/>
          </a:solidFill>
          <a:latin typeface="Arial" charset="0"/>
        </a:defRPr>
      </a:lvl4pPr>
      <a:lvl5pPr algn="l" rtl="0" eaLnBrk="0" fontAlgn="base" hangingPunct="0">
        <a:spcBef>
          <a:spcPct val="0"/>
        </a:spcBef>
        <a:spcAft>
          <a:spcPct val="0"/>
        </a:spcAft>
        <a:defRPr sz="2600" b="1">
          <a:solidFill>
            <a:schemeClr val="bg1"/>
          </a:solidFill>
          <a:latin typeface="Arial" charset="0"/>
        </a:defRPr>
      </a:lvl5pPr>
      <a:lvl6pPr marL="457200" algn="l" rtl="0" fontAlgn="base">
        <a:spcBef>
          <a:spcPct val="0"/>
        </a:spcBef>
        <a:spcAft>
          <a:spcPct val="0"/>
        </a:spcAft>
        <a:defRPr sz="2600" b="1">
          <a:solidFill>
            <a:schemeClr val="bg1"/>
          </a:solidFill>
          <a:latin typeface="Arial" charset="0"/>
        </a:defRPr>
      </a:lvl6pPr>
      <a:lvl7pPr marL="914400" algn="l" rtl="0" fontAlgn="base">
        <a:spcBef>
          <a:spcPct val="0"/>
        </a:spcBef>
        <a:spcAft>
          <a:spcPct val="0"/>
        </a:spcAft>
        <a:defRPr sz="2600" b="1">
          <a:solidFill>
            <a:schemeClr val="bg1"/>
          </a:solidFill>
          <a:latin typeface="Arial" charset="0"/>
        </a:defRPr>
      </a:lvl7pPr>
      <a:lvl8pPr marL="1371600" algn="l" rtl="0" fontAlgn="base">
        <a:spcBef>
          <a:spcPct val="0"/>
        </a:spcBef>
        <a:spcAft>
          <a:spcPct val="0"/>
        </a:spcAft>
        <a:defRPr sz="2600" b="1">
          <a:solidFill>
            <a:schemeClr val="bg1"/>
          </a:solidFill>
          <a:latin typeface="Arial" charset="0"/>
        </a:defRPr>
      </a:lvl8pPr>
      <a:lvl9pPr marL="1828800" algn="l" rtl="0" fontAlgn="base">
        <a:spcBef>
          <a:spcPct val="0"/>
        </a:spcBef>
        <a:spcAft>
          <a:spcPct val="0"/>
        </a:spcAft>
        <a:defRPr sz="2600" b="1">
          <a:solidFill>
            <a:schemeClr val="bg1"/>
          </a:solidFill>
          <a:latin typeface="Arial" charset="0"/>
        </a:defRPr>
      </a:lvl9pPr>
    </p:titleStyle>
    <p:bodyStyle>
      <a:lvl1pPr marL="231775" indent="-231775" algn="l" rtl="0" eaLnBrk="0" fontAlgn="base" hangingPunct="0">
        <a:spcBef>
          <a:spcPct val="20000"/>
        </a:spcBef>
        <a:spcAft>
          <a:spcPct val="0"/>
        </a:spcAft>
        <a:buClr>
          <a:srgbClr val="AF242B"/>
        </a:buClr>
        <a:buSzPct val="75000"/>
        <a:buFont typeface="Wingdings" pitchFamily="2" charset="2"/>
        <a:buChar char="w"/>
        <a:defRPr sz="2600">
          <a:solidFill>
            <a:schemeClr val="tx1"/>
          </a:solidFill>
          <a:latin typeface="+mn-lt"/>
          <a:ea typeface="+mn-ea"/>
          <a:cs typeface="+mn-cs"/>
        </a:defRPr>
      </a:lvl1pPr>
      <a:lvl2pPr marL="568325" indent="-222250"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2pPr>
      <a:lvl3pPr marL="914400" indent="-231775"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3pPr>
      <a:lvl4pPr marL="1260475" indent="-231775"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4pPr>
      <a:lvl5pPr marL="1539875" indent="-165100"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5pPr>
      <a:lvl6pPr marL="19970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6pPr>
      <a:lvl7pPr marL="24542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7pPr>
      <a:lvl8pPr marL="29114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8pPr>
      <a:lvl9pPr marL="33686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2133600" y="1600200"/>
            <a:ext cx="6685935" cy="1295400"/>
          </a:xfrm>
        </p:spPr>
        <p:txBody>
          <a:bodyPr/>
          <a:lstStyle/>
          <a:p>
            <a:pPr eaLnBrk="1" hangingPunct="1"/>
            <a:r>
              <a:rPr lang="en-US" dirty="0" smtClean="0"/>
              <a:t>GSA’s Vendor and Customer </a:t>
            </a:r>
            <a:br>
              <a:rPr lang="en-US" dirty="0" smtClean="0"/>
            </a:br>
            <a:r>
              <a:rPr lang="en-US" dirty="0" smtClean="0"/>
              <a:t>Self Service (VCSS)</a:t>
            </a:r>
            <a:endParaRPr lang="en-US" sz="2400" b="0" dirty="0" smtClean="0"/>
          </a:p>
        </p:txBody>
      </p:sp>
      <p:sp>
        <p:nvSpPr>
          <p:cNvPr id="4" name="Rectangle 4"/>
          <p:cNvSpPr txBox="1">
            <a:spLocks noChangeArrowheads="1"/>
          </p:cNvSpPr>
          <p:nvPr/>
        </p:nvSpPr>
        <p:spPr bwMode="auto">
          <a:xfrm>
            <a:off x="2133601" y="5318760"/>
            <a:ext cx="5593080" cy="1295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cstate="print"/>
          <a:srcRect/>
          <a:stretch>
            <a:fillRect/>
          </a:stretch>
        </p:blipFill>
        <p:spPr bwMode="auto">
          <a:xfrm>
            <a:off x="731426" y="2078173"/>
            <a:ext cx="8026110" cy="3888426"/>
          </a:xfrm>
          <a:prstGeom prst="rect">
            <a:avLst/>
          </a:prstGeom>
          <a:noFill/>
          <a:ln w="9525">
            <a:solidFill>
              <a:schemeClr val="tx1">
                <a:lumMod val="95000"/>
                <a:lumOff val="5000"/>
              </a:schemeClr>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VCSS Registration Steps (Cont’d)</a:t>
            </a:r>
          </a:p>
        </p:txBody>
      </p:sp>
      <p:sp>
        <p:nvSpPr>
          <p:cNvPr id="8195" name="Rectangle 7"/>
          <p:cNvSpPr>
            <a:spLocks noGrp="1" noChangeArrowheads="1"/>
          </p:cNvSpPr>
          <p:nvPr>
            <p:ph idx="1"/>
          </p:nvPr>
        </p:nvSpPr>
        <p:spPr>
          <a:xfrm>
            <a:off x="530942" y="1361049"/>
            <a:ext cx="8411446" cy="1294945"/>
          </a:xfrm>
        </p:spPr>
        <p:txBody>
          <a:bodyPr/>
          <a:lstStyle/>
          <a:p>
            <a:pPr marL="463550" lvl="1" indent="-463550" eaLnBrk="1" hangingPunct="1">
              <a:buSzPct val="100000"/>
              <a:buFont typeface="+mj-lt"/>
              <a:buAutoNum type="arabicPeriod" startAt="7"/>
            </a:pPr>
            <a:r>
              <a:rPr lang="en-US" sz="1800" dirty="0" smtClean="0"/>
              <a:t>At the bottom of the Confirm and Submit GSA Launch page screen, enter the code from the image and select the </a:t>
            </a:r>
            <a:r>
              <a:rPr lang="en-US" sz="1800" b="1" dirty="0" smtClean="0"/>
              <a:t>Submit </a:t>
            </a:r>
            <a:r>
              <a:rPr lang="en-US" sz="1800" dirty="0" smtClean="0"/>
              <a:t>button.</a:t>
            </a:r>
          </a:p>
        </p:txBody>
      </p:sp>
      <p:sp>
        <p:nvSpPr>
          <p:cNvPr id="5" name="TextBox 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B9</a:t>
            </a:r>
            <a:endParaRPr lang="en-US" sz="1200" dirty="0">
              <a:solidFill>
                <a:schemeClr val="tx1">
                  <a:lumMod val="65000"/>
                  <a:lumOff val="35000"/>
                </a:schemeClr>
              </a:solidFill>
            </a:endParaRPr>
          </a:p>
        </p:txBody>
      </p:sp>
      <p:sp>
        <p:nvSpPr>
          <p:cNvPr id="8" name="Rectangle 7"/>
          <p:cNvSpPr/>
          <p:nvPr/>
        </p:nvSpPr>
        <p:spPr bwMode="auto">
          <a:xfrm>
            <a:off x="750094" y="4286992"/>
            <a:ext cx="2919381" cy="165067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VCSS Registration Steps (Cont’d)</a:t>
            </a:r>
          </a:p>
        </p:txBody>
      </p:sp>
      <p:sp>
        <p:nvSpPr>
          <p:cNvPr id="8195" name="Rectangle 7"/>
          <p:cNvSpPr>
            <a:spLocks noGrp="1" noChangeArrowheads="1"/>
          </p:cNvSpPr>
          <p:nvPr>
            <p:ph idx="1"/>
          </p:nvPr>
        </p:nvSpPr>
        <p:spPr>
          <a:xfrm>
            <a:off x="712788" y="1404937"/>
            <a:ext cx="8229600" cy="3208006"/>
          </a:xfrm>
        </p:spPr>
        <p:txBody>
          <a:bodyPr/>
          <a:lstStyle/>
          <a:p>
            <a:pPr eaLnBrk="1" hangingPunct="1"/>
            <a:r>
              <a:rPr lang="en-US" sz="2000" b="1" dirty="0" smtClean="0"/>
              <a:t>GSA</a:t>
            </a:r>
          </a:p>
          <a:p>
            <a:pPr marL="803275" lvl="1" indent="-457200" eaLnBrk="1" hangingPunct="1">
              <a:buSzPct val="100000"/>
              <a:buFont typeface="+mj-lt"/>
              <a:buAutoNum type="arabicPeriod" startAt="8"/>
            </a:pPr>
            <a:endParaRPr lang="en-US" sz="1200" dirty="0" smtClean="0"/>
          </a:p>
          <a:p>
            <a:pPr marL="803275" lvl="1" indent="-457200" eaLnBrk="1" hangingPunct="1">
              <a:buSzPct val="100000"/>
              <a:buFont typeface="+mj-lt"/>
              <a:buAutoNum type="arabicPeriod" startAt="8"/>
            </a:pPr>
            <a:r>
              <a:rPr lang="en-US" sz="1800" dirty="0" smtClean="0"/>
              <a:t>After you submit the registration, GSA is responsible for reviewing and approving the account registration request.</a:t>
            </a:r>
          </a:p>
          <a:p>
            <a:pPr marL="1149350" lvl="2" indent="-457200" eaLnBrk="1" hangingPunct="1">
              <a:buSzPct val="100000"/>
            </a:pPr>
            <a:endParaRPr lang="en-US" sz="1200" dirty="0" smtClean="0"/>
          </a:p>
          <a:p>
            <a:pPr marL="1149350" lvl="2" indent="-457200" eaLnBrk="1" hangingPunct="1">
              <a:buSzPct val="100000"/>
            </a:pPr>
            <a:r>
              <a:rPr lang="en-US" sz="1600" dirty="0" smtClean="0"/>
              <a:t>If GSA approves the account registration, GSA will send you an email stating the account registration request is approved and includes a VCSS URL for new registration and a Personal Identification Number (PIN).</a:t>
            </a:r>
          </a:p>
          <a:p>
            <a:pPr marL="1149350" lvl="2" indent="-457200" eaLnBrk="1" hangingPunct="1">
              <a:buSzPct val="100000"/>
              <a:buNone/>
            </a:pPr>
            <a:endParaRPr lang="en-US" sz="1600" dirty="0" smtClean="0"/>
          </a:p>
          <a:p>
            <a:pPr marL="1149350" lvl="2" indent="-457200" eaLnBrk="1" hangingPunct="1">
              <a:buSzPct val="100000"/>
            </a:pPr>
            <a:r>
              <a:rPr lang="en-US" sz="1600" dirty="0" smtClean="0"/>
              <a:t>If GSA does not approve the account registration, GSA will send you an email stating your account registration request is rejected.</a:t>
            </a:r>
          </a:p>
          <a:p>
            <a:pPr marL="1149350" lvl="2" indent="-457200" eaLnBrk="1" hangingPunct="1">
              <a:buSzPct val="100000"/>
            </a:pPr>
            <a:endParaRPr lang="en-US" sz="1200" dirty="0" smtClean="0"/>
          </a:p>
        </p:txBody>
      </p:sp>
      <p:pic>
        <p:nvPicPr>
          <p:cNvPr id="1027" name="Picture 3" descr="C:\Documents and Settings\tgiasson\Local Settings\Temporary Internet Files\Content.IE5\MD2WJVE2\MC900432663[1].png"/>
          <p:cNvPicPr>
            <a:picLocks noChangeAspect="1" noChangeArrowheads="1"/>
          </p:cNvPicPr>
          <p:nvPr/>
        </p:nvPicPr>
        <p:blipFill>
          <a:blip r:embed="rId3" cstate="print"/>
          <a:srcRect/>
          <a:stretch>
            <a:fillRect/>
          </a:stretch>
        </p:blipFill>
        <p:spPr bwMode="auto">
          <a:xfrm>
            <a:off x="7030871" y="4340119"/>
            <a:ext cx="1162050" cy="1162050"/>
          </a:xfrm>
          <a:prstGeom prst="rect">
            <a:avLst/>
          </a:prstGeom>
          <a:noFill/>
        </p:spPr>
      </p:pic>
      <p:sp>
        <p:nvSpPr>
          <p:cNvPr id="5" name="TextBox 4"/>
          <p:cNvSpPr txBox="1"/>
          <p:nvPr/>
        </p:nvSpPr>
        <p:spPr>
          <a:xfrm>
            <a:off x="706581" y="5140037"/>
            <a:ext cx="5039126" cy="830997"/>
          </a:xfrm>
          <a:prstGeom prst="rect">
            <a:avLst/>
          </a:prstGeom>
          <a:noFill/>
          <a:ln>
            <a:solidFill>
              <a:schemeClr val="tx1"/>
            </a:solidFill>
          </a:ln>
        </p:spPr>
        <p:txBody>
          <a:bodyPr wrap="square" rtlCol="0">
            <a:spAutoFit/>
          </a:bodyPr>
          <a:lstStyle/>
          <a:p>
            <a:r>
              <a:rPr lang="en-US" sz="1600" b="1" i="1" dirty="0" smtClean="0"/>
              <a:t>Note:  </a:t>
            </a:r>
            <a:r>
              <a:rPr lang="en-US" sz="1600" i="1" dirty="0" smtClean="0"/>
              <a:t>GSA reviews the registration request to ensure there is a valid government email address, except where a government address is not provided to staff.</a:t>
            </a:r>
            <a:endParaRPr lang="en-US" sz="1600" i="1" dirty="0"/>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B10</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VCSS Registration Steps (Cont’d)</a:t>
            </a:r>
          </a:p>
        </p:txBody>
      </p:sp>
      <p:sp>
        <p:nvSpPr>
          <p:cNvPr id="8195" name="Rectangle 7"/>
          <p:cNvSpPr>
            <a:spLocks noGrp="1" noChangeArrowheads="1"/>
          </p:cNvSpPr>
          <p:nvPr>
            <p:ph idx="1"/>
          </p:nvPr>
        </p:nvSpPr>
        <p:spPr>
          <a:xfrm>
            <a:off x="526093" y="1220636"/>
            <a:ext cx="8428821" cy="1377862"/>
          </a:xfrm>
        </p:spPr>
        <p:txBody>
          <a:bodyPr/>
          <a:lstStyle/>
          <a:p>
            <a:pPr marL="463550" lvl="1" indent="-463550" eaLnBrk="1" hangingPunct="1">
              <a:buSzPct val="100000"/>
            </a:pPr>
            <a:r>
              <a:rPr lang="en-US" sz="2000" b="1" dirty="0" smtClean="0"/>
              <a:t>Account Administrator</a:t>
            </a:r>
          </a:p>
          <a:p>
            <a:pPr marL="914400" lvl="1" indent="-463550" eaLnBrk="1" hangingPunct="1">
              <a:buSzPct val="100000"/>
              <a:buFont typeface="+mj-lt"/>
              <a:buAutoNum type="arabicPeriod" startAt="9"/>
            </a:pPr>
            <a:r>
              <a:rPr lang="en-US" sz="1800" dirty="0" smtClean="0"/>
              <a:t>As the account administrator, open the approval email from GSA and select the </a:t>
            </a:r>
            <a:r>
              <a:rPr lang="en-US" sz="1800" b="1" dirty="0" smtClean="0"/>
              <a:t>VCSS URL </a:t>
            </a:r>
            <a:r>
              <a:rPr lang="en-US" sz="1800" dirty="0" smtClean="0"/>
              <a:t>for new registration.  </a:t>
            </a:r>
          </a:p>
          <a:p>
            <a:pPr marL="914400" lvl="1" indent="-463550" eaLnBrk="1" hangingPunct="1">
              <a:buSzPct val="100000"/>
              <a:buFont typeface="+mj-lt"/>
              <a:buAutoNum type="arabicPeriod" startAt="9"/>
            </a:pPr>
            <a:r>
              <a:rPr lang="en-US" sz="1800" dirty="0" smtClean="0"/>
              <a:t>On the VCSS main page, select the </a:t>
            </a:r>
            <a:r>
              <a:rPr lang="en-US" sz="1800" b="1" dirty="0" smtClean="0"/>
              <a:t>New Registration </a:t>
            </a:r>
            <a:r>
              <a:rPr lang="en-US" sz="1800" dirty="0" smtClean="0"/>
              <a:t>hyperlink.</a:t>
            </a:r>
          </a:p>
          <a:p>
            <a:pPr marL="803275" lvl="1" indent="-457200" eaLnBrk="1" hangingPunct="1">
              <a:buSzPct val="100000"/>
              <a:buFont typeface="+mj-lt"/>
              <a:buAutoNum type="arabicPeriod" startAt="9"/>
            </a:pPr>
            <a:endParaRPr lang="en-US" sz="1800" b="1" dirty="0" smtClean="0"/>
          </a:p>
          <a:p>
            <a:pPr marL="803275" lvl="1" indent="-457200" eaLnBrk="1" hangingPunct="1">
              <a:buSzPct val="100000"/>
              <a:buNone/>
            </a:pPr>
            <a:endParaRPr lang="en-US" sz="1800" dirty="0" smtClean="0"/>
          </a:p>
        </p:txBody>
      </p:sp>
      <p:pic>
        <p:nvPicPr>
          <p:cNvPr id="2051" name="Picture 3"/>
          <p:cNvPicPr>
            <a:picLocks noChangeAspect="1" noChangeArrowheads="1"/>
          </p:cNvPicPr>
          <p:nvPr/>
        </p:nvPicPr>
        <p:blipFill>
          <a:blip r:embed="rId3" cstate="print"/>
          <a:srcRect/>
          <a:stretch>
            <a:fillRect/>
          </a:stretch>
        </p:blipFill>
        <p:spPr bwMode="auto">
          <a:xfrm>
            <a:off x="929605" y="2884161"/>
            <a:ext cx="7417827" cy="3571230"/>
          </a:xfrm>
          <a:prstGeom prst="rect">
            <a:avLst/>
          </a:prstGeom>
          <a:noFill/>
          <a:ln w="9525">
            <a:solidFill>
              <a:schemeClr val="tx1"/>
            </a:solidFill>
            <a:miter lim="800000"/>
            <a:headEnd/>
            <a:tailEnd/>
          </a:ln>
        </p:spPr>
      </p:pic>
      <p:sp>
        <p:nvSpPr>
          <p:cNvPr id="9" name="Rectangle 8"/>
          <p:cNvSpPr/>
          <p:nvPr/>
        </p:nvSpPr>
        <p:spPr bwMode="auto">
          <a:xfrm>
            <a:off x="994161" y="4734488"/>
            <a:ext cx="902878" cy="36977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B11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1275230" y="2635624"/>
            <a:ext cx="6362699" cy="4001007"/>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VCSS Registration Steps (Cont’d)</a:t>
            </a:r>
          </a:p>
        </p:txBody>
      </p:sp>
      <p:sp>
        <p:nvSpPr>
          <p:cNvPr id="8195" name="Rectangle 7"/>
          <p:cNvSpPr>
            <a:spLocks noGrp="1" noChangeArrowheads="1"/>
          </p:cNvSpPr>
          <p:nvPr>
            <p:ph idx="1"/>
          </p:nvPr>
        </p:nvSpPr>
        <p:spPr>
          <a:xfrm>
            <a:off x="455786" y="1232295"/>
            <a:ext cx="8613058" cy="1604198"/>
          </a:xfrm>
        </p:spPr>
        <p:txBody>
          <a:bodyPr/>
          <a:lstStyle/>
          <a:p>
            <a:pPr marL="463550" lvl="1" indent="-463550" eaLnBrk="1" hangingPunct="1">
              <a:spcBef>
                <a:spcPts val="200"/>
              </a:spcBef>
              <a:buSzPct val="100000"/>
              <a:buFont typeface="+mj-lt"/>
              <a:buAutoNum type="arabicPeriod" startAt="11"/>
            </a:pPr>
            <a:r>
              <a:rPr lang="en-US" sz="1800" dirty="0" smtClean="0"/>
              <a:t>On the VCSS registration page, enter the following registration information:</a:t>
            </a:r>
            <a:endParaRPr lang="en-US" sz="1800" b="1" dirty="0" smtClean="0"/>
          </a:p>
          <a:p>
            <a:pPr marL="1149350" lvl="2" indent="-457200" eaLnBrk="1" hangingPunct="1">
              <a:spcBef>
                <a:spcPts val="200"/>
              </a:spcBef>
              <a:buSzPct val="100000"/>
              <a:buNone/>
            </a:pPr>
            <a:endParaRPr lang="en-US" sz="600" b="1" dirty="0" smtClean="0"/>
          </a:p>
          <a:p>
            <a:pPr marL="688975" lvl="2" indent="-225425" eaLnBrk="1" hangingPunct="1">
              <a:spcBef>
                <a:spcPts val="200"/>
              </a:spcBef>
              <a:buSzPct val="100000"/>
            </a:pPr>
            <a:r>
              <a:rPr lang="en-US" sz="1600" b="1" dirty="0" smtClean="0"/>
              <a:t>Email Address </a:t>
            </a:r>
            <a:r>
              <a:rPr lang="en-US" sz="1600" dirty="0" smtClean="0"/>
              <a:t>you used to register on the GSA launch page’s registration form.</a:t>
            </a:r>
            <a:endParaRPr lang="en-US" sz="600" b="1" dirty="0" smtClean="0"/>
          </a:p>
          <a:p>
            <a:pPr marL="688975" lvl="2" indent="-225425" eaLnBrk="1" hangingPunct="1">
              <a:spcBef>
                <a:spcPts val="200"/>
              </a:spcBef>
              <a:buSzPct val="100000"/>
            </a:pPr>
            <a:r>
              <a:rPr lang="en-US" sz="1600" b="1" dirty="0" smtClean="0"/>
              <a:t>PIN</a:t>
            </a:r>
            <a:r>
              <a:rPr lang="en-US" sz="1600" dirty="0" smtClean="0"/>
              <a:t> provided in the approval email from GSA.</a:t>
            </a:r>
            <a:endParaRPr lang="en-US" sz="600" dirty="0" smtClean="0"/>
          </a:p>
          <a:p>
            <a:pPr marL="688975" lvl="2" indent="-225425" eaLnBrk="1" hangingPunct="1">
              <a:spcBef>
                <a:spcPts val="200"/>
              </a:spcBef>
              <a:buSzPct val="100000"/>
            </a:pPr>
            <a:r>
              <a:rPr lang="en-US" sz="1600" dirty="0" smtClean="0"/>
              <a:t>Select the </a:t>
            </a:r>
            <a:r>
              <a:rPr lang="en-US" sz="1600" b="1" dirty="0" smtClean="0"/>
              <a:t>[Next] </a:t>
            </a:r>
            <a:r>
              <a:rPr lang="en-US" sz="1600" dirty="0" smtClean="0"/>
              <a:t>button.</a:t>
            </a:r>
          </a:p>
          <a:p>
            <a:pPr marL="803275" lvl="1" indent="-457200" eaLnBrk="1" hangingPunct="1">
              <a:buSzPct val="100000"/>
              <a:buNone/>
            </a:pPr>
            <a:endParaRPr lang="en-US" sz="1800" b="1" dirty="0" smtClean="0"/>
          </a:p>
          <a:p>
            <a:pPr marL="803275" lvl="1" indent="-457200" eaLnBrk="1" hangingPunct="1">
              <a:buSzPct val="100000"/>
              <a:buNone/>
            </a:pPr>
            <a:endParaRPr lang="en-US" sz="1800" dirty="0" smtClean="0"/>
          </a:p>
        </p:txBody>
      </p:sp>
      <p:sp>
        <p:nvSpPr>
          <p:cNvPr id="10" name="Rectangle 9"/>
          <p:cNvSpPr/>
          <p:nvPr/>
        </p:nvSpPr>
        <p:spPr bwMode="auto">
          <a:xfrm>
            <a:off x="1573305" y="5298141"/>
            <a:ext cx="3469342" cy="106231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2457040" y="4509294"/>
            <a:ext cx="770254" cy="38543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B12</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806371" y="2823881"/>
            <a:ext cx="3231950" cy="3860987"/>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VCSS Registration Steps (Cont’d)</a:t>
            </a:r>
          </a:p>
        </p:txBody>
      </p:sp>
      <p:sp>
        <p:nvSpPr>
          <p:cNvPr id="8195" name="Rectangle 7"/>
          <p:cNvSpPr>
            <a:spLocks noGrp="1" noChangeArrowheads="1"/>
          </p:cNvSpPr>
          <p:nvPr>
            <p:ph idx="1"/>
          </p:nvPr>
        </p:nvSpPr>
        <p:spPr>
          <a:xfrm>
            <a:off x="562474" y="1179468"/>
            <a:ext cx="8253979" cy="1563731"/>
          </a:xfrm>
        </p:spPr>
        <p:txBody>
          <a:bodyPr/>
          <a:lstStyle/>
          <a:p>
            <a:pPr marL="463550" lvl="1" indent="-463550" eaLnBrk="1" hangingPunct="1">
              <a:buSzPct val="100000"/>
              <a:buFont typeface="+mj-lt"/>
              <a:buAutoNum type="arabicPeriod" startAt="12"/>
            </a:pPr>
            <a:r>
              <a:rPr lang="en-US" sz="1800" dirty="0" smtClean="0"/>
              <a:t>On the next screen of the VCSS registration page, enter the following new user information to have a User ID created:</a:t>
            </a:r>
          </a:p>
          <a:p>
            <a:pPr marL="688975" lvl="2" indent="-225425" eaLnBrk="1" hangingPunct="1">
              <a:buSzPct val="100000"/>
            </a:pPr>
            <a:r>
              <a:rPr lang="en-US" sz="1600" b="1" dirty="0" smtClean="0"/>
              <a:t>User ID </a:t>
            </a:r>
            <a:r>
              <a:rPr lang="en-US" sz="1600" dirty="0" smtClean="0"/>
              <a:t>&amp; </a:t>
            </a:r>
            <a:r>
              <a:rPr lang="en-US" sz="1600" b="1" dirty="0" smtClean="0"/>
              <a:t>Password </a:t>
            </a:r>
            <a:r>
              <a:rPr lang="en-US" sz="1600" dirty="0" smtClean="0"/>
              <a:t>provided in emails from GSA.</a:t>
            </a:r>
          </a:p>
          <a:p>
            <a:pPr marL="688975" lvl="2" indent="-225425" eaLnBrk="1" hangingPunct="1">
              <a:buSzPct val="100000"/>
            </a:pPr>
            <a:r>
              <a:rPr lang="en-US" sz="1600" dirty="0" smtClean="0"/>
              <a:t>Your contact information.</a:t>
            </a:r>
          </a:p>
          <a:p>
            <a:pPr marL="688975" lvl="2" indent="-225425" eaLnBrk="1" hangingPunct="1">
              <a:buSzPct val="100000"/>
            </a:pPr>
            <a:r>
              <a:rPr lang="en-US" sz="1600" dirty="0" smtClean="0"/>
              <a:t>Select the </a:t>
            </a:r>
            <a:r>
              <a:rPr lang="en-US" sz="1600" b="1" dirty="0" smtClean="0"/>
              <a:t>[Finish] </a:t>
            </a:r>
            <a:r>
              <a:rPr lang="en-US" sz="1600" dirty="0" smtClean="0"/>
              <a:t>button.</a:t>
            </a:r>
            <a:endParaRPr lang="en-US" sz="1600" b="1" dirty="0" smtClean="0"/>
          </a:p>
          <a:p>
            <a:pPr marL="803275" lvl="1" indent="-457200" eaLnBrk="1" hangingPunct="1">
              <a:buSzPct val="100000"/>
              <a:buNone/>
            </a:pPr>
            <a:endParaRPr lang="en-US" sz="1800" dirty="0" smtClean="0"/>
          </a:p>
        </p:txBody>
      </p:sp>
      <p:sp>
        <p:nvSpPr>
          <p:cNvPr id="9" name="Rectangle 8"/>
          <p:cNvSpPr/>
          <p:nvPr/>
        </p:nvSpPr>
        <p:spPr bwMode="auto">
          <a:xfrm>
            <a:off x="1384725" y="3725532"/>
            <a:ext cx="349946" cy="18756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968188" y="5056095"/>
            <a:ext cx="1837641" cy="152904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Rectangle 7"/>
          <p:cNvSpPr txBox="1">
            <a:spLocks noChangeArrowheads="1"/>
          </p:cNvSpPr>
          <p:nvPr/>
        </p:nvSpPr>
        <p:spPr bwMode="auto">
          <a:xfrm>
            <a:off x="5586609" y="2693097"/>
            <a:ext cx="3382026" cy="1878903"/>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1" algn="l" defTabSz="914400" rtl="0" eaLnBrk="1" fontAlgn="base" latinLnBrk="0" hangingPunct="1">
              <a:lnSpc>
                <a:spcPct val="100000"/>
              </a:lnSpc>
              <a:spcBef>
                <a:spcPct val="20000"/>
              </a:spcBef>
              <a:spcAft>
                <a:spcPct val="0"/>
              </a:spcAft>
              <a:buClr>
                <a:srgbClr val="AF242B"/>
              </a:buClr>
              <a:buSzPct val="100000"/>
              <a:buFont typeface="Wingdings" pitchFamily="2" charset="2"/>
              <a:buNone/>
              <a:tabLst/>
              <a:defRPr/>
            </a:pPr>
            <a:r>
              <a:rPr kumimoji="0" lang="en-US" sz="1400" b="1" i="1" u="none" strike="noStrike" kern="0" cap="none" spc="0" normalizeH="0" baseline="0" noProof="0" dirty="0" smtClean="0">
                <a:ln>
                  <a:noFill/>
                </a:ln>
                <a:solidFill>
                  <a:schemeClr val="tx1"/>
                </a:solidFill>
                <a:effectLst/>
                <a:uLnTx/>
                <a:uFillTx/>
                <a:latin typeface="+mn-lt"/>
              </a:rPr>
              <a:t>Note:  </a:t>
            </a:r>
            <a:r>
              <a:rPr kumimoji="0" lang="en-US" sz="1400" b="0" i="1" u="none" strike="noStrike" kern="0" cap="none" spc="0" normalizeH="0" baseline="0" noProof="0" dirty="0" smtClean="0">
                <a:ln>
                  <a:noFill/>
                </a:ln>
                <a:solidFill>
                  <a:schemeClr val="tx1"/>
                </a:solidFill>
                <a:effectLst/>
                <a:uLnTx/>
                <a:uFillTx/>
                <a:latin typeface="+mn-lt"/>
              </a:rPr>
              <a:t>If you are an existing user, in the User Type group box, select the </a:t>
            </a:r>
            <a:r>
              <a:rPr kumimoji="0" lang="en-US" sz="1400" b="1" i="1" u="none" strike="noStrike" kern="0" cap="none" spc="0" normalizeH="0" baseline="0" noProof="0" dirty="0" smtClean="0">
                <a:ln>
                  <a:noFill/>
                </a:ln>
                <a:solidFill>
                  <a:schemeClr val="tx1"/>
                </a:solidFill>
                <a:effectLst/>
                <a:uLnTx/>
                <a:uFillTx/>
                <a:latin typeface="+mn-lt"/>
              </a:rPr>
              <a:t>I am an existing user </a:t>
            </a:r>
            <a:r>
              <a:rPr kumimoji="0" lang="en-US" sz="1400" b="0" i="1" u="none" strike="noStrike" kern="0" cap="none" spc="0" normalizeH="0" baseline="0" noProof="0" dirty="0" smtClean="0">
                <a:ln>
                  <a:noFill/>
                </a:ln>
                <a:solidFill>
                  <a:schemeClr val="tx1"/>
                </a:solidFill>
                <a:effectLst/>
                <a:uLnTx/>
                <a:uFillTx/>
                <a:latin typeface="+mn-lt"/>
              </a:rPr>
              <a:t>radio button, fill out your </a:t>
            </a:r>
            <a:r>
              <a:rPr kumimoji="0" lang="en-US" sz="1400" b="1" i="1" u="none" strike="noStrike" kern="0" cap="none" spc="0" normalizeH="0" baseline="0" noProof="0" dirty="0" smtClean="0">
                <a:ln>
                  <a:noFill/>
                </a:ln>
                <a:solidFill>
                  <a:schemeClr val="tx1"/>
                </a:solidFill>
                <a:effectLst/>
                <a:uLnTx/>
                <a:uFillTx/>
                <a:latin typeface="+mn-lt"/>
              </a:rPr>
              <a:t>User ID </a:t>
            </a:r>
            <a:r>
              <a:rPr kumimoji="0" lang="en-US" sz="1400" b="0" i="1" u="none" strike="noStrike" kern="0" cap="none" spc="0" normalizeH="0" baseline="0" noProof="0" dirty="0" smtClean="0">
                <a:ln>
                  <a:noFill/>
                </a:ln>
                <a:solidFill>
                  <a:schemeClr val="tx1"/>
                </a:solidFill>
                <a:effectLst/>
                <a:uLnTx/>
                <a:uFillTx/>
                <a:latin typeface="+mn-lt"/>
              </a:rPr>
              <a:t>and </a:t>
            </a:r>
            <a:r>
              <a:rPr kumimoji="0" lang="en-US" sz="1400" b="1" i="1" u="none" strike="noStrike" kern="0" cap="none" spc="0" normalizeH="0" baseline="0" noProof="0" dirty="0" smtClean="0">
                <a:ln>
                  <a:noFill/>
                </a:ln>
                <a:solidFill>
                  <a:schemeClr val="tx1"/>
                </a:solidFill>
                <a:effectLst/>
                <a:uLnTx/>
                <a:uFillTx/>
                <a:latin typeface="+mn-lt"/>
              </a:rPr>
              <a:t>Password</a:t>
            </a:r>
            <a:r>
              <a:rPr kumimoji="0" lang="en-US" sz="1400" b="0" i="1" u="none" strike="noStrike" kern="0" cap="none" spc="0" normalizeH="0" baseline="0" noProof="0" dirty="0" smtClean="0">
                <a:ln>
                  <a:noFill/>
                </a:ln>
                <a:solidFill>
                  <a:schemeClr val="tx1"/>
                </a:solidFill>
                <a:effectLst/>
                <a:uLnTx/>
                <a:uFillTx/>
                <a:latin typeface="+mn-lt"/>
              </a:rPr>
              <a:t>, and then select the </a:t>
            </a:r>
            <a:r>
              <a:rPr kumimoji="0" lang="en-US" sz="1400" b="1" i="1" u="none" strike="noStrike" kern="0" cap="none" spc="0" normalizeH="0" baseline="0" noProof="0" dirty="0" smtClean="0">
                <a:ln>
                  <a:noFill/>
                </a:ln>
                <a:solidFill>
                  <a:schemeClr val="tx1"/>
                </a:solidFill>
                <a:effectLst/>
                <a:uLnTx/>
                <a:uFillTx/>
                <a:latin typeface="+mn-lt"/>
              </a:rPr>
              <a:t>[Finish] </a:t>
            </a:r>
            <a:r>
              <a:rPr kumimoji="0" lang="en-US" sz="1400" b="0" i="1" u="none" strike="noStrike" kern="0" cap="none" spc="0" normalizeH="0" baseline="0" noProof="0" dirty="0" smtClean="0">
                <a:ln>
                  <a:noFill/>
                </a:ln>
                <a:solidFill>
                  <a:schemeClr val="tx1"/>
                </a:solidFill>
                <a:effectLst/>
                <a:uLnTx/>
                <a:uFillTx/>
                <a:latin typeface="+mn-lt"/>
              </a:rPr>
              <a:t>button.  For example, if you have already registered a VCSS account previously, you are an existing user since you already</a:t>
            </a:r>
            <a:r>
              <a:rPr kumimoji="0" lang="en-US" sz="1400" b="0" i="1" u="none" strike="noStrike" kern="0" cap="none" spc="0" normalizeH="0" noProof="0" dirty="0" smtClean="0">
                <a:ln>
                  <a:noFill/>
                </a:ln>
                <a:solidFill>
                  <a:schemeClr val="tx1"/>
                </a:solidFill>
                <a:effectLst/>
                <a:uLnTx/>
                <a:uFillTx/>
                <a:latin typeface="+mn-lt"/>
              </a:rPr>
              <a:t> have a User ID.</a:t>
            </a:r>
            <a:endParaRPr kumimoji="0" lang="en-US" sz="1400" b="0" i="1" u="none" strike="noStrike" kern="0" cap="none" spc="0" normalizeH="0" baseline="0" noProof="0" dirty="0" smtClean="0">
              <a:ln>
                <a:noFill/>
              </a:ln>
              <a:solidFill>
                <a:schemeClr val="tx1"/>
              </a:solidFill>
              <a:effectLst/>
              <a:uLnTx/>
              <a:uFillTx/>
              <a:latin typeface="+mn-lt"/>
            </a:endParaRPr>
          </a:p>
          <a:p>
            <a:pPr marL="803275" marR="0" lvl="1" indent="-457200" algn="l" defTabSz="914400" rtl="0" eaLnBrk="1" fontAlgn="base" latinLnBrk="0" hangingPunct="1">
              <a:lnSpc>
                <a:spcPct val="100000"/>
              </a:lnSpc>
              <a:spcBef>
                <a:spcPct val="20000"/>
              </a:spcBef>
              <a:spcAft>
                <a:spcPct val="0"/>
              </a:spcAft>
              <a:buClr>
                <a:srgbClr val="AF242B"/>
              </a:buClr>
              <a:buSzPct val="100000"/>
              <a:buFont typeface="Wingdings" pitchFamily="2" charset="2"/>
              <a:buNone/>
              <a:tabLst/>
              <a:defRPr/>
            </a:pPr>
            <a:endParaRPr kumimoji="0" lang="en-US" sz="1800" b="1" i="0" u="none" strike="noStrike" kern="0" cap="none" spc="0" normalizeH="0" baseline="0" noProof="0" dirty="0" smtClean="0">
              <a:ln>
                <a:noFill/>
              </a:ln>
              <a:solidFill>
                <a:schemeClr val="tx1"/>
              </a:solidFill>
              <a:effectLst/>
              <a:uLnTx/>
              <a:uFillTx/>
              <a:latin typeface="+mn-lt"/>
            </a:endParaRPr>
          </a:p>
          <a:p>
            <a:pPr marL="803275" marR="0" lvl="1" indent="-457200" algn="l" defTabSz="914400" rtl="0" eaLnBrk="1" fontAlgn="base" latinLnBrk="0" hangingPunct="1">
              <a:lnSpc>
                <a:spcPct val="100000"/>
              </a:lnSpc>
              <a:spcBef>
                <a:spcPct val="20000"/>
              </a:spcBef>
              <a:spcAft>
                <a:spcPct val="0"/>
              </a:spcAft>
              <a:buClr>
                <a:srgbClr val="AF242B"/>
              </a:buClr>
              <a:buSzPct val="10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ndParaRPr>
          </a:p>
        </p:txBody>
      </p:sp>
      <p:sp>
        <p:nvSpPr>
          <p:cNvPr id="8" name="TextBox 7"/>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B13</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860611" y="2164416"/>
            <a:ext cx="3235419" cy="3279042"/>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VCSS Registration Steps (Cont’d)</a:t>
            </a:r>
          </a:p>
        </p:txBody>
      </p:sp>
      <p:sp>
        <p:nvSpPr>
          <p:cNvPr id="8195" name="Rectangle 7"/>
          <p:cNvSpPr>
            <a:spLocks noGrp="1" noChangeArrowheads="1"/>
          </p:cNvSpPr>
          <p:nvPr>
            <p:ph idx="1"/>
          </p:nvPr>
        </p:nvSpPr>
        <p:spPr>
          <a:xfrm>
            <a:off x="437214" y="1204521"/>
            <a:ext cx="8556473" cy="473966"/>
          </a:xfrm>
        </p:spPr>
        <p:txBody>
          <a:bodyPr/>
          <a:lstStyle/>
          <a:p>
            <a:pPr marL="465138" lvl="1" indent="-457200" eaLnBrk="1" hangingPunct="1">
              <a:buSzPct val="100000"/>
              <a:buFont typeface="+mj-lt"/>
              <a:buAutoNum type="arabicPeriod" startAt="13"/>
            </a:pPr>
            <a:r>
              <a:rPr lang="en-US" sz="1800" dirty="0" smtClean="0"/>
              <a:t>On the next screen of the VCSS registration page, review the registration information and then select the </a:t>
            </a:r>
            <a:r>
              <a:rPr lang="en-US" sz="1800" b="1" dirty="0" smtClean="0"/>
              <a:t>[Submit] </a:t>
            </a:r>
            <a:r>
              <a:rPr lang="en-US" sz="1800" dirty="0" smtClean="0"/>
              <a:t>button.</a:t>
            </a:r>
            <a:endParaRPr lang="en-US" sz="1800" b="1" dirty="0" smtClean="0"/>
          </a:p>
          <a:p>
            <a:pPr marL="803275" lvl="1" indent="-457200" eaLnBrk="1" hangingPunct="1">
              <a:buSzPct val="100000"/>
              <a:buNone/>
            </a:pPr>
            <a:endParaRPr lang="en-US" sz="1800" b="1" dirty="0" smtClean="0"/>
          </a:p>
          <a:p>
            <a:pPr marL="803275" lvl="1" indent="-457200" eaLnBrk="1" hangingPunct="1">
              <a:buSzPct val="100000"/>
              <a:buNone/>
            </a:pPr>
            <a:endParaRPr lang="en-US" sz="1800" dirty="0" smtClean="0"/>
          </a:p>
        </p:txBody>
      </p:sp>
      <p:pic>
        <p:nvPicPr>
          <p:cNvPr id="4099" name="Picture 3"/>
          <p:cNvPicPr>
            <a:picLocks noChangeAspect="1" noChangeArrowheads="1"/>
          </p:cNvPicPr>
          <p:nvPr/>
        </p:nvPicPr>
        <p:blipFill>
          <a:blip r:embed="rId4" cstate="print"/>
          <a:srcRect/>
          <a:stretch>
            <a:fillRect/>
          </a:stretch>
        </p:blipFill>
        <p:spPr bwMode="auto">
          <a:xfrm>
            <a:off x="4383426" y="3089727"/>
            <a:ext cx="4485490" cy="1327482"/>
          </a:xfrm>
          <a:prstGeom prst="rect">
            <a:avLst/>
          </a:prstGeom>
          <a:noFill/>
          <a:ln w="9525">
            <a:solidFill>
              <a:schemeClr val="tx1"/>
            </a:solidFill>
            <a:miter lim="800000"/>
            <a:headEnd/>
            <a:tailEnd/>
          </a:ln>
        </p:spPr>
      </p:pic>
      <p:sp>
        <p:nvSpPr>
          <p:cNvPr id="9" name="Rectangle 8"/>
          <p:cNvSpPr/>
          <p:nvPr/>
        </p:nvSpPr>
        <p:spPr bwMode="auto">
          <a:xfrm>
            <a:off x="1448278" y="2953225"/>
            <a:ext cx="420864" cy="20630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B14</a:t>
            </a:r>
            <a:endParaRPr lang="en-US" sz="1200" dirty="0">
              <a:solidFill>
                <a:schemeClr val="tx1">
                  <a:lumMod val="65000"/>
                  <a:lumOff val="35000"/>
                </a:schemeClr>
              </a:solidFill>
            </a:endParaRPr>
          </a:p>
        </p:txBody>
      </p:sp>
      <p:sp>
        <p:nvSpPr>
          <p:cNvPr id="12" name="TextBox 11"/>
          <p:cNvSpPr txBox="1"/>
          <p:nvPr/>
        </p:nvSpPr>
        <p:spPr>
          <a:xfrm>
            <a:off x="1700213" y="3723461"/>
            <a:ext cx="890587" cy="123825"/>
          </a:xfrm>
          <a:prstGeom prst="rect">
            <a:avLst/>
          </a:prstGeom>
          <a:solidFill>
            <a:schemeClr val="bg2">
              <a:lumMod val="20000"/>
              <a:lumOff val="80000"/>
            </a:schemeClr>
          </a:solidFill>
          <a:ln>
            <a:solidFill>
              <a:schemeClr val="bg1"/>
            </a:solidFill>
          </a:ln>
        </p:spPr>
        <p:txBody>
          <a:bodyPr wrap="square" lIns="0" tIns="0" rIns="0" bIns="0" rtlCol="0">
            <a:noAutofit/>
          </a:bodyPr>
          <a:lstStyle/>
          <a:p>
            <a:r>
              <a:rPr lang="en-US" sz="600" b="1" dirty="0" smtClean="0">
                <a:solidFill>
                  <a:schemeClr val="tx1">
                    <a:lumMod val="75000"/>
                    <a:lumOff val="25000"/>
                  </a:schemeClr>
                </a:solidFill>
              </a:rPr>
              <a:t>demouser@govtagency.</a:t>
            </a:r>
          </a:p>
          <a:p>
            <a:endParaRPr lang="en-US" sz="6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VCSS Registration Steps (Cont’d)</a:t>
            </a:r>
          </a:p>
        </p:txBody>
      </p:sp>
      <p:sp>
        <p:nvSpPr>
          <p:cNvPr id="8195" name="Rectangle 7"/>
          <p:cNvSpPr>
            <a:spLocks noGrp="1" noChangeArrowheads="1"/>
          </p:cNvSpPr>
          <p:nvPr>
            <p:ph idx="1"/>
          </p:nvPr>
        </p:nvSpPr>
        <p:spPr>
          <a:xfrm>
            <a:off x="712788" y="1404937"/>
            <a:ext cx="8229600" cy="2880460"/>
          </a:xfrm>
        </p:spPr>
        <p:txBody>
          <a:bodyPr/>
          <a:lstStyle/>
          <a:p>
            <a:pPr eaLnBrk="1" hangingPunct="1"/>
            <a:r>
              <a:rPr lang="en-US" sz="2200" b="1" dirty="0" smtClean="0"/>
              <a:t>GSA</a:t>
            </a:r>
          </a:p>
          <a:p>
            <a:pPr marL="803275" lvl="1" indent="-457200" eaLnBrk="1" hangingPunct="1">
              <a:buSzPct val="100000"/>
              <a:buFont typeface="+mj-lt"/>
              <a:buAutoNum type="arabicPeriod" startAt="14"/>
            </a:pPr>
            <a:endParaRPr lang="en-US" sz="1200" dirty="0" smtClean="0"/>
          </a:p>
          <a:p>
            <a:pPr marL="803275" lvl="1" indent="-457200" eaLnBrk="1" hangingPunct="1">
              <a:buSzPct val="100000"/>
              <a:buFont typeface="+mj-lt"/>
              <a:buAutoNum type="arabicPeriod" startAt="14"/>
            </a:pPr>
            <a:r>
              <a:rPr lang="en-US" sz="1800" dirty="0" smtClean="0"/>
              <a:t>After you submit the User ID registration, GSA reviews</a:t>
            </a:r>
            <a:r>
              <a:rPr lang="en-US" sz="1800" b="1" dirty="0" smtClean="0"/>
              <a:t> </a:t>
            </a:r>
            <a:r>
              <a:rPr lang="en-US" sz="1800" dirty="0" smtClean="0"/>
              <a:t>the User ID request for approval.</a:t>
            </a:r>
          </a:p>
          <a:p>
            <a:pPr lvl="2" eaLnBrk="1" hangingPunct="1">
              <a:buNone/>
            </a:pPr>
            <a:endParaRPr lang="en-US" sz="1200" dirty="0" smtClean="0"/>
          </a:p>
          <a:p>
            <a:pPr marL="1027113" lvl="2" indent="-225425" eaLnBrk="1" hangingPunct="1"/>
            <a:r>
              <a:rPr lang="en-US" sz="1400" dirty="0" smtClean="0"/>
              <a:t>If GSA approves your User ID request, GSA will send you two separate emails containing your User ID and password.</a:t>
            </a:r>
          </a:p>
          <a:p>
            <a:pPr marL="1027113" lvl="2" indent="-225425" eaLnBrk="1" hangingPunct="1">
              <a:buNone/>
            </a:pPr>
            <a:endParaRPr lang="en-US" sz="1400" dirty="0" smtClean="0"/>
          </a:p>
          <a:p>
            <a:pPr marL="1027113" lvl="2" indent="-225425" eaLnBrk="1" hangingPunct="1"/>
            <a:r>
              <a:rPr lang="en-US" sz="1400" dirty="0" smtClean="0"/>
              <a:t>If GSA does not approve your User ID request, GSA will send you an email stating the new User ID login request is rejected.</a:t>
            </a:r>
          </a:p>
          <a:p>
            <a:pPr marL="1027113" lvl="2" indent="-225425" eaLnBrk="1" hangingPunct="1"/>
            <a:endParaRPr lang="en-US" sz="1200" dirty="0" smtClean="0"/>
          </a:p>
          <a:p>
            <a:pPr marL="803275" lvl="1" indent="-457200" eaLnBrk="1" hangingPunct="1">
              <a:buSzPct val="100000"/>
              <a:buNone/>
            </a:pPr>
            <a:endParaRPr lang="en-US" sz="1800" dirty="0" smtClean="0"/>
          </a:p>
        </p:txBody>
      </p:sp>
      <p:pic>
        <p:nvPicPr>
          <p:cNvPr id="6" name="Picture 3" descr="C:\Documents and Settings\tgiasson\Local Settings\Temporary Internet Files\Content.IE5\MD2WJVE2\MC900432663[1].png"/>
          <p:cNvPicPr>
            <a:picLocks noChangeAspect="1" noChangeArrowheads="1"/>
          </p:cNvPicPr>
          <p:nvPr/>
        </p:nvPicPr>
        <p:blipFill>
          <a:blip r:embed="rId3" cstate="print"/>
          <a:srcRect/>
          <a:stretch>
            <a:fillRect/>
          </a:stretch>
        </p:blipFill>
        <p:spPr bwMode="auto">
          <a:xfrm>
            <a:off x="4879233" y="3810660"/>
            <a:ext cx="1162050" cy="1162050"/>
          </a:xfrm>
          <a:prstGeom prst="rect">
            <a:avLst/>
          </a:prstGeom>
          <a:noFill/>
        </p:spPr>
      </p:pic>
      <p:sp>
        <p:nvSpPr>
          <p:cNvPr id="5" name="TextBox 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B15</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3" cstate="print"/>
          <a:srcRect/>
          <a:stretch>
            <a:fillRect/>
          </a:stretch>
        </p:blipFill>
        <p:spPr bwMode="auto">
          <a:xfrm>
            <a:off x="852544" y="2173188"/>
            <a:ext cx="7727662" cy="4554187"/>
          </a:xfrm>
          <a:prstGeom prst="rect">
            <a:avLst/>
          </a:prstGeom>
          <a:noFill/>
          <a:ln w="9525">
            <a:solidFill>
              <a:schemeClr val="tx1">
                <a:lumMod val="95000"/>
                <a:lumOff val="5000"/>
              </a:schemeClr>
            </a:solidFill>
            <a:miter lim="800000"/>
            <a:headEnd/>
            <a:tailEnd/>
          </a:ln>
        </p:spPr>
      </p:pic>
      <p:sp>
        <p:nvSpPr>
          <p:cNvPr id="9" name="Rectangle 8"/>
          <p:cNvSpPr/>
          <p:nvPr/>
        </p:nvSpPr>
        <p:spPr bwMode="auto">
          <a:xfrm>
            <a:off x="2181471" y="3905004"/>
            <a:ext cx="1654259" cy="98763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VCSS Registration Steps (Cont’d)</a:t>
            </a:r>
          </a:p>
        </p:txBody>
      </p:sp>
      <p:sp>
        <p:nvSpPr>
          <p:cNvPr id="8195" name="Rectangle 7"/>
          <p:cNvSpPr>
            <a:spLocks noGrp="1" noChangeArrowheads="1"/>
          </p:cNvSpPr>
          <p:nvPr>
            <p:ph idx="1"/>
          </p:nvPr>
        </p:nvSpPr>
        <p:spPr>
          <a:xfrm>
            <a:off x="712788" y="1131810"/>
            <a:ext cx="8229600" cy="1125323"/>
          </a:xfrm>
        </p:spPr>
        <p:txBody>
          <a:bodyPr/>
          <a:lstStyle/>
          <a:p>
            <a:pPr eaLnBrk="1" hangingPunct="1"/>
            <a:r>
              <a:rPr lang="en-US" sz="2200" b="1" dirty="0" smtClean="0"/>
              <a:t>Account Administrator</a:t>
            </a:r>
          </a:p>
          <a:p>
            <a:pPr marL="803275" lvl="1" indent="-457200" eaLnBrk="1" hangingPunct="1">
              <a:buSzPct val="100000"/>
              <a:buFont typeface="+mj-lt"/>
              <a:buAutoNum type="arabicPeriod" startAt="15"/>
            </a:pPr>
            <a:r>
              <a:rPr lang="en-US" sz="1800" dirty="0" smtClean="0"/>
              <a:t>Go to the </a:t>
            </a:r>
            <a:r>
              <a:rPr lang="en-US" sz="1800" b="1" dirty="0" smtClean="0"/>
              <a:t>GSA launch page </a:t>
            </a:r>
            <a:r>
              <a:rPr lang="en-US" sz="1800" dirty="0" smtClean="0"/>
              <a:t>and select the option to </a:t>
            </a:r>
            <a:r>
              <a:rPr lang="en-US" sz="1800" b="1" dirty="0" smtClean="0"/>
              <a:t>Login to VCSS </a:t>
            </a:r>
            <a:r>
              <a:rPr lang="en-US" sz="1800" dirty="0" smtClean="0"/>
              <a:t>to verify your User ID and password. </a:t>
            </a:r>
            <a:endParaRPr lang="en-US" sz="1800" b="1" dirty="0" smtClean="0"/>
          </a:p>
        </p:txBody>
      </p:sp>
      <p:sp>
        <p:nvSpPr>
          <p:cNvPr id="5" name="TextBox 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B16</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VCSS Registration Steps (Cont’d)</a:t>
            </a:r>
          </a:p>
        </p:txBody>
      </p:sp>
      <p:sp>
        <p:nvSpPr>
          <p:cNvPr id="8195" name="Rectangle 7"/>
          <p:cNvSpPr>
            <a:spLocks noGrp="1" noChangeArrowheads="1"/>
          </p:cNvSpPr>
          <p:nvPr>
            <p:ph idx="1"/>
          </p:nvPr>
        </p:nvSpPr>
        <p:spPr>
          <a:xfrm>
            <a:off x="712788" y="1404937"/>
            <a:ext cx="7762472" cy="499019"/>
          </a:xfrm>
        </p:spPr>
        <p:txBody>
          <a:bodyPr/>
          <a:lstStyle/>
          <a:p>
            <a:pPr marL="463550" lvl="1" indent="-463550" eaLnBrk="1" hangingPunct="1">
              <a:buSzPct val="100000"/>
              <a:buFont typeface="+mj-lt"/>
              <a:buAutoNum type="arabicPeriod" startAt="16"/>
            </a:pPr>
            <a:r>
              <a:rPr lang="en-US" sz="1800" dirty="0" smtClean="0"/>
              <a:t>On the VCSS main page, select the </a:t>
            </a:r>
            <a:r>
              <a:rPr lang="en-US" sz="1800" b="1" dirty="0" smtClean="0"/>
              <a:t>Login </a:t>
            </a:r>
            <a:r>
              <a:rPr lang="en-US" sz="1800" dirty="0" smtClean="0"/>
              <a:t>hyperlink.</a:t>
            </a:r>
            <a:endParaRPr lang="en-US" sz="1800" b="1" dirty="0" smtClean="0"/>
          </a:p>
        </p:txBody>
      </p:sp>
      <p:pic>
        <p:nvPicPr>
          <p:cNvPr id="10" name="Picture 3"/>
          <p:cNvPicPr>
            <a:picLocks noChangeAspect="1" noChangeArrowheads="1"/>
          </p:cNvPicPr>
          <p:nvPr/>
        </p:nvPicPr>
        <p:blipFill>
          <a:blip r:embed="rId3" cstate="print"/>
          <a:srcRect/>
          <a:stretch>
            <a:fillRect/>
          </a:stretch>
        </p:blipFill>
        <p:spPr bwMode="auto">
          <a:xfrm>
            <a:off x="956901" y="2474728"/>
            <a:ext cx="7417827" cy="3571230"/>
          </a:xfrm>
          <a:prstGeom prst="rect">
            <a:avLst/>
          </a:prstGeom>
          <a:noFill/>
          <a:ln w="9525">
            <a:solidFill>
              <a:schemeClr val="tx1"/>
            </a:solidFill>
            <a:miter lim="800000"/>
            <a:headEnd/>
            <a:tailEnd/>
          </a:ln>
        </p:spPr>
      </p:pic>
      <p:sp>
        <p:nvSpPr>
          <p:cNvPr id="11" name="Rectangle 10"/>
          <p:cNvSpPr/>
          <p:nvPr/>
        </p:nvSpPr>
        <p:spPr bwMode="auto">
          <a:xfrm>
            <a:off x="1089696" y="3656316"/>
            <a:ext cx="588979" cy="26059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B17</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VCSS Registration Steps (Cont’d)</a:t>
            </a:r>
          </a:p>
        </p:txBody>
      </p:sp>
      <p:sp>
        <p:nvSpPr>
          <p:cNvPr id="8195" name="Rectangle 7"/>
          <p:cNvSpPr>
            <a:spLocks noGrp="1" noChangeArrowheads="1"/>
          </p:cNvSpPr>
          <p:nvPr>
            <p:ph idx="1"/>
          </p:nvPr>
        </p:nvSpPr>
        <p:spPr>
          <a:xfrm>
            <a:off x="712788" y="1202276"/>
            <a:ext cx="7230209" cy="1120549"/>
          </a:xfrm>
        </p:spPr>
        <p:txBody>
          <a:bodyPr/>
          <a:lstStyle/>
          <a:p>
            <a:pPr marL="463550" lvl="1" indent="-463550" eaLnBrk="1" hangingPunct="1">
              <a:buSzPct val="100000"/>
              <a:buFont typeface="+mj-lt"/>
              <a:buAutoNum type="arabicPeriod" startAt="17"/>
            </a:pPr>
            <a:r>
              <a:rPr lang="en-US" sz="1800" dirty="0" smtClean="0"/>
              <a:t>On the VCSS login page, enter your login information:</a:t>
            </a:r>
          </a:p>
          <a:p>
            <a:pPr marL="688975" lvl="2" indent="-225425" eaLnBrk="1" hangingPunct="1">
              <a:buSzPct val="100000"/>
            </a:pPr>
            <a:r>
              <a:rPr lang="en-US" sz="1600" b="1" dirty="0" smtClean="0"/>
              <a:t>User ID </a:t>
            </a:r>
            <a:r>
              <a:rPr lang="en-US" sz="1600" dirty="0" smtClean="0"/>
              <a:t>and </a:t>
            </a:r>
            <a:r>
              <a:rPr lang="en-US" sz="1600" b="1" dirty="0" smtClean="0"/>
              <a:t>Password</a:t>
            </a:r>
            <a:r>
              <a:rPr lang="en-US" sz="1600" dirty="0" smtClean="0"/>
              <a:t> sent in two separate emails from GSA.</a:t>
            </a:r>
          </a:p>
          <a:p>
            <a:pPr marL="688975" lvl="2" indent="-225425" eaLnBrk="1" hangingPunct="1">
              <a:buSzPct val="100000"/>
            </a:pPr>
            <a:r>
              <a:rPr lang="en-US" sz="1600" dirty="0" smtClean="0"/>
              <a:t>Select the </a:t>
            </a:r>
            <a:r>
              <a:rPr lang="en-US" sz="1600" b="1" dirty="0" smtClean="0"/>
              <a:t>[Sign In] </a:t>
            </a:r>
            <a:r>
              <a:rPr lang="en-US" sz="1600" dirty="0" smtClean="0"/>
              <a:t>button.</a:t>
            </a:r>
          </a:p>
          <a:p>
            <a:pPr marL="463550" lvl="2" indent="-463550" eaLnBrk="1" hangingPunct="1">
              <a:buSzPct val="100000"/>
              <a:buFont typeface="+mj-lt"/>
              <a:buAutoNum type="arabicPeriod" startAt="16"/>
            </a:pPr>
            <a:endParaRPr lang="en-US" sz="1600" dirty="0" smtClean="0"/>
          </a:p>
          <a:p>
            <a:pPr marL="463550" lvl="2" indent="-463550" eaLnBrk="1" hangingPunct="1">
              <a:buSzPct val="100000"/>
              <a:buFont typeface="+mj-lt"/>
              <a:buAutoNum type="arabicPeriod" startAt="16"/>
            </a:pPr>
            <a:endParaRPr lang="en-US" sz="1600" dirty="0" smtClean="0"/>
          </a:p>
          <a:p>
            <a:pPr marL="463550" lvl="2" indent="-463550" eaLnBrk="1" hangingPunct="1">
              <a:buSzPct val="100000"/>
              <a:buFont typeface="+mj-lt"/>
              <a:buAutoNum type="arabicPeriod" startAt="16"/>
            </a:pPr>
            <a:endParaRPr lang="en-US" sz="1600" dirty="0" smtClean="0"/>
          </a:p>
          <a:p>
            <a:pPr marL="463550" lvl="2" indent="-463550" eaLnBrk="1" hangingPunct="1">
              <a:buSzPct val="100000"/>
              <a:buFont typeface="+mj-lt"/>
              <a:buAutoNum type="arabicPeriod" startAt="16"/>
            </a:pPr>
            <a:endParaRPr lang="en-US" sz="1600" dirty="0" smtClean="0"/>
          </a:p>
          <a:p>
            <a:pPr marL="463550" lvl="2" indent="-463550" eaLnBrk="1" hangingPunct="1">
              <a:buSzPct val="100000"/>
              <a:buFont typeface="+mj-lt"/>
              <a:buAutoNum type="arabicPeriod" startAt="16"/>
            </a:pPr>
            <a:endParaRPr lang="en-US" sz="1600" dirty="0" smtClean="0"/>
          </a:p>
          <a:p>
            <a:pPr marL="463550" lvl="2" indent="-463550" eaLnBrk="1" hangingPunct="1">
              <a:buSzPct val="100000"/>
              <a:buFont typeface="+mj-lt"/>
              <a:buAutoNum type="arabicPeriod" startAt="16"/>
            </a:pPr>
            <a:endParaRPr lang="en-US" sz="1600" dirty="0" smtClean="0"/>
          </a:p>
          <a:p>
            <a:pPr marL="463550" lvl="2" indent="-463550" eaLnBrk="1" hangingPunct="1">
              <a:buSzPct val="100000"/>
              <a:buFont typeface="+mj-lt"/>
              <a:buAutoNum type="arabicPeriod" startAt="16"/>
            </a:pPr>
            <a:endParaRPr lang="en-US" sz="1600" dirty="0" smtClean="0"/>
          </a:p>
          <a:p>
            <a:pPr marL="463550" lvl="2" indent="-463550" eaLnBrk="1" hangingPunct="1">
              <a:buSzPct val="100000"/>
              <a:buFont typeface="+mj-lt"/>
              <a:buAutoNum type="arabicPeriod" startAt="16"/>
            </a:pPr>
            <a:endParaRPr lang="en-US" sz="1600" dirty="0" smtClean="0"/>
          </a:p>
          <a:p>
            <a:pPr marL="463550" lvl="2" indent="-463550" eaLnBrk="1" hangingPunct="1">
              <a:buSzPct val="100000"/>
              <a:buFont typeface="+mj-lt"/>
              <a:buAutoNum type="arabicPeriod" startAt="16"/>
            </a:pPr>
            <a:endParaRPr lang="en-US" sz="1600" dirty="0" smtClean="0"/>
          </a:p>
          <a:p>
            <a:pPr marL="463550" lvl="2" indent="-463550" eaLnBrk="1" hangingPunct="1">
              <a:buSzPct val="100000"/>
              <a:buFont typeface="+mj-lt"/>
              <a:buAutoNum type="arabicPeriod" startAt="16"/>
            </a:pPr>
            <a:endParaRPr lang="en-US" sz="1600" dirty="0" smtClean="0"/>
          </a:p>
          <a:p>
            <a:pPr marL="463550" lvl="2" indent="-463550" eaLnBrk="1" hangingPunct="1">
              <a:buSzPct val="100000"/>
              <a:buFont typeface="+mj-lt"/>
              <a:buAutoNum type="arabicPeriod" startAt="16"/>
            </a:pPr>
            <a:endParaRPr lang="en-US" sz="1600" dirty="0" smtClean="0"/>
          </a:p>
          <a:p>
            <a:pPr marL="463550" lvl="2" indent="-463550" eaLnBrk="1" hangingPunct="1">
              <a:buSzPct val="100000"/>
              <a:buNone/>
            </a:pPr>
            <a:endParaRPr lang="en-US" sz="1600" dirty="0" smtClean="0"/>
          </a:p>
          <a:p>
            <a:pPr marL="463550" lvl="2" indent="-463550" eaLnBrk="1" hangingPunct="1">
              <a:buSzPct val="100000"/>
              <a:buFont typeface="+mj-lt"/>
              <a:buAutoNum type="arabicPeriod" startAt="18"/>
            </a:pPr>
            <a:r>
              <a:rPr lang="en-US" sz="1800" dirty="0" smtClean="0"/>
              <a:t>If your login to VCSS is successful, you now have access to the VCSS account you successfully registered for.</a:t>
            </a:r>
          </a:p>
        </p:txBody>
      </p:sp>
      <p:pic>
        <p:nvPicPr>
          <p:cNvPr id="420865" name="Picture 1"/>
          <p:cNvPicPr>
            <a:picLocks noChangeAspect="1" noChangeArrowheads="1"/>
          </p:cNvPicPr>
          <p:nvPr/>
        </p:nvPicPr>
        <p:blipFill>
          <a:blip r:embed="rId3" cstate="print"/>
          <a:srcRect/>
          <a:stretch>
            <a:fillRect/>
          </a:stretch>
        </p:blipFill>
        <p:spPr bwMode="auto">
          <a:xfrm>
            <a:off x="1705971" y="2214800"/>
            <a:ext cx="5800299" cy="3259404"/>
          </a:xfrm>
          <a:prstGeom prst="rect">
            <a:avLst/>
          </a:prstGeom>
          <a:noFill/>
          <a:ln w="9525">
            <a:solidFill>
              <a:schemeClr val="tx1"/>
            </a:solidFill>
            <a:miter lim="800000"/>
            <a:headEnd/>
            <a:tailEnd/>
          </a:ln>
        </p:spPr>
      </p:pic>
      <p:sp>
        <p:nvSpPr>
          <p:cNvPr id="9" name="Rectangle 8"/>
          <p:cNvSpPr/>
          <p:nvPr/>
        </p:nvSpPr>
        <p:spPr bwMode="auto">
          <a:xfrm>
            <a:off x="3000384" y="3792794"/>
            <a:ext cx="1503378" cy="65637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pic>
        <p:nvPicPr>
          <p:cNvPr id="12" name="Picture 2" descr="C:\Documents and Settings\tgiasson\Local Settings\Temporary Internet Files\Content.IE5\NN3B8OMA\MC900432601[1].png"/>
          <p:cNvPicPr>
            <a:picLocks noChangeAspect="1" noChangeArrowheads="1"/>
          </p:cNvPicPr>
          <p:nvPr/>
        </p:nvPicPr>
        <p:blipFill>
          <a:blip r:embed="rId4" cstate="print"/>
          <a:srcRect/>
          <a:stretch>
            <a:fillRect/>
          </a:stretch>
        </p:blipFill>
        <p:spPr bwMode="auto">
          <a:xfrm>
            <a:off x="8006135" y="5751129"/>
            <a:ext cx="400886" cy="400886"/>
          </a:xfrm>
          <a:prstGeom prst="rect">
            <a:avLst/>
          </a:prstGeom>
          <a:noFill/>
        </p:spPr>
      </p:pic>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B18</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3" y="331788"/>
            <a:ext cx="8024710" cy="563562"/>
          </a:xfrm>
        </p:spPr>
        <p:txBody>
          <a:bodyPr/>
          <a:lstStyle/>
          <a:p>
            <a:pPr eaLnBrk="1" hangingPunct="1"/>
            <a:r>
              <a:rPr lang="en-US" dirty="0" smtClean="0"/>
              <a:t>VCSS Registration Overview</a:t>
            </a:r>
          </a:p>
        </p:txBody>
      </p:sp>
      <p:sp>
        <p:nvSpPr>
          <p:cNvPr id="8195" name="Rectangle 7"/>
          <p:cNvSpPr>
            <a:spLocks noGrp="1" noChangeArrowheads="1"/>
          </p:cNvSpPr>
          <p:nvPr>
            <p:ph idx="1"/>
          </p:nvPr>
        </p:nvSpPr>
        <p:spPr>
          <a:xfrm>
            <a:off x="481781" y="1433079"/>
            <a:ext cx="8460607" cy="4456733"/>
          </a:xfrm>
        </p:spPr>
        <p:txBody>
          <a:bodyPr/>
          <a:lstStyle/>
          <a:p>
            <a:pPr eaLnBrk="1" hangingPunct="1"/>
            <a:r>
              <a:rPr lang="en-US" sz="2000" b="1" dirty="0" smtClean="0"/>
              <a:t>VCSS Account Registration is the process you complete in order to register a VCSS account</a:t>
            </a:r>
          </a:p>
          <a:p>
            <a:pPr eaLnBrk="1" hangingPunct="1">
              <a:buNone/>
            </a:pPr>
            <a:endParaRPr lang="en-US" sz="1000" b="1" dirty="0" smtClean="0"/>
          </a:p>
          <a:p>
            <a:pPr lvl="1" eaLnBrk="1" hangingPunct="1"/>
            <a:r>
              <a:rPr lang="en-US" sz="1800" dirty="0" smtClean="0"/>
              <a:t>The first person that registers the account in VCSS must agree to become the account administrator.</a:t>
            </a:r>
            <a:endParaRPr lang="en-US" sz="1000" dirty="0" smtClean="0"/>
          </a:p>
          <a:p>
            <a:pPr lvl="1" eaLnBrk="1" hangingPunct="1"/>
            <a:r>
              <a:rPr lang="en-US" sz="1800" dirty="0" smtClean="0"/>
              <a:t>As an account administrator, your responsibilities include approving or disapproving all new user access to the VCSS account.</a:t>
            </a:r>
          </a:p>
          <a:p>
            <a:pPr lvl="1" eaLnBrk="1" hangingPunct="1"/>
            <a:r>
              <a:rPr lang="en-US" sz="1800" dirty="0" smtClean="0"/>
              <a:t>You can only register one VCSS account at a time.</a:t>
            </a:r>
          </a:p>
          <a:p>
            <a:pPr lvl="1" eaLnBrk="1" hangingPunct="1">
              <a:buNone/>
            </a:pPr>
            <a:endParaRPr lang="en-US" sz="1800" dirty="0" smtClean="0"/>
          </a:p>
          <a:p>
            <a:pPr eaLnBrk="1" hangingPunct="1"/>
            <a:r>
              <a:rPr lang="en-US" sz="2000" b="1" dirty="0" smtClean="0"/>
              <a:t>A User ID must also be created in order to access VCSS</a:t>
            </a:r>
          </a:p>
          <a:p>
            <a:pPr lvl="1" eaLnBrk="1" hangingPunct="1"/>
            <a:r>
              <a:rPr lang="en-US" sz="1800" dirty="0" smtClean="0"/>
              <a:t>During the approval process for a new VCSS Account registration you can create a new User ID</a:t>
            </a:r>
          </a:p>
          <a:p>
            <a:pPr lvl="1" eaLnBrk="1" hangingPunct="1"/>
            <a:r>
              <a:rPr lang="en-US" sz="1800" dirty="0" smtClean="0"/>
              <a:t>You can ask GSA to create a User ID to access existing VCSS Accounts</a:t>
            </a:r>
          </a:p>
          <a:p>
            <a:pPr lvl="1" eaLnBrk="1" hangingPunct="1">
              <a:buNone/>
            </a:pPr>
            <a:endParaRPr lang="en-US" sz="1800" dirty="0" smtClean="0"/>
          </a:p>
        </p:txBody>
      </p:sp>
      <p:pic>
        <p:nvPicPr>
          <p:cNvPr id="1031" name="Picture 7" descr="C:\Documents and Settings\tgiasson\Local Settings\Temporary Internet Files\Content.IE5\FTTN6352\MC900065122[1].wmf"/>
          <p:cNvPicPr>
            <a:picLocks noChangeAspect="1" noChangeArrowheads="1"/>
          </p:cNvPicPr>
          <p:nvPr/>
        </p:nvPicPr>
        <p:blipFill>
          <a:blip r:embed="rId3" cstate="print"/>
          <a:srcRect/>
          <a:stretch>
            <a:fillRect/>
          </a:stretch>
        </p:blipFill>
        <p:spPr bwMode="auto">
          <a:xfrm>
            <a:off x="6763870" y="5578825"/>
            <a:ext cx="1595761" cy="1108988"/>
          </a:xfrm>
          <a:prstGeom prst="rect">
            <a:avLst/>
          </a:prstGeom>
          <a:noFill/>
        </p:spPr>
      </p:pic>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7" descr="C:\Documents and Settings\tgiasson\Local Settings\Temporary Internet Files\Content.IE5\FMCT8VSQ\MC900438792[1].jpg"/>
          <p:cNvPicPr>
            <a:picLocks noChangeAspect="1" noChangeArrowheads="1"/>
          </p:cNvPicPr>
          <p:nvPr/>
        </p:nvPicPr>
        <p:blipFill>
          <a:blip r:embed="rId3" cstate="print"/>
          <a:srcRect/>
          <a:stretch>
            <a:fillRect/>
          </a:stretch>
        </p:blipFill>
        <p:spPr bwMode="auto">
          <a:xfrm flipV="1">
            <a:off x="7057752" y="5018891"/>
            <a:ext cx="1652446" cy="1001079"/>
          </a:xfrm>
          <a:prstGeom prst="rect">
            <a:avLst/>
          </a:prstGeom>
          <a:noFill/>
        </p:spPr>
      </p:pic>
      <p:sp>
        <p:nvSpPr>
          <p:cNvPr id="8194" name="Rectangle 6"/>
          <p:cNvSpPr>
            <a:spLocks noGrp="1" noChangeArrowheads="1"/>
          </p:cNvSpPr>
          <p:nvPr>
            <p:ph type="title"/>
          </p:nvPr>
        </p:nvSpPr>
        <p:spPr>
          <a:xfrm>
            <a:off x="455613" y="331788"/>
            <a:ext cx="8024710" cy="563562"/>
          </a:xfrm>
        </p:spPr>
        <p:txBody>
          <a:bodyPr/>
          <a:lstStyle/>
          <a:p>
            <a:pPr eaLnBrk="1" hangingPunct="1"/>
            <a:r>
              <a:rPr lang="en-US" dirty="0" smtClean="0"/>
              <a:t>Request Access Overview</a:t>
            </a:r>
          </a:p>
        </p:txBody>
      </p:sp>
      <p:sp>
        <p:nvSpPr>
          <p:cNvPr id="8195" name="Rectangle 7"/>
          <p:cNvSpPr>
            <a:spLocks noGrp="1" noChangeArrowheads="1"/>
          </p:cNvSpPr>
          <p:nvPr>
            <p:ph idx="1"/>
          </p:nvPr>
        </p:nvSpPr>
        <p:spPr>
          <a:xfrm>
            <a:off x="486696" y="1378295"/>
            <a:ext cx="8319328" cy="3276831"/>
          </a:xfrm>
        </p:spPr>
        <p:txBody>
          <a:bodyPr/>
          <a:lstStyle/>
          <a:p>
            <a:pPr marL="223838" indent="-223838" eaLnBrk="1" hangingPunct="1">
              <a:spcBef>
                <a:spcPts val="600"/>
              </a:spcBef>
            </a:pPr>
            <a:r>
              <a:rPr lang="en-US" sz="2000" b="1" dirty="0" smtClean="0"/>
              <a:t>Request Access is the process you complete in order to request access to an existing VCSS account, which is an account that has already been registered in VCSS.  </a:t>
            </a:r>
          </a:p>
          <a:p>
            <a:pPr marL="223838" indent="-223838" eaLnBrk="1" hangingPunct="1">
              <a:spcBef>
                <a:spcPts val="600"/>
              </a:spcBef>
              <a:buNone/>
            </a:pPr>
            <a:endParaRPr lang="en-US" sz="2000" b="1" dirty="0" smtClean="0"/>
          </a:p>
          <a:p>
            <a:pPr marL="223838" indent="-223838" eaLnBrk="1" hangingPunct="1">
              <a:spcBef>
                <a:spcPts val="600"/>
              </a:spcBef>
            </a:pPr>
            <a:r>
              <a:rPr lang="en-US" sz="2000" dirty="0" smtClean="0"/>
              <a:t>This process covers two scenarios:</a:t>
            </a:r>
          </a:p>
          <a:p>
            <a:pPr marL="223838" indent="-223838" eaLnBrk="1" hangingPunct="1">
              <a:spcBef>
                <a:spcPts val="600"/>
              </a:spcBef>
              <a:buNone/>
            </a:pPr>
            <a:endParaRPr lang="en-US" sz="800" dirty="0" smtClean="0"/>
          </a:p>
          <a:p>
            <a:pPr marL="693738" lvl="2" indent="-349250" eaLnBrk="1" hangingPunct="1">
              <a:spcBef>
                <a:spcPts val="200"/>
              </a:spcBef>
              <a:buSzPct val="100000"/>
              <a:buFont typeface="+mj-lt"/>
              <a:buAutoNum type="arabicPeriod"/>
            </a:pPr>
            <a:r>
              <a:rPr lang="en-US" sz="1600" dirty="0" smtClean="0"/>
              <a:t>A person needs a User ID to request access to a VCSS account for the first time.</a:t>
            </a:r>
          </a:p>
          <a:p>
            <a:pPr marL="693738" lvl="2" indent="-349250" eaLnBrk="1" hangingPunct="1">
              <a:buSzPct val="100000"/>
              <a:buFont typeface="+mj-lt"/>
              <a:buAutoNum type="arabicPeriod"/>
            </a:pPr>
            <a:r>
              <a:rPr lang="en-US" sz="1600" dirty="0" smtClean="0"/>
              <a:t>A person already has a User ID and needs to request access to another VCSS account (account code).</a:t>
            </a:r>
          </a:p>
        </p:txBody>
      </p:sp>
      <p:sp>
        <p:nvSpPr>
          <p:cNvPr id="7" name="Rectangle 7"/>
          <p:cNvSpPr txBox="1">
            <a:spLocks noChangeArrowheads="1"/>
          </p:cNvSpPr>
          <p:nvPr/>
        </p:nvSpPr>
        <p:spPr bwMode="auto">
          <a:xfrm>
            <a:off x="755300" y="5149692"/>
            <a:ext cx="5331602" cy="828025"/>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1" algn="l" defTabSz="914400" rtl="0" eaLnBrk="1" fontAlgn="base" latinLnBrk="0" hangingPunct="1">
              <a:lnSpc>
                <a:spcPct val="100000"/>
              </a:lnSpc>
              <a:spcBef>
                <a:spcPct val="20000"/>
              </a:spcBef>
              <a:spcAft>
                <a:spcPct val="0"/>
              </a:spcAft>
              <a:buClr>
                <a:srgbClr val="AF242B"/>
              </a:buClr>
              <a:buSzPct val="100000"/>
              <a:buFont typeface="Wingdings" pitchFamily="2" charset="2"/>
              <a:buNone/>
              <a:tabLst/>
              <a:defRPr/>
            </a:pPr>
            <a:r>
              <a:rPr kumimoji="0" lang="en-US" sz="1400" b="1" i="1" u="none" strike="noStrike" kern="0" cap="none" spc="0" normalizeH="0" baseline="0" noProof="0" dirty="0" smtClean="0">
                <a:ln>
                  <a:noFill/>
                </a:ln>
                <a:solidFill>
                  <a:schemeClr val="tx1"/>
                </a:solidFill>
                <a:effectLst/>
                <a:uLnTx/>
                <a:uFillTx/>
                <a:latin typeface="+mn-lt"/>
              </a:rPr>
              <a:t>Note:  </a:t>
            </a:r>
            <a:r>
              <a:rPr kumimoji="0" lang="en-US" sz="1400" b="0" i="1" u="none" strike="noStrike" kern="0" cap="none" spc="0" normalizeH="0" baseline="0" noProof="0" dirty="0" smtClean="0">
                <a:ln>
                  <a:noFill/>
                </a:ln>
                <a:solidFill>
                  <a:schemeClr val="tx1"/>
                </a:solidFill>
                <a:effectLst/>
                <a:uLnTx/>
                <a:uFillTx/>
                <a:latin typeface="+mn-lt"/>
              </a:rPr>
              <a:t>The account administrator is the person that registered</a:t>
            </a:r>
            <a:r>
              <a:rPr kumimoji="0" lang="en-US" sz="1400" b="0" i="1" u="none" strike="noStrike" kern="0" cap="none" spc="0" normalizeH="0" noProof="0" dirty="0" smtClean="0">
                <a:ln>
                  <a:noFill/>
                </a:ln>
                <a:solidFill>
                  <a:schemeClr val="tx1"/>
                </a:solidFill>
                <a:effectLst/>
                <a:uLnTx/>
                <a:uFillTx/>
                <a:latin typeface="+mn-lt"/>
              </a:rPr>
              <a:t> the VCSS account.  The customer is another person requesting access to a VCSS account and is not the account administrator.</a:t>
            </a:r>
            <a:endParaRPr kumimoji="0" lang="en-US" sz="1400" b="0" i="1" u="none" strike="noStrike" kern="0" cap="none" spc="0" normalizeH="0" baseline="0" noProof="0" dirty="0" smtClean="0">
              <a:ln>
                <a:noFill/>
              </a:ln>
              <a:solidFill>
                <a:schemeClr val="tx1"/>
              </a:solidFill>
              <a:effectLst/>
              <a:uLnTx/>
              <a:uFillTx/>
              <a:latin typeface="+mn-lt"/>
            </a:endParaRPr>
          </a:p>
          <a:p>
            <a:pPr marL="803275" marR="0" lvl="1" indent="-457200" algn="l" defTabSz="914400" rtl="0" eaLnBrk="1" fontAlgn="base" latinLnBrk="0" hangingPunct="1">
              <a:lnSpc>
                <a:spcPct val="100000"/>
              </a:lnSpc>
              <a:spcBef>
                <a:spcPct val="20000"/>
              </a:spcBef>
              <a:spcAft>
                <a:spcPct val="0"/>
              </a:spcAft>
              <a:buClr>
                <a:srgbClr val="AF242B"/>
              </a:buClr>
              <a:buSzPct val="100000"/>
              <a:buFont typeface="Wingdings" pitchFamily="2" charset="2"/>
              <a:buNone/>
              <a:tabLst/>
              <a:defRPr/>
            </a:pPr>
            <a:endParaRPr kumimoji="0" lang="en-US" sz="1800" b="1" i="0" u="none" strike="noStrike" kern="0" cap="none" spc="0" normalizeH="0" baseline="0" noProof="0" dirty="0" smtClean="0">
              <a:ln>
                <a:noFill/>
              </a:ln>
              <a:solidFill>
                <a:schemeClr val="tx1"/>
              </a:solidFill>
              <a:effectLst/>
              <a:uLnTx/>
              <a:uFillTx/>
              <a:latin typeface="+mn-lt"/>
            </a:endParaRPr>
          </a:p>
          <a:p>
            <a:pPr marL="803275" marR="0" lvl="1" indent="-457200" algn="l" defTabSz="914400" rtl="0" eaLnBrk="1" fontAlgn="base" latinLnBrk="0" hangingPunct="1">
              <a:lnSpc>
                <a:spcPct val="100000"/>
              </a:lnSpc>
              <a:spcBef>
                <a:spcPct val="20000"/>
              </a:spcBef>
              <a:spcAft>
                <a:spcPct val="0"/>
              </a:spcAft>
              <a:buClr>
                <a:srgbClr val="AF242B"/>
              </a:buClr>
              <a:buSzPct val="100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B19</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3" y="331788"/>
            <a:ext cx="8024710" cy="563562"/>
          </a:xfrm>
        </p:spPr>
        <p:txBody>
          <a:bodyPr/>
          <a:lstStyle/>
          <a:p>
            <a:pPr eaLnBrk="1" hangingPunct="1"/>
            <a:r>
              <a:rPr lang="en-US" dirty="0" smtClean="0"/>
              <a:t>Request Access Process</a:t>
            </a:r>
          </a:p>
        </p:txBody>
      </p:sp>
      <p:sp>
        <p:nvSpPr>
          <p:cNvPr id="6" name="Rectangle 7"/>
          <p:cNvSpPr>
            <a:spLocks noGrp="1" noChangeArrowheads="1"/>
          </p:cNvSpPr>
          <p:nvPr>
            <p:ph idx="1"/>
          </p:nvPr>
        </p:nvSpPr>
        <p:spPr>
          <a:xfrm>
            <a:off x="481781" y="1433080"/>
            <a:ext cx="8460607" cy="709619"/>
          </a:xfrm>
        </p:spPr>
        <p:txBody>
          <a:bodyPr/>
          <a:lstStyle/>
          <a:p>
            <a:pPr eaLnBrk="1" hangingPunct="1"/>
            <a:r>
              <a:rPr lang="en-US" sz="2000" dirty="0" smtClean="0"/>
              <a:t>This is the high level process diagram illustrating the steps to request access to an existing VCSS account.  </a:t>
            </a:r>
            <a:endParaRPr lang="en-US" sz="1800" dirty="0" smtClean="0"/>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B20</a:t>
            </a:r>
            <a:endParaRPr lang="en-US" sz="1200" dirty="0">
              <a:solidFill>
                <a:schemeClr val="tx1">
                  <a:lumMod val="65000"/>
                  <a:lumOff val="35000"/>
                </a:schemeClr>
              </a:solidFill>
            </a:endParaRPr>
          </a:p>
        </p:txBody>
      </p:sp>
      <p:pic>
        <p:nvPicPr>
          <p:cNvPr id="1026" name="Picture 2"/>
          <p:cNvPicPr>
            <a:picLocks noChangeAspect="1" noChangeArrowheads="1"/>
          </p:cNvPicPr>
          <p:nvPr/>
        </p:nvPicPr>
        <p:blipFill>
          <a:blip r:embed="rId3" cstate="print"/>
          <a:srcRect/>
          <a:stretch>
            <a:fillRect/>
          </a:stretch>
        </p:blipFill>
        <p:spPr bwMode="auto">
          <a:xfrm>
            <a:off x="582626" y="2250413"/>
            <a:ext cx="8287419" cy="39319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Request Access Steps</a:t>
            </a:r>
          </a:p>
        </p:txBody>
      </p:sp>
      <p:sp>
        <p:nvSpPr>
          <p:cNvPr id="9" name="Rectangle 7"/>
          <p:cNvSpPr txBox="1">
            <a:spLocks noChangeArrowheads="1"/>
          </p:cNvSpPr>
          <p:nvPr/>
        </p:nvSpPr>
        <p:spPr bwMode="auto">
          <a:xfrm>
            <a:off x="376566" y="1147299"/>
            <a:ext cx="8767433" cy="22366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3550" lvl="1" indent="-463550">
              <a:spcBef>
                <a:spcPct val="20000"/>
              </a:spcBef>
              <a:buClr>
                <a:srgbClr val="AF242B"/>
              </a:buClr>
              <a:buSzPct val="100000"/>
              <a:buFont typeface="Wingdings" pitchFamily="2" charset="2"/>
              <a:buChar char="w"/>
              <a:defRPr/>
            </a:pPr>
            <a:r>
              <a:rPr lang="en-US" sz="2000" dirty="0" smtClean="0"/>
              <a:t>To request access to an existing VCSS account, perform the following steps covered in the next few slides.</a:t>
            </a:r>
            <a:endParaRPr kumimoji="0" lang="en-US" sz="2000" b="0" i="0" u="none" strike="noStrike" kern="0" cap="none" spc="0" normalizeH="0" baseline="0" noProof="0" dirty="0" smtClean="0">
              <a:ln>
                <a:noFill/>
              </a:ln>
              <a:solidFill>
                <a:schemeClr val="tx1"/>
              </a:solidFill>
              <a:effectLst/>
              <a:uLnTx/>
              <a:uFillTx/>
              <a:latin typeface="+mn-lt"/>
            </a:endParaRPr>
          </a:p>
          <a:p>
            <a:pPr marL="463550" marR="0" lvl="1" indent="-463550" algn="l" defTabSz="914400" rtl="0" eaLnBrk="1" fontAlgn="base" latinLnBrk="0" hangingPunct="1">
              <a:lnSpc>
                <a:spcPct val="100000"/>
              </a:lnSpc>
              <a:spcBef>
                <a:spcPct val="20000"/>
              </a:spcBef>
              <a:spcAft>
                <a:spcPct val="0"/>
              </a:spcAft>
              <a:buClr>
                <a:srgbClr val="AF242B"/>
              </a:buClr>
              <a:buSzPct val="100000"/>
              <a:buFont typeface="Wingdings" pitchFamily="2" charset="2"/>
              <a:buNone/>
              <a:tabLst/>
              <a:defRPr/>
            </a:pPr>
            <a:endParaRPr kumimoji="0" lang="en-US" sz="100" b="0" i="0" u="none" strike="noStrike" kern="0" cap="none" spc="0" normalizeH="0" baseline="0" noProof="0" dirty="0" smtClean="0">
              <a:ln>
                <a:noFill/>
              </a:ln>
              <a:solidFill>
                <a:schemeClr val="tx1"/>
              </a:solidFill>
              <a:effectLst/>
              <a:uLnTx/>
              <a:uFillTx/>
              <a:latin typeface="+mn-lt"/>
            </a:endParaRPr>
          </a:p>
          <a:p>
            <a:pPr marL="914400" lvl="1" indent="-450850">
              <a:spcBef>
                <a:spcPct val="20000"/>
              </a:spcBef>
              <a:buClr>
                <a:srgbClr val="AF242B"/>
              </a:buClr>
              <a:buSzPct val="100000"/>
              <a:buFont typeface="+mj-lt"/>
              <a:buAutoNum type="arabicPeriod"/>
              <a:defRPr/>
            </a:pPr>
            <a:r>
              <a:rPr kumimoji="0" lang="en-US" sz="1800" b="0" i="0" u="none" strike="noStrike" kern="0" cap="none" spc="0" normalizeH="0" baseline="0" noProof="0" dirty="0" smtClean="0">
                <a:ln>
                  <a:noFill/>
                </a:ln>
                <a:solidFill>
                  <a:schemeClr val="tx1"/>
                </a:solidFill>
                <a:effectLst/>
                <a:uLnTx/>
                <a:uFillTx/>
                <a:latin typeface="+mn-lt"/>
              </a:rPr>
              <a:t>As the</a:t>
            </a:r>
            <a:r>
              <a:rPr kumimoji="0" lang="en-US" sz="1800" b="0" i="0" u="none" strike="noStrike" kern="0" cap="none" spc="0" normalizeH="0" noProof="0" dirty="0" smtClean="0">
                <a:ln>
                  <a:noFill/>
                </a:ln>
                <a:solidFill>
                  <a:schemeClr val="tx1"/>
                </a:solidFill>
                <a:effectLst/>
                <a:uLnTx/>
                <a:uFillTx/>
                <a:latin typeface="+mn-lt"/>
              </a:rPr>
              <a:t> person requesting access</a:t>
            </a:r>
            <a:r>
              <a:rPr kumimoji="0" lang="en-US" sz="1800" b="0" i="0" u="none" strike="noStrike" kern="0" cap="none" spc="0" normalizeH="0" baseline="0" noProof="0" dirty="0" smtClean="0">
                <a:ln>
                  <a:noFill/>
                </a:ln>
                <a:solidFill>
                  <a:schemeClr val="tx1"/>
                </a:solidFill>
                <a:effectLst/>
                <a:uLnTx/>
                <a:uFillTx/>
                <a:latin typeface="+mn-lt"/>
              </a:rPr>
              <a:t>, go to the </a:t>
            </a:r>
            <a:r>
              <a:rPr kumimoji="0" lang="en-US" sz="1800" b="1" i="0" u="none" strike="noStrike" kern="0" cap="none" spc="0" normalizeH="0" baseline="0" noProof="0" dirty="0" smtClean="0">
                <a:ln>
                  <a:noFill/>
                </a:ln>
                <a:solidFill>
                  <a:schemeClr val="tx1"/>
                </a:solidFill>
                <a:effectLst/>
                <a:uLnTx/>
                <a:uFillTx/>
                <a:latin typeface="+mn-lt"/>
              </a:rPr>
              <a:t>GSA launch page</a:t>
            </a:r>
            <a:r>
              <a:rPr kumimoji="0" lang="en-US" sz="1800" b="0" i="0" u="none" strike="noStrike" kern="0" cap="none" spc="0" normalizeH="0" baseline="0" noProof="0" dirty="0" smtClean="0">
                <a:ln>
                  <a:noFill/>
                </a:ln>
                <a:solidFill>
                  <a:schemeClr val="tx1"/>
                </a:solidFill>
                <a:effectLst/>
                <a:uLnTx/>
                <a:uFillTx/>
                <a:latin typeface="+mn-lt"/>
              </a:rPr>
              <a:t> (</a:t>
            </a:r>
            <a:r>
              <a:rPr lang="en-US" u="sng" dirty="0" smtClean="0"/>
              <a:t>http://vcss.gsa.gov</a:t>
            </a:r>
            <a:r>
              <a:rPr kumimoji="0" lang="en-US" sz="1800" b="0" i="0" u="none" strike="noStrike" kern="0" cap="none" spc="0" normalizeH="0" baseline="0" noProof="0" dirty="0" smtClean="0">
                <a:ln>
                  <a:noFill/>
                </a:ln>
                <a:solidFill>
                  <a:schemeClr val="tx1"/>
                </a:solidFill>
                <a:effectLst/>
                <a:uLnTx/>
                <a:uFillTx/>
                <a:latin typeface="+mn-lt"/>
              </a:rPr>
              <a:t>) and select the </a:t>
            </a:r>
            <a:r>
              <a:rPr kumimoji="0" lang="en-US" sz="1800" b="1" i="0" u="none" strike="noStrike" kern="0" cap="none" spc="0" normalizeH="0" baseline="0" noProof="0" dirty="0" smtClean="0">
                <a:ln>
                  <a:noFill/>
                </a:ln>
                <a:solidFill>
                  <a:schemeClr val="tx1"/>
                </a:solidFill>
                <a:effectLst/>
                <a:uLnTx/>
                <a:uFillTx/>
                <a:latin typeface="+mn-lt"/>
              </a:rPr>
              <a:t>Registrations and Access Request </a:t>
            </a:r>
            <a:r>
              <a:rPr kumimoji="0" lang="en-US" sz="1800" b="0" i="0" u="none" strike="noStrike" kern="0" cap="none" spc="0" normalizeH="0" baseline="0" noProof="0" dirty="0" smtClean="0">
                <a:ln>
                  <a:noFill/>
                </a:ln>
                <a:solidFill>
                  <a:schemeClr val="tx1"/>
                </a:solidFill>
                <a:effectLst/>
                <a:uLnTx/>
                <a:uFillTx/>
                <a:latin typeface="+mn-lt"/>
              </a:rPr>
              <a:t>button to request access to an existing VCSS account.</a:t>
            </a: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B21</a:t>
            </a:r>
            <a:endParaRPr lang="en-US" sz="1200" dirty="0">
              <a:solidFill>
                <a:schemeClr val="tx1">
                  <a:lumMod val="65000"/>
                  <a:lumOff val="35000"/>
                </a:schemeClr>
              </a:solidFill>
            </a:endParaRPr>
          </a:p>
        </p:txBody>
      </p:sp>
      <p:pic>
        <p:nvPicPr>
          <p:cNvPr id="10" name="Picture 3"/>
          <p:cNvPicPr>
            <a:picLocks noChangeAspect="1" noChangeArrowheads="1"/>
          </p:cNvPicPr>
          <p:nvPr/>
        </p:nvPicPr>
        <p:blipFill>
          <a:blip r:embed="rId3" cstate="print"/>
          <a:srcRect/>
          <a:stretch>
            <a:fillRect/>
          </a:stretch>
        </p:blipFill>
        <p:spPr bwMode="auto">
          <a:xfrm>
            <a:off x="1280043" y="2775099"/>
            <a:ext cx="6747550" cy="3976572"/>
          </a:xfrm>
          <a:prstGeom prst="rect">
            <a:avLst/>
          </a:prstGeom>
          <a:noFill/>
          <a:ln w="9525">
            <a:solidFill>
              <a:schemeClr val="tx1">
                <a:lumMod val="95000"/>
                <a:lumOff val="5000"/>
              </a:schemeClr>
            </a:solidFill>
            <a:miter lim="800000"/>
            <a:headEnd/>
            <a:tailEnd/>
          </a:ln>
        </p:spPr>
      </p:pic>
      <p:sp>
        <p:nvSpPr>
          <p:cNvPr id="12" name="Rectangle 11"/>
          <p:cNvSpPr/>
          <p:nvPr/>
        </p:nvSpPr>
        <p:spPr bwMode="auto">
          <a:xfrm>
            <a:off x="3891517" y="4285014"/>
            <a:ext cx="1477925" cy="88240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641250" y="2067628"/>
            <a:ext cx="8110847" cy="4051372"/>
          </a:xfrm>
          <a:prstGeom prst="rect">
            <a:avLst/>
          </a:prstGeom>
          <a:noFill/>
          <a:ln w="9525">
            <a:solidFill>
              <a:schemeClr val="tx1">
                <a:lumMod val="95000"/>
                <a:lumOff val="5000"/>
              </a:schemeClr>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VCSS Registration Steps (Cont’d)</a:t>
            </a:r>
          </a:p>
        </p:txBody>
      </p:sp>
      <p:sp>
        <p:nvSpPr>
          <p:cNvPr id="8195" name="Rectangle 7"/>
          <p:cNvSpPr>
            <a:spLocks noGrp="1" noChangeArrowheads="1"/>
          </p:cNvSpPr>
          <p:nvPr>
            <p:ph idx="1"/>
          </p:nvPr>
        </p:nvSpPr>
        <p:spPr>
          <a:xfrm>
            <a:off x="604685" y="1325423"/>
            <a:ext cx="8214850" cy="776331"/>
          </a:xfrm>
        </p:spPr>
        <p:txBody>
          <a:bodyPr/>
          <a:lstStyle/>
          <a:p>
            <a:pPr marL="463550" lvl="1" indent="-463550" eaLnBrk="1" hangingPunct="1">
              <a:buSzPct val="100000"/>
              <a:buFont typeface="+mj-lt"/>
              <a:buAutoNum type="arabicPeriod" startAt="2"/>
            </a:pPr>
            <a:r>
              <a:rPr lang="en-US" sz="1800" dirty="0" smtClean="0"/>
              <a:t>On the GSA launch page, select the </a:t>
            </a:r>
            <a:r>
              <a:rPr lang="en-US" sz="1800" b="1" dirty="0" smtClean="0"/>
              <a:t>Click here if you are a Customer of GSA</a:t>
            </a:r>
            <a:r>
              <a:rPr lang="en-US" sz="1800" dirty="0" smtClean="0"/>
              <a:t> button</a:t>
            </a:r>
            <a:r>
              <a:rPr lang="en-US" sz="1800" b="1" dirty="0" smtClean="0"/>
              <a:t> </a:t>
            </a:r>
            <a:r>
              <a:rPr lang="en-US" sz="1800" dirty="0" smtClean="0"/>
              <a:t>to request access to a customer account.</a:t>
            </a:r>
          </a:p>
        </p:txBody>
      </p:sp>
      <p:sp>
        <p:nvSpPr>
          <p:cNvPr id="5" name="TextBox 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B22</a:t>
            </a:r>
            <a:endParaRPr lang="en-US" sz="1200" dirty="0">
              <a:solidFill>
                <a:schemeClr val="tx1">
                  <a:lumMod val="65000"/>
                  <a:lumOff val="35000"/>
                </a:schemeClr>
              </a:solidFill>
            </a:endParaRPr>
          </a:p>
        </p:txBody>
      </p:sp>
      <p:sp>
        <p:nvSpPr>
          <p:cNvPr id="6" name="Rectangle 5"/>
          <p:cNvSpPr/>
          <p:nvPr/>
        </p:nvSpPr>
        <p:spPr bwMode="auto">
          <a:xfrm>
            <a:off x="4814782" y="3602078"/>
            <a:ext cx="3628574" cy="221683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7"/>
          <p:cNvSpPr>
            <a:spLocks noGrp="1" noChangeArrowheads="1"/>
          </p:cNvSpPr>
          <p:nvPr>
            <p:ph idx="1"/>
          </p:nvPr>
        </p:nvSpPr>
        <p:spPr>
          <a:xfrm>
            <a:off x="471947" y="1084312"/>
            <a:ext cx="8544182" cy="1365559"/>
          </a:xfrm>
        </p:spPr>
        <p:txBody>
          <a:bodyPr/>
          <a:lstStyle/>
          <a:p>
            <a:pPr marL="463550" lvl="1" indent="-463550" eaLnBrk="1" hangingPunct="1">
              <a:buSzPct val="100000"/>
              <a:buFont typeface="+mj-lt"/>
              <a:buAutoNum type="arabicPeriod" startAt="3"/>
            </a:pPr>
            <a:r>
              <a:rPr lang="en-US" sz="1800" dirty="0" smtClean="0"/>
              <a:t>On the next screen of the GSA launch page, search for the existing VCSS account that you would like to request access to.  In order to search for VCSS accounts, enter the following search criteria to identify the account:</a:t>
            </a:r>
          </a:p>
          <a:p>
            <a:pPr marL="688975" lvl="2" indent="-225425" eaLnBrk="1" hangingPunct="1">
              <a:buSzPct val="100000"/>
            </a:pPr>
            <a:r>
              <a:rPr lang="en-US" sz="1600" b="1" dirty="0" smtClean="0"/>
              <a:t>Account Code</a:t>
            </a:r>
            <a:r>
              <a:rPr lang="en-US" sz="1600" dirty="0" smtClean="0"/>
              <a:t>, </a:t>
            </a:r>
            <a:r>
              <a:rPr lang="en-US" sz="1600" b="1" dirty="0" smtClean="0"/>
              <a:t>ALC</a:t>
            </a:r>
            <a:r>
              <a:rPr lang="en-US" sz="1600" dirty="0" smtClean="0"/>
              <a:t>, or </a:t>
            </a:r>
            <a:r>
              <a:rPr lang="en-US" sz="1600" b="1" dirty="0" smtClean="0"/>
              <a:t>Organization</a:t>
            </a:r>
            <a:r>
              <a:rPr lang="en-US" sz="1600" dirty="0" smtClean="0"/>
              <a:t>.</a:t>
            </a:r>
          </a:p>
          <a:p>
            <a:pPr marL="688975" lvl="2" indent="-225425" eaLnBrk="1" hangingPunct="1">
              <a:buSzPct val="100000"/>
            </a:pPr>
            <a:endParaRPr lang="en-US" sz="1600" dirty="0" smtClean="0"/>
          </a:p>
          <a:p>
            <a:pPr marL="688975" lvl="2" indent="-225425" eaLnBrk="1" hangingPunct="1">
              <a:buSzPct val="100000"/>
            </a:pPr>
            <a:endParaRPr lang="en-US" sz="1600" dirty="0" smtClean="0"/>
          </a:p>
          <a:p>
            <a:pPr marL="688975" lvl="2" indent="-225425" eaLnBrk="1" hangingPunct="1">
              <a:buSzPct val="100000"/>
            </a:pPr>
            <a:endParaRPr lang="en-US" sz="1600" dirty="0" smtClean="0"/>
          </a:p>
          <a:p>
            <a:pPr marL="688975" lvl="2" indent="-225425" eaLnBrk="1" hangingPunct="1">
              <a:buSzPct val="100000"/>
            </a:pPr>
            <a:endParaRPr lang="en-US" sz="1600" dirty="0" smtClean="0"/>
          </a:p>
          <a:p>
            <a:pPr marL="688975" lvl="2" indent="-225425" eaLnBrk="1" hangingPunct="1">
              <a:buSzPct val="100000"/>
            </a:pPr>
            <a:endParaRPr lang="en-US" sz="1600" dirty="0" smtClean="0"/>
          </a:p>
          <a:p>
            <a:pPr marL="688975" lvl="2" indent="-225425" eaLnBrk="1" hangingPunct="1">
              <a:buSzPct val="100000"/>
            </a:pPr>
            <a:endParaRPr lang="en-US" sz="1600" dirty="0" smtClean="0"/>
          </a:p>
          <a:p>
            <a:pPr marL="688975" lvl="2" indent="-225425" eaLnBrk="1" hangingPunct="1">
              <a:buSzPct val="100000"/>
            </a:pPr>
            <a:endParaRPr lang="en-US" sz="1600" dirty="0" smtClean="0"/>
          </a:p>
          <a:p>
            <a:pPr marL="688975" lvl="2" indent="-225425" eaLnBrk="1" hangingPunct="1">
              <a:buSzPct val="100000"/>
            </a:pPr>
            <a:endParaRPr lang="en-US" sz="1600" dirty="0" smtClean="0"/>
          </a:p>
          <a:p>
            <a:pPr marL="688975" lvl="2" indent="-225425" eaLnBrk="1" hangingPunct="1">
              <a:buSzPct val="100000"/>
            </a:pPr>
            <a:endParaRPr lang="en-US" sz="1600" dirty="0" smtClean="0"/>
          </a:p>
          <a:p>
            <a:pPr marL="688975" lvl="2" indent="-225425" eaLnBrk="1" hangingPunct="1">
              <a:buSzPct val="100000"/>
            </a:pPr>
            <a:endParaRPr lang="en-US" sz="1600" dirty="0" smtClean="0"/>
          </a:p>
          <a:p>
            <a:pPr marL="688975" lvl="2" indent="-225425" eaLnBrk="1" hangingPunct="1">
              <a:buSzPct val="100000"/>
            </a:pPr>
            <a:endParaRPr lang="en-US" sz="1600" dirty="0" smtClean="0"/>
          </a:p>
          <a:p>
            <a:pPr marL="688975" lvl="2" indent="-225425" eaLnBrk="1" hangingPunct="1">
              <a:buSzPct val="100000"/>
            </a:pPr>
            <a:endParaRPr lang="en-US" sz="1600" dirty="0" smtClean="0"/>
          </a:p>
          <a:p>
            <a:pPr marL="688975" lvl="2" indent="-225425" eaLnBrk="1" hangingPunct="1">
              <a:buSzPct val="100000"/>
            </a:pPr>
            <a:endParaRPr lang="en-US" sz="1600" dirty="0" smtClean="0"/>
          </a:p>
          <a:p>
            <a:pPr marL="688975" lvl="2" indent="-225425" eaLnBrk="1" hangingPunct="1">
              <a:buSzPct val="100000"/>
            </a:pPr>
            <a:endParaRPr lang="en-US" sz="1600" dirty="0" smtClean="0"/>
          </a:p>
          <a:p>
            <a:pPr marL="815975" lvl="3" indent="-342900" eaLnBrk="1" hangingPunct="1">
              <a:buSzPct val="100000"/>
            </a:pPr>
            <a:r>
              <a:rPr lang="en-US" sz="1600" dirty="0" smtClean="0"/>
              <a:t>Select the </a:t>
            </a:r>
            <a:r>
              <a:rPr lang="en-US" sz="1600" b="1" dirty="0" smtClean="0"/>
              <a:t>Search</a:t>
            </a:r>
            <a:r>
              <a:rPr lang="en-US" sz="1600" dirty="0" smtClean="0"/>
              <a:t> button to search for existing VCSS accounts.</a:t>
            </a:r>
          </a:p>
          <a:p>
            <a:pPr marL="6350" indent="-225425" eaLnBrk="1" hangingPunct="1">
              <a:buSzPct val="100000"/>
            </a:pPr>
            <a:endParaRPr lang="en-US" sz="1800" dirty="0" smtClean="0"/>
          </a:p>
          <a:p>
            <a:pPr marL="123825" indent="-342900" eaLnBrk="1" hangingPunct="1">
              <a:buSzPct val="100000"/>
              <a:buNone/>
            </a:pPr>
            <a:endParaRPr lang="en-US" sz="1800" dirty="0" smtClean="0"/>
          </a:p>
        </p:txBody>
      </p:sp>
      <p:pic>
        <p:nvPicPr>
          <p:cNvPr id="9220" name="Picture 4"/>
          <p:cNvPicPr>
            <a:picLocks noChangeAspect="1" noChangeArrowheads="1"/>
          </p:cNvPicPr>
          <p:nvPr/>
        </p:nvPicPr>
        <p:blipFill>
          <a:blip r:embed="rId3" cstate="print"/>
          <a:srcRect/>
          <a:stretch>
            <a:fillRect/>
          </a:stretch>
        </p:blipFill>
        <p:spPr bwMode="auto">
          <a:xfrm>
            <a:off x="1460674" y="2362078"/>
            <a:ext cx="6226800" cy="3840480"/>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Request Access Steps (Cont’d)</a:t>
            </a: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B23</a:t>
            </a:r>
            <a:endParaRPr lang="en-US" sz="1200" dirty="0">
              <a:solidFill>
                <a:schemeClr val="tx1">
                  <a:lumMod val="65000"/>
                  <a:lumOff val="35000"/>
                </a:schemeClr>
              </a:solidFill>
            </a:endParaRPr>
          </a:p>
        </p:txBody>
      </p:sp>
      <p:sp>
        <p:nvSpPr>
          <p:cNvPr id="10" name="Rectangle 9"/>
          <p:cNvSpPr/>
          <p:nvPr/>
        </p:nvSpPr>
        <p:spPr bwMode="auto">
          <a:xfrm>
            <a:off x="1596553" y="3457601"/>
            <a:ext cx="4162962" cy="100752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Rectangle 7"/>
          <p:cNvSpPr txBox="1">
            <a:spLocks noChangeArrowheads="1"/>
          </p:cNvSpPr>
          <p:nvPr/>
        </p:nvSpPr>
        <p:spPr bwMode="auto">
          <a:xfrm>
            <a:off x="6246415" y="2054985"/>
            <a:ext cx="2717322" cy="866345"/>
          </a:xfrm>
          <a:prstGeom prst="rect">
            <a:avLst/>
          </a:prstGeom>
          <a:solidFill>
            <a:schemeClr val="bg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2" algn="l" defTabSz="914400" rtl="0" eaLnBrk="1" fontAlgn="base" latinLnBrk="0" hangingPunct="1">
              <a:lnSpc>
                <a:spcPct val="100000"/>
              </a:lnSpc>
              <a:spcBef>
                <a:spcPct val="20000"/>
              </a:spcBef>
              <a:spcAft>
                <a:spcPct val="0"/>
              </a:spcAft>
              <a:buClr>
                <a:srgbClr val="AF242B"/>
              </a:buClr>
              <a:buSzPct val="100000"/>
              <a:buFont typeface="Wingdings" pitchFamily="2" charset="2"/>
              <a:buNone/>
              <a:tabLst/>
              <a:defRPr/>
            </a:pPr>
            <a:r>
              <a:rPr kumimoji="0" lang="en-US" sz="1600" b="1" i="1" u="none" strike="noStrike" kern="0" cap="none" spc="0" normalizeH="0" baseline="0" noProof="0" dirty="0" smtClean="0">
                <a:ln>
                  <a:noFill/>
                </a:ln>
                <a:solidFill>
                  <a:schemeClr val="tx1"/>
                </a:solidFill>
                <a:effectLst/>
                <a:uLnTx/>
                <a:uFillTx/>
                <a:latin typeface="+mn-lt"/>
              </a:rPr>
              <a:t>Note</a:t>
            </a:r>
            <a:r>
              <a:rPr kumimoji="0" lang="en-US" sz="1600" b="0" i="1" u="none" strike="noStrike" kern="0" cap="none" spc="0" normalizeH="0" baseline="0" noProof="0" dirty="0" smtClean="0">
                <a:ln>
                  <a:noFill/>
                </a:ln>
                <a:solidFill>
                  <a:schemeClr val="tx1"/>
                </a:solidFill>
                <a:effectLst/>
                <a:uLnTx/>
                <a:uFillTx/>
                <a:latin typeface="+mn-lt"/>
              </a:rPr>
              <a:t>:  You may select more than one VCSS account to request access to.</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7"/>
          <p:cNvSpPr>
            <a:spLocks noGrp="1" noChangeArrowheads="1"/>
          </p:cNvSpPr>
          <p:nvPr>
            <p:ph idx="1"/>
          </p:nvPr>
        </p:nvSpPr>
        <p:spPr>
          <a:xfrm>
            <a:off x="471947" y="1404937"/>
            <a:ext cx="8544182" cy="1365559"/>
          </a:xfrm>
        </p:spPr>
        <p:txBody>
          <a:bodyPr/>
          <a:lstStyle/>
          <a:p>
            <a:pPr marL="463550" lvl="1" indent="-463550" eaLnBrk="1" hangingPunct="1">
              <a:buSzPct val="100000"/>
              <a:buFont typeface="+mj-lt"/>
              <a:buAutoNum type="arabicPeriod" startAt="4"/>
            </a:pPr>
            <a:r>
              <a:rPr lang="en-US" sz="1800" dirty="0" smtClean="0"/>
              <a:t>Existing VCSS accounts matching your search criteria are returned.</a:t>
            </a:r>
          </a:p>
          <a:p>
            <a:pPr marL="463550" lvl="1" indent="-463550" eaLnBrk="1" hangingPunct="1">
              <a:buSzPct val="100000"/>
              <a:buFont typeface="+mj-lt"/>
              <a:buAutoNum type="arabicPeriod" startAt="4"/>
            </a:pPr>
            <a:endParaRPr lang="en-US" sz="1800" dirty="0" smtClean="0"/>
          </a:p>
          <a:p>
            <a:pPr marL="463550" lvl="1" indent="-463550" eaLnBrk="1" hangingPunct="1">
              <a:buSzPct val="100000"/>
              <a:buFont typeface="+mj-lt"/>
              <a:buAutoNum type="arabicPeriod" startAt="4"/>
            </a:pPr>
            <a:endParaRPr lang="en-US" sz="1800" dirty="0" smtClean="0"/>
          </a:p>
          <a:p>
            <a:pPr marL="463550" lvl="1" indent="-463550" eaLnBrk="1" hangingPunct="1">
              <a:buSzPct val="100000"/>
              <a:buFont typeface="+mj-lt"/>
              <a:buAutoNum type="arabicPeriod" startAt="4"/>
            </a:pPr>
            <a:endParaRPr lang="en-US" sz="1800" dirty="0" smtClean="0"/>
          </a:p>
          <a:p>
            <a:pPr marL="463550" lvl="1" indent="-463550" eaLnBrk="1" hangingPunct="1">
              <a:buSzPct val="100000"/>
              <a:buFont typeface="+mj-lt"/>
              <a:buAutoNum type="arabicPeriod" startAt="4"/>
            </a:pPr>
            <a:endParaRPr lang="en-US" sz="1800" dirty="0" smtClean="0"/>
          </a:p>
          <a:p>
            <a:pPr marL="463550" lvl="1" indent="-463550" eaLnBrk="1" hangingPunct="1">
              <a:buSzPct val="100000"/>
              <a:buFont typeface="+mj-lt"/>
              <a:buAutoNum type="arabicPeriod" startAt="4"/>
            </a:pPr>
            <a:endParaRPr lang="en-US" sz="1800" dirty="0" smtClean="0"/>
          </a:p>
          <a:p>
            <a:pPr marL="463550" lvl="1" indent="-463550" eaLnBrk="1" hangingPunct="1">
              <a:buSzPct val="100000"/>
              <a:buFont typeface="+mj-lt"/>
              <a:buAutoNum type="arabicPeriod" startAt="4"/>
            </a:pPr>
            <a:endParaRPr lang="en-US" sz="1800" dirty="0" smtClean="0"/>
          </a:p>
          <a:p>
            <a:pPr marL="463550" lvl="1" indent="-463550" eaLnBrk="1" hangingPunct="1">
              <a:buSzPct val="100000"/>
              <a:buFont typeface="+mj-lt"/>
              <a:buAutoNum type="arabicPeriod" startAt="4"/>
            </a:pPr>
            <a:endParaRPr lang="en-US" sz="1800" dirty="0" smtClean="0"/>
          </a:p>
          <a:p>
            <a:pPr marL="463550" lvl="1" indent="-463550" eaLnBrk="1" hangingPunct="1">
              <a:buSzPct val="100000"/>
              <a:buFont typeface="+mj-lt"/>
              <a:buAutoNum type="arabicPeriod" startAt="4"/>
            </a:pPr>
            <a:endParaRPr lang="en-US" sz="1800" dirty="0" smtClean="0"/>
          </a:p>
          <a:p>
            <a:pPr marL="463550" lvl="1" indent="-463550" eaLnBrk="1" hangingPunct="1">
              <a:buSzPct val="100000"/>
              <a:buFont typeface="+mj-lt"/>
              <a:buAutoNum type="arabicPeriod" startAt="4"/>
            </a:pPr>
            <a:endParaRPr lang="en-US" sz="1800" dirty="0" smtClean="0"/>
          </a:p>
          <a:p>
            <a:pPr marL="463550" lvl="1" indent="-463550" eaLnBrk="1" hangingPunct="1">
              <a:buSzPct val="100000"/>
              <a:buFont typeface="+mj-lt"/>
              <a:buAutoNum type="arabicPeriod" startAt="4"/>
            </a:pPr>
            <a:endParaRPr lang="en-US" sz="1800" dirty="0" smtClean="0"/>
          </a:p>
          <a:p>
            <a:pPr marL="463550" lvl="1" indent="-463550" eaLnBrk="1" hangingPunct="1">
              <a:buSzPct val="100000"/>
              <a:buFont typeface="+mj-lt"/>
              <a:buAutoNum type="arabicPeriod" startAt="4"/>
            </a:pPr>
            <a:endParaRPr lang="en-US" sz="1800" dirty="0" smtClean="0"/>
          </a:p>
          <a:p>
            <a:pPr marL="463550" lvl="1" indent="-463550" eaLnBrk="1" hangingPunct="1">
              <a:buSzPct val="100000"/>
              <a:buFont typeface="+mj-lt"/>
              <a:buAutoNum type="arabicPeriod" startAt="4"/>
            </a:pPr>
            <a:r>
              <a:rPr lang="en-US" sz="1800" dirty="0" smtClean="0"/>
              <a:t>Select the </a:t>
            </a:r>
            <a:r>
              <a:rPr lang="en-US" sz="1800" b="1" dirty="0" smtClean="0"/>
              <a:t>+</a:t>
            </a:r>
            <a:r>
              <a:rPr lang="en-US" sz="1800" dirty="0" smtClean="0"/>
              <a:t> symbol next to the account(s) you are requesting access to.</a:t>
            </a:r>
          </a:p>
          <a:p>
            <a:pPr marL="123825" indent="-342900" eaLnBrk="1" hangingPunct="1">
              <a:buSzPct val="100000"/>
              <a:buNone/>
            </a:pPr>
            <a:endParaRPr lang="en-US" sz="1800" dirty="0" smtClean="0"/>
          </a:p>
        </p:txBody>
      </p:sp>
      <p:pic>
        <p:nvPicPr>
          <p:cNvPr id="10242" name="Picture 2"/>
          <p:cNvPicPr>
            <a:picLocks noChangeAspect="1" noChangeArrowheads="1"/>
          </p:cNvPicPr>
          <p:nvPr/>
        </p:nvPicPr>
        <p:blipFill>
          <a:blip r:embed="rId3" cstate="print"/>
          <a:srcRect/>
          <a:stretch>
            <a:fillRect/>
          </a:stretch>
        </p:blipFill>
        <p:spPr bwMode="auto">
          <a:xfrm>
            <a:off x="1187500" y="2001271"/>
            <a:ext cx="6994566" cy="3259942"/>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Request Access Steps (Cont’d)</a:t>
            </a: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B24</a:t>
            </a:r>
            <a:endParaRPr lang="en-US" sz="1200" dirty="0">
              <a:solidFill>
                <a:schemeClr val="tx1">
                  <a:lumMod val="65000"/>
                  <a:lumOff val="35000"/>
                </a:schemeClr>
              </a:solidFill>
            </a:endParaRPr>
          </a:p>
        </p:txBody>
      </p:sp>
      <p:sp>
        <p:nvSpPr>
          <p:cNvPr id="10" name="Rectangle 9"/>
          <p:cNvSpPr/>
          <p:nvPr/>
        </p:nvSpPr>
        <p:spPr bwMode="auto">
          <a:xfrm>
            <a:off x="1430297" y="4251359"/>
            <a:ext cx="4459864" cy="84315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Rectangle 7"/>
          <p:cNvSpPr txBox="1">
            <a:spLocks noChangeArrowheads="1"/>
          </p:cNvSpPr>
          <p:nvPr/>
        </p:nvSpPr>
        <p:spPr bwMode="auto">
          <a:xfrm>
            <a:off x="6198926" y="2078735"/>
            <a:ext cx="2743200" cy="830713"/>
          </a:xfrm>
          <a:prstGeom prst="rect">
            <a:avLst/>
          </a:prstGeom>
          <a:solidFill>
            <a:schemeClr val="bg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2" algn="l" defTabSz="914400" rtl="0" eaLnBrk="1" fontAlgn="base" latinLnBrk="0" hangingPunct="1">
              <a:lnSpc>
                <a:spcPct val="100000"/>
              </a:lnSpc>
              <a:spcBef>
                <a:spcPct val="20000"/>
              </a:spcBef>
              <a:spcAft>
                <a:spcPct val="0"/>
              </a:spcAft>
              <a:buClr>
                <a:srgbClr val="AF242B"/>
              </a:buClr>
              <a:buSzPct val="100000"/>
              <a:buFont typeface="Wingdings" pitchFamily="2" charset="2"/>
              <a:buNone/>
              <a:tabLst/>
              <a:defRPr/>
            </a:pPr>
            <a:r>
              <a:rPr kumimoji="0" lang="en-US" sz="1600" b="1" i="1" u="none" strike="noStrike" kern="0" cap="none" spc="0" normalizeH="0" baseline="0" noProof="0" dirty="0" smtClean="0">
                <a:ln>
                  <a:noFill/>
                </a:ln>
                <a:solidFill>
                  <a:schemeClr val="tx1"/>
                </a:solidFill>
                <a:effectLst/>
                <a:uLnTx/>
                <a:uFillTx/>
                <a:latin typeface="+mn-lt"/>
              </a:rPr>
              <a:t>Note</a:t>
            </a:r>
            <a:r>
              <a:rPr kumimoji="0" lang="en-US" sz="1600" b="0" i="1" u="none" strike="noStrike" kern="0" cap="none" spc="0" normalizeH="0" baseline="0" noProof="0" dirty="0" smtClean="0">
                <a:ln>
                  <a:noFill/>
                </a:ln>
                <a:solidFill>
                  <a:schemeClr val="tx1"/>
                </a:solidFill>
                <a:effectLst/>
                <a:uLnTx/>
                <a:uFillTx/>
                <a:latin typeface="+mn-lt"/>
              </a:rPr>
              <a:t>:  You may select more than one VCSS account to request access to.</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7"/>
          <p:cNvSpPr>
            <a:spLocks noGrp="1" noChangeArrowheads="1"/>
          </p:cNvSpPr>
          <p:nvPr>
            <p:ph idx="1"/>
          </p:nvPr>
        </p:nvSpPr>
        <p:spPr>
          <a:xfrm>
            <a:off x="471946" y="1096187"/>
            <a:ext cx="8672053" cy="1365559"/>
          </a:xfrm>
        </p:spPr>
        <p:txBody>
          <a:bodyPr/>
          <a:lstStyle/>
          <a:p>
            <a:pPr marL="463550" lvl="1" indent="-463550" eaLnBrk="1" hangingPunct="1">
              <a:buSzPct val="100000"/>
              <a:buFont typeface="+mj-lt"/>
              <a:buAutoNum type="arabicPeriod" startAt="6"/>
            </a:pPr>
            <a:r>
              <a:rPr lang="en-US" sz="1800" dirty="0" smtClean="0"/>
              <a:t>Select the </a:t>
            </a:r>
            <a:r>
              <a:rPr lang="en-US" sz="1800" b="1" dirty="0" smtClean="0"/>
              <a:t>+</a:t>
            </a:r>
            <a:r>
              <a:rPr lang="en-US" sz="1800" dirty="0" smtClean="0"/>
              <a:t> symbol next to the account(s) you are requesting access to.</a:t>
            </a:r>
          </a:p>
          <a:p>
            <a:pPr marL="463550" lvl="1" indent="-463550" eaLnBrk="1" hangingPunct="1">
              <a:buSzPct val="100000"/>
              <a:buFont typeface="+mj-lt"/>
              <a:buAutoNum type="arabicPeriod" startAt="6"/>
            </a:pPr>
            <a:endParaRPr lang="en-US" sz="1800" dirty="0" smtClean="0"/>
          </a:p>
          <a:p>
            <a:pPr marL="463550" lvl="1" indent="-463550" eaLnBrk="1" hangingPunct="1">
              <a:buSzPct val="100000"/>
              <a:buFont typeface="+mj-lt"/>
              <a:buAutoNum type="arabicPeriod" startAt="6"/>
            </a:pPr>
            <a:endParaRPr lang="en-US" sz="1800" dirty="0" smtClean="0"/>
          </a:p>
          <a:p>
            <a:pPr marL="463550" lvl="1" indent="-463550" eaLnBrk="1" hangingPunct="1">
              <a:buSzPct val="100000"/>
              <a:buFont typeface="+mj-lt"/>
              <a:buAutoNum type="arabicPeriod" startAt="6"/>
            </a:pPr>
            <a:endParaRPr lang="en-US" sz="1400" dirty="0" smtClean="0"/>
          </a:p>
          <a:p>
            <a:pPr marL="809625" lvl="2" indent="-463550" eaLnBrk="1" hangingPunct="1">
              <a:buSzPct val="100000"/>
            </a:pPr>
            <a:r>
              <a:rPr lang="en-US" sz="1800" dirty="0" smtClean="0"/>
              <a:t>If the selected account is an ALC with multiple accounts associated with it, the “Accounts with this ALC” window is displayed. </a:t>
            </a:r>
          </a:p>
          <a:p>
            <a:pPr marL="1155700" lvl="3" indent="-463550" eaLnBrk="1" hangingPunct="1">
              <a:buSzPct val="100000"/>
            </a:pPr>
            <a:r>
              <a:rPr lang="en-US" sz="1400" dirty="0" smtClean="0"/>
              <a:t>If you need access to all accounts associated with the ALC, select </a:t>
            </a:r>
            <a:r>
              <a:rPr lang="en-US" sz="1400" b="1" dirty="0" smtClean="0"/>
              <a:t>Grant Access to all</a:t>
            </a:r>
            <a:r>
              <a:rPr lang="en-US" sz="1400" dirty="0" smtClean="0"/>
              <a:t>.</a:t>
            </a:r>
          </a:p>
          <a:p>
            <a:pPr marL="1155700" lvl="3" indent="-463550" eaLnBrk="1" hangingPunct="1">
              <a:buSzPct val="100000"/>
            </a:pPr>
            <a:r>
              <a:rPr lang="en-US" sz="1400" dirty="0" smtClean="0"/>
              <a:t>If you do not need access to all the accounts associated with the ALC, select </a:t>
            </a:r>
            <a:r>
              <a:rPr lang="en-US" sz="1400" b="1" dirty="0" smtClean="0"/>
              <a:t>Cancel</a:t>
            </a:r>
            <a:r>
              <a:rPr lang="en-US" sz="1400" dirty="0" smtClean="0"/>
              <a:t> and request access to an individual account using the Account Code option.</a:t>
            </a:r>
          </a:p>
          <a:p>
            <a:pPr marL="123825" indent="-342900" eaLnBrk="1" hangingPunct="1">
              <a:buSzPct val="100000"/>
              <a:buNone/>
            </a:pPr>
            <a:endParaRPr lang="en-US" sz="1800" dirty="0" smtClean="0"/>
          </a:p>
        </p:txBody>
      </p:sp>
      <p:pic>
        <p:nvPicPr>
          <p:cNvPr id="11266" name="Picture 2"/>
          <p:cNvPicPr>
            <a:picLocks noChangeAspect="1" noChangeArrowheads="1"/>
          </p:cNvPicPr>
          <p:nvPr/>
        </p:nvPicPr>
        <p:blipFill>
          <a:blip r:embed="rId3" cstate="print"/>
          <a:srcRect/>
          <a:stretch>
            <a:fillRect/>
          </a:stretch>
        </p:blipFill>
        <p:spPr bwMode="auto">
          <a:xfrm>
            <a:off x="1994239" y="1511206"/>
            <a:ext cx="5380325" cy="763821"/>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Request Access Steps (Cont’d)</a:t>
            </a: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B25</a:t>
            </a:r>
            <a:endParaRPr lang="en-US" sz="1200" dirty="0">
              <a:solidFill>
                <a:schemeClr val="tx1">
                  <a:lumMod val="65000"/>
                  <a:lumOff val="35000"/>
                </a:schemeClr>
              </a:solidFill>
            </a:endParaRPr>
          </a:p>
        </p:txBody>
      </p:sp>
      <p:sp>
        <p:nvSpPr>
          <p:cNvPr id="10" name="Rectangle 9"/>
          <p:cNvSpPr/>
          <p:nvPr/>
        </p:nvSpPr>
        <p:spPr bwMode="auto">
          <a:xfrm>
            <a:off x="2000299" y="2006939"/>
            <a:ext cx="5374265" cy="27312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pic>
        <p:nvPicPr>
          <p:cNvPr id="11267" name="Picture 3"/>
          <p:cNvPicPr>
            <a:picLocks noChangeAspect="1" noChangeArrowheads="1"/>
          </p:cNvPicPr>
          <p:nvPr/>
        </p:nvPicPr>
        <p:blipFill>
          <a:blip r:embed="rId4" cstate="print"/>
          <a:srcRect/>
          <a:stretch>
            <a:fillRect/>
          </a:stretch>
        </p:blipFill>
        <p:spPr bwMode="auto">
          <a:xfrm>
            <a:off x="2505699" y="3745183"/>
            <a:ext cx="4441371" cy="3053442"/>
          </a:xfrm>
          <a:prstGeom prst="rect">
            <a:avLst/>
          </a:prstGeom>
          <a:noFill/>
          <a:ln w="9525">
            <a:solidFill>
              <a:schemeClr val="tx1"/>
            </a:solidFill>
            <a:miter lim="800000"/>
            <a:headEnd/>
            <a:tailEnd/>
          </a:ln>
        </p:spPr>
      </p:pic>
      <p:sp>
        <p:nvSpPr>
          <p:cNvPr id="11" name="Rectangle 10"/>
          <p:cNvSpPr/>
          <p:nvPr/>
        </p:nvSpPr>
        <p:spPr bwMode="auto">
          <a:xfrm>
            <a:off x="3871356" y="6363204"/>
            <a:ext cx="1684305" cy="26322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3" cstate="print"/>
          <a:srcRect/>
          <a:stretch>
            <a:fillRect/>
          </a:stretch>
        </p:blipFill>
        <p:spPr bwMode="auto">
          <a:xfrm>
            <a:off x="3381064" y="4826427"/>
            <a:ext cx="2354716" cy="1935148"/>
          </a:xfrm>
          <a:prstGeom prst="rect">
            <a:avLst/>
          </a:prstGeom>
          <a:noFill/>
          <a:ln w="9525">
            <a:solidFill>
              <a:schemeClr val="tx1"/>
            </a:solidFill>
            <a:miter lim="800000"/>
            <a:headEnd/>
            <a:tailEnd/>
          </a:ln>
        </p:spPr>
      </p:pic>
      <p:sp>
        <p:nvSpPr>
          <p:cNvPr id="8195" name="Rectangle 7"/>
          <p:cNvSpPr>
            <a:spLocks noGrp="1" noChangeArrowheads="1"/>
          </p:cNvSpPr>
          <p:nvPr>
            <p:ph idx="1"/>
          </p:nvPr>
        </p:nvSpPr>
        <p:spPr>
          <a:xfrm>
            <a:off x="388308" y="1064530"/>
            <a:ext cx="8705588" cy="4231865"/>
          </a:xfrm>
        </p:spPr>
        <p:txBody>
          <a:bodyPr/>
          <a:lstStyle/>
          <a:p>
            <a:pPr marL="463550" lvl="1" indent="-463550" eaLnBrk="1" hangingPunct="1">
              <a:buSzPct val="100000"/>
              <a:buFont typeface="+mj-lt"/>
              <a:buAutoNum type="arabicPeriod" startAt="7"/>
            </a:pPr>
            <a:r>
              <a:rPr lang="en-US" sz="1600" dirty="0" smtClean="0"/>
              <a:t>The </a:t>
            </a:r>
            <a:r>
              <a:rPr lang="en-US" sz="1600" b="1" dirty="0" smtClean="0"/>
              <a:t>Access Requests </a:t>
            </a:r>
            <a:r>
              <a:rPr lang="en-US" sz="1600" dirty="0" smtClean="0"/>
              <a:t>section is populated with the Organization Name(s) associated with the account(s) you selected.</a:t>
            </a:r>
            <a:br>
              <a:rPr lang="en-US" sz="1600" dirty="0" smtClean="0"/>
            </a:br>
            <a:endParaRPr lang="en-US" sz="1600" dirty="0" smtClean="0"/>
          </a:p>
          <a:p>
            <a:pPr marL="809625" lvl="2" indent="-463550" eaLnBrk="1" hangingPunct="1">
              <a:buSzPct val="100000"/>
              <a:buNone/>
              <a:defRPr/>
            </a:pPr>
            <a:r>
              <a:rPr lang="en-US" sz="1600" dirty="0" smtClean="0"/>
              <a:t> </a:t>
            </a:r>
          </a:p>
          <a:p>
            <a:pPr marL="809625" lvl="2" indent="-463550" eaLnBrk="1" hangingPunct="1">
              <a:buSzPct val="100000"/>
              <a:defRPr/>
            </a:pPr>
            <a:endParaRPr lang="en-US" sz="1600" dirty="0" smtClean="0"/>
          </a:p>
          <a:p>
            <a:pPr marL="809625" lvl="2" indent="-463550" eaLnBrk="1" hangingPunct="1">
              <a:buSzPct val="100000"/>
              <a:defRPr/>
            </a:pPr>
            <a:endParaRPr lang="en-US" sz="1600" dirty="0" smtClean="0"/>
          </a:p>
          <a:p>
            <a:pPr marL="809625" lvl="2" indent="-463550" eaLnBrk="1" hangingPunct="1">
              <a:buSzPct val="100000"/>
              <a:defRPr/>
            </a:pPr>
            <a:endParaRPr lang="en-US" sz="1600" dirty="0" smtClean="0"/>
          </a:p>
          <a:p>
            <a:pPr marL="809625" lvl="2" indent="-463550" eaLnBrk="1" hangingPunct="1">
              <a:buSzPct val="100000"/>
              <a:defRPr/>
            </a:pPr>
            <a:endParaRPr lang="en-US" sz="1600" dirty="0" smtClean="0"/>
          </a:p>
          <a:p>
            <a:pPr marL="809625" lvl="2" indent="-463550" eaLnBrk="1" hangingPunct="1">
              <a:buSzPct val="100000"/>
              <a:defRPr/>
            </a:pPr>
            <a:endParaRPr lang="en-US" sz="1600" dirty="0" smtClean="0"/>
          </a:p>
          <a:p>
            <a:pPr marL="809625" lvl="2" indent="-463550" eaLnBrk="1" hangingPunct="1">
              <a:buSzPct val="100000"/>
              <a:defRPr/>
            </a:pPr>
            <a:endParaRPr lang="en-US" sz="1600" dirty="0" smtClean="0"/>
          </a:p>
          <a:p>
            <a:pPr marL="809625" lvl="2" indent="-463550" eaLnBrk="1" hangingPunct="1">
              <a:buSzPct val="100000"/>
              <a:defRPr/>
            </a:pPr>
            <a:endParaRPr lang="en-US" sz="1600" dirty="0" smtClean="0"/>
          </a:p>
          <a:p>
            <a:pPr marL="809625" lvl="2" indent="-463550" eaLnBrk="1" hangingPunct="1">
              <a:buSzPct val="100000"/>
              <a:defRPr/>
            </a:pPr>
            <a:endParaRPr lang="en-US" sz="1600" dirty="0" smtClean="0"/>
          </a:p>
          <a:p>
            <a:pPr marL="809625" lvl="2" indent="-463550" eaLnBrk="1" hangingPunct="1">
              <a:buSzPct val="100000"/>
              <a:defRPr/>
            </a:pPr>
            <a:r>
              <a:rPr lang="en-US" sz="1600" dirty="0" smtClean="0"/>
              <a:t>Select </a:t>
            </a:r>
            <a:r>
              <a:rPr lang="en-US" sz="1600" b="1" dirty="0" smtClean="0"/>
              <a:t>+Show Details</a:t>
            </a:r>
            <a:r>
              <a:rPr lang="en-US" sz="1600" dirty="0" smtClean="0"/>
              <a:t> to view the details you entered for the registration.</a:t>
            </a:r>
          </a:p>
          <a:p>
            <a:pPr marL="809625" lvl="2" indent="-463550" eaLnBrk="1" hangingPunct="1">
              <a:buSzPct val="100000"/>
              <a:defRPr/>
            </a:pPr>
            <a:endParaRPr lang="en-US" sz="1600" dirty="0" smtClean="0"/>
          </a:p>
          <a:p>
            <a:pPr marL="809625" lvl="2" indent="-463550" eaLnBrk="1" hangingPunct="1">
              <a:buSzPct val="100000"/>
              <a:defRPr/>
            </a:pPr>
            <a:endParaRPr lang="en-US" sz="1600" dirty="0" smtClean="0"/>
          </a:p>
          <a:p>
            <a:pPr marL="809625" lvl="2" indent="-463550" eaLnBrk="1" hangingPunct="1">
              <a:buSzPct val="100000"/>
              <a:defRPr/>
            </a:pPr>
            <a:endParaRPr lang="en-US" sz="1600" dirty="0" smtClean="0"/>
          </a:p>
          <a:p>
            <a:pPr marL="809625" lvl="2" indent="-463550" eaLnBrk="1" hangingPunct="1">
              <a:buSzPct val="100000"/>
              <a:defRPr/>
            </a:pPr>
            <a:endParaRPr lang="en-US" sz="1600" dirty="0" smtClean="0"/>
          </a:p>
          <a:p>
            <a:pPr marL="809625" lvl="2" indent="-463550" eaLnBrk="1" hangingPunct="1">
              <a:buSzPct val="100000"/>
            </a:pPr>
            <a:endParaRPr lang="en-US" sz="1600" dirty="0" smtClean="0"/>
          </a:p>
          <a:p>
            <a:pPr marL="809625" lvl="2" indent="-463550" eaLnBrk="1" hangingPunct="1">
              <a:buSzPct val="100000"/>
            </a:pPr>
            <a:endParaRPr lang="en-US" sz="1600" dirty="0" smtClean="0"/>
          </a:p>
        </p:txBody>
      </p:sp>
      <p:pic>
        <p:nvPicPr>
          <p:cNvPr id="12290" name="Picture 2"/>
          <p:cNvPicPr>
            <a:picLocks noChangeAspect="1" noChangeArrowheads="1"/>
          </p:cNvPicPr>
          <p:nvPr/>
        </p:nvPicPr>
        <p:blipFill>
          <a:blip r:embed="rId4" cstate="print"/>
          <a:srcRect/>
          <a:stretch>
            <a:fillRect/>
          </a:stretch>
        </p:blipFill>
        <p:spPr bwMode="auto">
          <a:xfrm>
            <a:off x="1674404" y="1666564"/>
            <a:ext cx="6092047" cy="2814988"/>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VCSS Registration Steps (Cont’d)</a:t>
            </a: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B26</a:t>
            </a:r>
            <a:endParaRPr lang="en-US" sz="1200" dirty="0">
              <a:solidFill>
                <a:schemeClr val="tx1">
                  <a:lumMod val="65000"/>
                  <a:lumOff val="35000"/>
                </a:schemeClr>
              </a:solidFill>
            </a:endParaRPr>
          </a:p>
        </p:txBody>
      </p:sp>
      <p:sp>
        <p:nvSpPr>
          <p:cNvPr id="10" name="Rectangle 9"/>
          <p:cNvSpPr/>
          <p:nvPr/>
        </p:nvSpPr>
        <p:spPr bwMode="auto">
          <a:xfrm>
            <a:off x="5935632" y="2940152"/>
            <a:ext cx="1707272" cy="49016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3" name="Rectangle 7"/>
          <p:cNvSpPr txBox="1">
            <a:spLocks noChangeArrowheads="1"/>
          </p:cNvSpPr>
          <p:nvPr/>
        </p:nvSpPr>
        <p:spPr bwMode="auto">
          <a:xfrm>
            <a:off x="543758" y="5519693"/>
            <a:ext cx="2606522" cy="627312"/>
          </a:xfrm>
          <a:prstGeom prst="rect">
            <a:avLst/>
          </a:prstGeom>
          <a:noFill/>
          <a:ln w="9525">
            <a:solidFill>
              <a:schemeClr val="tx1">
                <a:lumMod val="95000"/>
                <a:lumOff val="5000"/>
              </a:schemeClr>
            </a:solidFill>
            <a:miter lim="800000"/>
            <a:headEnd/>
            <a:tailEnd/>
          </a:ln>
        </p:spPr>
        <p:txBody>
          <a:bodyPr vert="horz" wrap="square" lIns="91440" tIns="45720" rIns="91440" bIns="45720" numCol="1" anchor="t" anchorCtr="0" compatLnSpc="1">
            <a:prstTxWarp prst="textNoShape">
              <a:avLst/>
            </a:prstTxWarp>
          </a:bodyPr>
          <a:lstStyle/>
          <a:p>
            <a:pPr marL="0" marR="0" lvl="2" algn="l" defTabSz="914400" rtl="0" eaLnBrk="1" fontAlgn="base" latinLnBrk="0" hangingPunct="1">
              <a:lnSpc>
                <a:spcPct val="100000"/>
              </a:lnSpc>
              <a:spcBef>
                <a:spcPct val="20000"/>
              </a:spcBef>
              <a:spcAft>
                <a:spcPct val="0"/>
              </a:spcAft>
              <a:buClr>
                <a:srgbClr val="AF242B"/>
              </a:buClr>
              <a:buSzPct val="100000"/>
              <a:tabLst/>
              <a:defRPr/>
            </a:pPr>
            <a:r>
              <a:rPr kumimoji="0" lang="en-US" sz="1600" b="0" i="0" u="none" strike="noStrike" kern="0" cap="none" spc="0" normalizeH="0" baseline="0" noProof="0" dirty="0" smtClean="0">
                <a:ln>
                  <a:noFill/>
                </a:ln>
                <a:solidFill>
                  <a:schemeClr val="tx1"/>
                </a:solidFill>
                <a:effectLst/>
                <a:uLnTx/>
                <a:uFillTx/>
                <a:latin typeface="+mn-lt"/>
              </a:rPr>
              <a:t>Select the </a:t>
            </a:r>
            <a:r>
              <a:rPr kumimoji="0" lang="en-US" sz="1600" b="1" i="0" u="none" strike="noStrike" kern="0" cap="none" spc="0" normalizeH="0" baseline="0" noProof="0" dirty="0" smtClean="0">
                <a:ln>
                  <a:noFill/>
                </a:ln>
                <a:solidFill>
                  <a:schemeClr val="tx1"/>
                </a:solidFill>
                <a:effectLst/>
                <a:uLnTx/>
                <a:uFillTx/>
                <a:latin typeface="+mn-lt"/>
              </a:rPr>
              <a:t>X</a:t>
            </a:r>
            <a:r>
              <a:rPr kumimoji="0" lang="en-US" sz="1600" i="0" u="none" strike="noStrike" kern="0" cap="none" spc="0" normalizeH="0" baseline="0" noProof="0" dirty="0" smtClean="0">
                <a:ln>
                  <a:noFill/>
                </a:ln>
                <a:solidFill>
                  <a:schemeClr val="tx1"/>
                </a:solidFill>
                <a:effectLst/>
                <a:uLnTx/>
                <a:uFillTx/>
                <a:latin typeface="+mn-lt"/>
              </a:rPr>
              <a:t> to remove the account and start over.</a:t>
            </a:r>
            <a:endParaRPr kumimoji="0" lang="en-US" sz="1600" b="1" i="0" u="none" strike="noStrike" kern="0" cap="none" spc="0" normalizeH="0" baseline="0" noProof="0" dirty="0" smtClean="0">
              <a:ln>
                <a:noFill/>
              </a:ln>
              <a:solidFill>
                <a:schemeClr val="tx1"/>
              </a:solidFill>
              <a:effectLst/>
              <a:uLnTx/>
              <a:uFillTx/>
              <a:latin typeface="+mn-lt"/>
            </a:endParaRPr>
          </a:p>
          <a:p>
            <a:pPr marL="809625" marR="0" lvl="2" indent="-463550" algn="l" defTabSz="914400" rtl="0" eaLnBrk="1" fontAlgn="base" latinLnBrk="0" hangingPunct="1">
              <a:lnSpc>
                <a:spcPct val="100000"/>
              </a:lnSpc>
              <a:spcBef>
                <a:spcPct val="20000"/>
              </a:spcBef>
              <a:spcAft>
                <a:spcPct val="0"/>
              </a:spcAft>
              <a:buClr>
                <a:srgbClr val="AF242B"/>
              </a:buClr>
              <a:buSzPct val="100000"/>
              <a:buFont typeface="Wingdings" pitchFamily="2" charset="2"/>
              <a:buChar char="w"/>
              <a:tabLst/>
              <a:defRPr/>
            </a:pPr>
            <a:endParaRPr kumimoji="0" lang="en-US" sz="1600" b="0" i="0" u="none" strike="noStrike" kern="0" cap="none" spc="0" normalizeH="0" baseline="0" noProof="0" dirty="0" smtClean="0">
              <a:ln>
                <a:noFill/>
              </a:ln>
              <a:solidFill>
                <a:schemeClr val="tx1"/>
              </a:solidFill>
              <a:effectLst/>
              <a:uLnTx/>
              <a:uFillTx/>
              <a:latin typeface="+mn-lt"/>
            </a:endParaRPr>
          </a:p>
          <a:p>
            <a:pPr marL="809625" marR="0" lvl="2" indent="-463550" algn="l" defTabSz="914400" rtl="0" eaLnBrk="1" fontAlgn="base" latinLnBrk="0" hangingPunct="1">
              <a:lnSpc>
                <a:spcPct val="100000"/>
              </a:lnSpc>
              <a:spcBef>
                <a:spcPct val="20000"/>
              </a:spcBef>
              <a:spcAft>
                <a:spcPct val="0"/>
              </a:spcAft>
              <a:buClr>
                <a:srgbClr val="AF242B"/>
              </a:buClr>
              <a:buSzPct val="100000"/>
              <a:buFont typeface="Wingdings" pitchFamily="2" charset="2"/>
              <a:buChar char="w"/>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
        <p:nvSpPr>
          <p:cNvPr id="14" name="Rectangle 7"/>
          <p:cNvSpPr txBox="1">
            <a:spLocks noChangeArrowheads="1"/>
          </p:cNvSpPr>
          <p:nvPr/>
        </p:nvSpPr>
        <p:spPr bwMode="auto">
          <a:xfrm>
            <a:off x="5971155" y="5508877"/>
            <a:ext cx="2911587" cy="623785"/>
          </a:xfrm>
          <a:prstGeom prst="rect">
            <a:avLst/>
          </a:prstGeom>
          <a:noFill/>
          <a:ln w="9525">
            <a:solidFill>
              <a:schemeClr val="tx1">
                <a:lumMod val="95000"/>
                <a:lumOff val="5000"/>
              </a:schemeClr>
            </a:solidFill>
            <a:miter lim="800000"/>
            <a:headEnd/>
            <a:tailEnd/>
          </a:ln>
        </p:spPr>
        <p:txBody>
          <a:bodyPr vert="horz" wrap="square" lIns="91440" tIns="45720" rIns="91440" bIns="45720" numCol="1" anchor="t" anchorCtr="0" compatLnSpc="1">
            <a:prstTxWarp prst="textNoShape">
              <a:avLst/>
            </a:prstTxWarp>
          </a:bodyPr>
          <a:lstStyle/>
          <a:p>
            <a:pPr marL="0" marR="0" lvl="2" algn="l" defTabSz="914400" rtl="0" eaLnBrk="1" fontAlgn="base" latinLnBrk="0" hangingPunct="1">
              <a:lnSpc>
                <a:spcPct val="100000"/>
              </a:lnSpc>
              <a:spcBef>
                <a:spcPct val="20000"/>
              </a:spcBef>
              <a:spcAft>
                <a:spcPct val="0"/>
              </a:spcAft>
              <a:buClr>
                <a:srgbClr val="AF242B"/>
              </a:buClr>
              <a:buSzPct val="100000"/>
              <a:tabLst/>
              <a:defRPr/>
            </a:pPr>
            <a:r>
              <a:rPr kumimoji="0" lang="en-US" sz="1600" b="0" i="0" u="none" strike="noStrike" kern="0" cap="none" spc="0" normalizeH="0" baseline="0" noProof="0" dirty="0" smtClean="0">
                <a:ln>
                  <a:noFill/>
                </a:ln>
                <a:solidFill>
                  <a:schemeClr val="tx1"/>
                </a:solidFill>
                <a:effectLst/>
                <a:uLnTx/>
                <a:uFillTx/>
                <a:latin typeface="+mn-lt"/>
              </a:rPr>
              <a:t>Select the </a:t>
            </a:r>
            <a:r>
              <a:rPr kumimoji="0" lang="en-US" sz="1600" b="1" i="0" u="none" strike="noStrike" kern="0" cap="none" spc="0" normalizeH="0" baseline="0" noProof="0" dirty="0" smtClean="0">
                <a:ln>
                  <a:noFill/>
                </a:ln>
                <a:solidFill>
                  <a:schemeClr val="tx1"/>
                </a:solidFill>
                <a:effectLst/>
                <a:uLnTx/>
                <a:uFillTx/>
                <a:latin typeface="+mn-lt"/>
              </a:rPr>
              <a:t>Continue </a:t>
            </a:r>
            <a:r>
              <a:rPr kumimoji="0" lang="en-US" sz="1600" b="0" i="0" u="none" strike="noStrike" kern="0" cap="none" spc="0" normalizeH="0" baseline="0" noProof="0" dirty="0" smtClean="0">
                <a:ln>
                  <a:noFill/>
                </a:ln>
                <a:solidFill>
                  <a:schemeClr val="tx1"/>
                </a:solidFill>
                <a:effectLst/>
                <a:uLnTx/>
                <a:uFillTx/>
                <a:latin typeface="+mn-lt"/>
              </a:rPr>
              <a:t>button to continue the access request.</a:t>
            </a:r>
          </a:p>
          <a:p>
            <a:pPr marL="809625" marR="0" lvl="2" indent="-463550" algn="l" defTabSz="914400" rtl="0" eaLnBrk="1" fontAlgn="base" latinLnBrk="0" hangingPunct="1">
              <a:lnSpc>
                <a:spcPct val="100000"/>
              </a:lnSpc>
              <a:spcBef>
                <a:spcPct val="20000"/>
              </a:spcBef>
              <a:spcAft>
                <a:spcPct val="0"/>
              </a:spcAft>
              <a:buClr>
                <a:srgbClr val="AF242B"/>
              </a:buClr>
              <a:buSzPct val="100000"/>
              <a:buFont typeface="Wingdings" pitchFamily="2" charset="2"/>
              <a:buChar char="w"/>
              <a:tabLst/>
              <a:defRPr/>
            </a:pPr>
            <a:endParaRPr kumimoji="0" lang="en-US" sz="1600" b="0" i="0" u="none" strike="noStrike" kern="0" cap="none" spc="0" normalizeH="0" baseline="0" noProof="0" dirty="0" smtClean="0">
              <a:ln>
                <a:noFill/>
              </a:ln>
              <a:solidFill>
                <a:schemeClr val="tx1"/>
              </a:solidFill>
              <a:effectLst/>
              <a:uLnTx/>
              <a:uFillTx/>
              <a:latin typeface="+mn-lt"/>
            </a:endParaRPr>
          </a:p>
          <a:p>
            <a:pPr marL="809625" marR="0" lvl="2" indent="-463550" algn="l" defTabSz="914400" rtl="0" eaLnBrk="1" fontAlgn="base" latinLnBrk="0" hangingPunct="1">
              <a:lnSpc>
                <a:spcPct val="100000"/>
              </a:lnSpc>
              <a:spcBef>
                <a:spcPct val="20000"/>
              </a:spcBef>
              <a:spcAft>
                <a:spcPct val="0"/>
              </a:spcAft>
              <a:buClr>
                <a:srgbClr val="AF242B"/>
              </a:buClr>
              <a:buSzPct val="100000"/>
              <a:buFont typeface="Wingdings" pitchFamily="2" charset="2"/>
              <a:buChar char="w"/>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
        <p:nvSpPr>
          <p:cNvPr id="15" name="Rectangle 14"/>
          <p:cNvSpPr/>
          <p:nvPr/>
        </p:nvSpPr>
        <p:spPr bwMode="auto">
          <a:xfrm>
            <a:off x="5534107" y="5076649"/>
            <a:ext cx="200301" cy="19745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6" name="Rectangle 15"/>
          <p:cNvSpPr/>
          <p:nvPr/>
        </p:nvSpPr>
        <p:spPr bwMode="auto">
          <a:xfrm>
            <a:off x="3361478" y="6512217"/>
            <a:ext cx="696681" cy="25894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cstate="print"/>
          <a:srcRect/>
          <a:stretch>
            <a:fillRect/>
          </a:stretch>
        </p:blipFill>
        <p:spPr bwMode="auto">
          <a:xfrm>
            <a:off x="653129" y="2073763"/>
            <a:ext cx="8078971" cy="4023360"/>
          </a:xfrm>
          <a:prstGeom prst="rect">
            <a:avLst/>
          </a:prstGeom>
          <a:noFill/>
          <a:ln w="9525">
            <a:no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VCSS Registration Steps (Cont’d)</a:t>
            </a:r>
          </a:p>
        </p:txBody>
      </p:sp>
      <p:sp>
        <p:nvSpPr>
          <p:cNvPr id="8195" name="Rectangle 7"/>
          <p:cNvSpPr>
            <a:spLocks noGrp="1" noChangeArrowheads="1"/>
          </p:cNvSpPr>
          <p:nvPr>
            <p:ph idx="1"/>
          </p:nvPr>
        </p:nvSpPr>
        <p:spPr>
          <a:xfrm>
            <a:off x="545689" y="1325424"/>
            <a:ext cx="8259097" cy="639853"/>
          </a:xfrm>
        </p:spPr>
        <p:txBody>
          <a:bodyPr/>
          <a:lstStyle/>
          <a:p>
            <a:pPr marL="463550" lvl="1" indent="-463550" eaLnBrk="1" hangingPunct="1">
              <a:buSzPct val="100000"/>
              <a:buFont typeface="+mj-lt"/>
              <a:buAutoNum type="arabicPeriod" startAt="8"/>
            </a:pPr>
            <a:r>
              <a:rPr lang="en-US" sz="1800" dirty="0" smtClean="0"/>
              <a:t>On the next screen of the GSA launch page, fill out the</a:t>
            </a:r>
            <a:r>
              <a:rPr lang="en-US" sz="1800" b="1" dirty="0" smtClean="0"/>
              <a:t> </a:t>
            </a:r>
            <a:r>
              <a:rPr lang="en-US" sz="1800" dirty="0" smtClean="0"/>
              <a:t>User Information to be associated with the access request.</a:t>
            </a:r>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r>
              <a:rPr lang="en-US" sz="1800" dirty="0" smtClean="0"/>
              <a:t>Select the </a:t>
            </a:r>
            <a:r>
              <a:rPr lang="en-US" sz="1800" b="1" dirty="0" smtClean="0"/>
              <a:t>Continue </a:t>
            </a:r>
            <a:r>
              <a:rPr lang="en-US" sz="1800" dirty="0" smtClean="0"/>
              <a:t>button to continue the registration.</a:t>
            </a:r>
          </a:p>
        </p:txBody>
      </p:sp>
      <p:sp>
        <p:nvSpPr>
          <p:cNvPr id="5" name="TextBox 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B27</a:t>
            </a:r>
            <a:endParaRPr lang="en-US" sz="1200" dirty="0">
              <a:solidFill>
                <a:schemeClr val="tx1">
                  <a:lumMod val="65000"/>
                  <a:lumOff val="35000"/>
                </a:schemeClr>
              </a:solidFill>
            </a:endParaRPr>
          </a:p>
        </p:txBody>
      </p:sp>
      <p:sp>
        <p:nvSpPr>
          <p:cNvPr id="9" name="Rectangle 8"/>
          <p:cNvSpPr/>
          <p:nvPr/>
        </p:nvSpPr>
        <p:spPr bwMode="auto">
          <a:xfrm>
            <a:off x="6260244" y="3504878"/>
            <a:ext cx="2278114" cy="238528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cstate="print"/>
          <a:srcRect/>
          <a:stretch>
            <a:fillRect/>
          </a:stretch>
        </p:blipFill>
        <p:spPr bwMode="auto">
          <a:xfrm>
            <a:off x="1508160" y="2053086"/>
            <a:ext cx="6353297" cy="4734824"/>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VCSS Registration Steps (Cont’d)</a:t>
            </a:r>
          </a:p>
        </p:txBody>
      </p:sp>
      <p:sp>
        <p:nvSpPr>
          <p:cNvPr id="8195" name="Rectangle 7"/>
          <p:cNvSpPr>
            <a:spLocks noGrp="1" noChangeArrowheads="1"/>
          </p:cNvSpPr>
          <p:nvPr>
            <p:ph idx="1"/>
          </p:nvPr>
        </p:nvSpPr>
        <p:spPr>
          <a:xfrm>
            <a:off x="530942" y="1147299"/>
            <a:ext cx="8613058" cy="1294945"/>
          </a:xfrm>
        </p:spPr>
        <p:txBody>
          <a:bodyPr/>
          <a:lstStyle/>
          <a:p>
            <a:pPr marL="463550" lvl="1" indent="-463550" eaLnBrk="1" hangingPunct="1">
              <a:buSzPct val="100000"/>
              <a:buFont typeface="+mj-lt"/>
              <a:buAutoNum type="arabicPeriod" startAt="9"/>
            </a:pPr>
            <a:r>
              <a:rPr lang="en-US" sz="1800" dirty="0" smtClean="0"/>
              <a:t>On the next screen of the GSA launch page, review the access request form.</a:t>
            </a:r>
          </a:p>
          <a:p>
            <a:pPr marL="809625" lvl="2" indent="-463550" eaLnBrk="1" hangingPunct="1">
              <a:buSzPct val="100000"/>
            </a:pPr>
            <a:r>
              <a:rPr lang="en-US" sz="1800" dirty="0" smtClean="0"/>
              <a:t>At the bottom of the Confirm and Submit GSA Launch page screen, enter the code from the image and select the </a:t>
            </a:r>
            <a:r>
              <a:rPr lang="en-US" sz="1800" b="1" dirty="0" smtClean="0"/>
              <a:t>Submit </a:t>
            </a:r>
            <a:r>
              <a:rPr lang="en-US" sz="1800" dirty="0" smtClean="0"/>
              <a:t>button.</a:t>
            </a:r>
          </a:p>
        </p:txBody>
      </p:sp>
      <p:sp>
        <p:nvSpPr>
          <p:cNvPr id="5" name="TextBox 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B28</a:t>
            </a:r>
            <a:endParaRPr lang="en-US" sz="1200" dirty="0">
              <a:solidFill>
                <a:schemeClr val="tx1">
                  <a:lumMod val="65000"/>
                  <a:lumOff val="35000"/>
                </a:schemeClr>
              </a:solidFill>
            </a:endParaRPr>
          </a:p>
        </p:txBody>
      </p:sp>
      <p:sp>
        <p:nvSpPr>
          <p:cNvPr id="8" name="Rectangle 7"/>
          <p:cNvSpPr/>
          <p:nvPr/>
        </p:nvSpPr>
        <p:spPr bwMode="auto">
          <a:xfrm>
            <a:off x="1605117" y="5403272"/>
            <a:ext cx="2242488" cy="127065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VCSS Registration Process</a:t>
            </a:r>
          </a:p>
        </p:txBody>
      </p:sp>
      <p:sp>
        <p:nvSpPr>
          <p:cNvPr id="6" name="Rectangle 7"/>
          <p:cNvSpPr>
            <a:spLocks noGrp="1" noChangeArrowheads="1"/>
          </p:cNvSpPr>
          <p:nvPr>
            <p:ph idx="1"/>
          </p:nvPr>
        </p:nvSpPr>
        <p:spPr>
          <a:xfrm>
            <a:off x="481781" y="1433080"/>
            <a:ext cx="8460607" cy="709619"/>
          </a:xfrm>
        </p:spPr>
        <p:txBody>
          <a:bodyPr/>
          <a:lstStyle/>
          <a:p>
            <a:pPr eaLnBrk="1" hangingPunct="1"/>
            <a:r>
              <a:rPr lang="en-US" sz="2000" dirty="0" smtClean="0"/>
              <a:t>This is the high level process diagram illustrating the steps to register a VCSS account.  </a:t>
            </a:r>
            <a:endParaRPr lang="en-US" sz="1800" dirty="0" smtClean="0"/>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B2</a:t>
            </a:r>
            <a:endParaRPr lang="en-US" sz="1200" dirty="0">
              <a:solidFill>
                <a:schemeClr val="tx1">
                  <a:lumMod val="65000"/>
                  <a:lumOff val="35000"/>
                </a:schemeClr>
              </a:solidFill>
            </a:endParaRPr>
          </a:p>
        </p:txBody>
      </p:sp>
      <p:pic>
        <p:nvPicPr>
          <p:cNvPr id="2" name="Picture 2"/>
          <p:cNvPicPr>
            <a:picLocks noChangeAspect="1" noChangeArrowheads="1"/>
          </p:cNvPicPr>
          <p:nvPr/>
        </p:nvPicPr>
        <p:blipFill>
          <a:blip r:embed="rId3" cstate="print"/>
          <a:srcRect/>
          <a:stretch>
            <a:fillRect/>
          </a:stretch>
        </p:blipFill>
        <p:spPr bwMode="auto">
          <a:xfrm>
            <a:off x="627713" y="2488866"/>
            <a:ext cx="8231269" cy="27893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Request Access Steps (Cont’d)</a:t>
            </a:r>
          </a:p>
        </p:txBody>
      </p:sp>
      <p:sp>
        <p:nvSpPr>
          <p:cNvPr id="8195" name="Rectangle 7"/>
          <p:cNvSpPr>
            <a:spLocks noGrp="1" noChangeArrowheads="1"/>
          </p:cNvSpPr>
          <p:nvPr>
            <p:ph idx="1"/>
          </p:nvPr>
        </p:nvSpPr>
        <p:spPr>
          <a:xfrm>
            <a:off x="639904" y="1420181"/>
            <a:ext cx="8229600" cy="3001694"/>
          </a:xfrm>
        </p:spPr>
        <p:txBody>
          <a:bodyPr/>
          <a:lstStyle/>
          <a:p>
            <a:pPr eaLnBrk="1" hangingPunct="1"/>
            <a:r>
              <a:rPr lang="en-US" sz="2200" b="1" dirty="0" smtClean="0"/>
              <a:t>Account Administrator</a:t>
            </a:r>
          </a:p>
          <a:p>
            <a:pPr eaLnBrk="1" hangingPunct="1"/>
            <a:endParaRPr lang="en-US" sz="1200" b="1" dirty="0" smtClean="0"/>
          </a:p>
          <a:p>
            <a:pPr marL="803275" lvl="1" indent="-457200" eaLnBrk="1" hangingPunct="1">
              <a:buSzPct val="100000"/>
              <a:buFont typeface="+mj-lt"/>
              <a:buAutoNum type="arabicPeriod" startAt="10"/>
            </a:pPr>
            <a:r>
              <a:rPr lang="en-US" sz="1800" dirty="0" smtClean="0"/>
              <a:t>After submitting the access request, the account administrator is responsible for reviewing the access request for approval.</a:t>
            </a:r>
          </a:p>
          <a:p>
            <a:pPr marL="1027113" lvl="2" indent="-225425" eaLnBrk="1" hangingPunct="1">
              <a:buSzPct val="100000"/>
              <a:buNone/>
            </a:pPr>
            <a:endParaRPr lang="en-US" sz="1600" dirty="0" smtClean="0"/>
          </a:p>
          <a:p>
            <a:pPr marL="1027113" lvl="2" indent="-225425" eaLnBrk="1" hangingPunct="1">
              <a:buSzPct val="100000"/>
            </a:pPr>
            <a:r>
              <a:rPr lang="en-US" sz="1600" dirty="0" smtClean="0"/>
              <a:t>If the account administrator approves the access request, the access request is sent next to GSA for approval.</a:t>
            </a:r>
          </a:p>
          <a:p>
            <a:pPr marL="1027113" lvl="2" indent="-225425" eaLnBrk="1" hangingPunct="1">
              <a:buSzPct val="100000"/>
              <a:buNone/>
            </a:pPr>
            <a:endParaRPr lang="en-US" sz="1600" dirty="0" smtClean="0"/>
          </a:p>
          <a:p>
            <a:pPr marL="1027113" lvl="2" indent="-225425" eaLnBrk="1" hangingPunct="1">
              <a:buSzPct val="100000"/>
            </a:pPr>
            <a:r>
              <a:rPr lang="en-US" sz="1600" dirty="0" smtClean="0"/>
              <a:t>If the account administrator does not approve the access request, GSA cannot approve the access request.  </a:t>
            </a:r>
          </a:p>
          <a:p>
            <a:pPr marL="1027113" lvl="2" indent="-225425" eaLnBrk="1" hangingPunct="1">
              <a:buSzPct val="100000"/>
            </a:pPr>
            <a:endParaRPr lang="en-US" sz="1600" dirty="0" smtClean="0"/>
          </a:p>
          <a:p>
            <a:pPr marL="1373188" lvl="3" indent="-225425" eaLnBrk="1" hangingPunct="1">
              <a:buSzPct val="100000"/>
            </a:pPr>
            <a:r>
              <a:rPr lang="en-US" sz="1600" dirty="0" smtClean="0"/>
              <a:t>The account administrator sends an access request rejection notification via email to the submitter.</a:t>
            </a:r>
            <a:endParaRPr lang="en-US" sz="1200" dirty="0" smtClean="0"/>
          </a:p>
        </p:txBody>
      </p:sp>
      <p:pic>
        <p:nvPicPr>
          <p:cNvPr id="7" name="Picture 2" descr="C:\Documents and Settings\tgiasson\Local Settings\Temporary Internet Files\Content.IE5\FTTN6352\MC900432640[2].png"/>
          <p:cNvPicPr>
            <a:picLocks noChangeAspect="1" noChangeArrowheads="1"/>
          </p:cNvPicPr>
          <p:nvPr/>
        </p:nvPicPr>
        <p:blipFill>
          <a:blip r:embed="rId3" cstate="print"/>
          <a:srcRect/>
          <a:stretch>
            <a:fillRect/>
          </a:stretch>
        </p:blipFill>
        <p:spPr bwMode="auto">
          <a:xfrm>
            <a:off x="7334485" y="5009805"/>
            <a:ext cx="1077225" cy="861163"/>
          </a:xfrm>
          <a:prstGeom prst="rect">
            <a:avLst/>
          </a:prstGeom>
          <a:noFill/>
        </p:spPr>
      </p:pic>
      <p:sp>
        <p:nvSpPr>
          <p:cNvPr id="5" name="TextBox 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B29</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Request Access Steps (Cont’d)</a:t>
            </a:r>
          </a:p>
        </p:txBody>
      </p:sp>
      <p:sp>
        <p:nvSpPr>
          <p:cNvPr id="8195" name="Rectangle 7"/>
          <p:cNvSpPr>
            <a:spLocks noGrp="1" noChangeArrowheads="1"/>
          </p:cNvSpPr>
          <p:nvPr>
            <p:ph idx="1"/>
          </p:nvPr>
        </p:nvSpPr>
        <p:spPr>
          <a:xfrm>
            <a:off x="563704" y="1323052"/>
            <a:ext cx="8229600" cy="4654665"/>
          </a:xfrm>
        </p:spPr>
        <p:txBody>
          <a:bodyPr/>
          <a:lstStyle/>
          <a:p>
            <a:pPr eaLnBrk="1" hangingPunct="1"/>
            <a:r>
              <a:rPr lang="en-US" sz="2200" b="1" dirty="0" smtClean="0"/>
              <a:t>GSA</a:t>
            </a:r>
          </a:p>
          <a:p>
            <a:pPr eaLnBrk="1" hangingPunct="1"/>
            <a:endParaRPr lang="en-US" sz="1200" b="1" dirty="0" smtClean="0"/>
          </a:p>
          <a:p>
            <a:pPr marL="803275" lvl="1" indent="-457200" eaLnBrk="1" hangingPunct="1">
              <a:buSzPct val="100000"/>
              <a:buFont typeface="+mj-lt"/>
              <a:buAutoNum type="arabicPeriod" startAt="11"/>
            </a:pPr>
            <a:r>
              <a:rPr lang="en-US" sz="1800" dirty="0" smtClean="0"/>
              <a:t>After the account administrator approves the access request, GSA is responsible for reviewing and approving the access request.</a:t>
            </a:r>
          </a:p>
          <a:p>
            <a:pPr marL="1149350" lvl="2" indent="-457200" eaLnBrk="1" hangingPunct="1">
              <a:buSzPct val="100000"/>
            </a:pPr>
            <a:endParaRPr lang="en-US" sz="1000" dirty="0" smtClean="0"/>
          </a:p>
          <a:p>
            <a:pPr marL="1023938" lvl="2" indent="-222250" eaLnBrk="1" hangingPunct="1">
              <a:buSzPct val="100000"/>
            </a:pPr>
            <a:r>
              <a:rPr lang="en-US" sz="1600" dirty="0" smtClean="0"/>
              <a:t>If GSA approves the access request, GSA will do one of the following:</a:t>
            </a:r>
          </a:p>
          <a:p>
            <a:pPr marL="1495425" lvl="3" indent="-457200" eaLnBrk="1" hangingPunct="1">
              <a:buSzPct val="100000"/>
            </a:pPr>
            <a:endParaRPr lang="en-US" sz="1000" dirty="0" smtClean="0"/>
          </a:p>
          <a:p>
            <a:pPr marL="1252538" lvl="3" indent="-225425" eaLnBrk="1" hangingPunct="1">
              <a:buSzPct val="100000"/>
            </a:pPr>
            <a:r>
              <a:rPr lang="en-US" sz="1400" dirty="0" smtClean="0"/>
              <a:t>If you are requesting a User ID and access to a VCSS account for the first time, GSA will send you two separate approval emails containing your User ID and password.  </a:t>
            </a:r>
          </a:p>
          <a:p>
            <a:pPr marL="1252538" lvl="3" indent="-225425" eaLnBrk="1" hangingPunct="1">
              <a:buSzPct val="100000"/>
            </a:pPr>
            <a:endParaRPr lang="en-US" sz="1000" dirty="0" smtClean="0"/>
          </a:p>
          <a:p>
            <a:pPr marL="1252538" lvl="3" indent="-225425" eaLnBrk="1" hangingPunct="1">
              <a:buSzPct val="100000"/>
            </a:pPr>
            <a:r>
              <a:rPr lang="en-US" sz="1400" dirty="0" smtClean="0"/>
              <a:t>If you are a customer or account administrator that already has a User ID and is requesting access to another VCSS account, GSA will send you one email stating the access request is approved.</a:t>
            </a:r>
          </a:p>
          <a:p>
            <a:pPr marL="1252538" lvl="3" indent="-225425" eaLnBrk="1" hangingPunct="1">
              <a:buSzPct val="100000"/>
              <a:buNone/>
            </a:pPr>
            <a:endParaRPr lang="en-US" sz="1400" dirty="0" smtClean="0"/>
          </a:p>
          <a:p>
            <a:pPr marL="1023938" lvl="2" indent="-222250" eaLnBrk="1" hangingPunct="1">
              <a:buSzPct val="100000"/>
            </a:pPr>
            <a:r>
              <a:rPr lang="en-US" sz="1600" dirty="0" smtClean="0"/>
              <a:t>If GSA does not approve the access request, GSA will send you an email stating the access request is rejected.</a:t>
            </a:r>
          </a:p>
          <a:p>
            <a:pPr marL="1023938" lvl="2" indent="-222250" eaLnBrk="1" hangingPunct="1">
              <a:buSzPct val="100000"/>
            </a:pPr>
            <a:endParaRPr lang="en-US" sz="1000" dirty="0" smtClean="0"/>
          </a:p>
          <a:p>
            <a:pPr marL="1149350" lvl="2" indent="-457200" eaLnBrk="1" hangingPunct="1">
              <a:buSzPct val="100000"/>
              <a:buNone/>
            </a:pPr>
            <a:r>
              <a:rPr lang="en-US" sz="1600" dirty="0" smtClean="0"/>
              <a:t> </a:t>
            </a:r>
          </a:p>
        </p:txBody>
      </p:sp>
      <p:pic>
        <p:nvPicPr>
          <p:cNvPr id="6" name="Picture 3" descr="C:\Documents and Settings\tgiasson\Local Settings\Temporary Internet Files\Content.IE5\MD2WJVE2\MC900432663[1].png"/>
          <p:cNvPicPr>
            <a:picLocks noChangeAspect="1" noChangeArrowheads="1"/>
          </p:cNvPicPr>
          <p:nvPr/>
        </p:nvPicPr>
        <p:blipFill>
          <a:blip r:embed="rId3" cstate="print"/>
          <a:srcRect/>
          <a:stretch>
            <a:fillRect/>
          </a:stretch>
        </p:blipFill>
        <p:spPr bwMode="auto">
          <a:xfrm>
            <a:off x="6090268" y="5469678"/>
            <a:ext cx="1162050" cy="1162050"/>
          </a:xfrm>
          <a:prstGeom prst="rect">
            <a:avLst/>
          </a:prstGeom>
          <a:noFill/>
        </p:spPr>
      </p:pic>
      <p:sp>
        <p:nvSpPr>
          <p:cNvPr id="5" name="TextBox 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B30</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3" cstate="print"/>
          <a:srcRect/>
          <a:stretch>
            <a:fillRect/>
          </a:stretch>
        </p:blipFill>
        <p:spPr bwMode="auto">
          <a:xfrm>
            <a:off x="1422544" y="2862713"/>
            <a:ext cx="6557659" cy="3864662"/>
          </a:xfrm>
          <a:prstGeom prst="rect">
            <a:avLst/>
          </a:prstGeom>
          <a:noFill/>
          <a:ln w="9525">
            <a:solidFill>
              <a:schemeClr val="tx1">
                <a:lumMod val="95000"/>
                <a:lumOff val="5000"/>
              </a:schemeClr>
            </a:solidFill>
            <a:miter lim="800000"/>
            <a:headEnd/>
            <a:tailEnd/>
          </a:ln>
        </p:spPr>
      </p:pic>
      <p:sp>
        <p:nvSpPr>
          <p:cNvPr id="9" name="Rectangle 8"/>
          <p:cNvSpPr/>
          <p:nvPr/>
        </p:nvSpPr>
        <p:spPr bwMode="auto">
          <a:xfrm>
            <a:off x="2537731" y="4356267"/>
            <a:ext cx="1428627" cy="82137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Request Access Steps (Cont’d)</a:t>
            </a:r>
          </a:p>
        </p:txBody>
      </p:sp>
      <p:sp>
        <p:nvSpPr>
          <p:cNvPr id="8195" name="Rectangle 7"/>
          <p:cNvSpPr>
            <a:spLocks noGrp="1" noChangeArrowheads="1"/>
          </p:cNvSpPr>
          <p:nvPr>
            <p:ph idx="1"/>
          </p:nvPr>
        </p:nvSpPr>
        <p:spPr>
          <a:xfrm>
            <a:off x="516194" y="1053401"/>
            <a:ext cx="8426194" cy="1914459"/>
          </a:xfrm>
        </p:spPr>
        <p:txBody>
          <a:bodyPr/>
          <a:lstStyle/>
          <a:p>
            <a:pPr eaLnBrk="1" hangingPunct="1"/>
            <a:r>
              <a:rPr lang="en-US" sz="2000" b="1" dirty="0" smtClean="0"/>
              <a:t>Customer</a:t>
            </a:r>
          </a:p>
          <a:p>
            <a:pPr eaLnBrk="1" hangingPunct="1">
              <a:buNone/>
            </a:pPr>
            <a:endParaRPr lang="en-US" sz="500" b="1" dirty="0" smtClean="0"/>
          </a:p>
          <a:p>
            <a:pPr marL="0" indent="0" eaLnBrk="1" hangingPunct="1">
              <a:buNone/>
            </a:pPr>
            <a:r>
              <a:rPr lang="en-US" sz="1800" i="1" dirty="0" smtClean="0"/>
              <a:t>If you have been issued a User ID and password but have not logged into VCSS for the first time, then follow steps 12-15.</a:t>
            </a:r>
          </a:p>
          <a:p>
            <a:pPr marL="0" indent="0" eaLnBrk="1" hangingPunct="1">
              <a:buNone/>
            </a:pPr>
            <a:endParaRPr lang="en-US" sz="500" i="1" dirty="0" smtClean="0"/>
          </a:p>
          <a:p>
            <a:pPr marL="803275" lvl="1" indent="-457200" eaLnBrk="1" hangingPunct="1">
              <a:buSzPct val="100000"/>
              <a:buFont typeface="+mj-lt"/>
              <a:buAutoNum type="arabicPeriod" startAt="12"/>
            </a:pPr>
            <a:r>
              <a:rPr lang="en-US" sz="1800" dirty="0" smtClean="0"/>
              <a:t>Go to the </a:t>
            </a:r>
            <a:r>
              <a:rPr lang="en-US" sz="1800" b="1" dirty="0" smtClean="0"/>
              <a:t>GSA launch page</a:t>
            </a:r>
            <a:r>
              <a:rPr lang="en-US" sz="1800" dirty="0" smtClean="0"/>
              <a:t> (</a:t>
            </a:r>
            <a:r>
              <a:rPr lang="en-US" sz="1800" u="sng" dirty="0" smtClean="0"/>
              <a:t>http://vcss.gsa.gov</a:t>
            </a:r>
            <a:r>
              <a:rPr lang="en-US" sz="1800" dirty="0" smtClean="0"/>
              <a:t>) and select the </a:t>
            </a:r>
            <a:r>
              <a:rPr lang="en-US" sz="1800" b="1" dirty="0" smtClean="0"/>
              <a:t>Login to VCSS </a:t>
            </a:r>
            <a:r>
              <a:rPr lang="en-US" sz="1800" dirty="0" smtClean="0"/>
              <a:t>option to verify your User ID and password.</a:t>
            </a:r>
            <a:endParaRPr lang="en-US" sz="1800" b="1" dirty="0" smtClean="0"/>
          </a:p>
          <a:p>
            <a:pPr marL="803275" lvl="1" indent="-457200" eaLnBrk="1" hangingPunct="1">
              <a:buSzPct val="100000"/>
              <a:buFont typeface="+mj-lt"/>
              <a:buAutoNum type="arabicPeriod" startAt="12"/>
            </a:pPr>
            <a:endParaRPr lang="en-US" sz="1800" u="sng" dirty="0" smtClean="0"/>
          </a:p>
        </p:txBody>
      </p:sp>
      <p:sp>
        <p:nvSpPr>
          <p:cNvPr id="5" name="TextBox 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B31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Request Access Steps (Cont’d)</a:t>
            </a:r>
          </a:p>
        </p:txBody>
      </p:sp>
      <p:sp>
        <p:nvSpPr>
          <p:cNvPr id="8195" name="Rectangle 7"/>
          <p:cNvSpPr>
            <a:spLocks noGrp="1" noChangeArrowheads="1"/>
          </p:cNvSpPr>
          <p:nvPr>
            <p:ph idx="1"/>
          </p:nvPr>
        </p:nvSpPr>
        <p:spPr>
          <a:xfrm>
            <a:off x="650158" y="1356927"/>
            <a:ext cx="7947932" cy="516184"/>
          </a:xfrm>
        </p:spPr>
        <p:txBody>
          <a:bodyPr/>
          <a:lstStyle/>
          <a:p>
            <a:pPr marL="463550" lvl="1" indent="-463550" eaLnBrk="1" hangingPunct="1">
              <a:buSzPct val="100000"/>
              <a:buFont typeface="+mj-lt"/>
              <a:buAutoNum type="arabicPeriod" startAt="13"/>
            </a:pPr>
            <a:r>
              <a:rPr lang="en-US" sz="1800" dirty="0" smtClean="0"/>
              <a:t>On the VCSS main page, select the </a:t>
            </a:r>
            <a:r>
              <a:rPr lang="en-US" sz="1800" b="1" dirty="0" smtClean="0"/>
              <a:t>Login </a:t>
            </a:r>
            <a:r>
              <a:rPr lang="en-US" sz="1800" dirty="0" smtClean="0"/>
              <a:t>hyperlink.</a:t>
            </a:r>
          </a:p>
        </p:txBody>
      </p:sp>
      <p:pic>
        <p:nvPicPr>
          <p:cNvPr id="10" name="Picture 3"/>
          <p:cNvPicPr>
            <a:picLocks noChangeAspect="1" noChangeArrowheads="1"/>
          </p:cNvPicPr>
          <p:nvPr/>
        </p:nvPicPr>
        <p:blipFill>
          <a:blip r:embed="rId3" cstate="print"/>
          <a:srcRect/>
          <a:stretch>
            <a:fillRect/>
          </a:stretch>
        </p:blipFill>
        <p:spPr bwMode="auto">
          <a:xfrm>
            <a:off x="956901" y="2474728"/>
            <a:ext cx="7417827" cy="3571230"/>
          </a:xfrm>
          <a:prstGeom prst="rect">
            <a:avLst/>
          </a:prstGeom>
          <a:noFill/>
          <a:ln w="9525">
            <a:solidFill>
              <a:schemeClr val="tx1"/>
            </a:solidFill>
            <a:miter lim="800000"/>
            <a:headEnd/>
            <a:tailEnd/>
          </a:ln>
        </p:spPr>
      </p:pic>
      <p:sp>
        <p:nvSpPr>
          <p:cNvPr id="11" name="Rectangle 10"/>
          <p:cNvSpPr/>
          <p:nvPr/>
        </p:nvSpPr>
        <p:spPr bwMode="auto">
          <a:xfrm>
            <a:off x="1089696" y="3656316"/>
            <a:ext cx="588979" cy="26059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B32</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Request Access Steps (Cont’d)</a:t>
            </a:r>
          </a:p>
        </p:txBody>
      </p:sp>
      <p:sp>
        <p:nvSpPr>
          <p:cNvPr id="8195" name="Rectangle 7"/>
          <p:cNvSpPr>
            <a:spLocks noGrp="1" noChangeArrowheads="1"/>
          </p:cNvSpPr>
          <p:nvPr>
            <p:ph idx="1"/>
          </p:nvPr>
        </p:nvSpPr>
        <p:spPr>
          <a:xfrm>
            <a:off x="501445" y="1242711"/>
            <a:ext cx="7523439" cy="1087130"/>
          </a:xfrm>
        </p:spPr>
        <p:txBody>
          <a:bodyPr/>
          <a:lstStyle/>
          <a:p>
            <a:pPr marL="463550" lvl="1" indent="-463550" eaLnBrk="1" hangingPunct="1">
              <a:buSzPct val="100000"/>
              <a:buFont typeface="+mj-lt"/>
              <a:buAutoNum type="arabicPeriod" startAt="14"/>
            </a:pPr>
            <a:r>
              <a:rPr lang="en-US" sz="1800" dirty="0" smtClean="0"/>
              <a:t>On the VCSS login page, enter your login information:</a:t>
            </a:r>
          </a:p>
          <a:p>
            <a:pPr marL="688975" lvl="2" indent="-225425" eaLnBrk="1" hangingPunct="1">
              <a:buSzPct val="100000"/>
            </a:pPr>
            <a:r>
              <a:rPr lang="en-US" sz="1600" b="1" dirty="0" smtClean="0"/>
              <a:t>User ID </a:t>
            </a:r>
            <a:r>
              <a:rPr lang="en-US" sz="1600" dirty="0" smtClean="0"/>
              <a:t>and </a:t>
            </a:r>
            <a:r>
              <a:rPr lang="en-US" sz="1600" b="1" dirty="0" smtClean="0"/>
              <a:t>Password</a:t>
            </a:r>
            <a:r>
              <a:rPr lang="en-US" sz="1600" dirty="0" smtClean="0"/>
              <a:t> sent in two separate emails from GSA.</a:t>
            </a:r>
          </a:p>
          <a:p>
            <a:pPr marL="688975" lvl="2" indent="-225425" eaLnBrk="1" hangingPunct="1">
              <a:buSzPct val="100000"/>
            </a:pPr>
            <a:r>
              <a:rPr lang="en-US" sz="1600" dirty="0" smtClean="0"/>
              <a:t>Select the </a:t>
            </a:r>
            <a:r>
              <a:rPr lang="en-US" sz="1600" b="1" dirty="0" smtClean="0"/>
              <a:t>[Sign In] </a:t>
            </a:r>
            <a:r>
              <a:rPr lang="en-US" sz="1600" dirty="0" smtClean="0"/>
              <a:t>button.</a:t>
            </a:r>
          </a:p>
          <a:p>
            <a:pPr marL="688975" lvl="2" indent="-225425" eaLnBrk="1" hangingPunct="1">
              <a:buSzPct val="100000"/>
              <a:buNone/>
            </a:pPr>
            <a:endParaRPr lang="en-US" sz="1600" dirty="0" smtClean="0"/>
          </a:p>
          <a:p>
            <a:pPr marL="688975" lvl="2" indent="-225425" eaLnBrk="1" hangingPunct="1">
              <a:buSzPct val="100000"/>
              <a:buNone/>
            </a:pPr>
            <a:endParaRPr lang="en-US" sz="1600" dirty="0" smtClean="0"/>
          </a:p>
          <a:p>
            <a:pPr marL="688975" lvl="2" indent="-225425" eaLnBrk="1" hangingPunct="1">
              <a:buSzPct val="100000"/>
              <a:buNone/>
            </a:pPr>
            <a:endParaRPr lang="en-US" sz="1600" dirty="0" smtClean="0"/>
          </a:p>
          <a:p>
            <a:pPr marL="688975" lvl="2" indent="-225425" eaLnBrk="1" hangingPunct="1">
              <a:buSzPct val="100000"/>
              <a:buNone/>
            </a:pPr>
            <a:endParaRPr lang="en-US" sz="1600" dirty="0" smtClean="0"/>
          </a:p>
          <a:p>
            <a:pPr marL="688975" lvl="2" indent="-225425" eaLnBrk="1" hangingPunct="1">
              <a:buSzPct val="100000"/>
              <a:buNone/>
            </a:pPr>
            <a:endParaRPr lang="en-US" sz="1600" dirty="0" smtClean="0"/>
          </a:p>
          <a:p>
            <a:pPr marL="688975" lvl="2" indent="-225425" eaLnBrk="1" hangingPunct="1">
              <a:buSzPct val="100000"/>
              <a:buNone/>
            </a:pPr>
            <a:endParaRPr lang="en-US" sz="1600" dirty="0" smtClean="0"/>
          </a:p>
          <a:p>
            <a:pPr marL="688975" lvl="2" indent="-225425" eaLnBrk="1" hangingPunct="1">
              <a:buSzPct val="100000"/>
              <a:buNone/>
            </a:pPr>
            <a:endParaRPr lang="en-US" sz="1600" dirty="0" smtClean="0"/>
          </a:p>
          <a:p>
            <a:pPr marL="688975" lvl="2" indent="-225425" eaLnBrk="1" hangingPunct="1">
              <a:buSzPct val="100000"/>
              <a:buNone/>
            </a:pPr>
            <a:endParaRPr lang="en-US" sz="1600" dirty="0" smtClean="0"/>
          </a:p>
          <a:p>
            <a:pPr marL="688975" lvl="2" indent="-225425" eaLnBrk="1" hangingPunct="1">
              <a:buSzPct val="100000"/>
              <a:buNone/>
            </a:pPr>
            <a:endParaRPr lang="en-US" sz="1600" dirty="0" smtClean="0"/>
          </a:p>
          <a:p>
            <a:pPr marL="688975" lvl="2" indent="-225425" eaLnBrk="1" hangingPunct="1">
              <a:buSzPct val="100000"/>
              <a:buNone/>
            </a:pPr>
            <a:endParaRPr lang="en-US" sz="1600" dirty="0" smtClean="0"/>
          </a:p>
          <a:p>
            <a:pPr marL="688975" lvl="2" indent="-225425" eaLnBrk="1" hangingPunct="1">
              <a:buSzPct val="100000"/>
              <a:buNone/>
            </a:pPr>
            <a:endParaRPr lang="en-US" sz="1600" dirty="0" smtClean="0"/>
          </a:p>
          <a:p>
            <a:pPr marL="468313" lvl="1" indent="-468313" eaLnBrk="1" hangingPunct="1">
              <a:buSzPct val="100000"/>
              <a:buFont typeface="+mj-lt"/>
              <a:buAutoNum type="arabicPeriod" startAt="15"/>
            </a:pPr>
            <a:r>
              <a:rPr lang="en-US" sz="1800" dirty="0" smtClean="0"/>
              <a:t>If your login to VCSS is successful, you now have access to the VCSS account you requested access to.</a:t>
            </a:r>
          </a:p>
        </p:txBody>
      </p:sp>
      <p:pic>
        <p:nvPicPr>
          <p:cNvPr id="8" name="Picture 2" descr="C:\Documents and Settings\tgiasson\Local Settings\Temporary Internet Files\Content.IE5\NN3B8OMA\MC900432601[1].png"/>
          <p:cNvPicPr>
            <a:picLocks noChangeAspect="1" noChangeArrowheads="1"/>
          </p:cNvPicPr>
          <p:nvPr/>
        </p:nvPicPr>
        <p:blipFill>
          <a:blip r:embed="rId3" cstate="print"/>
          <a:srcRect/>
          <a:stretch>
            <a:fillRect/>
          </a:stretch>
        </p:blipFill>
        <p:spPr bwMode="auto">
          <a:xfrm>
            <a:off x="7531588" y="5992871"/>
            <a:ext cx="406566" cy="406566"/>
          </a:xfrm>
          <a:prstGeom prst="rect">
            <a:avLst/>
          </a:prstGeom>
          <a:noFill/>
        </p:spPr>
      </p:pic>
      <p:pic>
        <p:nvPicPr>
          <p:cNvPr id="9" name="Picture 1"/>
          <p:cNvPicPr>
            <a:picLocks noChangeAspect="1" noChangeArrowheads="1"/>
          </p:cNvPicPr>
          <p:nvPr/>
        </p:nvPicPr>
        <p:blipFill>
          <a:blip r:embed="rId4" cstate="print"/>
          <a:srcRect/>
          <a:stretch>
            <a:fillRect/>
          </a:stretch>
        </p:blipFill>
        <p:spPr bwMode="auto">
          <a:xfrm>
            <a:off x="1704975" y="2245693"/>
            <a:ext cx="5389872" cy="3028770"/>
          </a:xfrm>
          <a:prstGeom prst="rect">
            <a:avLst/>
          </a:prstGeom>
          <a:noFill/>
          <a:ln w="9525">
            <a:solidFill>
              <a:schemeClr val="tx1"/>
            </a:solidFill>
            <a:miter lim="800000"/>
            <a:headEnd/>
            <a:tailEnd/>
          </a:ln>
        </p:spPr>
      </p:pic>
      <p:sp>
        <p:nvSpPr>
          <p:cNvPr id="10" name="Rectangle 9"/>
          <p:cNvSpPr/>
          <p:nvPr/>
        </p:nvSpPr>
        <p:spPr bwMode="auto">
          <a:xfrm>
            <a:off x="2836611" y="3697828"/>
            <a:ext cx="1503378" cy="65637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1047750" y="6143625"/>
            <a:ext cx="5886449" cy="584775"/>
          </a:xfrm>
          <a:prstGeom prst="rect">
            <a:avLst/>
          </a:prstGeom>
          <a:noFill/>
          <a:ln w="12700">
            <a:solidFill>
              <a:schemeClr val="tx1"/>
            </a:solidFill>
          </a:ln>
        </p:spPr>
        <p:txBody>
          <a:bodyPr wrap="square" rtlCol="0">
            <a:spAutoFit/>
          </a:bodyPr>
          <a:lstStyle/>
          <a:p>
            <a:r>
              <a:rPr lang="en-US" sz="1600" b="1" i="1" dirty="0" smtClean="0"/>
              <a:t>Note:</a:t>
            </a:r>
            <a:r>
              <a:rPr lang="en-US" sz="1600" i="1" dirty="0" smtClean="0"/>
              <a:t>  At this point, you should update your security questions. We will review this process later in the presentation.</a:t>
            </a:r>
            <a:endParaRPr lang="en-US" sz="1600" i="1" dirty="0"/>
          </a:p>
        </p:txBody>
      </p:sp>
      <p:sp>
        <p:nvSpPr>
          <p:cNvPr id="11" name="TextBox 10"/>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B33</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7" descr="C:\Documents and Settings\tgiasson\Local Settings\Temporary Internet Files\Content.IE5\FMCT8VSQ\MC900438792[1].jpg"/>
          <p:cNvPicPr>
            <a:picLocks noChangeAspect="1" noChangeArrowheads="1"/>
          </p:cNvPicPr>
          <p:nvPr/>
        </p:nvPicPr>
        <p:blipFill>
          <a:blip r:embed="rId3" cstate="print"/>
          <a:srcRect/>
          <a:stretch>
            <a:fillRect/>
          </a:stretch>
        </p:blipFill>
        <p:spPr bwMode="auto">
          <a:xfrm flipV="1">
            <a:off x="7057752" y="5018891"/>
            <a:ext cx="1652446" cy="1001079"/>
          </a:xfrm>
          <a:prstGeom prst="rect">
            <a:avLst/>
          </a:prstGeom>
          <a:noFill/>
        </p:spPr>
      </p:pic>
      <p:sp>
        <p:nvSpPr>
          <p:cNvPr id="8194" name="Rectangle 6"/>
          <p:cNvSpPr>
            <a:spLocks noGrp="1" noChangeArrowheads="1"/>
          </p:cNvSpPr>
          <p:nvPr>
            <p:ph type="title"/>
          </p:nvPr>
        </p:nvSpPr>
        <p:spPr>
          <a:xfrm>
            <a:off x="455613" y="331788"/>
            <a:ext cx="8024710" cy="563562"/>
          </a:xfrm>
        </p:spPr>
        <p:txBody>
          <a:bodyPr/>
          <a:lstStyle/>
          <a:p>
            <a:pPr eaLnBrk="1" hangingPunct="1"/>
            <a:r>
              <a:rPr lang="en-US" dirty="0" smtClean="0"/>
              <a:t>Support Request Overview</a:t>
            </a:r>
          </a:p>
        </p:txBody>
      </p:sp>
      <p:sp>
        <p:nvSpPr>
          <p:cNvPr id="8195" name="Rectangle 7"/>
          <p:cNvSpPr>
            <a:spLocks noGrp="1" noChangeArrowheads="1"/>
          </p:cNvSpPr>
          <p:nvPr>
            <p:ph idx="1"/>
          </p:nvPr>
        </p:nvSpPr>
        <p:spPr>
          <a:xfrm>
            <a:off x="486696" y="1378295"/>
            <a:ext cx="8319328" cy="3276831"/>
          </a:xfrm>
        </p:spPr>
        <p:txBody>
          <a:bodyPr/>
          <a:lstStyle/>
          <a:p>
            <a:pPr marL="223838" indent="-223838" eaLnBrk="1" hangingPunct="1">
              <a:spcBef>
                <a:spcPts val="600"/>
              </a:spcBef>
            </a:pPr>
            <a:r>
              <a:rPr lang="en-US" sz="2000" b="1" dirty="0" smtClean="0"/>
              <a:t>Support requests can be created from the GSA Launch Page.</a:t>
            </a:r>
          </a:p>
          <a:p>
            <a:pPr marL="223838" indent="-223838" eaLnBrk="1" hangingPunct="1">
              <a:spcBef>
                <a:spcPts val="600"/>
              </a:spcBef>
            </a:pPr>
            <a:endParaRPr lang="en-US" sz="2000" b="1" dirty="0" smtClean="0"/>
          </a:p>
          <a:p>
            <a:pPr marL="223838" indent="-223838" eaLnBrk="1" hangingPunct="1">
              <a:spcBef>
                <a:spcPts val="600"/>
              </a:spcBef>
            </a:pPr>
            <a:r>
              <a:rPr lang="en-US" sz="2000" dirty="0" smtClean="0"/>
              <a:t>The following types of support requests can be created:</a:t>
            </a:r>
          </a:p>
          <a:p>
            <a:pPr marL="223838" indent="-223838" eaLnBrk="1" hangingPunct="1">
              <a:spcBef>
                <a:spcPts val="600"/>
              </a:spcBef>
            </a:pPr>
            <a:endParaRPr lang="en-US" sz="2000" b="1" dirty="0" smtClean="0"/>
          </a:p>
          <a:p>
            <a:pPr marL="679450" lvl="1" indent="-342900" eaLnBrk="1" hangingPunct="1">
              <a:spcBef>
                <a:spcPts val="600"/>
              </a:spcBef>
              <a:buFont typeface="+mj-lt"/>
              <a:buAutoNum type="arabicPeriod"/>
            </a:pPr>
            <a:r>
              <a:rPr lang="en-US" sz="1800" dirty="0" smtClean="0"/>
              <a:t>Change Account Administrator</a:t>
            </a:r>
          </a:p>
          <a:p>
            <a:pPr marL="679450" lvl="1" indent="-342900" eaLnBrk="1" hangingPunct="1">
              <a:spcBef>
                <a:spcPts val="600"/>
              </a:spcBef>
              <a:buFont typeface="+mj-lt"/>
              <a:buAutoNum type="arabicPeriod"/>
            </a:pPr>
            <a:r>
              <a:rPr lang="en-US" sz="1800" dirty="0" smtClean="0"/>
              <a:t>Remove Account</a:t>
            </a:r>
          </a:p>
          <a:p>
            <a:pPr marL="679450" lvl="1" indent="-342900" eaLnBrk="1" hangingPunct="1">
              <a:spcBef>
                <a:spcPts val="600"/>
              </a:spcBef>
              <a:buFont typeface="+mj-lt"/>
              <a:buAutoNum type="arabicPeriod"/>
            </a:pPr>
            <a:r>
              <a:rPr lang="en-US" sz="1800" dirty="0" smtClean="0"/>
              <a:t>Remove from VCSS</a:t>
            </a:r>
          </a:p>
          <a:p>
            <a:pPr marL="679450" lvl="1" indent="-342900" eaLnBrk="1" hangingPunct="1">
              <a:spcBef>
                <a:spcPts val="600"/>
              </a:spcBef>
              <a:buFont typeface="+mj-lt"/>
              <a:buAutoNum type="arabicPeriod"/>
            </a:pPr>
            <a:r>
              <a:rPr lang="en-US" sz="1800" dirty="0" smtClean="0"/>
              <a:t>Update User Profile</a:t>
            </a: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B34</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Support Request Steps</a:t>
            </a:r>
          </a:p>
        </p:txBody>
      </p:sp>
      <p:sp>
        <p:nvSpPr>
          <p:cNvPr id="9" name="Rectangle 7"/>
          <p:cNvSpPr txBox="1">
            <a:spLocks noChangeArrowheads="1"/>
          </p:cNvSpPr>
          <p:nvPr/>
        </p:nvSpPr>
        <p:spPr bwMode="auto">
          <a:xfrm>
            <a:off x="376566" y="1147299"/>
            <a:ext cx="8767433" cy="22366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3550" lvl="1" indent="-463550">
              <a:spcBef>
                <a:spcPct val="20000"/>
              </a:spcBef>
              <a:buClr>
                <a:srgbClr val="AF242B"/>
              </a:buClr>
              <a:buSzPct val="100000"/>
              <a:buFont typeface="Wingdings" pitchFamily="2" charset="2"/>
              <a:buChar char="w"/>
              <a:defRPr/>
            </a:pPr>
            <a:r>
              <a:rPr lang="en-US" sz="2000" dirty="0" smtClean="0"/>
              <a:t>To create a support request, perform the following steps covered in the next few slides.</a:t>
            </a:r>
            <a:endParaRPr kumimoji="0" lang="en-US" sz="2000" b="0" i="0" u="none" strike="noStrike" kern="0" cap="none" spc="0" normalizeH="0" baseline="0" noProof="0" dirty="0" smtClean="0">
              <a:ln>
                <a:noFill/>
              </a:ln>
              <a:solidFill>
                <a:schemeClr val="tx1"/>
              </a:solidFill>
              <a:effectLst/>
              <a:uLnTx/>
              <a:uFillTx/>
              <a:latin typeface="+mn-lt"/>
            </a:endParaRPr>
          </a:p>
          <a:p>
            <a:pPr marL="463550" marR="0" lvl="1" indent="-463550" algn="l" defTabSz="914400" rtl="0" eaLnBrk="1" fontAlgn="base" latinLnBrk="0" hangingPunct="1">
              <a:lnSpc>
                <a:spcPct val="100000"/>
              </a:lnSpc>
              <a:spcBef>
                <a:spcPct val="20000"/>
              </a:spcBef>
              <a:spcAft>
                <a:spcPct val="0"/>
              </a:spcAft>
              <a:buClr>
                <a:srgbClr val="AF242B"/>
              </a:buClr>
              <a:buSzPct val="100000"/>
              <a:buFont typeface="Wingdings" pitchFamily="2" charset="2"/>
              <a:buNone/>
              <a:tabLst/>
              <a:defRPr/>
            </a:pPr>
            <a:endParaRPr kumimoji="0" lang="en-US" sz="100" b="0" i="0" u="none" strike="noStrike" kern="0" cap="none" spc="0" normalizeH="0" baseline="0" noProof="0" dirty="0" smtClean="0">
              <a:ln>
                <a:noFill/>
              </a:ln>
              <a:solidFill>
                <a:schemeClr val="tx1"/>
              </a:solidFill>
              <a:effectLst/>
              <a:uLnTx/>
              <a:uFillTx/>
              <a:latin typeface="+mn-lt"/>
            </a:endParaRPr>
          </a:p>
          <a:p>
            <a:pPr marL="914400" lvl="1" indent="-450850">
              <a:spcBef>
                <a:spcPct val="20000"/>
              </a:spcBef>
              <a:buClr>
                <a:srgbClr val="AF242B"/>
              </a:buClr>
              <a:buSzPct val="100000"/>
              <a:buFont typeface="+mj-lt"/>
              <a:buAutoNum type="arabicPeriod"/>
              <a:defRPr/>
            </a:pPr>
            <a:r>
              <a:rPr kumimoji="0" lang="en-US" sz="1800" b="0" i="0" u="none" strike="noStrike" kern="0" cap="none" spc="0" normalizeH="0" baseline="0" noProof="0" dirty="0" smtClean="0">
                <a:ln>
                  <a:noFill/>
                </a:ln>
                <a:solidFill>
                  <a:schemeClr val="tx1"/>
                </a:solidFill>
                <a:effectLst/>
                <a:uLnTx/>
                <a:uFillTx/>
                <a:latin typeface="+mn-lt"/>
              </a:rPr>
              <a:t>Go to the </a:t>
            </a:r>
            <a:r>
              <a:rPr kumimoji="0" lang="en-US" sz="1800" b="1" i="0" u="none" strike="noStrike" kern="0" cap="none" spc="0" normalizeH="0" baseline="0" noProof="0" dirty="0" smtClean="0">
                <a:ln>
                  <a:noFill/>
                </a:ln>
                <a:solidFill>
                  <a:schemeClr val="tx1"/>
                </a:solidFill>
                <a:effectLst/>
                <a:uLnTx/>
                <a:uFillTx/>
                <a:latin typeface="+mn-lt"/>
              </a:rPr>
              <a:t>GSA launch page</a:t>
            </a:r>
            <a:r>
              <a:rPr kumimoji="0" lang="en-US" sz="1800" b="0" i="0" u="none" strike="noStrike" kern="0" cap="none" spc="0" normalizeH="0" baseline="0" noProof="0" dirty="0" smtClean="0">
                <a:ln>
                  <a:noFill/>
                </a:ln>
                <a:solidFill>
                  <a:schemeClr val="tx1"/>
                </a:solidFill>
                <a:effectLst/>
                <a:uLnTx/>
                <a:uFillTx/>
                <a:latin typeface="+mn-lt"/>
              </a:rPr>
              <a:t> (</a:t>
            </a:r>
            <a:r>
              <a:rPr lang="en-US" u="sng" dirty="0" smtClean="0"/>
              <a:t>http://vcss.gsa.gov</a:t>
            </a:r>
            <a:r>
              <a:rPr kumimoji="0" lang="en-US" sz="1800" b="0" i="0" u="none" strike="noStrike" kern="0" cap="none" spc="0" normalizeH="0" baseline="0" noProof="0" dirty="0" smtClean="0">
                <a:ln>
                  <a:noFill/>
                </a:ln>
                <a:solidFill>
                  <a:schemeClr val="tx1"/>
                </a:solidFill>
                <a:effectLst/>
                <a:uLnTx/>
                <a:uFillTx/>
                <a:latin typeface="+mn-lt"/>
              </a:rPr>
              <a:t>) and select the </a:t>
            </a:r>
            <a:r>
              <a:rPr kumimoji="0" lang="en-US" sz="1800" b="1" i="0" u="none" strike="noStrike" kern="0" cap="none" spc="0" normalizeH="0" baseline="0" noProof="0" dirty="0" smtClean="0">
                <a:ln>
                  <a:noFill/>
                </a:ln>
                <a:solidFill>
                  <a:schemeClr val="tx1"/>
                </a:solidFill>
                <a:effectLst/>
                <a:uLnTx/>
                <a:uFillTx/>
                <a:latin typeface="+mn-lt"/>
              </a:rPr>
              <a:t>Support Request </a:t>
            </a:r>
            <a:r>
              <a:rPr kumimoji="0" lang="en-US" sz="1800" b="0" i="0" u="none" strike="noStrike" kern="0" cap="none" spc="0" normalizeH="0" baseline="0" noProof="0" dirty="0" smtClean="0">
                <a:ln>
                  <a:noFill/>
                </a:ln>
                <a:solidFill>
                  <a:schemeClr val="tx1"/>
                </a:solidFill>
                <a:effectLst/>
                <a:uLnTx/>
                <a:uFillTx/>
                <a:latin typeface="+mn-lt"/>
              </a:rPr>
              <a:t>button to create a support request.</a:t>
            </a: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B35</a:t>
            </a:r>
            <a:endParaRPr lang="en-US" sz="1200" dirty="0">
              <a:solidFill>
                <a:schemeClr val="tx1">
                  <a:lumMod val="65000"/>
                  <a:lumOff val="35000"/>
                </a:schemeClr>
              </a:solidFill>
            </a:endParaRPr>
          </a:p>
        </p:txBody>
      </p:sp>
      <p:pic>
        <p:nvPicPr>
          <p:cNvPr id="10" name="Picture 3"/>
          <p:cNvPicPr>
            <a:picLocks noChangeAspect="1" noChangeArrowheads="1"/>
          </p:cNvPicPr>
          <p:nvPr/>
        </p:nvPicPr>
        <p:blipFill>
          <a:blip r:embed="rId3" cstate="print"/>
          <a:srcRect/>
          <a:stretch>
            <a:fillRect/>
          </a:stretch>
        </p:blipFill>
        <p:spPr bwMode="auto">
          <a:xfrm>
            <a:off x="1280043" y="2775099"/>
            <a:ext cx="6747550" cy="3976572"/>
          </a:xfrm>
          <a:prstGeom prst="rect">
            <a:avLst/>
          </a:prstGeom>
          <a:noFill/>
          <a:ln w="9525">
            <a:solidFill>
              <a:schemeClr val="tx1">
                <a:lumMod val="95000"/>
                <a:lumOff val="5000"/>
              </a:schemeClr>
            </a:solidFill>
            <a:miter lim="800000"/>
            <a:headEnd/>
            <a:tailEnd/>
          </a:ln>
        </p:spPr>
      </p:pic>
      <p:sp>
        <p:nvSpPr>
          <p:cNvPr id="12" name="Rectangle 11"/>
          <p:cNvSpPr/>
          <p:nvPr/>
        </p:nvSpPr>
        <p:spPr bwMode="auto">
          <a:xfrm>
            <a:off x="5340267" y="4285014"/>
            <a:ext cx="1477925" cy="88240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Support Request Steps (Cont’d)</a:t>
            </a:r>
          </a:p>
        </p:txBody>
      </p:sp>
      <p:sp>
        <p:nvSpPr>
          <p:cNvPr id="9" name="Rectangle 7"/>
          <p:cNvSpPr txBox="1">
            <a:spLocks noChangeArrowheads="1"/>
          </p:cNvSpPr>
          <p:nvPr/>
        </p:nvSpPr>
        <p:spPr bwMode="auto">
          <a:xfrm>
            <a:off x="376566" y="1907299"/>
            <a:ext cx="4919829" cy="22366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3550" marR="0" lvl="1" indent="-463550" algn="l" defTabSz="914400" rtl="0" eaLnBrk="1" fontAlgn="base" latinLnBrk="0" hangingPunct="1">
              <a:lnSpc>
                <a:spcPct val="100000"/>
              </a:lnSpc>
              <a:spcBef>
                <a:spcPct val="20000"/>
              </a:spcBef>
              <a:spcAft>
                <a:spcPct val="0"/>
              </a:spcAft>
              <a:buClr>
                <a:srgbClr val="AF242B"/>
              </a:buClr>
              <a:buSzPct val="100000"/>
              <a:buFont typeface="Wingdings" pitchFamily="2" charset="2"/>
              <a:buNone/>
              <a:tabLst/>
              <a:defRPr/>
            </a:pPr>
            <a:endParaRPr kumimoji="0" lang="en-US" sz="100" b="0" i="0" u="none" strike="noStrike" kern="0" cap="none" spc="0" normalizeH="0" baseline="0" noProof="0" dirty="0" smtClean="0">
              <a:ln>
                <a:noFill/>
              </a:ln>
              <a:solidFill>
                <a:schemeClr val="tx1"/>
              </a:solidFill>
              <a:effectLst/>
              <a:uLnTx/>
              <a:uFillTx/>
              <a:latin typeface="+mn-lt"/>
            </a:endParaRPr>
          </a:p>
          <a:p>
            <a:pPr marL="457200" indent="-450850">
              <a:spcBef>
                <a:spcPct val="20000"/>
              </a:spcBef>
              <a:buClr>
                <a:srgbClr val="AF242B"/>
              </a:buClr>
              <a:buSzPct val="100000"/>
              <a:buFont typeface="+mj-lt"/>
              <a:buAutoNum type="arabicPeriod" startAt="2"/>
              <a:defRPr/>
            </a:pPr>
            <a:r>
              <a:rPr kumimoji="0" lang="en-US" b="0" i="0" u="none" strike="noStrike" kern="0" cap="none" spc="0" normalizeH="0" baseline="0" noProof="0" dirty="0" smtClean="0">
                <a:ln>
                  <a:noFill/>
                </a:ln>
                <a:solidFill>
                  <a:schemeClr val="tx1"/>
                </a:solidFill>
                <a:effectLst/>
                <a:uLnTx/>
                <a:uFillTx/>
                <a:latin typeface="+mn-lt"/>
              </a:rPr>
              <a:t>Fill out the fields</a:t>
            </a:r>
            <a:r>
              <a:rPr kumimoji="0" lang="en-US" b="0" i="0" u="none" strike="noStrike" kern="0" cap="none" spc="0" normalizeH="0" noProof="0" dirty="0" smtClean="0">
                <a:ln>
                  <a:noFill/>
                </a:ln>
                <a:solidFill>
                  <a:schemeClr val="tx1"/>
                </a:solidFill>
                <a:effectLst/>
                <a:uLnTx/>
                <a:uFillTx/>
                <a:latin typeface="+mn-lt"/>
              </a:rPr>
              <a:t> of the support request, including:</a:t>
            </a:r>
          </a:p>
          <a:p>
            <a:pPr marL="914400" lvl="1" indent="-450850">
              <a:spcBef>
                <a:spcPct val="20000"/>
              </a:spcBef>
              <a:buClr>
                <a:srgbClr val="AF242B"/>
              </a:buClr>
              <a:buSzPct val="100000"/>
              <a:buFont typeface="Arial" pitchFamily="34" charset="0"/>
              <a:buChar char="•"/>
              <a:defRPr/>
            </a:pPr>
            <a:r>
              <a:rPr lang="en-US" kern="0" dirty="0" smtClean="0">
                <a:latin typeface="+mn-lt"/>
              </a:rPr>
              <a:t>Topic: </a:t>
            </a:r>
          </a:p>
          <a:p>
            <a:pPr marL="914400" lvl="1" indent="-450850">
              <a:spcBef>
                <a:spcPct val="20000"/>
              </a:spcBef>
              <a:buClr>
                <a:srgbClr val="AF242B"/>
              </a:buClr>
              <a:buSzPct val="100000"/>
              <a:buFont typeface="Arial" pitchFamily="34" charset="0"/>
              <a:buChar char="•"/>
              <a:defRPr/>
            </a:pPr>
            <a:r>
              <a:rPr lang="en-US" kern="0" dirty="0" smtClean="0">
                <a:latin typeface="+mn-lt"/>
              </a:rPr>
              <a:t>I am a (Vendor or Customer)</a:t>
            </a:r>
          </a:p>
          <a:p>
            <a:pPr marL="914400" lvl="1" indent="-450850">
              <a:spcBef>
                <a:spcPct val="20000"/>
              </a:spcBef>
              <a:buClr>
                <a:srgbClr val="AF242B"/>
              </a:buClr>
              <a:buSzPct val="100000"/>
              <a:buFont typeface="Arial" pitchFamily="34" charset="0"/>
              <a:buChar char="•"/>
              <a:defRPr/>
            </a:pPr>
            <a:r>
              <a:rPr lang="en-US" kern="0" baseline="0" dirty="0" smtClean="0">
                <a:latin typeface="+mn-lt"/>
              </a:rPr>
              <a:t>Name</a:t>
            </a:r>
            <a:r>
              <a:rPr lang="en-US" kern="0" dirty="0" smtClean="0">
                <a:latin typeface="+mn-lt"/>
              </a:rPr>
              <a:t> (first and last)</a:t>
            </a:r>
          </a:p>
          <a:p>
            <a:pPr marL="914400" lvl="1" indent="-450850">
              <a:spcBef>
                <a:spcPct val="20000"/>
              </a:spcBef>
              <a:buClr>
                <a:srgbClr val="AF242B"/>
              </a:buClr>
              <a:buSzPct val="100000"/>
              <a:buFont typeface="Arial" pitchFamily="34" charset="0"/>
              <a:buChar char="•"/>
              <a:defRPr/>
            </a:pPr>
            <a:r>
              <a:rPr lang="en-US" kern="0" dirty="0" smtClean="0"/>
              <a:t>Email</a:t>
            </a:r>
          </a:p>
          <a:p>
            <a:pPr marL="914400" lvl="1" indent="-450850">
              <a:spcBef>
                <a:spcPct val="20000"/>
              </a:spcBef>
              <a:buClr>
                <a:srgbClr val="AF242B"/>
              </a:buClr>
              <a:buSzPct val="100000"/>
              <a:buFont typeface="Arial" pitchFamily="34" charset="0"/>
              <a:buChar char="•"/>
              <a:defRPr/>
            </a:pPr>
            <a:r>
              <a:rPr lang="en-US" kern="0" dirty="0" smtClean="0"/>
              <a:t>Phone</a:t>
            </a:r>
          </a:p>
          <a:p>
            <a:pPr marL="914400" lvl="1" indent="-450850">
              <a:spcBef>
                <a:spcPct val="20000"/>
              </a:spcBef>
              <a:buClr>
                <a:srgbClr val="AF242B"/>
              </a:buClr>
              <a:buSzPct val="100000"/>
              <a:buFont typeface="Arial" pitchFamily="34" charset="0"/>
              <a:buChar char="•"/>
              <a:defRPr/>
            </a:pPr>
            <a:r>
              <a:rPr lang="en-US" kern="0" dirty="0" smtClean="0"/>
              <a:t>Describe your request</a:t>
            </a:r>
            <a:endParaRPr lang="en-US" kern="0" dirty="0" smtClean="0">
              <a:latin typeface="+mn-lt"/>
            </a:endParaRPr>
          </a:p>
          <a:p>
            <a:pPr marL="457200" lvl="2" indent="-450850">
              <a:spcBef>
                <a:spcPct val="20000"/>
              </a:spcBef>
              <a:buClr>
                <a:srgbClr val="AF242B"/>
              </a:buClr>
              <a:buSzPct val="100000"/>
              <a:buFont typeface="+mj-lt"/>
              <a:buAutoNum type="arabicPeriod" startAt="3"/>
              <a:defRPr/>
            </a:pPr>
            <a:endParaRPr lang="en-US" dirty="0" smtClean="0"/>
          </a:p>
          <a:p>
            <a:pPr marL="457200" lvl="2" indent="-450850">
              <a:spcBef>
                <a:spcPct val="20000"/>
              </a:spcBef>
              <a:buClr>
                <a:srgbClr val="AF242B"/>
              </a:buClr>
              <a:buSzPct val="100000"/>
              <a:buFont typeface="+mj-lt"/>
              <a:buAutoNum type="arabicPeriod" startAt="3"/>
              <a:defRPr/>
            </a:pPr>
            <a:r>
              <a:rPr lang="en-US" dirty="0" smtClean="0"/>
              <a:t>Enter the code from the image and select the </a:t>
            </a:r>
            <a:r>
              <a:rPr lang="en-US" b="1" dirty="0" smtClean="0"/>
              <a:t>Submit </a:t>
            </a:r>
            <a:r>
              <a:rPr lang="en-US" dirty="0" smtClean="0"/>
              <a:t>button.</a:t>
            </a:r>
          </a:p>
          <a:p>
            <a:pPr marL="457200" indent="-450850">
              <a:spcBef>
                <a:spcPct val="20000"/>
              </a:spcBef>
              <a:buClr>
                <a:srgbClr val="AF242B"/>
              </a:buClr>
              <a:buSzPct val="100000"/>
              <a:buFont typeface="+mj-lt"/>
              <a:buAutoNum type="arabicPeriod" startAt="3"/>
              <a:defRPr/>
            </a:pPr>
            <a:endParaRPr lang="en-US" kern="0" baseline="0" dirty="0" smtClean="0">
              <a:latin typeface="+mn-lt"/>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B36</a:t>
            </a:r>
            <a:endParaRPr lang="en-US" sz="1200" dirty="0">
              <a:solidFill>
                <a:schemeClr val="tx1">
                  <a:lumMod val="65000"/>
                  <a:lumOff val="35000"/>
                </a:schemeClr>
              </a:solidFill>
            </a:endParaRPr>
          </a:p>
        </p:txBody>
      </p:sp>
      <p:pic>
        <p:nvPicPr>
          <p:cNvPr id="2051" name="Picture 3"/>
          <p:cNvPicPr>
            <a:picLocks noChangeAspect="1" noChangeArrowheads="1"/>
          </p:cNvPicPr>
          <p:nvPr/>
        </p:nvPicPr>
        <p:blipFill>
          <a:blip r:embed="rId3" cstate="print"/>
          <a:srcRect/>
          <a:stretch>
            <a:fillRect/>
          </a:stretch>
        </p:blipFill>
        <p:spPr bwMode="auto">
          <a:xfrm>
            <a:off x="5460240" y="1175661"/>
            <a:ext cx="3132217" cy="5551714"/>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References</a:t>
            </a:r>
          </a:p>
        </p:txBody>
      </p:sp>
      <p:sp>
        <p:nvSpPr>
          <p:cNvPr id="11" name="TextBox 10"/>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B37</a:t>
            </a:r>
            <a:endParaRPr lang="en-US" sz="1200" dirty="0">
              <a:solidFill>
                <a:schemeClr val="tx1">
                  <a:lumMod val="65000"/>
                  <a:lumOff val="35000"/>
                </a:schemeClr>
              </a:solidFill>
            </a:endParaRPr>
          </a:p>
        </p:txBody>
      </p:sp>
      <p:sp>
        <p:nvSpPr>
          <p:cNvPr id="13" name="Rectangle 7"/>
          <p:cNvSpPr>
            <a:spLocks noGrp="1" noChangeArrowheads="1"/>
          </p:cNvSpPr>
          <p:nvPr>
            <p:ph idx="1"/>
          </p:nvPr>
        </p:nvSpPr>
        <p:spPr>
          <a:xfrm>
            <a:off x="637632" y="1431448"/>
            <a:ext cx="8229600" cy="4603592"/>
          </a:xfrm>
        </p:spPr>
        <p:txBody>
          <a:bodyPr/>
          <a:lstStyle/>
          <a:p>
            <a:pPr marL="231775" lvl="2" eaLnBrk="1" hangingPunct="1"/>
            <a:r>
              <a:rPr lang="en-US" sz="2000" b="1" dirty="0" smtClean="0"/>
              <a:t>Return to the GSA VCSS Launch Page to access other segments of the VCSS presentation:  </a:t>
            </a:r>
            <a:r>
              <a:rPr lang="en-US" sz="1800" b="1" u="sng" dirty="0" smtClean="0"/>
              <a:t>http://vcss.gsa.gov</a:t>
            </a:r>
            <a:r>
              <a:rPr lang="en-US" sz="1800" dirty="0" smtClean="0"/>
              <a:t>.</a:t>
            </a:r>
            <a:endParaRPr lang="en-US" sz="2000" b="1" dirty="0" smtClean="0"/>
          </a:p>
          <a:p>
            <a:pPr eaLnBrk="1" hangingPunct="1">
              <a:buNone/>
            </a:pPr>
            <a:endParaRPr lang="en-US" sz="2000" b="1" dirty="0" smtClean="0"/>
          </a:p>
          <a:p>
            <a:pPr marL="625475" lvl="1" indent="-288925" eaLnBrk="1" hangingPunct="1">
              <a:spcBef>
                <a:spcPts val="600"/>
              </a:spcBef>
              <a:spcAft>
                <a:spcPts val="600"/>
              </a:spcAft>
            </a:pPr>
            <a:r>
              <a:rPr lang="en-US" sz="1800" b="1" dirty="0" smtClean="0"/>
              <a:t>Segment 1:  </a:t>
            </a:r>
            <a:r>
              <a:rPr lang="en-US" sz="1800" dirty="0" smtClean="0"/>
              <a:t>Introduction</a:t>
            </a:r>
            <a:endParaRPr lang="en-US" sz="1800" i="1" dirty="0" smtClean="0"/>
          </a:p>
          <a:p>
            <a:pPr marL="625475" lvl="1" indent="-288925" eaLnBrk="1" hangingPunct="1">
              <a:spcBef>
                <a:spcPts val="600"/>
              </a:spcBef>
              <a:spcAft>
                <a:spcPts val="600"/>
              </a:spcAft>
            </a:pPr>
            <a:r>
              <a:rPr lang="en-US" sz="1800" b="1" dirty="0" smtClean="0"/>
              <a:t>Segment 2:</a:t>
            </a:r>
            <a:r>
              <a:rPr lang="en-US" sz="1800" dirty="0" smtClean="0"/>
              <a:t>  VCSS Account Registration &amp; Requesting Access</a:t>
            </a:r>
            <a:endParaRPr lang="en-US" sz="1800" i="1" dirty="0" smtClean="0"/>
          </a:p>
          <a:p>
            <a:pPr marL="625475" lvl="1" indent="-288925" eaLnBrk="1" hangingPunct="1">
              <a:spcBef>
                <a:spcPts val="600"/>
              </a:spcBef>
              <a:spcAft>
                <a:spcPts val="600"/>
              </a:spcAft>
            </a:pPr>
            <a:r>
              <a:rPr lang="en-US" sz="1800" b="1" dirty="0" smtClean="0"/>
              <a:t>Segment 3:  </a:t>
            </a:r>
            <a:r>
              <a:rPr lang="en-US" sz="1800" dirty="0" smtClean="0"/>
              <a:t>Basic Navigation</a:t>
            </a:r>
            <a:endParaRPr lang="en-US" sz="1800" i="1" dirty="0" smtClean="0"/>
          </a:p>
          <a:p>
            <a:pPr marL="625475" lvl="1" indent="-288925" eaLnBrk="1" hangingPunct="1">
              <a:spcBef>
                <a:spcPts val="600"/>
              </a:spcBef>
              <a:spcAft>
                <a:spcPts val="600"/>
              </a:spcAft>
            </a:pPr>
            <a:r>
              <a:rPr lang="en-US" sz="1800" b="1" dirty="0" smtClean="0"/>
              <a:t>Segment 4:  </a:t>
            </a:r>
            <a:r>
              <a:rPr lang="en-US" sz="1800" dirty="0" smtClean="0"/>
              <a:t>Account Information</a:t>
            </a:r>
          </a:p>
          <a:p>
            <a:pPr marL="625475" lvl="1" indent="-288925" eaLnBrk="1" hangingPunct="1">
              <a:spcBef>
                <a:spcPts val="600"/>
              </a:spcBef>
              <a:spcAft>
                <a:spcPts val="600"/>
              </a:spcAft>
            </a:pPr>
            <a:r>
              <a:rPr lang="en-US" sz="1800" b="1" dirty="0" smtClean="0"/>
              <a:t>Segment 5:  </a:t>
            </a:r>
            <a:r>
              <a:rPr lang="en-US" sz="1800" dirty="0" smtClean="0"/>
              <a:t>Statement and Dispute Information</a:t>
            </a:r>
          </a:p>
          <a:p>
            <a:pPr marL="625475" lvl="1" indent="-288925" eaLnBrk="1" hangingPunct="1">
              <a:spcBef>
                <a:spcPts val="600"/>
              </a:spcBef>
              <a:spcAft>
                <a:spcPts val="600"/>
              </a:spcAft>
            </a:pPr>
            <a:r>
              <a:rPr lang="en-US" sz="1800" b="1" dirty="0" smtClean="0"/>
              <a:t>Segment 6:  </a:t>
            </a:r>
            <a:r>
              <a:rPr lang="en-US" sz="1800" dirty="0" smtClean="0"/>
              <a:t>Customer Payment Information</a:t>
            </a:r>
          </a:p>
          <a:p>
            <a:pPr marL="625475" lvl="1" indent="-288925" eaLnBrk="1" hangingPunct="1">
              <a:spcBef>
                <a:spcPts val="600"/>
              </a:spcBef>
              <a:spcAft>
                <a:spcPts val="600"/>
              </a:spcAft>
            </a:pPr>
            <a:r>
              <a:rPr lang="en-US" sz="1800" b="1" dirty="0" smtClean="0"/>
              <a:t>Segment 7:  </a:t>
            </a:r>
            <a:r>
              <a:rPr lang="en-US" sz="1800" dirty="0" smtClean="0"/>
              <a:t>Correspondence Information</a:t>
            </a:r>
          </a:p>
          <a:p>
            <a:pPr marL="625475" lvl="1" indent="-288925" eaLnBrk="1" hangingPunct="1">
              <a:spcBef>
                <a:spcPts val="600"/>
              </a:spcBef>
              <a:spcAft>
                <a:spcPts val="600"/>
              </a:spcAft>
            </a:pPr>
            <a:r>
              <a:rPr lang="en-US" sz="1800" b="1" dirty="0" smtClean="0"/>
              <a:t>Segment 8:  </a:t>
            </a:r>
            <a:r>
              <a:rPr lang="en-US" sz="1800" dirty="0" smtClean="0"/>
              <a:t>External Applications Information</a:t>
            </a:r>
            <a:endParaRPr lang="en-US" sz="1800" b="1" u="sng"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1280043" y="2775099"/>
            <a:ext cx="6747550" cy="3976572"/>
          </a:xfrm>
          <a:prstGeom prst="rect">
            <a:avLst/>
          </a:prstGeom>
          <a:noFill/>
          <a:ln w="9525">
            <a:solidFill>
              <a:schemeClr val="tx1">
                <a:lumMod val="95000"/>
                <a:lumOff val="5000"/>
              </a:schemeClr>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VCSS Registration Steps</a:t>
            </a:r>
          </a:p>
        </p:txBody>
      </p:sp>
      <p:sp>
        <p:nvSpPr>
          <p:cNvPr id="8195" name="Rectangle 7"/>
          <p:cNvSpPr>
            <a:spLocks noGrp="1" noChangeArrowheads="1"/>
          </p:cNvSpPr>
          <p:nvPr>
            <p:ph idx="1"/>
          </p:nvPr>
        </p:nvSpPr>
        <p:spPr>
          <a:xfrm>
            <a:off x="530942" y="1325425"/>
            <a:ext cx="8474835" cy="2045572"/>
          </a:xfrm>
        </p:spPr>
        <p:txBody>
          <a:bodyPr/>
          <a:lstStyle/>
          <a:p>
            <a:pPr marL="463550" lvl="1" indent="-463550" eaLnBrk="1" hangingPunct="1">
              <a:buSzPct val="100000"/>
            </a:pPr>
            <a:r>
              <a:rPr lang="en-US" sz="2000" dirty="0" smtClean="0"/>
              <a:t>To register a VCSS account, perform the following steps covered in the next few slides.</a:t>
            </a:r>
          </a:p>
          <a:p>
            <a:pPr marL="463550" lvl="1" indent="-463550" eaLnBrk="1" hangingPunct="1">
              <a:buSzPct val="100000"/>
              <a:buNone/>
            </a:pPr>
            <a:endParaRPr lang="en-US" sz="900" dirty="0" smtClean="0"/>
          </a:p>
          <a:p>
            <a:pPr marL="914400" lvl="1" indent="-450850" eaLnBrk="1" hangingPunct="1">
              <a:buSzPct val="100000"/>
              <a:buFont typeface="+mj-lt"/>
              <a:buAutoNum type="arabicPeriod"/>
            </a:pPr>
            <a:r>
              <a:rPr lang="en-US" sz="1800" dirty="0" smtClean="0"/>
              <a:t>Go to the </a:t>
            </a:r>
            <a:r>
              <a:rPr lang="en-US" sz="1800" b="1" dirty="0" smtClean="0"/>
              <a:t>GSA Launch page</a:t>
            </a:r>
            <a:r>
              <a:rPr lang="en-US" sz="1800" dirty="0" smtClean="0"/>
              <a:t> (</a:t>
            </a:r>
            <a:r>
              <a:rPr lang="en-US" sz="1800" u="sng" dirty="0" smtClean="0"/>
              <a:t>http://vcss.gsa.gov</a:t>
            </a:r>
            <a:r>
              <a:rPr lang="en-US" sz="1800" dirty="0" smtClean="0"/>
              <a:t>) and select the </a:t>
            </a:r>
            <a:r>
              <a:rPr lang="en-US" sz="1800" b="1" dirty="0" smtClean="0"/>
              <a:t>Registrations and Access Request</a:t>
            </a:r>
            <a:r>
              <a:rPr lang="en-US" sz="1800" dirty="0" smtClean="0"/>
              <a:t> button to register a VCSS account.</a:t>
            </a: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B3</a:t>
            </a:r>
            <a:endParaRPr lang="en-US" sz="1200" dirty="0">
              <a:solidFill>
                <a:schemeClr val="tx1">
                  <a:lumMod val="65000"/>
                  <a:lumOff val="35000"/>
                </a:schemeClr>
              </a:solidFill>
            </a:endParaRPr>
          </a:p>
        </p:txBody>
      </p:sp>
      <p:sp>
        <p:nvSpPr>
          <p:cNvPr id="8" name="Rectangle 7"/>
          <p:cNvSpPr/>
          <p:nvPr/>
        </p:nvSpPr>
        <p:spPr bwMode="auto">
          <a:xfrm>
            <a:off x="3891517" y="4285014"/>
            <a:ext cx="1477925" cy="88240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641250" y="2067628"/>
            <a:ext cx="8110847" cy="4051372"/>
          </a:xfrm>
          <a:prstGeom prst="rect">
            <a:avLst/>
          </a:prstGeom>
          <a:noFill/>
          <a:ln w="9525">
            <a:solidFill>
              <a:schemeClr val="tx1">
                <a:lumMod val="95000"/>
                <a:lumOff val="5000"/>
              </a:schemeClr>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VCSS Registration Steps (Cont’d)</a:t>
            </a:r>
          </a:p>
        </p:txBody>
      </p:sp>
      <p:sp>
        <p:nvSpPr>
          <p:cNvPr id="8195" name="Rectangle 7"/>
          <p:cNvSpPr>
            <a:spLocks noGrp="1" noChangeArrowheads="1"/>
          </p:cNvSpPr>
          <p:nvPr>
            <p:ph idx="1"/>
          </p:nvPr>
        </p:nvSpPr>
        <p:spPr>
          <a:xfrm>
            <a:off x="604685" y="1325423"/>
            <a:ext cx="8214850" cy="776331"/>
          </a:xfrm>
        </p:spPr>
        <p:txBody>
          <a:bodyPr/>
          <a:lstStyle/>
          <a:p>
            <a:pPr marL="463550" lvl="1" indent="-463550" eaLnBrk="1" hangingPunct="1">
              <a:buSzPct val="100000"/>
              <a:buFont typeface="+mj-lt"/>
              <a:buAutoNum type="arabicPeriod" startAt="2"/>
            </a:pPr>
            <a:r>
              <a:rPr lang="en-US" sz="1800" dirty="0" smtClean="0"/>
              <a:t>On the GSA launch page, select the </a:t>
            </a:r>
            <a:r>
              <a:rPr lang="en-US" sz="1800" b="1" dirty="0" smtClean="0"/>
              <a:t>Click here if you are a Customer of GSA</a:t>
            </a:r>
            <a:r>
              <a:rPr lang="en-US" sz="1800" dirty="0" smtClean="0"/>
              <a:t> button</a:t>
            </a:r>
            <a:r>
              <a:rPr lang="en-US" sz="1800" b="1" dirty="0" smtClean="0"/>
              <a:t> </a:t>
            </a:r>
            <a:r>
              <a:rPr lang="en-US" sz="1800" dirty="0" smtClean="0"/>
              <a:t>to register for a customer account.</a:t>
            </a:r>
          </a:p>
        </p:txBody>
      </p:sp>
      <p:sp>
        <p:nvSpPr>
          <p:cNvPr id="5" name="TextBox 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B4</a:t>
            </a:r>
            <a:endParaRPr lang="en-US" sz="1200" dirty="0">
              <a:solidFill>
                <a:schemeClr val="tx1">
                  <a:lumMod val="65000"/>
                  <a:lumOff val="35000"/>
                </a:schemeClr>
              </a:solidFill>
            </a:endParaRPr>
          </a:p>
        </p:txBody>
      </p:sp>
      <p:sp>
        <p:nvSpPr>
          <p:cNvPr id="6" name="Rectangle 5"/>
          <p:cNvSpPr/>
          <p:nvPr/>
        </p:nvSpPr>
        <p:spPr bwMode="auto">
          <a:xfrm>
            <a:off x="4814782" y="3602078"/>
            <a:ext cx="3628574" cy="221683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VCSS Registration Steps (Cont’d)</a:t>
            </a:r>
          </a:p>
        </p:txBody>
      </p:sp>
      <p:sp>
        <p:nvSpPr>
          <p:cNvPr id="8195" name="Rectangle 7"/>
          <p:cNvSpPr>
            <a:spLocks noGrp="1" noChangeArrowheads="1"/>
          </p:cNvSpPr>
          <p:nvPr>
            <p:ph idx="1"/>
          </p:nvPr>
        </p:nvSpPr>
        <p:spPr>
          <a:xfrm>
            <a:off x="388308" y="1064531"/>
            <a:ext cx="8705588" cy="2244492"/>
          </a:xfrm>
        </p:spPr>
        <p:txBody>
          <a:bodyPr/>
          <a:lstStyle/>
          <a:p>
            <a:pPr marL="463550" lvl="1" indent="-463550" eaLnBrk="1" hangingPunct="1">
              <a:buSzPct val="100000"/>
              <a:buFont typeface="+mj-lt"/>
              <a:buAutoNum type="arabicPeriod" startAt="3"/>
            </a:pPr>
            <a:r>
              <a:rPr lang="en-US" sz="1800" dirty="0" smtClean="0"/>
              <a:t>On the next screen of the GSA launch page, in the Registration section, identify the customer you are registering by entering:</a:t>
            </a:r>
          </a:p>
          <a:p>
            <a:pPr marL="693738" lvl="2" indent="-230188" eaLnBrk="1" hangingPunct="1">
              <a:buSzPct val="100000"/>
            </a:pPr>
            <a:r>
              <a:rPr lang="en-US" sz="1600" b="1" dirty="0" smtClean="0"/>
              <a:t>Account Code</a:t>
            </a:r>
            <a:r>
              <a:rPr lang="en-US" sz="1600" dirty="0" smtClean="0"/>
              <a:t>, which you may know as the Billed Office Address Code (BOAC) or Agency Bureau (AB) Code in a legacy system, or,</a:t>
            </a:r>
          </a:p>
          <a:p>
            <a:pPr marL="693738" lvl="2" indent="-230188" eaLnBrk="1" hangingPunct="1">
              <a:buSzPct val="100000"/>
            </a:pPr>
            <a:r>
              <a:rPr lang="en-US" sz="1600" b="1" dirty="0" smtClean="0"/>
              <a:t>ALC</a:t>
            </a:r>
            <a:r>
              <a:rPr lang="en-US" sz="1600" dirty="0" smtClean="0"/>
              <a:t> (Agency Location Code), which is an eight-digit code assigned by Treasury to identify an accounting station within an agency.</a:t>
            </a:r>
          </a:p>
          <a:p>
            <a:pPr marL="693738" lvl="2" indent="-230188" eaLnBrk="1" hangingPunct="1">
              <a:buSzPct val="100000"/>
            </a:pPr>
            <a:r>
              <a:rPr lang="en-US" sz="1600" b="1" dirty="0" smtClean="0"/>
              <a:t>Organization Name</a:t>
            </a:r>
            <a:r>
              <a:rPr lang="en-US" sz="1600" dirty="0" smtClean="0"/>
              <a:t>, which is the name of the customer organization you are registering.</a:t>
            </a:r>
          </a:p>
          <a:p>
            <a:pPr marL="693738" lvl="2" indent="-230188" eaLnBrk="1" hangingPunct="1">
              <a:buSzPct val="100000"/>
            </a:pPr>
            <a:r>
              <a:rPr lang="en-US" sz="1600" b="1" dirty="0" smtClean="0"/>
              <a:t>Address Information</a:t>
            </a:r>
            <a:r>
              <a:rPr lang="en-US" sz="1600" dirty="0" smtClean="0"/>
              <a:t>, which is the address of the customer organization you are registering.</a:t>
            </a:r>
            <a:endParaRPr lang="en-US" sz="1600" b="1" dirty="0" smtClean="0"/>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B5</a:t>
            </a:r>
            <a:endParaRPr lang="en-US" sz="1200" dirty="0">
              <a:solidFill>
                <a:schemeClr val="tx1">
                  <a:lumMod val="65000"/>
                  <a:lumOff val="35000"/>
                </a:schemeClr>
              </a:solidFill>
            </a:endParaRPr>
          </a:p>
        </p:txBody>
      </p:sp>
      <p:pic>
        <p:nvPicPr>
          <p:cNvPr id="3076" name="Picture 4"/>
          <p:cNvPicPr>
            <a:picLocks noChangeAspect="1" noChangeArrowheads="1"/>
          </p:cNvPicPr>
          <p:nvPr/>
        </p:nvPicPr>
        <p:blipFill>
          <a:blip r:embed="rId3" cstate="print"/>
          <a:srcRect/>
          <a:stretch>
            <a:fillRect/>
          </a:stretch>
        </p:blipFill>
        <p:spPr bwMode="auto">
          <a:xfrm>
            <a:off x="2201011" y="3833841"/>
            <a:ext cx="4827180" cy="2979087"/>
          </a:xfrm>
          <a:prstGeom prst="rect">
            <a:avLst/>
          </a:prstGeom>
          <a:noFill/>
          <a:ln w="9525">
            <a:solidFill>
              <a:schemeClr val="tx1">
                <a:lumMod val="95000"/>
                <a:lumOff val="5000"/>
              </a:schemeClr>
            </a:solidFill>
            <a:miter lim="800000"/>
            <a:headEnd/>
            <a:tailEnd/>
          </a:ln>
        </p:spPr>
      </p:pic>
      <p:sp>
        <p:nvSpPr>
          <p:cNvPr id="10" name="Rectangle 9"/>
          <p:cNvSpPr/>
          <p:nvPr/>
        </p:nvSpPr>
        <p:spPr bwMode="auto">
          <a:xfrm>
            <a:off x="2313714" y="5582093"/>
            <a:ext cx="3215286" cy="121210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7"/>
          <p:cNvSpPr>
            <a:spLocks noGrp="1" noChangeArrowheads="1"/>
          </p:cNvSpPr>
          <p:nvPr>
            <p:ph idx="1"/>
          </p:nvPr>
        </p:nvSpPr>
        <p:spPr>
          <a:xfrm>
            <a:off x="388308" y="1064530"/>
            <a:ext cx="8705588" cy="4231865"/>
          </a:xfrm>
        </p:spPr>
        <p:txBody>
          <a:bodyPr/>
          <a:lstStyle/>
          <a:p>
            <a:pPr marL="463550" lvl="1" indent="-463550" eaLnBrk="1" hangingPunct="1">
              <a:buSzPct val="100000"/>
              <a:buFont typeface="+mj-lt"/>
              <a:buAutoNum type="arabicPeriod" startAt="4"/>
            </a:pPr>
            <a:r>
              <a:rPr lang="en-US" sz="1600" dirty="0" smtClean="0"/>
              <a:t>Select the </a:t>
            </a:r>
            <a:r>
              <a:rPr lang="en-US" sz="1600" b="1" dirty="0" smtClean="0"/>
              <a:t>Register</a:t>
            </a:r>
            <a:r>
              <a:rPr lang="en-US" sz="1600" dirty="0" smtClean="0"/>
              <a:t> button to continue the registration.</a:t>
            </a:r>
          </a:p>
          <a:p>
            <a:pPr marL="809625" lvl="2" indent="-463550" eaLnBrk="1" hangingPunct="1">
              <a:buSzPct val="100000"/>
              <a:defRPr/>
            </a:pPr>
            <a:r>
              <a:rPr lang="en-US" sz="1600" dirty="0" smtClean="0"/>
              <a:t>The </a:t>
            </a:r>
            <a:r>
              <a:rPr lang="en-US" sz="1600" b="1" dirty="0" smtClean="0"/>
              <a:t>Registration Requests </a:t>
            </a:r>
            <a:r>
              <a:rPr lang="en-US" sz="1600" dirty="0" smtClean="0"/>
              <a:t>section is populated with the Organization Name you provided in the </a:t>
            </a:r>
            <a:r>
              <a:rPr lang="en-US" sz="1600" b="1" dirty="0" smtClean="0"/>
              <a:t>Registration</a:t>
            </a:r>
            <a:r>
              <a:rPr lang="en-US" sz="1600" dirty="0" smtClean="0"/>
              <a:t> section. </a:t>
            </a:r>
          </a:p>
          <a:p>
            <a:pPr marL="809625" lvl="2" indent="-463550" eaLnBrk="1" hangingPunct="1">
              <a:buSzPct val="100000"/>
              <a:defRPr/>
            </a:pPr>
            <a:endParaRPr lang="en-US" sz="1600" dirty="0" smtClean="0"/>
          </a:p>
          <a:p>
            <a:pPr marL="809625" lvl="2" indent="-463550" eaLnBrk="1" hangingPunct="1">
              <a:buSzPct val="100000"/>
              <a:defRPr/>
            </a:pPr>
            <a:endParaRPr lang="en-US" sz="1600" dirty="0" smtClean="0"/>
          </a:p>
          <a:p>
            <a:pPr marL="809625" lvl="2" indent="-463550" eaLnBrk="1" hangingPunct="1">
              <a:buSzPct val="100000"/>
              <a:defRPr/>
            </a:pPr>
            <a:endParaRPr lang="en-US" sz="1600" dirty="0" smtClean="0"/>
          </a:p>
          <a:p>
            <a:pPr marL="809625" lvl="2" indent="-463550" eaLnBrk="1" hangingPunct="1">
              <a:buSzPct val="100000"/>
              <a:defRPr/>
            </a:pPr>
            <a:endParaRPr lang="en-US" sz="1600" dirty="0" smtClean="0"/>
          </a:p>
          <a:p>
            <a:pPr marL="809625" lvl="2" indent="-463550" eaLnBrk="1" hangingPunct="1">
              <a:buSzPct val="100000"/>
              <a:defRPr/>
            </a:pPr>
            <a:endParaRPr lang="en-US" sz="1600" dirty="0" smtClean="0"/>
          </a:p>
          <a:p>
            <a:pPr marL="809625" lvl="2" indent="-463550" eaLnBrk="1" hangingPunct="1">
              <a:buSzPct val="100000"/>
              <a:defRPr/>
            </a:pPr>
            <a:endParaRPr lang="en-US" sz="1600" dirty="0" smtClean="0"/>
          </a:p>
          <a:p>
            <a:pPr marL="809625" lvl="2" indent="-463550" eaLnBrk="1" hangingPunct="1">
              <a:buSzPct val="100000"/>
              <a:defRPr/>
            </a:pPr>
            <a:endParaRPr lang="en-US" sz="1600" dirty="0" smtClean="0"/>
          </a:p>
          <a:p>
            <a:pPr marL="809625" lvl="2" indent="-463550" eaLnBrk="1" hangingPunct="1">
              <a:buSzPct val="100000"/>
              <a:defRPr/>
            </a:pPr>
            <a:endParaRPr lang="en-US" sz="1600" dirty="0" smtClean="0"/>
          </a:p>
          <a:p>
            <a:pPr marL="809625" lvl="2" indent="-463550" eaLnBrk="1" hangingPunct="1">
              <a:buSzPct val="100000"/>
              <a:defRPr/>
            </a:pPr>
            <a:endParaRPr lang="en-US" sz="1600" dirty="0" smtClean="0"/>
          </a:p>
          <a:p>
            <a:pPr marL="809625" lvl="2" indent="-463550" eaLnBrk="1" hangingPunct="1">
              <a:buSzPct val="100000"/>
              <a:defRPr/>
            </a:pPr>
            <a:endParaRPr lang="en-US" sz="1600" dirty="0" smtClean="0"/>
          </a:p>
          <a:p>
            <a:pPr marL="809625" lvl="2" indent="-463550" eaLnBrk="1" hangingPunct="1">
              <a:buSzPct val="100000"/>
              <a:defRPr/>
            </a:pPr>
            <a:endParaRPr lang="en-US" sz="1050" dirty="0" smtClean="0"/>
          </a:p>
          <a:p>
            <a:pPr marL="809625" lvl="2" indent="-463550" eaLnBrk="1" hangingPunct="1">
              <a:buSzPct val="100000"/>
              <a:defRPr/>
            </a:pPr>
            <a:r>
              <a:rPr lang="en-US" sz="1600" dirty="0" smtClean="0"/>
              <a:t>Select </a:t>
            </a:r>
            <a:r>
              <a:rPr lang="en-US" sz="1600" b="1" dirty="0" smtClean="0"/>
              <a:t>+Show Details</a:t>
            </a:r>
            <a:r>
              <a:rPr lang="en-US" sz="1600" dirty="0" smtClean="0"/>
              <a:t> to view the details you entered for the registration.</a:t>
            </a:r>
          </a:p>
          <a:p>
            <a:pPr marL="809625" lvl="2" indent="-463550" eaLnBrk="1" hangingPunct="1">
              <a:buSzPct val="100000"/>
              <a:defRPr/>
            </a:pPr>
            <a:endParaRPr lang="en-US" sz="1600" dirty="0" smtClean="0"/>
          </a:p>
          <a:p>
            <a:pPr marL="809625" lvl="2" indent="-463550" eaLnBrk="1" hangingPunct="1">
              <a:buSzPct val="100000"/>
              <a:defRPr/>
            </a:pPr>
            <a:endParaRPr lang="en-US" sz="1600" dirty="0" smtClean="0"/>
          </a:p>
          <a:p>
            <a:pPr marL="809625" lvl="2" indent="-463550" eaLnBrk="1" hangingPunct="1">
              <a:buSzPct val="100000"/>
              <a:defRPr/>
            </a:pPr>
            <a:endParaRPr lang="en-US" sz="1600" dirty="0" smtClean="0"/>
          </a:p>
          <a:p>
            <a:pPr marL="809625" lvl="2" indent="-463550" eaLnBrk="1" hangingPunct="1">
              <a:buSzPct val="100000"/>
              <a:defRPr/>
            </a:pPr>
            <a:endParaRPr lang="en-US" sz="1600" dirty="0" smtClean="0"/>
          </a:p>
          <a:p>
            <a:pPr marL="809625" lvl="2" indent="-463550" eaLnBrk="1" hangingPunct="1">
              <a:buSzPct val="100000"/>
            </a:pPr>
            <a:endParaRPr lang="en-US" sz="1600" dirty="0" smtClean="0"/>
          </a:p>
          <a:p>
            <a:pPr marL="809625" lvl="2" indent="-463550" eaLnBrk="1" hangingPunct="1">
              <a:buSzPct val="100000"/>
            </a:pPr>
            <a:endParaRPr lang="en-US" sz="1600" dirty="0" smtClean="0"/>
          </a:p>
        </p:txBody>
      </p:sp>
      <p:pic>
        <p:nvPicPr>
          <p:cNvPr id="4098" name="Picture 2"/>
          <p:cNvPicPr>
            <a:picLocks noChangeAspect="1" noChangeArrowheads="1"/>
          </p:cNvPicPr>
          <p:nvPr/>
        </p:nvPicPr>
        <p:blipFill>
          <a:blip r:embed="rId3" cstate="print"/>
          <a:srcRect/>
          <a:stretch>
            <a:fillRect/>
          </a:stretch>
        </p:blipFill>
        <p:spPr bwMode="auto">
          <a:xfrm>
            <a:off x="2052138" y="1919406"/>
            <a:ext cx="5018523" cy="3089090"/>
          </a:xfrm>
          <a:prstGeom prst="rect">
            <a:avLst/>
          </a:prstGeom>
          <a:noFill/>
          <a:ln w="9525">
            <a:solidFill>
              <a:schemeClr val="tx1">
                <a:lumMod val="95000"/>
                <a:lumOff val="5000"/>
              </a:schemeClr>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VCSS Registration Steps (Cont’d)</a:t>
            </a: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B6</a:t>
            </a:r>
            <a:endParaRPr lang="en-US" sz="1200" dirty="0">
              <a:solidFill>
                <a:schemeClr val="tx1">
                  <a:lumMod val="65000"/>
                  <a:lumOff val="35000"/>
                </a:schemeClr>
              </a:solidFill>
            </a:endParaRPr>
          </a:p>
        </p:txBody>
      </p:sp>
      <p:sp>
        <p:nvSpPr>
          <p:cNvPr id="10" name="Rectangle 9"/>
          <p:cNvSpPr/>
          <p:nvPr/>
        </p:nvSpPr>
        <p:spPr bwMode="auto">
          <a:xfrm>
            <a:off x="5571476" y="3338625"/>
            <a:ext cx="1414125" cy="40403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Rectangle 11"/>
          <p:cNvSpPr/>
          <p:nvPr/>
        </p:nvSpPr>
        <p:spPr bwMode="auto">
          <a:xfrm>
            <a:off x="4852004" y="4210494"/>
            <a:ext cx="464284" cy="23746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pic>
        <p:nvPicPr>
          <p:cNvPr id="4100" name="Picture 4"/>
          <p:cNvPicPr>
            <a:picLocks noChangeAspect="1" noChangeArrowheads="1"/>
          </p:cNvPicPr>
          <p:nvPr/>
        </p:nvPicPr>
        <p:blipFill>
          <a:blip r:embed="rId4" cstate="print"/>
          <a:srcRect/>
          <a:stretch>
            <a:fillRect/>
          </a:stretch>
        </p:blipFill>
        <p:spPr bwMode="auto">
          <a:xfrm>
            <a:off x="3134740" y="5345632"/>
            <a:ext cx="2619375" cy="1419225"/>
          </a:xfrm>
          <a:prstGeom prst="rect">
            <a:avLst/>
          </a:prstGeom>
          <a:noFill/>
          <a:ln w="9525">
            <a:solidFill>
              <a:schemeClr val="tx1">
                <a:lumMod val="95000"/>
                <a:lumOff val="5000"/>
              </a:schemeClr>
            </a:solidFill>
            <a:miter lim="800000"/>
            <a:headEnd/>
            <a:tailEnd/>
          </a:ln>
        </p:spPr>
      </p:pic>
      <p:sp>
        <p:nvSpPr>
          <p:cNvPr id="13" name="Rectangle 7"/>
          <p:cNvSpPr txBox="1">
            <a:spLocks noChangeArrowheads="1"/>
          </p:cNvSpPr>
          <p:nvPr/>
        </p:nvSpPr>
        <p:spPr bwMode="auto">
          <a:xfrm>
            <a:off x="413133" y="5709693"/>
            <a:ext cx="2606522" cy="627312"/>
          </a:xfrm>
          <a:prstGeom prst="rect">
            <a:avLst/>
          </a:prstGeom>
          <a:noFill/>
          <a:ln w="9525">
            <a:solidFill>
              <a:schemeClr val="tx1">
                <a:lumMod val="95000"/>
                <a:lumOff val="5000"/>
              </a:schemeClr>
            </a:solidFill>
            <a:miter lim="800000"/>
            <a:headEnd/>
            <a:tailEnd/>
          </a:ln>
        </p:spPr>
        <p:txBody>
          <a:bodyPr vert="horz" wrap="square" lIns="91440" tIns="45720" rIns="91440" bIns="45720" numCol="1" anchor="t" anchorCtr="0" compatLnSpc="1">
            <a:prstTxWarp prst="textNoShape">
              <a:avLst/>
            </a:prstTxWarp>
          </a:bodyPr>
          <a:lstStyle/>
          <a:p>
            <a:pPr marL="0" marR="0" lvl="2" algn="l" defTabSz="914400" rtl="0" eaLnBrk="1" fontAlgn="base" latinLnBrk="0" hangingPunct="1">
              <a:lnSpc>
                <a:spcPct val="100000"/>
              </a:lnSpc>
              <a:spcBef>
                <a:spcPct val="20000"/>
              </a:spcBef>
              <a:spcAft>
                <a:spcPct val="0"/>
              </a:spcAft>
              <a:buClr>
                <a:srgbClr val="AF242B"/>
              </a:buClr>
              <a:buSzPct val="100000"/>
              <a:tabLst/>
              <a:defRPr/>
            </a:pPr>
            <a:r>
              <a:rPr kumimoji="0" lang="en-US" sz="1600" b="0" i="0" u="none" strike="noStrike" kern="0" cap="none" spc="0" normalizeH="0" baseline="0" noProof="0" dirty="0" smtClean="0">
                <a:ln>
                  <a:noFill/>
                </a:ln>
                <a:solidFill>
                  <a:schemeClr val="tx1"/>
                </a:solidFill>
                <a:effectLst/>
                <a:uLnTx/>
                <a:uFillTx/>
                <a:latin typeface="+mn-lt"/>
              </a:rPr>
              <a:t>Select the </a:t>
            </a:r>
            <a:r>
              <a:rPr kumimoji="0" lang="en-US" sz="1600" b="1" i="0" u="none" strike="noStrike" kern="0" cap="none" spc="0" normalizeH="0" baseline="0" noProof="0" dirty="0" smtClean="0">
                <a:ln>
                  <a:noFill/>
                </a:ln>
                <a:solidFill>
                  <a:schemeClr val="tx1"/>
                </a:solidFill>
                <a:effectLst/>
                <a:uLnTx/>
                <a:uFillTx/>
                <a:latin typeface="+mn-lt"/>
              </a:rPr>
              <a:t>X</a:t>
            </a:r>
            <a:r>
              <a:rPr kumimoji="0" lang="en-US" sz="1600" i="0" u="none" strike="noStrike" kern="0" cap="none" spc="0" normalizeH="0" baseline="0" noProof="0" dirty="0" smtClean="0">
                <a:ln>
                  <a:noFill/>
                </a:ln>
                <a:solidFill>
                  <a:schemeClr val="tx1"/>
                </a:solidFill>
                <a:effectLst/>
                <a:uLnTx/>
                <a:uFillTx/>
                <a:latin typeface="+mn-lt"/>
              </a:rPr>
              <a:t> to remove the registration and start over.</a:t>
            </a:r>
            <a:endParaRPr kumimoji="0" lang="en-US" sz="1600" b="1" i="0" u="none" strike="noStrike" kern="0" cap="none" spc="0" normalizeH="0" baseline="0" noProof="0" dirty="0" smtClean="0">
              <a:ln>
                <a:noFill/>
              </a:ln>
              <a:solidFill>
                <a:schemeClr val="tx1"/>
              </a:solidFill>
              <a:effectLst/>
              <a:uLnTx/>
              <a:uFillTx/>
              <a:latin typeface="+mn-lt"/>
            </a:endParaRPr>
          </a:p>
          <a:p>
            <a:pPr marL="809625" marR="0" lvl="2" indent="-463550" algn="l" defTabSz="914400" rtl="0" eaLnBrk="1" fontAlgn="base" latinLnBrk="0" hangingPunct="1">
              <a:lnSpc>
                <a:spcPct val="100000"/>
              </a:lnSpc>
              <a:spcBef>
                <a:spcPct val="20000"/>
              </a:spcBef>
              <a:spcAft>
                <a:spcPct val="0"/>
              </a:spcAft>
              <a:buClr>
                <a:srgbClr val="AF242B"/>
              </a:buClr>
              <a:buSzPct val="100000"/>
              <a:buFont typeface="Wingdings" pitchFamily="2" charset="2"/>
              <a:buChar char="w"/>
              <a:tabLst/>
              <a:defRPr/>
            </a:pPr>
            <a:endParaRPr kumimoji="0" lang="en-US" sz="1600" b="0" i="0" u="none" strike="noStrike" kern="0" cap="none" spc="0" normalizeH="0" baseline="0" noProof="0" dirty="0" smtClean="0">
              <a:ln>
                <a:noFill/>
              </a:ln>
              <a:solidFill>
                <a:schemeClr val="tx1"/>
              </a:solidFill>
              <a:effectLst/>
              <a:uLnTx/>
              <a:uFillTx/>
              <a:latin typeface="+mn-lt"/>
            </a:endParaRPr>
          </a:p>
          <a:p>
            <a:pPr marL="809625" marR="0" lvl="2" indent="-463550" algn="l" defTabSz="914400" rtl="0" eaLnBrk="1" fontAlgn="base" latinLnBrk="0" hangingPunct="1">
              <a:lnSpc>
                <a:spcPct val="100000"/>
              </a:lnSpc>
              <a:spcBef>
                <a:spcPct val="20000"/>
              </a:spcBef>
              <a:spcAft>
                <a:spcPct val="0"/>
              </a:spcAft>
              <a:buClr>
                <a:srgbClr val="AF242B"/>
              </a:buClr>
              <a:buSzPct val="100000"/>
              <a:buFont typeface="Wingdings" pitchFamily="2" charset="2"/>
              <a:buChar char="w"/>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
        <p:nvSpPr>
          <p:cNvPr id="14" name="Rectangle 7"/>
          <p:cNvSpPr txBox="1">
            <a:spLocks noChangeArrowheads="1"/>
          </p:cNvSpPr>
          <p:nvPr/>
        </p:nvSpPr>
        <p:spPr bwMode="auto">
          <a:xfrm>
            <a:off x="5876156" y="5734502"/>
            <a:ext cx="2709288" cy="623785"/>
          </a:xfrm>
          <a:prstGeom prst="rect">
            <a:avLst/>
          </a:prstGeom>
          <a:noFill/>
          <a:ln w="9525">
            <a:solidFill>
              <a:schemeClr val="tx1">
                <a:lumMod val="95000"/>
                <a:lumOff val="5000"/>
              </a:schemeClr>
            </a:solidFill>
            <a:miter lim="800000"/>
            <a:headEnd/>
            <a:tailEnd/>
          </a:ln>
        </p:spPr>
        <p:txBody>
          <a:bodyPr vert="horz" wrap="square" lIns="91440" tIns="45720" rIns="91440" bIns="45720" numCol="1" anchor="t" anchorCtr="0" compatLnSpc="1">
            <a:prstTxWarp prst="textNoShape">
              <a:avLst/>
            </a:prstTxWarp>
          </a:bodyPr>
          <a:lstStyle/>
          <a:p>
            <a:pPr marL="0" marR="0" lvl="2" algn="l" defTabSz="914400" rtl="0" eaLnBrk="1" fontAlgn="base" latinLnBrk="0" hangingPunct="1">
              <a:lnSpc>
                <a:spcPct val="100000"/>
              </a:lnSpc>
              <a:spcBef>
                <a:spcPct val="20000"/>
              </a:spcBef>
              <a:spcAft>
                <a:spcPct val="0"/>
              </a:spcAft>
              <a:buClr>
                <a:srgbClr val="AF242B"/>
              </a:buClr>
              <a:buSzPct val="100000"/>
              <a:tabLst/>
              <a:defRPr/>
            </a:pPr>
            <a:r>
              <a:rPr kumimoji="0" lang="en-US" sz="1600" b="0" i="0" u="none" strike="noStrike" kern="0" cap="none" spc="0" normalizeH="0" baseline="0" noProof="0" dirty="0" smtClean="0">
                <a:ln>
                  <a:noFill/>
                </a:ln>
                <a:solidFill>
                  <a:schemeClr val="tx1"/>
                </a:solidFill>
                <a:effectLst/>
                <a:uLnTx/>
                <a:uFillTx/>
                <a:latin typeface="+mn-lt"/>
              </a:rPr>
              <a:t>Select the </a:t>
            </a:r>
            <a:r>
              <a:rPr kumimoji="0" lang="en-US" sz="1600" b="1" i="0" u="none" strike="noStrike" kern="0" cap="none" spc="0" normalizeH="0" baseline="0" noProof="0" dirty="0" smtClean="0">
                <a:ln>
                  <a:noFill/>
                </a:ln>
                <a:solidFill>
                  <a:schemeClr val="tx1"/>
                </a:solidFill>
                <a:effectLst/>
                <a:uLnTx/>
                <a:uFillTx/>
                <a:latin typeface="+mn-lt"/>
              </a:rPr>
              <a:t>Continue </a:t>
            </a:r>
            <a:r>
              <a:rPr kumimoji="0" lang="en-US" sz="1600" b="0" i="0" u="none" strike="noStrike" kern="0" cap="none" spc="0" normalizeH="0" baseline="0" noProof="0" dirty="0" smtClean="0">
                <a:ln>
                  <a:noFill/>
                </a:ln>
                <a:solidFill>
                  <a:schemeClr val="tx1"/>
                </a:solidFill>
                <a:effectLst/>
                <a:uLnTx/>
                <a:uFillTx/>
                <a:latin typeface="+mn-lt"/>
              </a:rPr>
              <a:t>button to continue the registration.</a:t>
            </a:r>
          </a:p>
          <a:p>
            <a:pPr marL="809625" marR="0" lvl="2" indent="-463550" algn="l" defTabSz="914400" rtl="0" eaLnBrk="1" fontAlgn="base" latinLnBrk="0" hangingPunct="1">
              <a:lnSpc>
                <a:spcPct val="100000"/>
              </a:lnSpc>
              <a:spcBef>
                <a:spcPct val="20000"/>
              </a:spcBef>
              <a:spcAft>
                <a:spcPct val="0"/>
              </a:spcAft>
              <a:buClr>
                <a:srgbClr val="AF242B"/>
              </a:buClr>
              <a:buSzPct val="100000"/>
              <a:buFont typeface="Wingdings" pitchFamily="2" charset="2"/>
              <a:buChar char="w"/>
              <a:tabLst/>
              <a:defRPr/>
            </a:pPr>
            <a:endParaRPr kumimoji="0" lang="en-US" sz="1600" b="0" i="0" u="none" strike="noStrike" kern="0" cap="none" spc="0" normalizeH="0" baseline="0" noProof="0" dirty="0" smtClean="0">
              <a:ln>
                <a:noFill/>
              </a:ln>
              <a:solidFill>
                <a:schemeClr val="tx1"/>
              </a:solidFill>
              <a:effectLst/>
              <a:uLnTx/>
              <a:uFillTx/>
              <a:latin typeface="+mn-lt"/>
            </a:endParaRPr>
          </a:p>
          <a:p>
            <a:pPr marL="809625" marR="0" lvl="2" indent="-463550" algn="l" defTabSz="914400" rtl="0" eaLnBrk="1" fontAlgn="base" latinLnBrk="0" hangingPunct="1">
              <a:lnSpc>
                <a:spcPct val="100000"/>
              </a:lnSpc>
              <a:spcBef>
                <a:spcPct val="20000"/>
              </a:spcBef>
              <a:spcAft>
                <a:spcPct val="0"/>
              </a:spcAft>
              <a:buClr>
                <a:srgbClr val="AF242B"/>
              </a:buClr>
              <a:buSzPct val="100000"/>
              <a:buFont typeface="Wingdings" pitchFamily="2" charset="2"/>
              <a:buChar char="w"/>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
        <p:nvSpPr>
          <p:cNvPr id="15" name="Rectangle 14"/>
          <p:cNvSpPr/>
          <p:nvPr/>
        </p:nvSpPr>
        <p:spPr bwMode="auto">
          <a:xfrm>
            <a:off x="5534107" y="5622899"/>
            <a:ext cx="200301" cy="19745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6" name="Rectangle 15"/>
          <p:cNvSpPr/>
          <p:nvPr/>
        </p:nvSpPr>
        <p:spPr bwMode="auto">
          <a:xfrm>
            <a:off x="3135847" y="6535970"/>
            <a:ext cx="696681" cy="25894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VCSS Registration Steps (Cont’d)</a:t>
            </a:r>
          </a:p>
        </p:txBody>
      </p:sp>
      <p:sp>
        <p:nvSpPr>
          <p:cNvPr id="8195" name="Rectangle 7"/>
          <p:cNvSpPr>
            <a:spLocks noGrp="1" noChangeArrowheads="1"/>
          </p:cNvSpPr>
          <p:nvPr>
            <p:ph idx="1"/>
          </p:nvPr>
        </p:nvSpPr>
        <p:spPr>
          <a:xfrm>
            <a:off x="545689" y="1325424"/>
            <a:ext cx="8259097" cy="639853"/>
          </a:xfrm>
        </p:spPr>
        <p:txBody>
          <a:bodyPr/>
          <a:lstStyle/>
          <a:p>
            <a:pPr marL="463550" lvl="1" indent="-463550" eaLnBrk="1" hangingPunct="1">
              <a:buSzPct val="100000"/>
              <a:buFont typeface="+mj-lt"/>
              <a:buAutoNum type="arabicPeriod" startAt="5"/>
            </a:pPr>
            <a:r>
              <a:rPr lang="en-US" sz="1800" dirty="0" smtClean="0"/>
              <a:t>On the next screen of the GSA launch page, fill out the</a:t>
            </a:r>
            <a:r>
              <a:rPr lang="en-US" sz="1800" b="1" dirty="0" smtClean="0"/>
              <a:t> </a:t>
            </a:r>
            <a:r>
              <a:rPr lang="en-US" sz="1800" dirty="0" smtClean="0"/>
              <a:t>User Information to be associated with the account your are registering.</a:t>
            </a:r>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endParaRPr lang="en-US" sz="1800" b="1" dirty="0" smtClean="0"/>
          </a:p>
          <a:p>
            <a:pPr marL="809625" lvl="2" indent="-463550" eaLnBrk="1" hangingPunct="1">
              <a:buSzPct val="100000"/>
            </a:pPr>
            <a:r>
              <a:rPr lang="en-US" sz="1800" dirty="0" smtClean="0"/>
              <a:t>Select the </a:t>
            </a:r>
            <a:r>
              <a:rPr lang="en-US" sz="1800" b="1" dirty="0" smtClean="0"/>
              <a:t>Continue </a:t>
            </a:r>
            <a:r>
              <a:rPr lang="en-US" sz="1800" dirty="0" smtClean="0"/>
              <a:t>button to continue the registration.</a:t>
            </a:r>
          </a:p>
        </p:txBody>
      </p:sp>
      <p:sp>
        <p:nvSpPr>
          <p:cNvPr id="5" name="TextBox 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B7</a:t>
            </a:r>
            <a:endParaRPr lang="en-US" sz="1200" dirty="0">
              <a:solidFill>
                <a:schemeClr val="tx1">
                  <a:lumMod val="65000"/>
                  <a:lumOff val="35000"/>
                </a:schemeClr>
              </a:solidFill>
            </a:endParaRPr>
          </a:p>
        </p:txBody>
      </p:sp>
      <p:pic>
        <p:nvPicPr>
          <p:cNvPr id="5122" name="Picture 2"/>
          <p:cNvPicPr>
            <a:picLocks noChangeAspect="1" noChangeArrowheads="1"/>
          </p:cNvPicPr>
          <p:nvPr/>
        </p:nvPicPr>
        <p:blipFill>
          <a:blip r:embed="rId3" cstate="print"/>
          <a:srcRect/>
          <a:stretch>
            <a:fillRect/>
          </a:stretch>
        </p:blipFill>
        <p:spPr bwMode="auto">
          <a:xfrm>
            <a:off x="665000" y="2071624"/>
            <a:ext cx="8063345" cy="4023625"/>
          </a:xfrm>
          <a:prstGeom prst="rect">
            <a:avLst/>
          </a:prstGeom>
          <a:noFill/>
          <a:ln w="9525">
            <a:solidFill>
              <a:schemeClr val="tx1">
                <a:lumMod val="95000"/>
                <a:lumOff val="5000"/>
              </a:schemeClr>
            </a:solidFill>
            <a:miter lim="800000"/>
            <a:headEnd/>
            <a:tailEnd/>
          </a:ln>
        </p:spPr>
      </p:pic>
      <p:sp>
        <p:nvSpPr>
          <p:cNvPr id="9" name="Rectangle 8"/>
          <p:cNvSpPr/>
          <p:nvPr/>
        </p:nvSpPr>
        <p:spPr bwMode="auto">
          <a:xfrm>
            <a:off x="6260244" y="3504878"/>
            <a:ext cx="2278114" cy="238528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VCSS Registration Steps (Cont’d)</a:t>
            </a:r>
          </a:p>
        </p:txBody>
      </p:sp>
      <p:sp>
        <p:nvSpPr>
          <p:cNvPr id="8195" name="Rectangle 7"/>
          <p:cNvSpPr>
            <a:spLocks noGrp="1" noChangeArrowheads="1"/>
          </p:cNvSpPr>
          <p:nvPr>
            <p:ph idx="1"/>
          </p:nvPr>
        </p:nvSpPr>
        <p:spPr>
          <a:xfrm>
            <a:off x="530942" y="1147299"/>
            <a:ext cx="8411446" cy="1294945"/>
          </a:xfrm>
        </p:spPr>
        <p:txBody>
          <a:bodyPr/>
          <a:lstStyle/>
          <a:p>
            <a:pPr marL="463550" lvl="1" indent="-463550" eaLnBrk="1" hangingPunct="1">
              <a:buSzPct val="100000"/>
              <a:buFont typeface="+mj-lt"/>
              <a:buAutoNum type="arabicPeriod" startAt="6"/>
            </a:pPr>
            <a:r>
              <a:rPr lang="en-US" sz="1800" dirty="0" smtClean="0"/>
              <a:t>On the next screen of the GSA launch page, review the registration form.</a:t>
            </a:r>
          </a:p>
          <a:p>
            <a:pPr marL="809625" lvl="2" indent="-463550" eaLnBrk="1" hangingPunct="1">
              <a:buSzPct val="100000"/>
            </a:pPr>
            <a:r>
              <a:rPr lang="en-US" sz="1800" dirty="0" smtClean="0"/>
              <a:t>If the information is correct, read the Administrator Responsibility text and select the </a:t>
            </a:r>
            <a:r>
              <a:rPr lang="en-US" sz="1800" b="1" dirty="0" smtClean="0"/>
              <a:t>I accept this responsibility</a:t>
            </a:r>
            <a:r>
              <a:rPr lang="en-US" sz="1800" dirty="0" smtClean="0"/>
              <a:t> checkbox. </a:t>
            </a:r>
          </a:p>
          <a:p>
            <a:pPr marL="1155700" lvl="3" indent="-463550" eaLnBrk="1" hangingPunct="1">
              <a:buSzPct val="100000"/>
            </a:pPr>
            <a:r>
              <a:rPr lang="en-US" sz="1600" dirty="0" smtClean="0"/>
              <a:t>By selecting this checkbox, you are agreeing to become the account administrator of the VCSS account.</a:t>
            </a:r>
          </a:p>
        </p:txBody>
      </p:sp>
      <p:sp>
        <p:nvSpPr>
          <p:cNvPr id="5" name="TextBox 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B8</a:t>
            </a:r>
            <a:endParaRPr lang="en-US" sz="1200" dirty="0">
              <a:solidFill>
                <a:schemeClr val="tx1">
                  <a:lumMod val="65000"/>
                  <a:lumOff val="35000"/>
                </a:schemeClr>
              </a:solidFill>
            </a:endParaRPr>
          </a:p>
        </p:txBody>
      </p:sp>
      <p:pic>
        <p:nvPicPr>
          <p:cNvPr id="6146" name="Picture 2"/>
          <p:cNvPicPr>
            <a:picLocks noChangeAspect="1" noChangeArrowheads="1"/>
          </p:cNvPicPr>
          <p:nvPr/>
        </p:nvPicPr>
        <p:blipFill>
          <a:blip r:embed="rId3" cstate="print"/>
          <a:srcRect/>
          <a:stretch>
            <a:fillRect/>
          </a:stretch>
        </p:blipFill>
        <p:spPr bwMode="auto">
          <a:xfrm>
            <a:off x="1472526" y="2638304"/>
            <a:ext cx="6187045" cy="4124696"/>
          </a:xfrm>
          <a:prstGeom prst="rect">
            <a:avLst/>
          </a:prstGeom>
          <a:noFill/>
          <a:ln w="9525">
            <a:solidFill>
              <a:schemeClr val="tx1">
                <a:lumMod val="95000"/>
                <a:lumOff val="5000"/>
              </a:schemeClr>
            </a:solidFill>
            <a:miter lim="800000"/>
            <a:headEnd/>
            <a:tailEnd/>
          </a:ln>
        </p:spPr>
      </p:pic>
      <p:sp>
        <p:nvSpPr>
          <p:cNvPr id="8" name="Rectangle 7"/>
          <p:cNvSpPr/>
          <p:nvPr/>
        </p:nvSpPr>
        <p:spPr bwMode="auto">
          <a:xfrm>
            <a:off x="1605117" y="5842660"/>
            <a:ext cx="5935714" cy="90252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GI Feder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GI Feder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GI Feder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GI Feder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GI Feder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GI Feder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GI Feder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GI Feder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GI Feder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GI Feder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GI Feder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GI Feder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GI Feder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GI Feder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GI Feder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GI Feder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GI Feder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GI Feder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GI Feder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GI Feder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GI Feder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GI Feder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GI Feder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GI Feder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575195E1359584F99718DEDE2C9E676" ma:contentTypeVersion="5" ma:contentTypeDescription="Create a new document." ma:contentTypeScope="" ma:versionID="6a3cf46e966c06a5ee040fa65616d7e4">
  <xsd:schema xmlns:xsd="http://www.w3.org/2001/XMLSchema" xmlns:p="http://schemas.microsoft.com/office/2006/metadata/properties" xmlns:ns2="64c86622-5fb5-439c-adbb-a479cea2d062" targetNamespace="http://schemas.microsoft.com/office/2006/metadata/properties" ma:root="true" ma:fieldsID="acbad8c24a7a2047e8dad8a83e68ecf0" ns2:_="">
    <xsd:import namespace="64c86622-5fb5-439c-adbb-a479cea2d062"/>
    <xsd:element name="properties">
      <xsd:complexType>
        <xsd:sequence>
          <xsd:element name="documentManagement">
            <xsd:complexType>
              <xsd:all>
                <xsd:element ref="ns2:level_x0020_1" minOccurs="0"/>
                <xsd:element ref="ns2:Level_x0020_2" minOccurs="0"/>
                <xsd:element ref="ns2:Level_x0020_3" minOccurs="0"/>
                <xsd:element ref="ns2:Level_x0020_4" minOccurs="0"/>
                <xsd:element ref="ns2:level_x0020_5" minOccurs="0"/>
              </xsd:all>
            </xsd:complexType>
          </xsd:element>
        </xsd:sequence>
      </xsd:complexType>
    </xsd:element>
  </xsd:schema>
  <xsd:schema xmlns:xsd="http://www.w3.org/2001/XMLSchema" xmlns:dms="http://schemas.microsoft.com/office/2006/documentManagement/types" targetNamespace="64c86622-5fb5-439c-adbb-a479cea2d062" elementFormDefault="qualified">
    <xsd:import namespace="http://schemas.microsoft.com/office/2006/documentManagement/types"/>
    <xsd:element name="level_x0020_1" ma:index="8" nillable="true" ma:displayName="level 1" ma:internalName="level_x0020_1">
      <xsd:simpleType>
        <xsd:restriction base="dms:Text">
          <xsd:maxLength value="255"/>
        </xsd:restriction>
      </xsd:simpleType>
    </xsd:element>
    <xsd:element name="Level_x0020_2" ma:index="9" nillable="true" ma:displayName="Level 2" ma:internalName="Level_x0020_2">
      <xsd:simpleType>
        <xsd:restriction base="dms:Text">
          <xsd:maxLength value="255"/>
        </xsd:restriction>
      </xsd:simpleType>
    </xsd:element>
    <xsd:element name="Level_x0020_3" ma:index="10" nillable="true" ma:displayName="Level 3" ma:internalName="Level_x0020_3">
      <xsd:simpleType>
        <xsd:restriction base="dms:Text">
          <xsd:maxLength value="255"/>
        </xsd:restriction>
      </xsd:simpleType>
    </xsd:element>
    <xsd:element name="Level_x0020_4" ma:index="11" nillable="true" ma:displayName="Level 4" ma:internalName="Level_x0020_4">
      <xsd:simpleType>
        <xsd:restriction base="dms:Text">
          <xsd:maxLength value="255"/>
        </xsd:restriction>
      </xsd:simpleType>
    </xsd:element>
    <xsd:element name="level_x0020_5" ma:index="12" nillable="true" ma:displayName="level 5" ma:internalName="level_x0020_5">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level_x0020_1 xmlns="64c86622-5fb5-439c-adbb-a479cea2d062" xsi:nil="true"/>
    <level_x0020_5 xmlns="64c86622-5fb5-439c-adbb-a479cea2d062" xsi:nil="true"/>
    <Level_x0020_2 xmlns="64c86622-5fb5-439c-adbb-a479cea2d062" xsi:nil="true"/>
    <Level_x0020_3 xmlns="64c86622-5fb5-439c-adbb-a479cea2d062" xsi:nil="true"/>
    <Level_x0020_4 xmlns="64c86622-5fb5-439c-adbb-a479cea2d062" xsi:nil="true"/>
  </documentManagement>
</p:properties>
</file>

<file path=customXml/itemProps1.xml><?xml version="1.0" encoding="utf-8"?>
<ds:datastoreItem xmlns:ds="http://schemas.openxmlformats.org/officeDocument/2006/customXml" ds:itemID="{8C80FAC9-4676-4EB1-A789-436274EB2452}">
  <ds:schemaRefs>
    <ds:schemaRef ds:uri="http://schemas.microsoft.com/sharepoint/v3/contenttype/forms"/>
  </ds:schemaRefs>
</ds:datastoreItem>
</file>

<file path=customXml/itemProps2.xml><?xml version="1.0" encoding="utf-8"?>
<ds:datastoreItem xmlns:ds="http://schemas.openxmlformats.org/officeDocument/2006/customXml" ds:itemID="{53661F8B-0F4E-43B3-B30B-3439BED7DA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c86622-5fb5-439c-adbb-a479cea2d062"/>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4C95321C-E10B-4931-875F-814FC4CB5D7D}">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64c86622-5fb5-439c-adbb-a479cea2d062"/>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53239</TotalTime>
  <Words>3605</Words>
  <Application>Microsoft Office PowerPoint</Application>
  <PresentationFormat>On-screen Show (4:3)</PresentationFormat>
  <Paragraphs>390</Paragraphs>
  <Slides>38</Slides>
  <Notes>38</Notes>
  <HiddenSlides>0</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1_CGI Federal</vt:lpstr>
      <vt:lpstr>2_CGI Federal</vt:lpstr>
      <vt:lpstr>GSA’s Vendor and Customer  Self Service (VCSS)</vt:lpstr>
      <vt:lpstr>VCSS Registration Overview</vt:lpstr>
      <vt:lpstr>VCSS Registration Process</vt:lpstr>
      <vt:lpstr>VCSS Registration Steps</vt:lpstr>
      <vt:lpstr>VCSS Registration Steps (Cont’d)</vt:lpstr>
      <vt:lpstr>VCSS Registration Steps (Cont’d)</vt:lpstr>
      <vt:lpstr>VCSS Registration Steps (Cont’d)</vt:lpstr>
      <vt:lpstr>VCSS Registration Steps (Cont’d)</vt:lpstr>
      <vt:lpstr>VCSS Registration Steps (Cont’d)</vt:lpstr>
      <vt:lpstr>VCSS Registration Steps (Cont’d)</vt:lpstr>
      <vt:lpstr>VCSS Registration Steps (Cont’d)</vt:lpstr>
      <vt:lpstr>VCSS Registration Steps (Cont’d)</vt:lpstr>
      <vt:lpstr>VCSS Registration Steps (Cont’d)</vt:lpstr>
      <vt:lpstr>VCSS Registration Steps (Cont’d)</vt:lpstr>
      <vt:lpstr>VCSS Registration Steps (Cont’d)</vt:lpstr>
      <vt:lpstr>VCSS Registration Steps (Cont’d)</vt:lpstr>
      <vt:lpstr>VCSS Registration Steps (Cont’d)</vt:lpstr>
      <vt:lpstr>VCSS Registration Steps (Cont’d)</vt:lpstr>
      <vt:lpstr>VCSS Registration Steps (Cont’d)</vt:lpstr>
      <vt:lpstr>Request Access Overview</vt:lpstr>
      <vt:lpstr>Request Access Process</vt:lpstr>
      <vt:lpstr>Request Access Steps</vt:lpstr>
      <vt:lpstr>VCSS Registration Steps (Cont’d)</vt:lpstr>
      <vt:lpstr>Request Access Steps (Cont’d)</vt:lpstr>
      <vt:lpstr>Request Access Steps (Cont’d)</vt:lpstr>
      <vt:lpstr>Request Access Steps (Cont’d)</vt:lpstr>
      <vt:lpstr>VCSS Registration Steps (Cont’d)</vt:lpstr>
      <vt:lpstr>VCSS Registration Steps (Cont’d)</vt:lpstr>
      <vt:lpstr>VCSS Registration Steps (Cont’d)</vt:lpstr>
      <vt:lpstr>Request Access Steps (Cont’d)</vt:lpstr>
      <vt:lpstr>Request Access Steps (Cont’d)</vt:lpstr>
      <vt:lpstr>Request Access Steps (Cont’d)</vt:lpstr>
      <vt:lpstr>Request Access Steps (Cont’d)</vt:lpstr>
      <vt:lpstr>Request Access Steps (Cont’d)</vt:lpstr>
      <vt:lpstr>Support Request Overview</vt:lpstr>
      <vt:lpstr>Support Request Steps</vt:lpstr>
      <vt:lpstr>Support Request Steps (Cont’d)</vt:lpstr>
      <vt:lpstr>References</vt:lpstr>
    </vt:vector>
  </TitlesOfParts>
  <Company>Last Flight Out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GSA’s Vendor and Customer  Self Service (VCSS)</dc:title>
  <dc:creator>User</dc:creator>
  <cp:lastModifiedBy>LaceyDMackey</cp:lastModifiedBy>
  <cp:revision>5188</cp:revision>
  <cp:lastPrinted>2013-04-02T16:03:47Z</cp:lastPrinted>
  <dcterms:created xsi:type="dcterms:W3CDTF">2004-04-30T16:33:22Z</dcterms:created>
  <dcterms:modified xsi:type="dcterms:W3CDTF">2013-07-05T13:42:23Z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ndEmail">
    <vt:lpwstr>No</vt:lpwstr>
  </property>
  <property fmtid="{D5CDD505-2E9C-101B-9397-08002B2CF9AE}" pid="3" name="MailTo">
    <vt:lpwstr/>
  </property>
  <property fmtid="{D5CDD505-2E9C-101B-9397-08002B2CF9AE}" pid="4" name="Body/Comments">
    <vt:lpwstr/>
  </property>
  <property fmtid="{D5CDD505-2E9C-101B-9397-08002B2CF9AE}" pid="5" name="Abstract">
    <vt:lpwstr/>
  </property>
  <property fmtid="{D5CDD505-2E9C-101B-9397-08002B2CF9AE}" pid="6" name="Author0">
    <vt:lpwstr>220</vt:lpwstr>
  </property>
  <property fmtid="{D5CDD505-2E9C-101B-9397-08002B2CF9AE}" pid="7" name="Date">
    <vt:lpwstr>2010-12-29T00:00:00Z</vt:lpwstr>
  </property>
  <property fmtid="{D5CDD505-2E9C-101B-9397-08002B2CF9AE}" pid="8" name="Team">
    <vt:lpwstr>New Initiatives</vt:lpwstr>
  </property>
  <property fmtid="{D5CDD505-2E9C-101B-9397-08002B2CF9AE}" pid="9" name="MailCC">
    <vt:lpwstr/>
  </property>
  <property fmtid="{D5CDD505-2E9C-101B-9397-08002B2CF9AE}" pid="10" name="ContentTypeId">
    <vt:lpwstr>0x010100F575195E1359584F99718DEDE2C9E676</vt:lpwstr>
  </property>
</Properties>
</file>