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 id="2147483679" r:id="rId5"/>
  </p:sldMasterIdLst>
  <p:notesMasterIdLst>
    <p:notesMasterId r:id="rId25"/>
  </p:notesMasterIdLst>
  <p:handoutMasterIdLst>
    <p:handoutMasterId r:id="rId26"/>
  </p:handoutMasterIdLst>
  <p:sldIdLst>
    <p:sldId id="256" r:id="rId6"/>
    <p:sldId id="473" r:id="rId7"/>
    <p:sldId id="474" r:id="rId8"/>
    <p:sldId id="475" r:id="rId9"/>
    <p:sldId id="476" r:id="rId10"/>
    <p:sldId id="477" r:id="rId11"/>
    <p:sldId id="478" r:id="rId12"/>
    <p:sldId id="479" r:id="rId13"/>
    <p:sldId id="480" r:id="rId14"/>
    <p:sldId id="481" r:id="rId15"/>
    <p:sldId id="482" r:id="rId16"/>
    <p:sldId id="483" r:id="rId17"/>
    <p:sldId id="484" r:id="rId18"/>
    <p:sldId id="485" r:id="rId19"/>
    <p:sldId id="486" r:id="rId20"/>
    <p:sldId id="487" r:id="rId21"/>
    <p:sldId id="488" r:id="rId22"/>
    <p:sldId id="489" r:id="rId23"/>
    <p:sldId id="490" r:id="rId2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Reid" initials="JAR" lastIdx="127" clrIdx="0"/>
  <p:cmAuthor id="1" name="Barbara Clemmensen" initials="bcc" lastIdx="16" clrIdx="1"/>
  <p:cmAuthor id="2" name="Jen Scheiner" initials="JS" lastIdx="63" clrIdx="2"/>
  <p:cmAuthor id="3" name="Kim Leggette" initials="KL" lastIdx="26" clrIdx="3"/>
  <p:cmAuthor id="4" name="Tesi" initials="Tes" lastIdx="2" clrIdx="4"/>
  <p:cmAuthor id="5" name="Keswani, Karin J" initials="KKJ" lastIdx="17"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DDDDDD"/>
    <a:srgbClr val="C0C0C0"/>
    <a:srgbClr val="840016"/>
    <a:srgbClr val="E21D38"/>
    <a:srgbClr val="FF0000"/>
    <a:srgbClr val="BD19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49" autoAdjust="0"/>
    <p:restoredTop sz="76084" autoAdjust="0"/>
  </p:normalViewPr>
  <p:slideViewPr>
    <p:cSldViewPr snapToGrid="0">
      <p:cViewPr>
        <p:scale>
          <a:sx n="80" d="100"/>
          <a:sy n="80" d="100"/>
        </p:scale>
        <p:origin x="-180" y="-72"/>
      </p:cViewPr>
      <p:guideLst>
        <p:guide orient="horz" pos="2180"/>
        <p:guide pos="2996"/>
      </p:guideLst>
    </p:cSldViewPr>
  </p:slideViewPr>
  <p:outlineViewPr>
    <p:cViewPr>
      <p:scale>
        <a:sx n="33" d="100"/>
        <a:sy n="33" d="100"/>
      </p:scale>
      <p:origin x="0" y="12868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500" y="-78"/>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244739" name="Rectangle 3"/>
          <p:cNvSpPr>
            <a:spLocks noGrp="1" noChangeArrowheads="1"/>
          </p:cNvSpPr>
          <p:nvPr>
            <p:ph type="dt" sz="quarter"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244740" name="Rectangle 4"/>
          <p:cNvSpPr>
            <a:spLocks noGrp="1" noChangeArrowheads="1"/>
          </p:cNvSpPr>
          <p:nvPr>
            <p:ph type="ftr" sz="quarter" idx="2"/>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244741" name="Rectangle 5"/>
          <p:cNvSpPr>
            <a:spLocks noGrp="1" noChangeArrowheads="1"/>
          </p:cNvSpPr>
          <p:nvPr>
            <p:ph type="sldNum" sz="quarter" idx="3"/>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26E1D906-4906-4943-AE5C-D5E9C2D7A785}" type="slidenum">
              <a:rPr lang="en-US"/>
              <a:pPr>
                <a:defRPr/>
              </a:pPr>
              <a:t>‹#›</a:t>
            </a:fld>
            <a:endParaRPr lang="en-US" dirty="0"/>
          </a:p>
        </p:txBody>
      </p:sp>
    </p:spTree>
    <p:extLst>
      <p:ext uri="{BB962C8B-B14F-4D97-AF65-F5344CB8AC3E}">
        <p14:creationId xmlns="" xmlns:p14="http://schemas.microsoft.com/office/powerpoint/2010/main" val="17714505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defTabSz="968127">
              <a:defRPr sz="1300">
                <a:latin typeface="Arial" charset="0"/>
              </a:defRPr>
            </a:lvl1pPr>
          </a:lstStyle>
          <a:p>
            <a:pPr>
              <a:defRPr/>
            </a:pPr>
            <a:endParaRPr lang="en-US" dirty="0"/>
          </a:p>
        </p:txBody>
      </p:sp>
      <p:sp>
        <p:nvSpPr>
          <p:cNvPr id="6147" name="Rectangle 3"/>
          <p:cNvSpPr>
            <a:spLocks noGrp="1" noChangeArrowheads="1"/>
          </p:cNvSpPr>
          <p:nvPr>
            <p:ph type="dt" idx="1"/>
          </p:nvPr>
        </p:nvSpPr>
        <p:spPr bwMode="auto">
          <a:xfrm>
            <a:off x="4142963" y="0"/>
            <a:ext cx="3170583" cy="478748"/>
          </a:xfrm>
          <a:prstGeom prst="rect">
            <a:avLst/>
          </a:prstGeom>
          <a:noFill/>
          <a:ln w="9525">
            <a:noFill/>
            <a:miter lim="800000"/>
            <a:headEnd/>
            <a:tailEnd/>
          </a:ln>
          <a:effectLst/>
        </p:spPr>
        <p:txBody>
          <a:bodyPr vert="horz" wrap="square" lIns="96869" tIns="48435" rIns="96869" bIns="48435" numCol="1" anchor="t" anchorCtr="0" compatLnSpc="1">
            <a:prstTxWarp prst="textNoShape">
              <a:avLst/>
            </a:prstTxWarp>
          </a:bodyPr>
          <a:lstStyle>
            <a:lvl1pPr algn="r" defTabSz="968127">
              <a:defRPr sz="1300">
                <a:latin typeface="Arial" charset="0"/>
              </a:defRPr>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257300" y="719138"/>
            <a:ext cx="4802188" cy="3602037"/>
          </a:xfrm>
          <a:prstGeom prst="rect">
            <a:avLst/>
          </a:prstGeom>
          <a:noFill/>
          <a:ln w="9525">
            <a:solidFill>
              <a:srgbClr val="000000"/>
            </a:solidFill>
            <a:miter lim="800000"/>
            <a:headEnd/>
            <a:tailEnd/>
          </a:ln>
        </p:spPr>
      </p:sp>
      <p:sp>
        <p:nvSpPr>
          <p:cNvPr id="6150" name="Rectangle 6"/>
          <p:cNvSpPr>
            <a:spLocks noGrp="1" noChangeArrowheads="1"/>
          </p:cNvSpPr>
          <p:nvPr>
            <p:ph type="ftr" sz="quarter" idx="4"/>
          </p:nvPr>
        </p:nvSpPr>
        <p:spPr bwMode="auto">
          <a:xfrm>
            <a:off x="1"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defTabSz="968127">
              <a:defRPr sz="1300">
                <a:latin typeface="Arial" charset="0"/>
              </a:defRPr>
            </a:lvl1pPr>
          </a:lstStyle>
          <a:p>
            <a:pPr>
              <a:defRPr/>
            </a:pPr>
            <a:endParaRPr lang="en-US" dirty="0"/>
          </a:p>
        </p:txBody>
      </p:sp>
      <p:sp>
        <p:nvSpPr>
          <p:cNvPr id="6151" name="Rectangle 7"/>
          <p:cNvSpPr>
            <a:spLocks noGrp="1" noChangeArrowheads="1"/>
          </p:cNvSpPr>
          <p:nvPr>
            <p:ph type="sldNum" sz="quarter" idx="5"/>
          </p:nvPr>
        </p:nvSpPr>
        <p:spPr bwMode="auto">
          <a:xfrm>
            <a:off x="4142963" y="9120813"/>
            <a:ext cx="3170583" cy="478748"/>
          </a:xfrm>
          <a:prstGeom prst="rect">
            <a:avLst/>
          </a:prstGeom>
          <a:noFill/>
          <a:ln w="9525">
            <a:noFill/>
            <a:miter lim="800000"/>
            <a:headEnd/>
            <a:tailEnd/>
          </a:ln>
          <a:effectLst/>
        </p:spPr>
        <p:txBody>
          <a:bodyPr vert="horz" wrap="square" lIns="96869" tIns="48435" rIns="96869" bIns="48435" numCol="1" anchor="b" anchorCtr="0" compatLnSpc="1">
            <a:prstTxWarp prst="textNoShape">
              <a:avLst/>
            </a:prstTxWarp>
          </a:bodyPr>
          <a:lstStyle>
            <a:lvl1pPr algn="r" defTabSz="968127">
              <a:defRPr sz="1300">
                <a:latin typeface="Arial" charset="0"/>
              </a:defRPr>
            </a:lvl1pPr>
          </a:lstStyle>
          <a:p>
            <a:pPr>
              <a:defRPr/>
            </a:pPr>
            <a:fld id="{A7F73B52-DB19-4621-960F-64471B4BCF64}" type="slidenum">
              <a:rPr lang="en-US"/>
              <a:pPr>
                <a:defRPr/>
              </a:pPr>
              <a:t>‹#›</a:t>
            </a:fld>
            <a:endParaRPr lang="en-US" dirty="0"/>
          </a:p>
        </p:txBody>
      </p:sp>
    </p:spTree>
    <p:extLst>
      <p:ext uri="{BB962C8B-B14F-4D97-AF65-F5344CB8AC3E}">
        <p14:creationId xmlns="" xmlns:p14="http://schemas.microsoft.com/office/powerpoint/2010/main" val="272428394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noRot="1" noChangeAspect="1" noChangeArrowheads="1" noTextEdit="1"/>
          </p:cNvSpPr>
          <p:nvPr>
            <p:ph type="sldImg"/>
          </p:nvPr>
        </p:nvSpPr>
        <p:spPr>
          <a:xfrm>
            <a:off x="1257300" y="719138"/>
            <a:ext cx="4800600" cy="3600450"/>
          </a:xfrm>
          <a:ln/>
        </p:spPr>
      </p:sp>
      <p:sp>
        <p:nvSpPr>
          <p:cNvPr id="111620"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eaLnBrk="1" hangingPunct="1"/>
            <a:r>
              <a:rPr lang="en-US" dirty="0" smtClean="0"/>
              <a:t>Hello and welcome to GSA’s Vendor and Customer Self Service (VCSS) training course.  This course has been developed to walk you through the navigation and functionality of VCSS.  You are listening to Segment 1, Introduction</a:t>
            </a:r>
            <a:endParaRPr lang="en-US" dirty="0"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review attachments associated with an account correspondence record, select the </a:t>
            </a:r>
            <a:r>
              <a:rPr lang="en-US" b="1" dirty="0" smtClean="0"/>
              <a:t>[Attachments] </a:t>
            </a:r>
            <a:r>
              <a:rPr lang="en-US" dirty="0" smtClean="0"/>
              <a:t>button.</a:t>
            </a:r>
          </a:p>
          <a:p>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Create correspondence to send to GSA regarding a general issue or question with your account, or a specific statement on your account.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Access the </a:t>
            </a:r>
            <a:r>
              <a:rPr lang="en-US" b="1" dirty="0" smtClean="0"/>
              <a:t>Send Correspondence</a:t>
            </a:r>
            <a:r>
              <a:rPr lang="en-US" dirty="0" smtClean="0"/>
              <a:t> page from the menu bar.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Enter Statement Number page displays, where you identify the statement you want to create correspondence for.  </a:t>
            </a:r>
          </a:p>
          <a:p>
            <a:pPr>
              <a:buFont typeface="Arial" pitchFamily="34" charset="0"/>
              <a:buChar char="•"/>
            </a:pPr>
            <a:r>
              <a:rPr lang="en-US" dirty="0" smtClean="0"/>
              <a:t> If you selected the Create Account Correspondence option, you will not see this page.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a:t>
            </a:r>
            <a:r>
              <a:rPr lang="en-US" b="1" dirty="0" smtClean="0"/>
              <a:t>Send Correspondence</a:t>
            </a:r>
            <a:r>
              <a:rPr lang="en-US" dirty="0" smtClean="0"/>
              <a:t> page displays where you can enter account correspondence information.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Review the correspondence information.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would like to add supporting documentation to your correspondence to GSA regarding your account, select the </a:t>
            </a:r>
            <a:r>
              <a:rPr lang="en-US" b="1" dirty="0" smtClean="0"/>
              <a:t>Attachments </a:t>
            </a:r>
            <a:r>
              <a:rPr lang="en-US" dirty="0" smtClean="0"/>
              <a:t>tab.</a:t>
            </a:r>
          </a:p>
          <a:p>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Search for and select the file on your computer.</a:t>
            </a:r>
          </a:p>
          <a:p>
            <a:pPr defTabSz="914266" eaLnBrk="1" hangingPunct="1">
              <a:defRPr/>
            </a:pPr>
            <a:endParaRPr lang="en-US" dirty="0"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You need to make sure to actually add the attachment by clicking the </a:t>
            </a:r>
            <a:r>
              <a:rPr lang="en-US" b="1" dirty="0" smtClean="0"/>
              <a:t>[Add] </a:t>
            </a:r>
            <a:r>
              <a:rPr lang="en-US" dirty="0" smtClean="0"/>
              <a:t>button.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Make sure to go back to the Send Correspondence tab in order to access the </a:t>
            </a:r>
            <a:r>
              <a:rPr lang="en-US" b="1" dirty="0" smtClean="0"/>
              <a:t>[Submit Correspondence] </a:t>
            </a:r>
            <a:r>
              <a:rPr lang="en-US" dirty="0" smtClean="0"/>
              <a:t>button.</a:t>
            </a:r>
          </a:p>
          <a:p>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It is important to understand that there are several types of correspondence that can be sent:</a:t>
            </a:r>
          </a:p>
          <a:p>
            <a:pPr lvl="1">
              <a:buFont typeface="Arial" pitchFamily="34" charset="0"/>
              <a:buChar char="•"/>
            </a:pPr>
            <a:r>
              <a:rPr lang="en-US" dirty="0" smtClean="0"/>
              <a:t> </a:t>
            </a:r>
            <a:r>
              <a:rPr lang="en-US" b="1" dirty="0" smtClean="0"/>
              <a:t>Payment</a:t>
            </a:r>
            <a:r>
              <a:rPr lang="en-US" dirty="0" smtClean="0"/>
              <a:t> Correspondence – this was already covered in the payments section.  If you need to send correspondence to GSA regarding a specific payment, you must access the Payments menu bar, open the payment record, and send the correspondence.</a:t>
            </a:r>
          </a:p>
          <a:p>
            <a:pPr lvl="1">
              <a:buFont typeface="Arial" pitchFamily="34" charset="0"/>
              <a:buChar char="•"/>
            </a:pPr>
            <a:r>
              <a:rPr lang="en-US" dirty="0" smtClean="0"/>
              <a:t> </a:t>
            </a:r>
            <a:r>
              <a:rPr lang="en-US" b="1" dirty="0" smtClean="0"/>
              <a:t>Refund</a:t>
            </a:r>
            <a:r>
              <a:rPr lang="en-US" dirty="0" smtClean="0"/>
              <a:t> Correspondence – this was also already covered in the payments section.  If you need to send correspondence to GSA regarding a specific refund, you must access the Payments menu bar, open the refund record, and send the correspondence. </a:t>
            </a:r>
          </a:p>
          <a:p>
            <a:pPr lvl="1">
              <a:buFont typeface="Arial" pitchFamily="34" charset="0"/>
              <a:buChar char="•"/>
            </a:pPr>
            <a:r>
              <a:rPr lang="en-US" dirty="0" smtClean="0"/>
              <a:t> </a:t>
            </a:r>
            <a:r>
              <a:rPr lang="en-US" b="1" dirty="0" smtClean="0"/>
              <a:t>Account</a:t>
            </a:r>
            <a:r>
              <a:rPr lang="en-US" dirty="0" smtClean="0"/>
              <a:t> Correspondence – messages regarding general issues or questions with your account.  These messages are not related to a specific payment, refund or statement on your account.</a:t>
            </a:r>
          </a:p>
          <a:p>
            <a:pPr lvl="1">
              <a:buFont typeface="Arial" pitchFamily="34" charset="0"/>
              <a:buChar char="•"/>
            </a:pPr>
            <a:r>
              <a:rPr lang="en-US" dirty="0" smtClean="0"/>
              <a:t> </a:t>
            </a:r>
            <a:r>
              <a:rPr lang="en-US" b="1" dirty="0" smtClean="0"/>
              <a:t>Statement</a:t>
            </a:r>
            <a:r>
              <a:rPr lang="en-US" dirty="0" smtClean="0"/>
              <a:t> Correspondence – a message regarding a specific statement on your account.  These messages are not related to a specific payment or refund on your account.  </a:t>
            </a:r>
          </a:p>
          <a:p>
            <a:pPr lvl="1" defTabSz="914266" eaLnBrk="1" hangingPunct="1">
              <a:defRPr/>
            </a:pPr>
            <a:endParaRPr lang="en-US" dirty="0"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If you need to create or review correspondence, access the </a:t>
            </a:r>
            <a:r>
              <a:rPr lang="en-US" b="1" dirty="0" smtClean="0"/>
              <a:t>Correspondence </a:t>
            </a:r>
            <a:r>
              <a:rPr lang="en-US" dirty="0" smtClean="0"/>
              <a:t>menu bar options:</a:t>
            </a:r>
          </a:p>
          <a:p>
            <a:pPr lvl="1">
              <a:buFont typeface="Arial" pitchFamily="34" charset="0"/>
              <a:buChar char="•"/>
            </a:pPr>
            <a:r>
              <a:rPr lang="en-US" b="1" dirty="0" smtClean="0"/>
              <a:t> View Account Correspondence</a:t>
            </a:r>
            <a:r>
              <a:rPr lang="en-US" dirty="0" smtClean="0"/>
              <a:t> menu option goes to the Review Correspondence page where you can search for and view correspondence related to your account.  </a:t>
            </a:r>
          </a:p>
          <a:p>
            <a:pPr lvl="1">
              <a:buFont typeface="Arial" pitchFamily="34" charset="0"/>
              <a:buChar char="•"/>
            </a:pPr>
            <a:r>
              <a:rPr lang="en-US" b="1" dirty="0" smtClean="0"/>
              <a:t> View Statement Correspondence</a:t>
            </a:r>
            <a:r>
              <a:rPr lang="en-US" dirty="0" smtClean="0"/>
              <a:t> menu option goes to an Enter Statement Number page where you enter a Statement Number, and then you can search for and view correspondence related to that statement.</a:t>
            </a:r>
          </a:p>
          <a:p>
            <a:pPr lvl="1">
              <a:buFont typeface="Arial" pitchFamily="34" charset="0"/>
              <a:buChar char="•"/>
            </a:pPr>
            <a:r>
              <a:rPr lang="en-US" b="1" dirty="0" smtClean="0"/>
              <a:t> Create Account Correspondence</a:t>
            </a:r>
            <a:r>
              <a:rPr lang="en-US" dirty="0" smtClean="0"/>
              <a:t> menu option goes to the Send Correspondence page where you can enter correspondence to send to GSA regarding your account.</a:t>
            </a:r>
          </a:p>
          <a:p>
            <a:pPr lvl="1">
              <a:buFont typeface="Arial" pitchFamily="34" charset="0"/>
              <a:buChar char="•"/>
            </a:pPr>
            <a:r>
              <a:rPr lang="en-US" b="1" dirty="0" smtClean="0"/>
              <a:t> Create Statement Correspondence</a:t>
            </a:r>
            <a:r>
              <a:rPr lang="en-US" dirty="0" smtClean="0"/>
              <a:t> menu option goes to the Enter Statement Number page where you enter a Statement Number, and then you can send correspondence related to that statement.</a:t>
            </a:r>
          </a:p>
          <a:p>
            <a:pPr>
              <a:buFont typeface="Arial" pitchFamily="34" charset="0"/>
              <a:buChar char="•"/>
            </a:pPr>
            <a:r>
              <a:rPr lang="en-US" dirty="0" smtClean="0"/>
              <a:t> We are now going to walk through each of these </a:t>
            </a:r>
            <a:r>
              <a:rPr lang="en-US" b="1" dirty="0" smtClean="0"/>
              <a:t>Correspondence</a:t>
            </a:r>
            <a:r>
              <a:rPr lang="en-US" dirty="0" smtClean="0"/>
              <a:t> options in this section.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defTabSz="914266" eaLnBrk="1" hangingPunct="1">
              <a:buFont typeface="Arial" pitchFamily="34" charset="0"/>
              <a:buChar char="•"/>
              <a:defRPr/>
            </a:pPr>
            <a:r>
              <a:rPr lang="en-US" dirty="0" smtClean="0"/>
              <a:t> Review Correspondence is used to search for and view account or statement correspondence.</a:t>
            </a:r>
          </a:p>
          <a:p>
            <a:pPr defTabSz="914266" eaLnBrk="1" hangingPunct="1">
              <a:defRPr/>
            </a:pPr>
            <a:endParaRPr lang="en-US"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Access the </a:t>
            </a:r>
            <a:r>
              <a:rPr lang="en-US" b="1" dirty="0" smtClean="0"/>
              <a:t>Review Correspondence</a:t>
            </a:r>
            <a:r>
              <a:rPr lang="en-US" dirty="0" smtClean="0"/>
              <a:t> page from the menu bar.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Enter Statement Number page displays, where you identify the statement you want to review correspondence for.  </a:t>
            </a:r>
          </a:p>
          <a:p>
            <a:pPr>
              <a:buFont typeface="Arial" pitchFamily="34" charset="0"/>
              <a:buChar char="•"/>
            </a:pPr>
            <a:r>
              <a:rPr lang="en-US" dirty="0" smtClean="0"/>
              <a:t> If you selected the View Account Correspondence option, you will not see this page.</a:t>
            </a:r>
          </a:p>
          <a:p>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The Review Correspondence search page displays where you can search for correspondence associated with the statement you identified on the previous page.</a:t>
            </a:r>
          </a:p>
          <a:p>
            <a:pPr>
              <a:buFont typeface="Arial" pitchFamily="34" charset="0"/>
              <a:buChar char="•"/>
            </a:pPr>
            <a:r>
              <a:rPr lang="en-US" dirty="0" smtClean="0"/>
              <a:t> If you selected View Account Correspondence from the menu bar, you will also be taken to this same page.  The only difference is the search is filtered according to a statement you identify or your account.</a:t>
            </a: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noRot="1" noChangeAspect="1" noChangeArrowheads="1" noTextEdit="1"/>
          </p:cNvSpPr>
          <p:nvPr>
            <p:ph type="sldImg"/>
          </p:nvPr>
        </p:nvSpPr>
        <p:spPr>
          <a:xfrm>
            <a:off x="1232452" y="719763"/>
            <a:ext cx="4850296" cy="3600450"/>
          </a:xfrm>
          <a:ln/>
        </p:spPr>
      </p:sp>
      <p:sp>
        <p:nvSpPr>
          <p:cNvPr id="113668" name="Rectangle 3"/>
          <p:cNvSpPr>
            <a:spLocks noGrp="1" noChangeArrowheads="1"/>
          </p:cNvSpPr>
          <p:nvPr>
            <p:ph type="body" idx="1"/>
          </p:nvPr>
        </p:nvSpPr>
        <p:spPr>
          <a:xfrm>
            <a:off x="732183" y="4561226"/>
            <a:ext cx="5850835" cy="4320213"/>
          </a:xfrm>
          <a:prstGeom prst="rect">
            <a:avLst/>
          </a:prstGeom>
          <a:noFill/>
          <a:ln/>
        </p:spPr>
        <p:txBody>
          <a:bodyPr lIns="94851" tIns="47425" rIns="94851" bIns="47425"/>
          <a:lstStyle/>
          <a:p>
            <a:pPr>
              <a:buFont typeface="Arial" pitchFamily="34" charset="0"/>
              <a:buChar char="•"/>
            </a:pPr>
            <a:r>
              <a:rPr lang="en-US" dirty="0" smtClean="0"/>
              <a:t> To review details for an account correspondence record, select the record and review the details.</a:t>
            </a:r>
          </a:p>
          <a:p>
            <a:endParaRPr lang="en-US" b="1" dirty="0" smtClean="0"/>
          </a:p>
          <a:p>
            <a:r>
              <a:rPr lang="en-US" b="1" dirty="0" smtClean="0"/>
              <a:t>D</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CGI_Federal_cmyk_50_legacy"/>
          <p:cNvPicPr>
            <a:picLocks noChangeAspect="1" noChangeArrowheads="1"/>
          </p:cNvPicPr>
          <p:nvPr/>
        </p:nvPicPr>
        <p:blipFill>
          <a:blip r:embed="rId2" cstate="print"/>
          <a:srcRect/>
          <a:stretch>
            <a:fillRect/>
          </a:stretch>
        </p:blipFill>
        <p:spPr bwMode="auto">
          <a:xfrm>
            <a:off x="8250494" y="6188927"/>
            <a:ext cx="602994" cy="416661"/>
          </a:xfrm>
          <a:prstGeom prst="rect">
            <a:avLst/>
          </a:prstGeom>
          <a:noFill/>
          <a:ln w="9525">
            <a:noFill/>
            <a:miter lim="800000"/>
            <a:headEnd/>
            <a:tailEnd/>
          </a:ln>
        </p:spPr>
      </p:pic>
      <p:pic>
        <p:nvPicPr>
          <p:cNvPr id="5" name="Picture 14"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CGI_Federal_cmyk_50_legacy"/>
          <p:cNvPicPr>
            <a:picLocks noChangeAspect="1" noChangeArrowheads="1"/>
          </p:cNvPicPr>
          <p:nvPr/>
        </p:nvPicPr>
        <p:blipFill>
          <a:blip r:embed="rId2" cstate="print"/>
          <a:srcRect/>
          <a:stretch>
            <a:fillRect/>
          </a:stretch>
        </p:blipFill>
        <p:spPr bwMode="auto">
          <a:xfrm>
            <a:off x="7743825" y="5838825"/>
            <a:ext cx="1109663" cy="766763"/>
          </a:xfrm>
          <a:prstGeom prst="rect">
            <a:avLst/>
          </a:prstGeom>
          <a:noFill/>
          <a:ln w="9525">
            <a:noFill/>
            <a:miter lim="800000"/>
            <a:headEnd/>
            <a:tailEnd/>
          </a:ln>
        </p:spPr>
      </p:pic>
      <p:pic>
        <p:nvPicPr>
          <p:cNvPr id="5" name="Picture 9" descr="titleboth2"/>
          <p:cNvPicPr>
            <a:picLocks noChangeAspect="1" noChangeArrowheads="1"/>
          </p:cNvPicPr>
          <p:nvPr/>
        </p:nvPicPr>
        <p:blipFill>
          <a:blip r:embed="rId3" cstate="print"/>
          <a:srcRect r="77934" b="-23"/>
          <a:stretch>
            <a:fillRect/>
          </a:stretch>
        </p:blipFill>
        <p:spPr bwMode="auto">
          <a:xfrm>
            <a:off x="0" y="-1588"/>
            <a:ext cx="2017713" cy="6859588"/>
          </a:xfrm>
          <a:prstGeom prst="rect">
            <a:avLst/>
          </a:prstGeom>
          <a:noFill/>
          <a:ln w="9525">
            <a:noFill/>
            <a:miter lim="800000"/>
            <a:headEnd/>
            <a:tailEnd/>
          </a:ln>
        </p:spPr>
      </p:pic>
      <p:pic>
        <p:nvPicPr>
          <p:cNvPr id="6" name="Picture 10" descr="gsa2"/>
          <p:cNvPicPr>
            <a:picLocks noChangeAspect="1" noChangeArrowheads="1"/>
          </p:cNvPicPr>
          <p:nvPr userDrawn="1"/>
        </p:nvPicPr>
        <p:blipFill>
          <a:blip r:embed="rId4" cstate="print"/>
          <a:srcRect/>
          <a:stretch>
            <a:fillRect/>
          </a:stretch>
        </p:blipFill>
        <p:spPr bwMode="auto">
          <a:xfrm>
            <a:off x="6032500" y="3178175"/>
            <a:ext cx="3111500" cy="2046288"/>
          </a:xfrm>
          <a:prstGeom prst="rect">
            <a:avLst/>
          </a:prstGeom>
          <a:noFill/>
          <a:ln w="9525">
            <a:noFill/>
            <a:miter lim="800000"/>
            <a:headEnd/>
            <a:tailEnd/>
          </a:ln>
        </p:spPr>
      </p:pic>
      <p:pic>
        <p:nvPicPr>
          <p:cNvPr id="7" name="Picture 9" descr="titleboth2"/>
          <p:cNvPicPr>
            <a:picLocks noChangeAspect="1" noChangeArrowheads="1"/>
          </p:cNvPicPr>
          <p:nvPr/>
        </p:nvPicPr>
        <p:blipFill>
          <a:blip r:embed="rId3" cstate="print"/>
          <a:srcRect l="21790" t="75464" b="23796"/>
          <a:stretch>
            <a:fillRect/>
          </a:stretch>
        </p:blipFill>
        <p:spPr bwMode="auto">
          <a:xfrm>
            <a:off x="1992313" y="5173663"/>
            <a:ext cx="7151687" cy="50800"/>
          </a:xfrm>
          <a:prstGeom prst="rect">
            <a:avLst/>
          </a:prstGeom>
          <a:noFill/>
          <a:ln w="9525">
            <a:noFill/>
            <a:miter lim="800000"/>
            <a:headEnd/>
            <a:tailEnd/>
          </a:ln>
        </p:spPr>
      </p:pic>
      <p:pic>
        <p:nvPicPr>
          <p:cNvPr id="8" name="Picture 11" descr="GSA-Rt-Top"/>
          <p:cNvPicPr>
            <a:picLocks noChangeAspect="1" noChangeArrowheads="1"/>
          </p:cNvPicPr>
          <p:nvPr userDrawn="1"/>
        </p:nvPicPr>
        <p:blipFill>
          <a:blip r:embed="rId5" cstate="print"/>
          <a:srcRect/>
          <a:stretch>
            <a:fillRect/>
          </a:stretch>
        </p:blipFill>
        <p:spPr bwMode="auto">
          <a:xfrm>
            <a:off x="2001838" y="3236913"/>
            <a:ext cx="4040187" cy="1939925"/>
          </a:xfrm>
          <a:prstGeom prst="rect">
            <a:avLst/>
          </a:prstGeom>
          <a:noFill/>
          <a:ln w="9525">
            <a:noFill/>
            <a:miter lim="800000"/>
            <a:headEnd/>
            <a:tailEnd/>
          </a:ln>
        </p:spPr>
      </p:pic>
      <p:pic>
        <p:nvPicPr>
          <p:cNvPr id="9" name="Picture 5" descr="titleboth2"/>
          <p:cNvPicPr>
            <a:picLocks noChangeAspect="1" noChangeArrowheads="1"/>
          </p:cNvPicPr>
          <p:nvPr/>
        </p:nvPicPr>
        <p:blipFill>
          <a:blip r:embed="rId3" cstate="print"/>
          <a:srcRect l="21893" t="46342" b="52986"/>
          <a:stretch>
            <a:fillRect/>
          </a:stretch>
        </p:blipFill>
        <p:spPr bwMode="auto">
          <a:xfrm>
            <a:off x="2001838" y="3176588"/>
            <a:ext cx="7142162" cy="46037"/>
          </a:xfrm>
          <a:prstGeom prst="rect">
            <a:avLst/>
          </a:prstGeom>
          <a:noFill/>
          <a:ln w="9525">
            <a:noFill/>
            <a:miter lim="800000"/>
            <a:headEnd/>
            <a:tailEnd/>
          </a:ln>
        </p:spPr>
      </p:pic>
      <p:sp>
        <p:nvSpPr>
          <p:cNvPr id="1759238" name="Rectangle 6"/>
          <p:cNvSpPr>
            <a:spLocks noGrp="1" noChangeArrowheads="1"/>
          </p:cNvSpPr>
          <p:nvPr>
            <p:ph type="ctrTitle"/>
          </p:nvPr>
        </p:nvSpPr>
        <p:spPr>
          <a:xfrm>
            <a:off x="2133600" y="1600200"/>
            <a:ext cx="7015163" cy="1295400"/>
          </a:xfrm>
        </p:spPr>
        <p:txBody>
          <a:bodyPr anchor="ctr"/>
          <a:lstStyle>
            <a:lvl1pPr>
              <a:defRPr sz="3200">
                <a:solidFill>
                  <a:schemeClr val="tx1"/>
                </a:solidFill>
              </a:defRPr>
            </a:lvl1pPr>
          </a:lstStyle>
          <a:p>
            <a:r>
              <a:rPr lang="en-US" dirty="0"/>
              <a:t>Click to edit Master title style</a:t>
            </a:r>
          </a:p>
        </p:txBody>
      </p:sp>
      <p:sp>
        <p:nvSpPr>
          <p:cNvPr id="1759240" name="Rectangle 8"/>
          <p:cNvSpPr>
            <a:spLocks noGrp="1" noChangeArrowheads="1"/>
          </p:cNvSpPr>
          <p:nvPr>
            <p:ph type="subTitle" sz="quarter" idx="1"/>
          </p:nvPr>
        </p:nvSpPr>
        <p:spPr>
          <a:xfrm>
            <a:off x="2159000" y="2819400"/>
            <a:ext cx="6934200" cy="838200"/>
          </a:xfrm>
        </p:spPr>
        <p:txBody>
          <a:bodyPr/>
          <a:lstStyle>
            <a:lvl1pPr marL="0" indent="0">
              <a:buFont typeface="Wingdings" pitchFamily="2" charset="2"/>
              <a:buNone/>
              <a:defRPr sz="2000"/>
            </a:lvl1pPr>
          </a:lstStyle>
          <a:p>
            <a:r>
              <a:rPr lang="en-US" dirty="0"/>
              <a:t>Click to edit Master subtitle style</a:t>
            </a:r>
          </a:p>
        </p:txBody>
      </p:sp>
      <p:sp>
        <p:nvSpPr>
          <p:cNvPr id="10" name="Rectangle 7"/>
          <p:cNvSpPr>
            <a:spLocks noGrp="1" noChangeArrowheads="1"/>
          </p:cNvSpPr>
          <p:nvPr>
            <p:ph type="ftr" sz="quarter" idx="10"/>
          </p:nvPr>
        </p:nvSpPr>
        <p:spPr>
          <a:xfrm>
            <a:off x="2133600" y="6553200"/>
            <a:ext cx="4343400" cy="304800"/>
          </a:xfrm>
          <a:prstGeom prst="rect">
            <a:avLst/>
          </a:prstGeom>
        </p:spPr>
        <p:txBody>
          <a:bodyPr anchor="b"/>
          <a:lstStyle>
            <a:lvl1pPr>
              <a:defRPr/>
            </a:lvl1pPr>
          </a:lstStyle>
          <a:p>
            <a:pPr>
              <a:defRPr/>
            </a:pPr>
            <a:r>
              <a:rPr lang="en-US" dirty="0"/>
              <a:t>CGI Federal Proprietary and Confidential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1488" y="331788"/>
            <a:ext cx="2120900" cy="58023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331788"/>
            <a:ext cx="6213475" cy="58023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2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3788" y="16081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1027"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9"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1032"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493570"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5"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 id="2147484321" r:id="rId12"/>
    <p:sldLayoutId id="2147484322"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contentboth"/>
          <p:cNvPicPr>
            <a:picLocks noChangeAspect="1" noChangeArrowheads="1"/>
          </p:cNvPicPr>
          <p:nvPr userDrawn="1"/>
        </p:nvPicPr>
        <p:blipFill>
          <a:blip r:embed="rId15" cstate="print"/>
          <a:srcRect b="84305"/>
          <a:stretch>
            <a:fillRect/>
          </a:stretch>
        </p:blipFill>
        <p:spPr bwMode="auto">
          <a:xfrm>
            <a:off x="0" y="0"/>
            <a:ext cx="9144000" cy="1076325"/>
          </a:xfrm>
          <a:prstGeom prst="rect">
            <a:avLst/>
          </a:prstGeom>
          <a:noFill/>
          <a:ln w="9525">
            <a:noFill/>
            <a:miter lim="800000"/>
            <a:headEnd/>
            <a:tailEnd/>
          </a:ln>
        </p:spPr>
      </p:pic>
      <p:sp>
        <p:nvSpPr>
          <p:cNvPr id="2051" name="Rectangle 2"/>
          <p:cNvSpPr>
            <a:spLocks noGrp="1" noChangeArrowheads="1"/>
          </p:cNvSpPr>
          <p:nvPr>
            <p:ph type="body" idx="1"/>
          </p:nvPr>
        </p:nvSpPr>
        <p:spPr bwMode="auto">
          <a:xfrm>
            <a:off x="712788" y="1608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4" descr="contentboth"/>
          <p:cNvPicPr>
            <a:picLocks noChangeAspect="1" noChangeArrowheads="1"/>
          </p:cNvPicPr>
          <p:nvPr/>
        </p:nvPicPr>
        <p:blipFill>
          <a:blip r:embed="rId15" cstate="print"/>
          <a:srcRect t="15555" r="95833"/>
          <a:stretch>
            <a:fillRect/>
          </a:stretch>
        </p:blipFill>
        <p:spPr bwMode="auto">
          <a:xfrm>
            <a:off x="0" y="1066800"/>
            <a:ext cx="381000" cy="5791200"/>
          </a:xfrm>
          <a:prstGeom prst="rect">
            <a:avLst/>
          </a:prstGeom>
          <a:noFill/>
          <a:ln w="9525">
            <a:noFill/>
            <a:miter lim="800000"/>
            <a:headEnd/>
            <a:tailEnd/>
          </a:ln>
        </p:spPr>
      </p:pic>
      <p:sp>
        <p:nvSpPr>
          <p:cNvPr id="2056" name="Rectangle 11"/>
          <p:cNvSpPr>
            <a:spLocks noGrp="1" noChangeArrowheads="1"/>
          </p:cNvSpPr>
          <p:nvPr>
            <p:ph type="title"/>
          </p:nvPr>
        </p:nvSpPr>
        <p:spPr bwMode="auto">
          <a:xfrm>
            <a:off x="455613" y="331788"/>
            <a:ext cx="7381875" cy="5635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pic>
        <p:nvPicPr>
          <p:cNvPr id="9" name="Picture 2" descr="http://www.gms-hvac.com/Portals/0/gsa-logo.jpg"/>
          <p:cNvPicPr>
            <a:picLocks noChangeAspect="1" noChangeArrowheads="1"/>
          </p:cNvPicPr>
          <p:nvPr userDrawn="1"/>
        </p:nvPicPr>
        <p:blipFill>
          <a:blip r:embed="rId16" cstate="print"/>
          <a:srcRect/>
          <a:stretch>
            <a:fillRect/>
          </a:stretch>
        </p:blipFill>
        <p:spPr bwMode="auto">
          <a:xfrm>
            <a:off x="7887712" y="175710"/>
            <a:ext cx="1107450" cy="727540"/>
          </a:xfrm>
          <a:prstGeom prst="rect">
            <a:avLst/>
          </a:prstGeom>
          <a:noFill/>
        </p:spPr>
      </p:pic>
    </p:spTree>
  </p:cSld>
  <p:clrMap bg1="lt1" tx1="dk1" bg2="lt2" tx2="dk2" accent1="accent1" accent2="accent2" accent3="accent3" accent4="accent4" accent5="accent5" accent6="accent6" hlink="hlink" folHlink="folHlink"/>
  <p:sldLayoutIdLst>
    <p:sldLayoutId id="2147484336"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 id="2147484334" r:id="rId13"/>
  </p:sldLayoutIdLst>
  <p:hf hdr="0" dt="0"/>
  <p:txStyles>
    <p:titleStyle>
      <a:lvl1pPr algn="l" rtl="0" eaLnBrk="0" fontAlgn="base" hangingPunct="0">
        <a:spcBef>
          <a:spcPct val="0"/>
        </a:spcBef>
        <a:spcAft>
          <a:spcPct val="0"/>
        </a:spcAft>
        <a:defRPr sz="2600" b="1">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231775" indent="-231775" algn="l" rtl="0" eaLnBrk="0" fontAlgn="base" hangingPunct="0">
        <a:spcBef>
          <a:spcPct val="20000"/>
        </a:spcBef>
        <a:spcAft>
          <a:spcPct val="0"/>
        </a:spcAft>
        <a:buClr>
          <a:srgbClr val="AF242B"/>
        </a:buClr>
        <a:buSzPct val="75000"/>
        <a:buFont typeface="Wingdings" pitchFamily="2" charset="2"/>
        <a:buChar char="w"/>
        <a:defRPr sz="2600">
          <a:solidFill>
            <a:schemeClr val="tx1"/>
          </a:solidFill>
          <a:latin typeface="+mn-lt"/>
          <a:ea typeface="+mn-ea"/>
          <a:cs typeface="+mn-cs"/>
        </a:defRPr>
      </a:lvl1pPr>
      <a:lvl2pPr marL="568325" indent="-222250"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2pPr>
      <a:lvl3pPr marL="914400" indent="-231775" algn="l" rtl="0" eaLnBrk="0" fontAlgn="base" hangingPunct="0">
        <a:spcBef>
          <a:spcPct val="20000"/>
        </a:spcBef>
        <a:spcAft>
          <a:spcPct val="0"/>
        </a:spcAft>
        <a:buClr>
          <a:srgbClr val="AF242B"/>
        </a:buClr>
        <a:buSzPct val="75000"/>
        <a:buFont typeface="Wingdings" pitchFamily="2" charset="2"/>
        <a:buChar char="w"/>
        <a:defRPr sz="2400">
          <a:solidFill>
            <a:schemeClr val="tx1"/>
          </a:solidFill>
          <a:latin typeface="+mn-lt"/>
        </a:defRPr>
      </a:lvl3pPr>
      <a:lvl4pPr marL="1260475" indent="-231775"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4pPr>
      <a:lvl5pPr marL="1539875" indent="-165100" algn="l" rtl="0" eaLnBrk="0" fontAlgn="base" hangingPunct="0">
        <a:spcBef>
          <a:spcPct val="20000"/>
        </a:spcBef>
        <a:spcAft>
          <a:spcPct val="0"/>
        </a:spcAft>
        <a:buClr>
          <a:srgbClr val="AF242B"/>
        </a:buClr>
        <a:buSzPct val="75000"/>
        <a:buFont typeface="Wingdings" pitchFamily="2" charset="2"/>
        <a:buChar char="w"/>
        <a:defRPr sz="2000">
          <a:solidFill>
            <a:schemeClr val="tx1"/>
          </a:solidFill>
          <a:latin typeface="+mn-lt"/>
        </a:defRPr>
      </a:lvl5pPr>
      <a:lvl6pPr marL="19970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6pPr>
      <a:lvl7pPr marL="24542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7pPr>
      <a:lvl8pPr marL="29114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8pPr>
      <a:lvl9pPr marL="3368675" indent="-165100" algn="l" rtl="0" fontAlgn="base">
        <a:spcBef>
          <a:spcPct val="20000"/>
        </a:spcBef>
        <a:spcAft>
          <a:spcPct val="0"/>
        </a:spcAft>
        <a:buClr>
          <a:srgbClr val="AF242B"/>
        </a:buClr>
        <a:buSzPct val="75000"/>
        <a:buFont typeface="Wingdings" pitchFamily="2" charset="2"/>
        <a:buChar char="w"/>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2133600" y="1600200"/>
            <a:ext cx="6685935" cy="1295400"/>
          </a:xfrm>
        </p:spPr>
        <p:txBody>
          <a:bodyPr/>
          <a:lstStyle/>
          <a:p>
            <a:pPr eaLnBrk="1" hangingPunct="1"/>
            <a:r>
              <a:rPr lang="en-US" dirty="0" smtClean="0"/>
              <a:t>GSA’s Vendor and Customer </a:t>
            </a:r>
            <a:br>
              <a:rPr lang="en-US" dirty="0" smtClean="0"/>
            </a:br>
            <a:r>
              <a:rPr lang="en-US" dirty="0" smtClean="0"/>
              <a:t>Self Service (VCSS)</a:t>
            </a:r>
            <a:endParaRPr lang="en-US" sz="2400" b="0" dirty="0" smtClean="0"/>
          </a:p>
        </p:txBody>
      </p:sp>
      <p:sp>
        <p:nvSpPr>
          <p:cNvPr id="4" name="Rectangle 4"/>
          <p:cNvSpPr txBox="1">
            <a:spLocks noChangeArrowheads="1"/>
          </p:cNvSpPr>
          <p:nvPr/>
        </p:nvSpPr>
        <p:spPr bwMode="auto">
          <a:xfrm>
            <a:off x="2133601" y="5318760"/>
            <a:ext cx="5593080" cy="1295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61009" y="3512820"/>
            <a:ext cx="8558187" cy="145923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 (Cont’d)</a:t>
            </a:r>
          </a:p>
        </p:txBody>
      </p:sp>
      <p:sp>
        <p:nvSpPr>
          <p:cNvPr id="8195" name="Rectangle 7"/>
          <p:cNvSpPr>
            <a:spLocks noGrp="1" noChangeArrowheads="1"/>
          </p:cNvSpPr>
          <p:nvPr>
            <p:ph idx="1"/>
          </p:nvPr>
        </p:nvSpPr>
        <p:spPr>
          <a:xfrm>
            <a:off x="442454" y="1264255"/>
            <a:ext cx="8598310" cy="1127253"/>
          </a:xfrm>
        </p:spPr>
        <p:txBody>
          <a:bodyPr/>
          <a:lstStyle/>
          <a:p>
            <a:pPr eaLnBrk="1" hangingPunct="1"/>
            <a:r>
              <a:rPr lang="en-US" sz="2200" b="1" dirty="0" smtClean="0"/>
              <a:t>Review Correspondence page</a:t>
            </a:r>
          </a:p>
          <a:p>
            <a:pPr lvl="1" eaLnBrk="1" hangingPunct="1"/>
            <a:r>
              <a:rPr lang="en-US" sz="1800" dirty="0" smtClean="0"/>
              <a:t>To view attachments associated with a correspondence record, select a correspondence record and then select the </a:t>
            </a:r>
            <a:r>
              <a:rPr lang="en-US" sz="1800" b="1" dirty="0" smtClean="0"/>
              <a:t>[Attachments] </a:t>
            </a:r>
            <a:r>
              <a:rPr lang="en-US" sz="1800" dirty="0" smtClean="0"/>
              <a:t>button.</a:t>
            </a:r>
          </a:p>
          <a:p>
            <a:pPr lvl="1" eaLnBrk="1" hangingPunct="1"/>
            <a:r>
              <a:rPr lang="en-US" sz="1800" dirty="0" smtClean="0"/>
              <a:t>Scrolling to the right of the search results will show the “Has Attachments” column, which identifies if an attachment is present.</a:t>
            </a:r>
          </a:p>
        </p:txBody>
      </p:sp>
      <p:sp>
        <p:nvSpPr>
          <p:cNvPr id="10" name="Rectangle 9"/>
          <p:cNvSpPr/>
          <p:nvPr/>
        </p:nvSpPr>
        <p:spPr bwMode="auto">
          <a:xfrm>
            <a:off x="526467" y="3560602"/>
            <a:ext cx="822273" cy="3027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494600" y="4371440"/>
            <a:ext cx="8489379" cy="24628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G9</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a:t>
            </a:r>
          </a:p>
        </p:txBody>
      </p:sp>
      <p:sp>
        <p:nvSpPr>
          <p:cNvPr id="8195" name="Rectangle 7"/>
          <p:cNvSpPr>
            <a:spLocks noGrp="1" noChangeArrowheads="1"/>
          </p:cNvSpPr>
          <p:nvPr>
            <p:ph idx="1"/>
          </p:nvPr>
        </p:nvSpPr>
        <p:spPr>
          <a:xfrm>
            <a:off x="520506" y="1306458"/>
            <a:ext cx="8492222" cy="4848681"/>
          </a:xfrm>
        </p:spPr>
        <p:txBody>
          <a:bodyPr/>
          <a:lstStyle/>
          <a:p>
            <a:pPr eaLnBrk="1" hangingPunct="1"/>
            <a:r>
              <a:rPr lang="en-US" sz="2000" b="1" dirty="0" smtClean="0"/>
              <a:t>The Send Correspondence page is used to create account or statement correspondence to send to GSA.  </a:t>
            </a:r>
          </a:p>
          <a:p>
            <a:pPr eaLnBrk="1" hangingPunct="1">
              <a:buNone/>
            </a:pPr>
            <a:endParaRPr lang="en-US" sz="1000" dirty="0" smtClean="0"/>
          </a:p>
          <a:p>
            <a:pPr lvl="1" eaLnBrk="1" hangingPunct="1"/>
            <a:r>
              <a:rPr lang="en-US" sz="1800" dirty="0" smtClean="0"/>
              <a:t>Create correspondence.</a:t>
            </a:r>
          </a:p>
          <a:p>
            <a:pPr lvl="1" eaLnBrk="1" hangingPunct="1">
              <a:buNone/>
            </a:pPr>
            <a:endParaRPr lang="en-US" sz="1800" dirty="0" smtClean="0"/>
          </a:p>
          <a:p>
            <a:pPr lvl="2" eaLnBrk="1" hangingPunct="1"/>
            <a:r>
              <a:rPr lang="en-US" sz="1600" dirty="0" smtClean="0"/>
              <a:t>Account correspondence are messages regarding a general issue or question regarding your account.</a:t>
            </a:r>
          </a:p>
          <a:p>
            <a:pPr lvl="2" eaLnBrk="1" hangingPunct="1">
              <a:buNone/>
            </a:pPr>
            <a:endParaRPr lang="en-US" sz="1600" dirty="0" smtClean="0"/>
          </a:p>
          <a:p>
            <a:pPr lvl="2" eaLnBrk="1" hangingPunct="1"/>
            <a:r>
              <a:rPr lang="en-US" sz="1600" dirty="0" smtClean="0"/>
              <a:t>Statement correspondence are messages regarding a specific statement on your account.</a:t>
            </a:r>
          </a:p>
          <a:p>
            <a:pPr lvl="2" eaLnBrk="1" hangingPunct="1">
              <a:buNone/>
            </a:pPr>
            <a:endParaRPr lang="en-US" sz="1600" dirty="0" smtClean="0"/>
          </a:p>
          <a:p>
            <a:pPr lvl="2" eaLnBrk="1" hangingPunct="1"/>
            <a:r>
              <a:rPr lang="en-US" sz="1600" dirty="0" smtClean="0"/>
              <a:t>If you are creating statement correspondence, there is an extra step to identify the statement you want to create the correspondence for.</a:t>
            </a:r>
          </a:p>
          <a:p>
            <a:pPr lvl="2" eaLnBrk="1" hangingPunct="1">
              <a:buNone/>
            </a:pPr>
            <a:endParaRPr lang="en-US" sz="1600" dirty="0" smtClean="0"/>
          </a:p>
          <a:p>
            <a:pPr lvl="2" eaLnBrk="1" hangingPunct="1"/>
            <a:r>
              <a:rPr lang="en-US" sz="1600" dirty="0" smtClean="0"/>
              <a:t>If you have access to more than one account, there is an additional step to identify which account you are creating the correspondence for. </a:t>
            </a: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G10</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195" name="Rectangle 7"/>
          <p:cNvSpPr>
            <a:spLocks noGrp="1" noChangeArrowheads="1"/>
          </p:cNvSpPr>
          <p:nvPr>
            <p:ph idx="1"/>
          </p:nvPr>
        </p:nvSpPr>
        <p:spPr>
          <a:xfrm>
            <a:off x="516191" y="1250188"/>
            <a:ext cx="8529433" cy="1087542"/>
          </a:xfrm>
        </p:spPr>
        <p:txBody>
          <a:bodyPr/>
          <a:lstStyle/>
          <a:p>
            <a:pPr eaLnBrk="1" hangingPunct="1"/>
            <a:r>
              <a:rPr lang="en-US" sz="2200" b="1" dirty="0" smtClean="0"/>
              <a:t>Create Account Correspondence </a:t>
            </a:r>
          </a:p>
          <a:p>
            <a:pPr lvl="1" eaLnBrk="1" hangingPunct="1"/>
            <a:r>
              <a:rPr lang="en-US" sz="1800" dirty="0" smtClean="0"/>
              <a:t>To access the Send Correspondence page to create account correspondence, from the menu bar select </a:t>
            </a:r>
            <a:r>
              <a:rPr lang="en-US" sz="1800" b="1" dirty="0" smtClean="0"/>
              <a:t>Correspondence &gt; Create Account Correspondence</a:t>
            </a:r>
            <a:r>
              <a:rPr lang="en-US" sz="1800" dirty="0" smtClean="0"/>
              <a:t>.</a:t>
            </a:r>
          </a:p>
          <a:p>
            <a:pPr lvl="1" eaLnBrk="1" hangingPunct="1"/>
            <a:endParaRPr lang="en-US" sz="2000" dirty="0" smtClean="0"/>
          </a:p>
          <a:p>
            <a:pPr lvl="1" eaLnBrk="1" hangingPunct="1"/>
            <a:endParaRPr lang="en-US" sz="2000" dirty="0" smtClean="0"/>
          </a:p>
          <a:p>
            <a:pPr lvl="1" eaLnBrk="1" hangingPunct="1"/>
            <a:endParaRPr lang="en-US" sz="2000" dirty="0" smtClean="0"/>
          </a:p>
          <a:p>
            <a:pPr lvl="1" eaLnBrk="1" hangingPunct="1"/>
            <a:endParaRPr lang="en-US" sz="2000" dirty="0" smtClean="0"/>
          </a:p>
          <a:p>
            <a:pPr eaLnBrk="1" hangingPunct="1"/>
            <a:r>
              <a:rPr lang="en-US" sz="2200" b="1" dirty="0" smtClean="0"/>
              <a:t>Create Statement Correspondence</a:t>
            </a:r>
          </a:p>
          <a:p>
            <a:pPr lvl="1" eaLnBrk="1" hangingPunct="1"/>
            <a:r>
              <a:rPr lang="en-US" sz="1800" dirty="0" smtClean="0"/>
              <a:t>To access the Send Correspondence page to create statement correspondence, from the menu bar select </a:t>
            </a:r>
            <a:r>
              <a:rPr lang="en-US" sz="1800" b="1" dirty="0" smtClean="0"/>
              <a:t>Correspondence &gt; Create Statement Correspondence</a:t>
            </a:r>
            <a:r>
              <a:rPr lang="en-US" sz="1800" dirty="0" smtClean="0"/>
              <a:t>.</a:t>
            </a:r>
          </a:p>
        </p:txBody>
      </p:sp>
      <p:pic>
        <p:nvPicPr>
          <p:cNvPr id="12290" name="Picture 2"/>
          <p:cNvPicPr>
            <a:picLocks noChangeAspect="1" noChangeArrowheads="1"/>
          </p:cNvPicPr>
          <p:nvPr/>
        </p:nvPicPr>
        <p:blipFill>
          <a:blip r:embed="rId3" cstate="print"/>
          <a:srcRect/>
          <a:stretch>
            <a:fillRect/>
          </a:stretch>
        </p:blipFill>
        <p:spPr bwMode="auto">
          <a:xfrm>
            <a:off x="3531247" y="2685093"/>
            <a:ext cx="2472903" cy="1169452"/>
          </a:xfrm>
          <a:prstGeom prst="rect">
            <a:avLst/>
          </a:prstGeom>
          <a:noFill/>
          <a:ln w="9525">
            <a:solidFill>
              <a:schemeClr val="bg2"/>
            </a:solidFill>
            <a:miter lim="800000"/>
            <a:headEnd/>
            <a:tailEnd/>
          </a:ln>
        </p:spPr>
      </p:pic>
      <p:pic>
        <p:nvPicPr>
          <p:cNvPr id="9" name="Picture 3"/>
          <p:cNvPicPr>
            <a:picLocks noChangeAspect="1" noChangeArrowheads="1"/>
          </p:cNvPicPr>
          <p:nvPr/>
        </p:nvPicPr>
        <p:blipFill>
          <a:blip r:embed="rId4" cstate="print"/>
          <a:srcRect/>
          <a:stretch>
            <a:fillRect/>
          </a:stretch>
        </p:blipFill>
        <p:spPr bwMode="auto">
          <a:xfrm>
            <a:off x="3629718" y="5490834"/>
            <a:ext cx="2517863" cy="1165907"/>
          </a:xfrm>
          <a:prstGeom prst="rect">
            <a:avLst/>
          </a:prstGeom>
          <a:noFill/>
          <a:ln w="9525">
            <a:solidFill>
              <a:schemeClr val="bg2"/>
            </a:solidFill>
            <a:miter lim="800000"/>
            <a:headEnd/>
            <a:tailEnd/>
          </a:ln>
        </p:spPr>
      </p:pic>
      <p:sp>
        <p:nvSpPr>
          <p:cNvPr id="6" name="Rectangle 5"/>
          <p:cNvSpPr/>
          <p:nvPr/>
        </p:nvSpPr>
        <p:spPr bwMode="auto">
          <a:xfrm>
            <a:off x="3509214" y="3370213"/>
            <a:ext cx="2462095" cy="24582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09215" y="2677471"/>
            <a:ext cx="1312167" cy="27354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606196" y="6414655"/>
            <a:ext cx="2517513" cy="23552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606198" y="5476088"/>
            <a:ext cx="1339876" cy="28740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10" name="Rectangle 7"/>
          <p:cNvSpPr txBox="1">
            <a:spLocks noChangeArrowheads="1"/>
          </p:cNvSpPr>
          <p:nvPr/>
        </p:nvSpPr>
        <p:spPr bwMode="auto">
          <a:xfrm>
            <a:off x="546528" y="1210965"/>
            <a:ext cx="8330186" cy="1809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marR="0" lvl="0" indent="-231775"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kumimoji="0" lang="en-US" sz="2000" i="0" u="none" strike="noStrike" kern="0" cap="none" spc="0" normalizeH="0" baseline="0" noProof="0" dirty="0" smtClean="0">
                <a:ln>
                  <a:noFill/>
                </a:ln>
                <a:solidFill>
                  <a:schemeClr val="tx1"/>
                </a:solidFill>
                <a:effectLst/>
                <a:uLnTx/>
                <a:uFillTx/>
                <a:latin typeface="+mn-lt"/>
                <a:ea typeface="+mn-ea"/>
                <a:cs typeface="+mn-cs"/>
              </a:rPr>
              <a:t>If you selected the Create Statement Correspondence menu option, the Enter Statement Number page displays.</a:t>
            </a:r>
          </a:p>
          <a:p>
            <a:pPr marL="568325" marR="0" lvl="1" indent="-222250"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r>
              <a:rPr lang="en-US" kern="0" dirty="0" smtClean="0">
                <a:latin typeface="+mn-lt"/>
              </a:rPr>
              <a:t>Identify the statement you would like to create correspondence for by entering the </a:t>
            </a:r>
            <a:r>
              <a:rPr lang="en-US" b="1" kern="0" dirty="0" smtClean="0">
                <a:latin typeface="+mn-lt"/>
              </a:rPr>
              <a:t>Statement Number </a:t>
            </a:r>
            <a:r>
              <a:rPr lang="en-US" kern="0" dirty="0" smtClean="0">
                <a:latin typeface="+mn-lt"/>
              </a:rPr>
              <a:t>and selecting the </a:t>
            </a:r>
            <a:r>
              <a:rPr lang="en-US" b="1" kern="0" dirty="0" smtClean="0">
                <a:latin typeface="+mn-lt"/>
              </a:rPr>
              <a:t>[Next] </a:t>
            </a:r>
            <a:r>
              <a:rPr lang="en-US" kern="0" dirty="0" smtClean="0">
                <a:latin typeface="+mn-lt"/>
              </a:rPr>
              <a:t>button.</a:t>
            </a:r>
            <a:r>
              <a:rPr lang="en-US" sz="2000" kern="0" dirty="0" smtClean="0">
                <a:latin typeface="+mn-lt"/>
              </a:rPr>
              <a:t> </a:t>
            </a:r>
          </a:p>
          <a:p>
            <a:pPr lvl="2" indent="-222250">
              <a:spcBef>
                <a:spcPct val="20000"/>
              </a:spcBef>
              <a:buClr>
                <a:srgbClr val="AF242B"/>
              </a:buClr>
              <a:buSzPct val="75000"/>
              <a:buFont typeface="Wingdings" pitchFamily="2" charset="2"/>
              <a:buChar char="w"/>
              <a:defRPr/>
            </a:pPr>
            <a:r>
              <a:rPr lang="en-US" sz="1600" kern="0" dirty="0" smtClean="0">
                <a:latin typeface="+mn-lt"/>
              </a:rPr>
              <a:t>If the statement is associated with more than one account, you must enter the </a:t>
            </a:r>
            <a:r>
              <a:rPr lang="en-US" sz="1600" b="1" kern="0" dirty="0" smtClean="0">
                <a:latin typeface="+mn-lt"/>
              </a:rPr>
              <a:t>Account Code</a:t>
            </a:r>
            <a:r>
              <a:rPr lang="en-US" sz="1600" kern="0" dirty="0" smtClean="0">
                <a:latin typeface="+mn-lt"/>
              </a:rPr>
              <a:t>.</a:t>
            </a:r>
            <a:endParaRPr lang="en-US" dirty="0" smtClean="0"/>
          </a:p>
          <a:p>
            <a:pPr marL="568325" marR="0" lvl="1" indent="-222250" algn="l" defTabSz="914400" rtl="0" eaLnBrk="1" fontAlgn="base" latinLnBrk="0" hangingPunct="1">
              <a:lnSpc>
                <a:spcPct val="100000"/>
              </a:lnSpc>
              <a:spcBef>
                <a:spcPct val="20000"/>
              </a:spcBef>
              <a:spcAft>
                <a:spcPct val="0"/>
              </a:spcAft>
              <a:buClr>
                <a:srgbClr val="AF242B"/>
              </a:buClr>
              <a:buSzPct val="75000"/>
              <a:buFont typeface="Wingdings" pitchFamily="2" charset="2"/>
              <a:buChar char="w"/>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pic>
        <p:nvPicPr>
          <p:cNvPr id="67586" name="Picture 2"/>
          <p:cNvPicPr>
            <a:picLocks noChangeAspect="1" noChangeArrowheads="1"/>
          </p:cNvPicPr>
          <p:nvPr/>
        </p:nvPicPr>
        <p:blipFill>
          <a:blip r:embed="rId3" cstate="print"/>
          <a:srcRect/>
          <a:stretch>
            <a:fillRect/>
          </a:stretch>
        </p:blipFill>
        <p:spPr bwMode="auto">
          <a:xfrm>
            <a:off x="1559632" y="3280414"/>
            <a:ext cx="5904718" cy="3299242"/>
          </a:xfrm>
          <a:prstGeom prst="rect">
            <a:avLst/>
          </a:prstGeom>
          <a:noFill/>
          <a:ln w="9525">
            <a:solidFill>
              <a:schemeClr val="tx1"/>
            </a:solidFill>
            <a:miter lim="800000"/>
            <a:headEnd/>
            <a:tailEnd/>
          </a:ln>
        </p:spPr>
      </p:pic>
      <p:sp>
        <p:nvSpPr>
          <p:cNvPr id="14" name="Rectangle 13"/>
          <p:cNvSpPr/>
          <p:nvPr/>
        </p:nvSpPr>
        <p:spPr bwMode="auto">
          <a:xfrm>
            <a:off x="1767508" y="5772654"/>
            <a:ext cx="3172005" cy="30518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076832" y="5678364"/>
            <a:ext cx="711957" cy="49359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726758" y="3326130"/>
            <a:ext cx="8010525" cy="274320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195" name="Rectangle 7"/>
          <p:cNvSpPr>
            <a:spLocks noGrp="1" noChangeArrowheads="1"/>
          </p:cNvSpPr>
          <p:nvPr>
            <p:ph idx="1"/>
          </p:nvPr>
        </p:nvSpPr>
        <p:spPr>
          <a:xfrm>
            <a:off x="422032" y="1116648"/>
            <a:ext cx="8660936" cy="2056043"/>
          </a:xfrm>
        </p:spPr>
        <p:txBody>
          <a:bodyPr/>
          <a:lstStyle/>
          <a:p>
            <a:pPr eaLnBrk="1" hangingPunct="1"/>
            <a:r>
              <a:rPr lang="en-US" sz="2200" b="1" dirty="0" smtClean="0"/>
              <a:t>Send Correspondence page</a:t>
            </a:r>
          </a:p>
          <a:p>
            <a:pPr lvl="1" eaLnBrk="1" hangingPunct="1"/>
            <a:r>
              <a:rPr lang="en-US" sz="1800" dirty="0" smtClean="0"/>
              <a:t>The Send Correspondence page displays after you do either of the following:</a:t>
            </a:r>
          </a:p>
          <a:p>
            <a:pPr lvl="2" eaLnBrk="1" hangingPunct="1"/>
            <a:r>
              <a:rPr lang="en-US" sz="1600" dirty="0" smtClean="0"/>
              <a:t>Select the Create Account Correspondence menu option.</a:t>
            </a:r>
          </a:p>
          <a:p>
            <a:pPr lvl="2" eaLnBrk="1" hangingPunct="1"/>
            <a:r>
              <a:rPr lang="en-US" sz="1600" dirty="0" smtClean="0"/>
              <a:t>Select the Create Statement Correspondence menu option, then identify the statement number you would like to create correspondence for. </a:t>
            </a:r>
          </a:p>
          <a:p>
            <a:pPr lvl="1" eaLnBrk="1" hangingPunct="1"/>
            <a:r>
              <a:rPr lang="en-US" sz="1800" dirty="0" smtClean="0"/>
              <a:t>Enter your contact and account information.</a:t>
            </a:r>
          </a:p>
          <a:p>
            <a:pPr lvl="2" eaLnBrk="1" hangingPunct="1">
              <a:buNone/>
            </a:pPr>
            <a:endParaRPr lang="en-US" sz="2000" dirty="0" smtClean="0"/>
          </a:p>
          <a:p>
            <a:pPr lvl="2" eaLnBrk="1" hangingPunct="1"/>
            <a:endParaRPr lang="en-US" sz="1600" dirty="0" smtClean="0"/>
          </a:p>
        </p:txBody>
      </p:sp>
      <p:sp>
        <p:nvSpPr>
          <p:cNvPr id="13" name="Rectangle 12"/>
          <p:cNvSpPr/>
          <p:nvPr/>
        </p:nvSpPr>
        <p:spPr bwMode="auto">
          <a:xfrm>
            <a:off x="896769" y="4625067"/>
            <a:ext cx="794872" cy="17553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934868" y="5476229"/>
            <a:ext cx="1061368" cy="18853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807195" y="2109923"/>
            <a:ext cx="7848600" cy="3829050"/>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195" name="Rectangle 7"/>
          <p:cNvSpPr>
            <a:spLocks noGrp="1" noChangeArrowheads="1"/>
          </p:cNvSpPr>
          <p:nvPr>
            <p:ph idx="1"/>
          </p:nvPr>
        </p:nvSpPr>
        <p:spPr>
          <a:xfrm>
            <a:off x="501445" y="1150473"/>
            <a:ext cx="8355952" cy="959682"/>
          </a:xfrm>
        </p:spPr>
        <p:txBody>
          <a:bodyPr/>
          <a:lstStyle/>
          <a:p>
            <a:pPr eaLnBrk="1" hangingPunct="1"/>
            <a:r>
              <a:rPr lang="en-US" sz="2200" b="1" dirty="0" smtClean="0"/>
              <a:t>Send Correspondence page</a:t>
            </a:r>
          </a:p>
          <a:p>
            <a:pPr lvl="1" eaLnBrk="1" hangingPunct="1"/>
            <a:r>
              <a:rPr lang="en-US" sz="1800" dirty="0" smtClean="0"/>
              <a:t>Enter your correspondence information. </a:t>
            </a:r>
          </a:p>
        </p:txBody>
      </p:sp>
      <p:sp>
        <p:nvSpPr>
          <p:cNvPr id="12" name="Rectangle 11"/>
          <p:cNvSpPr/>
          <p:nvPr/>
        </p:nvSpPr>
        <p:spPr bwMode="auto">
          <a:xfrm>
            <a:off x="807547" y="2042113"/>
            <a:ext cx="1021866" cy="31017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cstate="print"/>
          <a:srcRect/>
          <a:stretch>
            <a:fillRect/>
          </a:stretch>
        </p:blipFill>
        <p:spPr bwMode="auto">
          <a:xfrm>
            <a:off x="929027" y="2825270"/>
            <a:ext cx="7596955" cy="183178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195" name="Rectangle 7"/>
          <p:cNvSpPr>
            <a:spLocks noGrp="1" noChangeArrowheads="1"/>
          </p:cNvSpPr>
          <p:nvPr>
            <p:ph idx="1"/>
          </p:nvPr>
        </p:nvSpPr>
        <p:spPr>
          <a:xfrm>
            <a:off x="475350" y="1296593"/>
            <a:ext cx="8471702" cy="1249660"/>
          </a:xfrm>
        </p:spPr>
        <p:txBody>
          <a:bodyPr/>
          <a:lstStyle/>
          <a:p>
            <a:pPr eaLnBrk="1" hangingPunct="1"/>
            <a:r>
              <a:rPr lang="en-US" sz="2200" b="1" dirty="0" smtClean="0"/>
              <a:t>Add an Attachment to the Correspondence</a:t>
            </a:r>
          </a:p>
          <a:p>
            <a:pPr lvl="1" eaLnBrk="1" hangingPunct="1"/>
            <a:r>
              <a:rPr lang="en-US" sz="1800" dirty="0" smtClean="0"/>
              <a:t>If you would like to add supporting documentation to your correspondence, select the </a:t>
            </a:r>
            <a:r>
              <a:rPr lang="en-US" sz="1800" b="1" dirty="0" smtClean="0"/>
              <a:t>Attachments </a:t>
            </a:r>
            <a:r>
              <a:rPr lang="en-US" sz="1800" dirty="0" smtClean="0"/>
              <a:t>tab and then select the </a:t>
            </a:r>
            <a:r>
              <a:rPr lang="en-US" sz="1800" b="1" dirty="0" smtClean="0"/>
              <a:t>[Browse] </a:t>
            </a:r>
            <a:r>
              <a:rPr lang="en-US" sz="1800" dirty="0" smtClean="0"/>
              <a:t>button</a:t>
            </a:r>
            <a:r>
              <a:rPr lang="en-US" sz="1800" b="1" dirty="0" smtClean="0"/>
              <a:t> </a:t>
            </a:r>
            <a:r>
              <a:rPr lang="en-US" sz="1800" dirty="0" smtClean="0"/>
              <a:t>to search for a file on your computer.</a:t>
            </a:r>
          </a:p>
        </p:txBody>
      </p:sp>
      <p:sp>
        <p:nvSpPr>
          <p:cNvPr id="9" name="Rectangle 8"/>
          <p:cNvSpPr/>
          <p:nvPr/>
        </p:nvSpPr>
        <p:spPr bwMode="auto">
          <a:xfrm>
            <a:off x="2976004" y="3532304"/>
            <a:ext cx="1436507" cy="476170"/>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6730409" y="4100305"/>
            <a:ext cx="1063403" cy="34274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195" name="Rectangle 7"/>
          <p:cNvSpPr>
            <a:spLocks noGrp="1" noChangeArrowheads="1"/>
          </p:cNvSpPr>
          <p:nvPr>
            <p:ph idx="1"/>
          </p:nvPr>
        </p:nvSpPr>
        <p:spPr>
          <a:xfrm>
            <a:off x="634181" y="1268457"/>
            <a:ext cx="8223216" cy="1165027"/>
          </a:xfrm>
        </p:spPr>
        <p:txBody>
          <a:bodyPr/>
          <a:lstStyle/>
          <a:p>
            <a:pPr eaLnBrk="1" hangingPunct="1"/>
            <a:r>
              <a:rPr lang="en-US" sz="2200" b="1" dirty="0" smtClean="0"/>
              <a:t>Add an Attachment to the Correspondence</a:t>
            </a:r>
            <a:endParaRPr lang="en-US" sz="2200" dirty="0" smtClean="0"/>
          </a:p>
          <a:p>
            <a:pPr lvl="1" eaLnBrk="1" hangingPunct="1"/>
            <a:r>
              <a:rPr lang="en-US" sz="1800" dirty="0" smtClean="0"/>
              <a:t>In the choose file pop-up window, locate the file on your computer, select the </a:t>
            </a:r>
            <a:r>
              <a:rPr lang="en-US" sz="1800" b="1" dirty="0" smtClean="0"/>
              <a:t>file</a:t>
            </a:r>
            <a:r>
              <a:rPr lang="en-US" sz="1800" dirty="0" smtClean="0"/>
              <a:t>,</a:t>
            </a:r>
            <a:r>
              <a:rPr lang="en-US" sz="1800" b="1" dirty="0" smtClean="0"/>
              <a:t> </a:t>
            </a:r>
            <a:r>
              <a:rPr lang="en-US" sz="1800" dirty="0" smtClean="0"/>
              <a:t>and then select the </a:t>
            </a:r>
            <a:r>
              <a:rPr lang="en-US" sz="1800" b="1" dirty="0" smtClean="0"/>
              <a:t>[Open] </a:t>
            </a:r>
            <a:r>
              <a:rPr lang="en-US" sz="1800" dirty="0" smtClean="0"/>
              <a:t>button.</a:t>
            </a:r>
          </a:p>
          <a:p>
            <a:pPr lvl="2" eaLnBrk="1" hangingPunct="1"/>
            <a:endParaRPr lang="en-US" sz="1600" dirty="0" smtClean="0"/>
          </a:p>
        </p:txBody>
      </p:sp>
      <p:pic>
        <p:nvPicPr>
          <p:cNvPr id="65538" name="Picture 2"/>
          <p:cNvPicPr>
            <a:picLocks noChangeAspect="1" noChangeArrowheads="1"/>
          </p:cNvPicPr>
          <p:nvPr/>
        </p:nvPicPr>
        <p:blipFill>
          <a:blip r:embed="rId3" cstate="print"/>
          <a:srcRect/>
          <a:stretch>
            <a:fillRect/>
          </a:stretch>
        </p:blipFill>
        <p:spPr bwMode="auto">
          <a:xfrm>
            <a:off x="2162129" y="2874362"/>
            <a:ext cx="4786788" cy="3477436"/>
          </a:xfrm>
          <a:prstGeom prst="rect">
            <a:avLst/>
          </a:prstGeom>
          <a:noFill/>
          <a:ln w="9525">
            <a:solidFill>
              <a:schemeClr val="tx1"/>
            </a:solidFill>
            <a:miter lim="800000"/>
            <a:headEnd/>
            <a:tailEnd/>
          </a:ln>
        </p:spPr>
      </p:pic>
      <p:sp>
        <p:nvSpPr>
          <p:cNvPr id="10" name="Rectangle 9"/>
          <p:cNvSpPr/>
          <p:nvPr/>
        </p:nvSpPr>
        <p:spPr bwMode="auto">
          <a:xfrm>
            <a:off x="3015334" y="3347139"/>
            <a:ext cx="1019841" cy="22197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6126877" y="5812845"/>
            <a:ext cx="813730" cy="29298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7"/>
          <p:cNvSpPr>
            <a:spLocks noGrp="1" noChangeArrowheads="1"/>
          </p:cNvSpPr>
          <p:nvPr>
            <p:ph idx="1"/>
          </p:nvPr>
        </p:nvSpPr>
        <p:spPr>
          <a:xfrm>
            <a:off x="464235" y="1169981"/>
            <a:ext cx="8581294" cy="1256380"/>
          </a:xfrm>
        </p:spPr>
        <p:txBody>
          <a:bodyPr/>
          <a:lstStyle/>
          <a:p>
            <a:pPr eaLnBrk="1" hangingPunct="1"/>
            <a:r>
              <a:rPr lang="en-US" sz="2200" b="1" dirty="0" smtClean="0"/>
              <a:t>Add an Attachment to the Correspondence</a:t>
            </a:r>
          </a:p>
          <a:p>
            <a:pPr lvl="1" eaLnBrk="1" hangingPunct="1"/>
            <a:r>
              <a:rPr lang="en-US" sz="1800" dirty="0" smtClean="0"/>
              <a:t>Confirm that the </a:t>
            </a:r>
            <a:r>
              <a:rPr lang="en-US" sz="1800" b="1" dirty="0" smtClean="0"/>
              <a:t>Uploaded file </a:t>
            </a:r>
            <a:r>
              <a:rPr lang="en-US" sz="1800" dirty="0" smtClean="0"/>
              <a:t>path displays, and then select the </a:t>
            </a:r>
            <a:r>
              <a:rPr lang="en-US" sz="1800" b="1" dirty="0" smtClean="0"/>
              <a:t>[Add] </a:t>
            </a:r>
            <a:r>
              <a:rPr lang="en-US" sz="1800" dirty="0" smtClean="0"/>
              <a:t>button to add this attachment.</a:t>
            </a:r>
          </a:p>
          <a:p>
            <a:pPr lvl="1" eaLnBrk="1" hangingPunct="1"/>
            <a:endParaRPr lang="en-US" sz="1800" dirty="0" smtClean="0"/>
          </a:p>
          <a:p>
            <a:pPr lvl="1" eaLnBrk="1" hangingPunct="1"/>
            <a:endParaRPr lang="en-US" sz="1800" dirty="0" smtClean="0"/>
          </a:p>
          <a:p>
            <a:pPr lvl="1" eaLnBrk="1" hangingPunct="1"/>
            <a:endParaRPr lang="en-US" sz="1800" dirty="0" smtClean="0"/>
          </a:p>
          <a:p>
            <a:pPr lvl="1" eaLnBrk="1" hangingPunct="1">
              <a:buNone/>
            </a:pPr>
            <a:endParaRPr lang="en-US" sz="1800" dirty="0" smtClean="0"/>
          </a:p>
          <a:p>
            <a:pPr lvl="1" eaLnBrk="1" hangingPunct="1">
              <a:buNone/>
            </a:pPr>
            <a:endParaRPr lang="en-US" sz="1800" dirty="0" smtClean="0"/>
          </a:p>
          <a:p>
            <a:pPr lvl="1" eaLnBrk="1" hangingPunct="1">
              <a:buNone/>
            </a:pPr>
            <a:endParaRPr lang="en-US" sz="1000" dirty="0" smtClean="0"/>
          </a:p>
          <a:p>
            <a:pPr lvl="1" eaLnBrk="1" hangingPunct="1"/>
            <a:r>
              <a:rPr lang="en-US" sz="1800" dirty="0" smtClean="0"/>
              <a:t>If the attachment is successfully added, the attachment record displays in the attachments summary below.  </a:t>
            </a:r>
          </a:p>
          <a:p>
            <a:pPr lvl="2" eaLnBrk="1" hangingPunct="1"/>
            <a:r>
              <a:rPr lang="en-US" sz="1600" dirty="0" smtClean="0"/>
              <a:t>If you would like to view the attachment, select the attachment record and then select the </a:t>
            </a:r>
            <a:r>
              <a:rPr lang="en-US" sz="1600" b="1" dirty="0" smtClean="0"/>
              <a:t>[View] </a:t>
            </a:r>
            <a:r>
              <a:rPr lang="en-US" sz="1600" dirty="0" smtClean="0"/>
              <a:t>button.</a:t>
            </a:r>
            <a:endParaRPr lang="en-US" sz="1800" dirty="0" smtClean="0"/>
          </a:p>
          <a:p>
            <a:pPr lvl="1" eaLnBrk="1" hangingPunct="1"/>
            <a:endParaRPr lang="en-US" sz="1600" dirty="0" smtClean="0"/>
          </a:p>
          <a:p>
            <a:pPr lvl="2" eaLnBrk="1" hangingPunct="1"/>
            <a:endParaRPr lang="en-US" sz="1600" dirty="0" smtClean="0"/>
          </a:p>
        </p:txBody>
      </p:sp>
      <p:pic>
        <p:nvPicPr>
          <p:cNvPr id="12290" name="Picture 2"/>
          <p:cNvPicPr>
            <a:picLocks noChangeAspect="1" noChangeArrowheads="1"/>
          </p:cNvPicPr>
          <p:nvPr/>
        </p:nvPicPr>
        <p:blipFill>
          <a:blip r:embed="rId3" cstate="print"/>
          <a:srcRect/>
          <a:stretch>
            <a:fillRect/>
          </a:stretch>
        </p:blipFill>
        <p:spPr bwMode="auto">
          <a:xfrm>
            <a:off x="1475932" y="2262852"/>
            <a:ext cx="6530384" cy="1602023"/>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 name="Rectangle 7"/>
          <p:cNvSpPr/>
          <p:nvPr/>
        </p:nvSpPr>
        <p:spPr bwMode="auto">
          <a:xfrm>
            <a:off x="2434857" y="3347117"/>
            <a:ext cx="4145864" cy="36364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7363952" y="3317360"/>
            <a:ext cx="589198" cy="484354"/>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7" name="Picture 3"/>
          <p:cNvPicPr>
            <a:picLocks noChangeAspect="1" noChangeArrowheads="1"/>
          </p:cNvPicPr>
          <p:nvPr/>
        </p:nvPicPr>
        <p:blipFill>
          <a:blip r:embed="rId4" cstate="print"/>
          <a:srcRect/>
          <a:stretch>
            <a:fillRect/>
          </a:stretch>
        </p:blipFill>
        <p:spPr bwMode="auto">
          <a:xfrm>
            <a:off x="1478802" y="5235366"/>
            <a:ext cx="6483527" cy="1268258"/>
          </a:xfrm>
          <a:prstGeom prst="rect">
            <a:avLst/>
          </a:prstGeom>
          <a:noFill/>
          <a:ln w="9525">
            <a:solidFill>
              <a:schemeClr val="tx1"/>
            </a:solidFill>
            <a:miter lim="800000"/>
            <a:headEnd/>
            <a:tailEnd/>
          </a:ln>
        </p:spPr>
      </p:pic>
      <p:sp>
        <p:nvSpPr>
          <p:cNvPr id="10" name="Rectangle 9"/>
          <p:cNvSpPr/>
          <p:nvPr/>
        </p:nvSpPr>
        <p:spPr bwMode="auto">
          <a:xfrm>
            <a:off x="1480172" y="6220260"/>
            <a:ext cx="6496210" cy="28135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2114398" y="5219641"/>
            <a:ext cx="544396" cy="42384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1391979" y="3537652"/>
            <a:ext cx="6646892" cy="1948748"/>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Create Correspondence (Cont’d)</a:t>
            </a:r>
          </a:p>
        </p:txBody>
      </p:sp>
      <p:sp>
        <p:nvSpPr>
          <p:cNvPr id="8195" name="Rectangle 7"/>
          <p:cNvSpPr>
            <a:spLocks noGrp="1" noChangeArrowheads="1"/>
          </p:cNvSpPr>
          <p:nvPr>
            <p:ph idx="1"/>
          </p:nvPr>
        </p:nvSpPr>
        <p:spPr>
          <a:xfrm>
            <a:off x="427706" y="1194716"/>
            <a:ext cx="8627806" cy="1911471"/>
          </a:xfrm>
        </p:spPr>
        <p:txBody>
          <a:bodyPr/>
          <a:lstStyle/>
          <a:p>
            <a:pPr eaLnBrk="1" hangingPunct="1"/>
            <a:r>
              <a:rPr lang="en-US" sz="2200" b="1" dirty="0" smtClean="0"/>
              <a:t>Send Correspondence page</a:t>
            </a:r>
          </a:p>
          <a:p>
            <a:pPr lvl="1" eaLnBrk="1" hangingPunct="1"/>
            <a:r>
              <a:rPr lang="en-US" sz="1800" dirty="0" smtClean="0"/>
              <a:t>Select the </a:t>
            </a:r>
            <a:r>
              <a:rPr lang="en-US" sz="1800" b="1" dirty="0" smtClean="0"/>
              <a:t>Send Correspondence </a:t>
            </a:r>
            <a:r>
              <a:rPr lang="en-US" sz="1800" dirty="0" smtClean="0"/>
              <a:t>tab to return to the message information (if you did not add an attachment you will already be in the Send Correspondence tab).</a:t>
            </a:r>
          </a:p>
          <a:p>
            <a:pPr lvl="1" eaLnBrk="1" hangingPunct="1"/>
            <a:r>
              <a:rPr lang="en-US" sz="1800" dirty="0" smtClean="0"/>
              <a:t>Select the </a:t>
            </a:r>
            <a:r>
              <a:rPr lang="en-US" sz="1800" b="1" dirty="0" smtClean="0"/>
              <a:t>[Submit Correspondence] </a:t>
            </a:r>
            <a:r>
              <a:rPr lang="en-US" sz="1800" dirty="0" smtClean="0"/>
              <a:t>button to send this correspondence to GSA. Once submitted, GSA will receive and review this correspondence. </a:t>
            </a:r>
          </a:p>
        </p:txBody>
      </p:sp>
      <p:sp>
        <p:nvSpPr>
          <p:cNvPr id="10" name="Rectangle 9"/>
          <p:cNvSpPr/>
          <p:nvPr/>
        </p:nvSpPr>
        <p:spPr bwMode="auto">
          <a:xfrm>
            <a:off x="1765506" y="4300692"/>
            <a:ext cx="2306764" cy="537123"/>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1504347" y="4936108"/>
            <a:ext cx="2408433" cy="56092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Correspondence Overview</a:t>
            </a:r>
          </a:p>
        </p:txBody>
      </p:sp>
      <p:sp>
        <p:nvSpPr>
          <p:cNvPr id="8195" name="Rectangle 7"/>
          <p:cNvSpPr>
            <a:spLocks noGrp="1" noChangeArrowheads="1"/>
          </p:cNvSpPr>
          <p:nvPr>
            <p:ph idx="1"/>
          </p:nvPr>
        </p:nvSpPr>
        <p:spPr>
          <a:xfrm>
            <a:off x="398207" y="1226975"/>
            <a:ext cx="8642550" cy="4923100"/>
          </a:xfrm>
        </p:spPr>
        <p:txBody>
          <a:bodyPr/>
          <a:lstStyle/>
          <a:p>
            <a:pPr eaLnBrk="1" hangingPunct="1"/>
            <a:r>
              <a:rPr lang="en-US" sz="2200" b="1" dirty="0" smtClean="0"/>
              <a:t>Correspondence</a:t>
            </a:r>
            <a:endParaRPr lang="en-US" sz="2200" dirty="0" smtClean="0"/>
          </a:p>
          <a:p>
            <a:pPr lvl="1" eaLnBrk="1" hangingPunct="1"/>
            <a:r>
              <a:rPr lang="en-US" sz="1600" dirty="0" smtClean="0"/>
              <a:t>Correspondence is your way of communicating to GSA general issues or questions about your account, or a specific statement, payment, or refund on your account.</a:t>
            </a:r>
          </a:p>
          <a:p>
            <a:pPr lvl="1" eaLnBrk="1" hangingPunct="1"/>
            <a:r>
              <a:rPr lang="en-US" sz="1600" dirty="0" smtClean="0"/>
              <a:t>Correspondence is not email.</a:t>
            </a:r>
          </a:p>
          <a:p>
            <a:pPr lvl="2" eaLnBrk="1" hangingPunct="1"/>
            <a:r>
              <a:rPr lang="en-US" sz="1400" dirty="0" smtClean="0"/>
              <a:t>You or another person (on your account) can create correspondence to send to GSA.</a:t>
            </a:r>
          </a:p>
          <a:p>
            <a:pPr lvl="2" eaLnBrk="1" hangingPunct="1"/>
            <a:r>
              <a:rPr lang="en-US" sz="1400" dirty="0" smtClean="0"/>
              <a:t>GSA can send correspondence to your account for your review.</a:t>
            </a:r>
          </a:p>
          <a:p>
            <a:pPr lvl="2" eaLnBrk="1" hangingPunct="1">
              <a:buNone/>
            </a:pPr>
            <a:endParaRPr lang="en-US" sz="1400" dirty="0" smtClean="0"/>
          </a:p>
          <a:p>
            <a:pPr lvl="2" eaLnBrk="1" hangingPunct="1">
              <a:buNone/>
            </a:pPr>
            <a:endParaRPr lang="en-US" sz="1400" dirty="0" smtClean="0"/>
          </a:p>
          <a:p>
            <a:pPr lvl="2" eaLnBrk="1" hangingPunct="1">
              <a:buNone/>
            </a:pPr>
            <a:endParaRPr lang="en-US" sz="1400" dirty="0" smtClean="0"/>
          </a:p>
          <a:p>
            <a:pPr eaLnBrk="1" hangingPunct="1"/>
            <a:r>
              <a:rPr lang="en-US" sz="2200" b="1" dirty="0" smtClean="0"/>
              <a:t>It is important to understand that there are several types of correspondence that can be sent, including:</a:t>
            </a:r>
            <a:endParaRPr lang="en-US" sz="2000" dirty="0" smtClean="0"/>
          </a:p>
          <a:p>
            <a:pPr lvl="1" eaLnBrk="1" hangingPunct="1"/>
            <a:r>
              <a:rPr lang="en-US" sz="1600" dirty="0" smtClean="0"/>
              <a:t>Statement correspondence, which are messages regarding a specific statement. </a:t>
            </a:r>
          </a:p>
          <a:p>
            <a:pPr lvl="1" eaLnBrk="1" hangingPunct="1"/>
            <a:r>
              <a:rPr lang="en-US" sz="1600" dirty="0" smtClean="0"/>
              <a:t>Account correspondence, which are messages regarding a general issue or question regarding your account and not related to a specific statement, payment, or refund. </a:t>
            </a:r>
          </a:p>
          <a:p>
            <a:pPr lvl="1" eaLnBrk="1" hangingPunct="1"/>
            <a:r>
              <a:rPr lang="en-US" sz="1600" dirty="0" smtClean="0"/>
              <a:t>Payment correspondence, which are messages regarding a specific payment. </a:t>
            </a:r>
          </a:p>
          <a:p>
            <a:pPr lvl="1" eaLnBrk="1" hangingPunct="1"/>
            <a:r>
              <a:rPr lang="en-US" sz="1600" dirty="0" smtClean="0"/>
              <a:t>Refund correspondence, which are messages regarding a specific refund.</a:t>
            </a:r>
          </a:p>
          <a:p>
            <a:pPr lvl="2" eaLnBrk="1" hangingPunct="1"/>
            <a:r>
              <a:rPr lang="en-US" sz="1400" dirty="0" smtClean="0"/>
              <a:t>Payment and refund correspondence have already been covered in the payment section of this presentation.  They are not available in the Correspondence menu.</a:t>
            </a:r>
          </a:p>
          <a:p>
            <a:pPr lvl="3" eaLnBrk="1" hangingPunct="1"/>
            <a:endParaRPr lang="en-US" sz="1400" dirty="0" smtClean="0"/>
          </a:p>
        </p:txBody>
      </p:sp>
      <p:pic>
        <p:nvPicPr>
          <p:cNvPr id="3074" name="Picture 2" descr="C:\Documents and Settings\tgiasson\Local Settings\Temporary Internet Files\Content.IE5\FTTN6352\MC900432627[1].png"/>
          <p:cNvPicPr>
            <a:picLocks noChangeAspect="1" noChangeArrowheads="1"/>
          </p:cNvPicPr>
          <p:nvPr/>
        </p:nvPicPr>
        <p:blipFill>
          <a:blip r:embed="rId3" cstate="print"/>
          <a:srcRect/>
          <a:stretch>
            <a:fillRect/>
          </a:stretch>
        </p:blipFill>
        <p:spPr bwMode="auto">
          <a:xfrm>
            <a:off x="7742903" y="2642860"/>
            <a:ext cx="1165123" cy="1165123"/>
          </a:xfrm>
          <a:prstGeom prst="rect">
            <a:avLst/>
          </a:prstGeom>
          <a:noFill/>
        </p:spPr>
      </p:pic>
      <p:sp>
        <p:nvSpPr>
          <p:cNvPr id="5" name="TextBox 4"/>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G1</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496659" cy="563562"/>
          </a:xfrm>
        </p:spPr>
        <p:txBody>
          <a:bodyPr/>
          <a:lstStyle/>
          <a:p>
            <a:pPr eaLnBrk="1" hangingPunct="1"/>
            <a:r>
              <a:rPr lang="en-US" dirty="0" smtClean="0"/>
              <a:t>Correspondence Menu</a:t>
            </a:r>
          </a:p>
        </p:txBody>
      </p:sp>
      <p:sp>
        <p:nvSpPr>
          <p:cNvPr id="8195" name="Rectangle 7"/>
          <p:cNvSpPr>
            <a:spLocks noGrp="1" noChangeArrowheads="1"/>
          </p:cNvSpPr>
          <p:nvPr>
            <p:ph idx="1"/>
          </p:nvPr>
        </p:nvSpPr>
        <p:spPr>
          <a:xfrm>
            <a:off x="424784" y="1155056"/>
            <a:ext cx="5244496" cy="4961442"/>
          </a:xfrm>
        </p:spPr>
        <p:txBody>
          <a:bodyPr/>
          <a:lstStyle/>
          <a:p>
            <a:pPr eaLnBrk="1" hangingPunct="1"/>
            <a:r>
              <a:rPr lang="en-US" sz="2000" b="1" dirty="0" smtClean="0"/>
              <a:t>View Account or Statement Correspondence</a:t>
            </a:r>
          </a:p>
          <a:p>
            <a:pPr lvl="1" eaLnBrk="1" hangingPunct="1"/>
            <a:endParaRPr lang="en-US" sz="600" dirty="0" smtClean="0"/>
          </a:p>
          <a:p>
            <a:pPr lvl="1" eaLnBrk="1" hangingPunct="1"/>
            <a:r>
              <a:rPr lang="en-US" sz="1600" dirty="0" smtClean="0"/>
              <a:t>Select the View Account Correspondence option to search for and view account correspondence.</a:t>
            </a:r>
          </a:p>
          <a:p>
            <a:pPr lvl="1" eaLnBrk="1" hangingPunct="1">
              <a:buNone/>
            </a:pPr>
            <a:endParaRPr lang="en-US" sz="1600" dirty="0" smtClean="0"/>
          </a:p>
          <a:p>
            <a:pPr lvl="1" eaLnBrk="1" hangingPunct="1"/>
            <a:r>
              <a:rPr lang="en-US" sz="1600" dirty="0" smtClean="0"/>
              <a:t>Select the View Statement Correspondence option to search for and view correspondence for a specific statement on your account.</a:t>
            </a:r>
          </a:p>
          <a:p>
            <a:pPr eaLnBrk="1" hangingPunct="1"/>
            <a:endParaRPr lang="en-US" sz="800" dirty="0" smtClean="0"/>
          </a:p>
          <a:p>
            <a:pPr eaLnBrk="1" hangingPunct="1"/>
            <a:r>
              <a:rPr lang="en-US" sz="2000" b="1" dirty="0" smtClean="0"/>
              <a:t>Create Account or Statement Correspondence</a:t>
            </a:r>
          </a:p>
          <a:p>
            <a:pPr lvl="1" eaLnBrk="1" hangingPunct="1"/>
            <a:endParaRPr lang="en-US" sz="600" dirty="0" smtClean="0"/>
          </a:p>
          <a:p>
            <a:pPr lvl="1" eaLnBrk="1" hangingPunct="1"/>
            <a:r>
              <a:rPr lang="en-US" sz="1600" dirty="0" smtClean="0"/>
              <a:t>Select the Create Account Correspondence option to create account correspondence.</a:t>
            </a:r>
          </a:p>
          <a:p>
            <a:pPr lvl="1" eaLnBrk="1" hangingPunct="1">
              <a:buNone/>
            </a:pPr>
            <a:endParaRPr lang="en-US" sz="1600" dirty="0" smtClean="0"/>
          </a:p>
          <a:p>
            <a:pPr lvl="1" eaLnBrk="1" hangingPunct="1"/>
            <a:r>
              <a:rPr lang="en-US" sz="1600" dirty="0" smtClean="0"/>
              <a:t>Select the Create Statement Correspondence option to create correspondence for a specific statement on your account.</a:t>
            </a:r>
          </a:p>
        </p:txBody>
      </p:sp>
      <p:grpSp>
        <p:nvGrpSpPr>
          <p:cNvPr id="2" name="Group 9"/>
          <p:cNvGrpSpPr/>
          <p:nvPr/>
        </p:nvGrpSpPr>
        <p:grpSpPr>
          <a:xfrm>
            <a:off x="5880294" y="1730326"/>
            <a:ext cx="3012983" cy="1470073"/>
            <a:chOff x="1268361" y="3008671"/>
            <a:chExt cx="3642852" cy="1917289"/>
          </a:xfrm>
        </p:grpSpPr>
        <p:grpSp>
          <p:nvGrpSpPr>
            <p:cNvPr id="3" name="Group 7"/>
            <p:cNvGrpSpPr/>
            <p:nvPr/>
          </p:nvGrpSpPr>
          <p:grpSpPr>
            <a:xfrm>
              <a:off x="1284951" y="3017887"/>
              <a:ext cx="3626261" cy="1908073"/>
              <a:chOff x="1579920" y="2914650"/>
              <a:chExt cx="2856886" cy="1514782"/>
            </a:xfrm>
          </p:grpSpPr>
          <p:pic>
            <p:nvPicPr>
              <p:cNvPr id="16386" name="Picture 2"/>
              <p:cNvPicPr>
                <a:picLocks noChangeAspect="1" noChangeArrowheads="1"/>
              </p:cNvPicPr>
              <p:nvPr/>
            </p:nvPicPr>
            <p:blipFill>
              <a:blip r:embed="rId3" cstate="print"/>
              <a:srcRect r="33355" b="72283"/>
              <a:stretch>
                <a:fillRect/>
              </a:stretch>
            </p:blipFill>
            <p:spPr bwMode="auto">
              <a:xfrm>
                <a:off x="1579920" y="2914650"/>
                <a:ext cx="1900699" cy="418485"/>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t="27391"/>
              <a:stretch>
                <a:fillRect/>
              </a:stretch>
            </p:blipFill>
            <p:spPr bwMode="auto">
              <a:xfrm>
                <a:off x="1584837" y="3333136"/>
                <a:ext cx="2851969" cy="1096296"/>
              </a:xfrm>
              <a:prstGeom prst="rect">
                <a:avLst/>
              </a:prstGeom>
              <a:noFill/>
              <a:ln w="9525">
                <a:noFill/>
                <a:miter lim="800000"/>
                <a:headEnd/>
                <a:tailEnd/>
              </a:ln>
            </p:spPr>
          </p:pic>
        </p:grpSp>
        <p:sp>
          <p:nvSpPr>
            <p:cNvPr id="9" name="Rectangle 8"/>
            <p:cNvSpPr/>
            <p:nvPr/>
          </p:nvSpPr>
          <p:spPr bwMode="auto">
            <a:xfrm>
              <a:off x="1268361" y="3008671"/>
              <a:ext cx="3642852" cy="1902542"/>
            </a:xfrm>
            <a:prstGeom prst="rect">
              <a:avLst/>
            </a:prstGeom>
            <a:noFill/>
            <a:ln w="19050" cap="flat"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11" name="Rectangle 10"/>
          <p:cNvSpPr/>
          <p:nvPr/>
        </p:nvSpPr>
        <p:spPr bwMode="auto">
          <a:xfrm>
            <a:off x="5841947" y="1701563"/>
            <a:ext cx="1968553" cy="406638"/>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G2</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a:t>
            </a:r>
          </a:p>
        </p:txBody>
      </p:sp>
      <p:sp>
        <p:nvSpPr>
          <p:cNvPr id="8195" name="Rectangle 7"/>
          <p:cNvSpPr>
            <a:spLocks noGrp="1" noChangeArrowheads="1"/>
          </p:cNvSpPr>
          <p:nvPr>
            <p:ph idx="1"/>
          </p:nvPr>
        </p:nvSpPr>
        <p:spPr>
          <a:xfrm>
            <a:off x="374153" y="1299658"/>
            <a:ext cx="8713575" cy="5305858"/>
          </a:xfrm>
        </p:spPr>
        <p:txBody>
          <a:bodyPr/>
          <a:lstStyle/>
          <a:p>
            <a:pPr eaLnBrk="1" hangingPunct="1"/>
            <a:r>
              <a:rPr lang="en-US" sz="2000" b="1" dirty="0" smtClean="0"/>
              <a:t>The Review Correspondence page is used to view account or statement correspondence.  </a:t>
            </a:r>
          </a:p>
          <a:p>
            <a:pPr eaLnBrk="1" hangingPunct="1">
              <a:buNone/>
            </a:pPr>
            <a:endParaRPr lang="en-US" sz="1000" dirty="0" smtClean="0"/>
          </a:p>
          <a:p>
            <a:pPr lvl="1" eaLnBrk="1" hangingPunct="1"/>
            <a:r>
              <a:rPr lang="en-US" sz="1800" dirty="0" smtClean="0"/>
              <a:t>View correspondence.</a:t>
            </a:r>
          </a:p>
          <a:p>
            <a:pPr lvl="2" eaLnBrk="1" hangingPunct="1"/>
            <a:r>
              <a:rPr lang="en-US" sz="1600" dirty="0" smtClean="0"/>
              <a:t>Account correspondence are messages regarding a general issue or question regarding your account.</a:t>
            </a:r>
          </a:p>
          <a:p>
            <a:pPr lvl="2" eaLnBrk="1" hangingPunct="1"/>
            <a:r>
              <a:rPr lang="en-US" sz="1600" dirty="0" smtClean="0"/>
              <a:t>Statement correspondence are messages regarding a specific statement on your account.</a:t>
            </a:r>
          </a:p>
          <a:p>
            <a:pPr lvl="2" eaLnBrk="1" hangingPunct="1"/>
            <a:r>
              <a:rPr lang="en-US" sz="1600" dirty="0" smtClean="0"/>
              <a:t>If you are reviewing statement correspondence, there is an extra step to identify the statement you want to view the correspondence for.</a:t>
            </a:r>
          </a:p>
          <a:p>
            <a:pPr lvl="2" eaLnBrk="1" hangingPunct="1">
              <a:buNone/>
            </a:pPr>
            <a:endParaRPr lang="en-US" sz="1600" dirty="0" smtClean="0"/>
          </a:p>
          <a:p>
            <a:pPr lvl="1" eaLnBrk="1" hangingPunct="1"/>
            <a:r>
              <a:rPr lang="en-US" sz="1800" dirty="0" smtClean="0"/>
              <a:t>View the details of each correspondence record, including: </a:t>
            </a:r>
          </a:p>
          <a:p>
            <a:pPr lvl="2" eaLnBrk="1" hangingPunct="1"/>
            <a:r>
              <a:rPr lang="en-US" sz="1600" dirty="0" smtClean="0"/>
              <a:t>The name of the person that created the correspondence</a:t>
            </a:r>
          </a:p>
          <a:p>
            <a:pPr lvl="2" eaLnBrk="1" hangingPunct="1"/>
            <a:r>
              <a:rPr lang="en-US" sz="1600" dirty="0" smtClean="0"/>
              <a:t>The date the correspondence was created.</a:t>
            </a:r>
          </a:p>
          <a:p>
            <a:pPr lvl="2" eaLnBrk="1" hangingPunct="1"/>
            <a:r>
              <a:rPr lang="en-US" sz="1600" dirty="0" smtClean="0"/>
              <a:t>Message text.</a:t>
            </a:r>
          </a:p>
          <a:p>
            <a:pPr lvl="2" eaLnBrk="1" hangingPunct="1">
              <a:buNone/>
            </a:pPr>
            <a:endParaRPr lang="en-US" sz="1600" dirty="0" smtClean="0"/>
          </a:p>
          <a:p>
            <a:pPr lvl="1" eaLnBrk="1" hangingPunct="1"/>
            <a:r>
              <a:rPr lang="en-US" sz="1800" dirty="0" smtClean="0"/>
              <a:t>Also, create account or statement correspondence to send to GSA.</a:t>
            </a:r>
          </a:p>
        </p:txBody>
      </p:sp>
      <p:sp>
        <p:nvSpPr>
          <p:cNvPr id="4" name="TextBox 3"/>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G3</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 (Cont’d)</a:t>
            </a:r>
          </a:p>
        </p:txBody>
      </p:sp>
      <p:sp>
        <p:nvSpPr>
          <p:cNvPr id="8195" name="Rectangle 7"/>
          <p:cNvSpPr>
            <a:spLocks noGrp="1" noChangeArrowheads="1"/>
          </p:cNvSpPr>
          <p:nvPr>
            <p:ph idx="1"/>
          </p:nvPr>
        </p:nvSpPr>
        <p:spPr>
          <a:xfrm>
            <a:off x="402289" y="1179848"/>
            <a:ext cx="8657303" cy="1087542"/>
          </a:xfrm>
        </p:spPr>
        <p:txBody>
          <a:bodyPr/>
          <a:lstStyle/>
          <a:p>
            <a:pPr eaLnBrk="1" hangingPunct="1"/>
            <a:r>
              <a:rPr lang="en-US" sz="2200" b="1" dirty="0" smtClean="0"/>
              <a:t>View Account Correspondence </a:t>
            </a:r>
          </a:p>
          <a:p>
            <a:pPr lvl="1" eaLnBrk="1" hangingPunct="1"/>
            <a:r>
              <a:rPr lang="en-US" sz="1800" dirty="0" smtClean="0"/>
              <a:t>To access the Review Correspondence page to view account correspondence, from the menu bar select </a:t>
            </a:r>
            <a:r>
              <a:rPr lang="en-US" sz="1800" b="1" dirty="0" smtClean="0"/>
              <a:t>Correspondence &gt; View Account Correspondence</a:t>
            </a:r>
            <a:r>
              <a:rPr lang="en-US" sz="1800" dirty="0" smtClean="0"/>
              <a:t>.</a:t>
            </a:r>
          </a:p>
          <a:p>
            <a:pPr lvl="1" eaLnBrk="1" hangingPunct="1"/>
            <a:endParaRPr lang="en-US" sz="2000" dirty="0" smtClean="0"/>
          </a:p>
          <a:p>
            <a:pPr lvl="1" eaLnBrk="1" hangingPunct="1"/>
            <a:endParaRPr lang="en-US" sz="2000" dirty="0" smtClean="0"/>
          </a:p>
          <a:p>
            <a:pPr lvl="1" eaLnBrk="1" hangingPunct="1"/>
            <a:endParaRPr lang="en-US" sz="2000" dirty="0" smtClean="0"/>
          </a:p>
          <a:p>
            <a:pPr lvl="1" eaLnBrk="1" hangingPunct="1">
              <a:buNone/>
            </a:pPr>
            <a:endParaRPr lang="en-US" sz="2000" dirty="0" smtClean="0"/>
          </a:p>
          <a:p>
            <a:pPr eaLnBrk="1" hangingPunct="1"/>
            <a:r>
              <a:rPr lang="en-US" sz="2200" b="1" dirty="0" smtClean="0"/>
              <a:t>View Statement Correspondence</a:t>
            </a:r>
          </a:p>
          <a:p>
            <a:pPr lvl="1" eaLnBrk="1" hangingPunct="1"/>
            <a:r>
              <a:rPr lang="en-US" sz="1800" dirty="0" smtClean="0"/>
              <a:t>To access the Review Correspondence page to view statement correspondence, from the menu bar select </a:t>
            </a:r>
            <a:r>
              <a:rPr lang="en-US" sz="1800" b="1" dirty="0" smtClean="0"/>
              <a:t>Correspondence &gt; View Statement Correspondence</a:t>
            </a:r>
            <a:r>
              <a:rPr lang="en-US" sz="1800" dirty="0" smtClean="0"/>
              <a:t>.</a:t>
            </a:r>
          </a:p>
        </p:txBody>
      </p:sp>
      <p:pic>
        <p:nvPicPr>
          <p:cNvPr id="9" name="Picture 2"/>
          <p:cNvPicPr>
            <a:picLocks noChangeAspect="1" noChangeArrowheads="1"/>
          </p:cNvPicPr>
          <p:nvPr/>
        </p:nvPicPr>
        <p:blipFill>
          <a:blip r:embed="rId3" cstate="print"/>
          <a:srcRect/>
          <a:stretch>
            <a:fillRect/>
          </a:stretch>
        </p:blipFill>
        <p:spPr bwMode="auto">
          <a:xfrm>
            <a:off x="3164846" y="2531067"/>
            <a:ext cx="2690079" cy="1279106"/>
          </a:xfrm>
          <a:prstGeom prst="rect">
            <a:avLst/>
          </a:prstGeom>
          <a:noFill/>
          <a:ln w="9525">
            <a:no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3136609" y="5324089"/>
            <a:ext cx="2710009" cy="1274509"/>
          </a:xfrm>
          <a:prstGeom prst="rect">
            <a:avLst/>
          </a:prstGeom>
          <a:noFill/>
          <a:ln w="9525">
            <a:noFill/>
            <a:miter lim="800000"/>
            <a:headEnd/>
            <a:tailEnd/>
          </a:ln>
        </p:spPr>
      </p:pic>
      <p:sp>
        <p:nvSpPr>
          <p:cNvPr id="6" name="Rectangle 5"/>
          <p:cNvSpPr/>
          <p:nvPr/>
        </p:nvSpPr>
        <p:spPr bwMode="auto">
          <a:xfrm>
            <a:off x="3148996" y="2788307"/>
            <a:ext cx="2683768" cy="301257"/>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148997" y="2538926"/>
            <a:ext cx="1423003" cy="28740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121287" y="5850170"/>
            <a:ext cx="2642204" cy="23197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3121288" y="5323689"/>
            <a:ext cx="1423003" cy="28740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G4</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 (Cont’d)</a:t>
            </a:r>
          </a:p>
        </p:txBody>
      </p:sp>
      <p:sp>
        <p:nvSpPr>
          <p:cNvPr id="8195" name="Rectangle 7"/>
          <p:cNvSpPr>
            <a:spLocks noGrp="1" noChangeArrowheads="1"/>
          </p:cNvSpPr>
          <p:nvPr>
            <p:ph idx="1"/>
          </p:nvPr>
        </p:nvSpPr>
        <p:spPr>
          <a:xfrm>
            <a:off x="506316" y="1139471"/>
            <a:ext cx="8440736" cy="1721715"/>
          </a:xfrm>
        </p:spPr>
        <p:txBody>
          <a:bodyPr/>
          <a:lstStyle/>
          <a:p>
            <a:pPr eaLnBrk="1" hangingPunct="1"/>
            <a:r>
              <a:rPr lang="en-US" sz="2000" dirty="0" smtClean="0"/>
              <a:t>If you selected the View Statement Correspondence menu option, the Enter Statement Number page displays.</a:t>
            </a:r>
          </a:p>
          <a:p>
            <a:pPr lvl="1" eaLnBrk="1" hangingPunct="1"/>
            <a:r>
              <a:rPr lang="en-US" sz="1800" dirty="0" smtClean="0"/>
              <a:t>Identify the statement you would like to view correspondence for by entering the </a:t>
            </a:r>
            <a:r>
              <a:rPr lang="en-US" sz="1800" b="1" dirty="0" smtClean="0"/>
              <a:t>Statement Number </a:t>
            </a:r>
            <a:r>
              <a:rPr lang="en-US" sz="1800" dirty="0" smtClean="0"/>
              <a:t>and selecting the </a:t>
            </a:r>
            <a:r>
              <a:rPr lang="en-US" sz="1800" b="1" dirty="0" smtClean="0"/>
              <a:t>[Next] </a:t>
            </a:r>
            <a:r>
              <a:rPr lang="en-US" sz="1800" dirty="0" smtClean="0"/>
              <a:t>button.</a:t>
            </a:r>
          </a:p>
          <a:p>
            <a:pPr lvl="2" eaLnBrk="1" hangingPunct="1"/>
            <a:r>
              <a:rPr lang="en-US" sz="1600" dirty="0" smtClean="0"/>
              <a:t>If the statement is associated with more than one account, you must also enter the </a:t>
            </a:r>
            <a:r>
              <a:rPr lang="en-US" sz="1600" b="1" dirty="0" smtClean="0"/>
              <a:t>Account Code</a:t>
            </a:r>
            <a:r>
              <a:rPr lang="en-US" sz="1600" dirty="0" smtClean="0"/>
              <a:t>.</a:t>
            </a:r>
            <a:endParaRPr lang="en-US" sz="1600" b="1" dirty="0" smtClean="0"/>
          </a:p>
        </p:txBody>
      </p:sp>
      <p:pic>
        <p:nvPicPr>
          <p:cNvPr id="56322" name="Picture 2"/>
          <p:cNvPicPr>
            <a:picLocks noChangeAspect="1" noChangeArrowheads="1"/>
          </p:cNvPicPr>
          <p:nvPr/>
        </p:nvPicPr>
        <p:blipFill>
          <a:blip r:embed="rId3" cstate="print"/>
          <a:srcRect t="1852"/>
          <a:stretch>
            <a:fillRect/>
          </a:stretch>
        </p:blipFill>
        <p:spPr bwMode="auto">
          <a:xfrm>
            <a:off x="1674033" y="3213145"/>
            <a:ext cx="5949783" cy="3402598"/>
          </a:xfrm>
          <a:prstGeom prst="rect">
            <a:avLst/>
          </a:prstGeom>
          <a:noFill/>
          <a:ln w="9525">
            <a:solidFill>
              <a:schemeClr val="tx1"/>
            </a:solidFill>
            <a:miter lim="800000"/>
            <a:headEnd/>
            <a:tailEnd/>
          </a:ln>
        </p:spPr>
      </p:pic>
      <p:sp>
        <p:nvSpPr>
          <p:cNvPr id="13" name="Rectangle 12"/>
          <p:cNvSpPr/>
          <p:nvPr/>
        </p:nvSpPr>
        <p:spPr bwMode="auto">
          <a:xfrm>
            <a:off x="1888233" y="5739325"/>
            <a:ext cx="3251692" cy="308931"/>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5261505" y="5605122"/>
            <a:ext cx="683638" cy="53866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G5</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 (Cont’d)</a:t>
            </a:r>
          </a:p>
        </p:txBody>
      </p:sp>
      <p:sp>
        <p:nvSpPr>
          <p:cNvPr id="8195" name="Rectangle 7"/>
          <p:cNvSpPr>
            <a:spLocks noGrp="1" noChangeArrowheads="1"/>
          </p:cNvSpPr>
          <p:nvPr>
            <p:ph idx="1"/>
          </p:nvPr>
        </p:nvSpPr>
        <p:spPr>
          <a:xfrm>
            <a:off x="471948" y="1120712"/>
            <a:ext cx="8470440" cy="2796194"/>
          </a:xfrm>
        </p:spPr>
        <p:txBody>
          <a:bodyPr/>
          <a:lstStyle/>
          <a:p>
            <a:pPr eaLnBrk="1" hangingPunct="1"/>
            <a:r>
              <a:rPr lang="en-US" sz="2200" b="1" dirty="0" smtClean="0"/>
              <a:t>Review Correspondence page</a:t>
            </a:r>
          </a:p>
          <a:p>
            <a:pPr lvl="1" eaLnBrk="1" hangingPunct="1"/>
            <a:r>
              <a:rPr lang="en-US" sz="1800" dirty="0" smtClean="0"/>
              <a:t>The Review Correspondence page displays after you do either of the following:</a:t>
            </a:r>
          </a:p>
          <a:p>
            <a:pPr lvl="2" eaLnBrk="1" hangingPunct="1"/>
            <a:r>
              <a:rPr lang="en-US" sz="1600" dirty="0" smtClean="0"/>
              <a:t>Select the View Account Correspondence menu option.</a:t>
            </a:r>
          </a:p>
          <a:p>
            <a:pPr lvl="2" eaLnBrk="1" hangingPunct="1"/>
            <a:r>
              <a:rPr lang="en-US" sz="1600" dirty="0" smtClean="0"/>
              <a:t>Select the View Statement Correspondence menu option, then identify the statement number you would like to view correspondence for. </a:t>
            </a:r>
          </a:p>
          <a:p>
            <a:pPr lvl="1" eaLnBrk="1" hangingPunct="1"/>
            <a:r>
              <a:rPr lang="en-US" sz="1800" dirty="0" smtClean="0"/>
              <a:t>Enter search criteria and select the </a:t>
            </a:r>
            <a:r>
              <a:rPr lang="en-US" sz="1800" b="1" dirty="0" smtClean="0"/>
              <a:t>[Search] </a:t>
            </a:r>
            <a:r>
              <a:rPr lang="en-US" sz="1800" dirty="0" smtClean="0"/>
              <a:t>button.</a:t>
            </a:r>
          </a:p>
          <a:p>
            <a:pPr lvl="1" eaLnBrk="1" hangingPunct="1"/>
            <a:r>
              <a:rPr lang="en-US" sz="1800" dirty="0" smtClean="0"/>
              <a:t>Note that from this page, you can also select the </a:t>
            </a:r>
            <a:r>
              <a:rPr lang="en-US" sz="1800" b="1" dirty="0" smtClean="0"/>
              <a:t>[Send Correspondence] </a:t>
            </a:r>
            <a:r>
              <a:rPr lang="en-US" sz="1800" dirty="0" smtClean="0"/>
              <a:t>button to send a new message.</a:t>
            </a:r>
          </a:p>
        </p:txBody>
      </p:sp>
      <p:pic>
        <p:nvPicPr>
          <p:cNvPr id="8" name="Picture 2"/>
          <p:cNvPicPr>
            <a:picLocks noChangeAspect="1" noChangeArrowheads="1"/>
          </p:cNvPicPr>
          <p:nvPr/>
        </p:nvPicPr>
        <p:blipFill>
          <a:blip r:embed="rId3" cstate="print"/>
          <a:srcRect/>
          <a:stretch>
            <a:fillRect/>
          </a:stretch>
        </p:blipFill>
        <p:spPr bwMode="auto">
          <a:xfrm>
            <a:off x="1160974" y="4041022"/>
            <a:ext cx="6986742" cy="2459060"/>
          </a:xfrm>
          <a:prstGeom prst="rect">
            <a:avLst/>
          </a:prstGeom>
          <a:noFill/>
          <a:ln w="9525">
            <a:solidFill>
              <a:schemeClr val="tx1"/>
            </a:solidFill>
            <a:miter lim="800000"/>
            <a:headEnd/>
            <a:tailEnd/>
          </a:ln>
        </p:spPr>
      </p:pic>
      <p:sp>
        <p:nvSpPr>
          <p:cNvPr id="12" name="Rectangle 11"/>
          <p:cNvSpPr/>
          <p:nvPr/>
        </p:nvSpPr>
        <p:spPr bwMode="auto">
          <a:xfrm>
            <a:off x="1326930" y="4206801"/>
            <a:ext cx="1129667" cy="32425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1247319" y="6141493"/>
            <a:ext cx="458652" cy="316172"/>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G6</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697230" y="3084728"/>
            <a:ext cx="8047672" cy="1669199"/>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 (Cont’d)</a:t>
            </a:r>
          </a:p>
        </p:txBody>
      </p:sp>
      <p:sp>
        <p:nvSpPr>
          <p:cNvPr id="8195" name="Rectangle 7"/>
          <p:cNvSpPr>
            <a:spLocks noGrp="1" noChangeArrowheads="1"/>
          </p:cNvSpPr>
          <p:nvPr>
            <p:ph idx="1"/>
          </p:nvPr>
        </p:nvSpPr>
        <p:spPr>
          <a:xfrm>
            <a:off x="712788" y="1404936"/>
            <a:ext cx="8229600" cy="1087542"/>
          </a:xfrm>
        </p:spPr>
        <p:txBody>
          <a:bodyPr/>
          <a:lstStyle/>
          <a:p>
            <a:pPr eaLnBrk="1" hangingPunct="1"/>
            <a:r>
              <a:rPr lang="en-US" sz="2200" b="1" dirty="0" smtClean="0"/>
              <a:t>Review Correspondence page</a:t>
            </a:r>
          </a:p>
          <a:p>
            <a:pPr lvl="1" eaLnBrk="1" hangingPunct="1"/>
            <a:r>
              <a:rPr lang="en-US" sz="1800" dirty="0" smtClean="0"/>
              <a:t>In the search results, review the correspondence records.</a:t>
            </a:r>
          </a:p>
        </p:txBody>
      </p:sp>
      <p:sp>
        <p:nvSpPr>
          <p:cNvPr id="10" name="Rectangle 9"/>
          <p:cNvSpPr/>
          <p:nvPr/>
        </p:nvSpPr>
        <p:spPr bwMode="auto">
          <a:xfrm>
            <a:off x="708660" y="3268980"/>
            <a:ext cx="8001000" cy="1325879"/>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G7</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822960" y="2391834"/>
            <a:ext cx="7434263" cy="3967056"/>
          </a:xfrm>
          <a:prstGeom prst="rect">
            <a:avLst/>
          </a:prstGeom>
          <a:noFill/>
          <a:ln w="9525">
            <a:solidFill>
              <a:schemeClr val="tx1"/>
            </a:solidFill>
            <a:miter lim="800000"/>
            <a:headEnd/>
            <a:tailEnd/>
          </a:ln>
        </p:spPr>
      </p:pic>
      <p:sp>
        <p:nvSpPr>
          <p:cNvPr id="8194" name="Rectangle 6"/>
          <p:cNvSpPr>
            <a:spLocks noGrp="1" noChangeArrowheads="1"/>
          </p:cNvSpPr>
          <p:nvPr>
            <p:ph type="title"/>
          </p:nvPr>
        </p:nvSpPr>
        <p:spPr>
          <a:xfrm>
            <a:off x="455612" y="331788"/>
            <a:ext cx="8319677" cy="563562"/>
          </a:xfrm>
        </p:spPr>
        <p:txBody>
          <a:bodyPr/>
          <a:lstStyle/>
          <a:p>
            <a:pPr eaLnBrk="1" hangingPunct="1"/>
            <a:r>
              <a:rPr lang="en-US" dirty="0" smtClean="0"/>
              <a:t>View Correspondence (Cont’d)</a:t>
            </a:r>
          </a:p>
        </p:txBody>
      </p:sp>
      <p:sp>
        <p:nvSpPr>
          <p:cNvPr id="8195" name="Rectangle 7"/>
          <p:cNvSpPr>
            <a:spLocks noGrp="1" noChangeArrowheads="1"/>
          </p:cNvSpPr>
          <p:nvPr>
            <p:ph idx="1"/>
          </p:nvPr>
        </p:nvSpPr>
        <p:spPr>
          <a:xfrm>
            <a:off x="486697" y="1100127"/>
            <a:ext cx="8455691" cy="1080366"/>
          </a:xfrm>
        </p:spPr>
        <p:txBody>
          <a:bodyPr/>
          <a:lstStyle/>
          <a:p>
            <a:pPr eaLnBrk="1" hangingPunct="1"/>
            <a:r>
              <a:rPr lang="en-US" sz="2000" b="1" dirty="0" smtClean="0"/>
              <a:t>Correspondence Record</a:t>
            </a:r>
          </a:p>
          <a:p>
            <a:pPr lvl="1" eaLnBrk="1" hangingPunct="1"/>
            <a:r>
              <a:rPr lang="en-US" sz="1600" dirty="0" smtClean="0"/>
              <a:t>To review the details of a correspondence record, select the </a:t>
            </a:r>
            <a:r>
              <a:rPr lang="en-US" sz="1600" b="1" dirty="0" smtClean="0"/>
              <a:t>correspondence record </a:t>
            </a:r>
            <a:r>
              <a:rPr lang="en-US" sz="1600" dirty="0" smtClean="0"/>
              <a:t>and then review the details that display below the search results.  </a:t>
            </a:r>
            <a:endParaRPr lang="en-US" sz="1400" dirty="0" smtClean="0"/>
          </a:p>
        </p:txBody>
      </p:sp>
      <p:sp>
        <p:nvSpPr>
          <p:cNvPr id="10" name="Rectangle 9"/>
          <p:cNvSpPr/>
          <p:nvPr/>
        </p:nvSpPr>
        <p:spPr bwMode="auto">
          <a:xfrm>
            <a:off x="836468" y="3469525"/>
            <a:ext cx="7370272" cy="2885555"/>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ectangle 10"/>
          <p:cNvSpPr/>
          <p:nvPr/>
        </p:nvSpPr>
        <p:spPr bwMode="auto">
          <a:xfrm>
            <a:off x="836462" y="3040380"/>
            <a:ext cx="7381707" cy="214746"/>
          </a:xfrm>
          <a:prstGeom prst="rect">
            <a:avLst/>
          </a:prstGeom>
          <a:noFill/>
          <a:ln w="381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8652682" y="6482687"/>
            <a:ext cx="491318" cy="276999"/>
          </a:xfrm>
          <a:prstGeom prst="rect">
            <a:avLst/>
          </a:prstGeom>
          <a:noFill/>
        </p:spPr>
        <p:txBody>
          <a:bodyPr wrap="square" rtlCol="0">
            <a:spAutoFit/>
          </a:bodyPr>
          <a:lstStyle/>
          <a:p>
            <a:r>
              <a:rPr lang="en-US" sz="1200" dirty="0" smtClean="0">
                <a:solidFill>
                  <a:schemeClr val="tx1">
                    <a:lumMod val="65000"/>
                    <a:lumOff val="35000"/>
                  </a:schemeClr>
                </a:solidFill>
              </a:rPr>
              <a:t>G8</a:t>
            </a:r>
            <a:endParaRPr lang="en-US" sz="12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GI Federal">
  <a:themeElements>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GI Feder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D171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GI Feder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GI Feder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GI Feder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GI Feder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GI Feder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GI Feder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GI Feder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GI Feder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GI Feder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GI Feder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GI Feder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GI Feder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vel_x0020_1 xmlns="64c86622-5fb5-439c-adbb-a479cea2d062" xsi:nil="true"/>
    <level_x0020_5 xmlns="64c86622-5fb5-439c-adbb-a479cea2d062" xsi:nil="true"/>
    <Level_x0020_2 xmlns="64c86622-5fb5-439c-adbb-a479cea2d062" xsi:nil="true"/>
    <Level_x0020_3 xmlns="64c86622-5fb5-439c-adbb-a479cea2d062" xsi:nil="true"/>
    <Level_x0020_4 xmlns="64c86622-5fb5-439c-adbb-a479cea2d0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75195E1359584F99718DEDE2C9E676" ma:contentTypeVersion="5" ma:contentTypeDescription="Create a new document." ma:contentTypeScope="" ma:versionID="6a3cf46e966c06a5ee040fa65616d7e4">
  <xsd:schema xmlns:xsd="http://www.w3.org/2001/XMLSchema" xmlns:p="http://schemas.microsoft.com/office/2006/metadata/properties" xmlns:ns2="64c86622-5fb5-439c-adbb-a479cea2d062" targetNamespace="http://schemas.microsoft.com/office/2006/metadata/properties" ma:root="true" ma:fieldsID="acbad8c24a7a2047e8dad8a83e68ecf0" ns2:_="">
    <xsd:import namespace="64c86622-5fb5-439c-adbb-a479cea2d062"/>
    <xsd:element name="properties">
      <xsd:complexType>
        <xsd:sequence>
          <xsd:element name="documentManagement">
            <xsd:complexType>
              <xsd:all>
                <xsd:element ref="ns2:level_x0020_1" minOccurs="0"/>
                <xsd:element ref="ns2:Level_x0020_2" minOccurs="0"/>
                <xsd:element ref="ns2:Level_x0020_3" minOccurs="0"/>
                <xsd:element ref="ns2:Level_x0020_4" minOccurs="0"/>
                <xsd:element ref="ns2:level_x0020_5" minOccurs="0"/>
              </xsd:all>
            </xsd:complexType>
          </xsd:element>
        </xsd:sequence>
      </xsd:complexType>
    </xsd:element>
  </xsd:schema>
  <xsd:schema xmlns:xsd="http://www.w3.org/2001/XMLSchema" xmlns:dms="http://schemas.microsoft.com/office/2006/documentManagement/types" targetNamespace="64c86622-5fb5-439c-adbb-a479cea2d062" elementFormDefault="qualified">
    <xsd:import namespace="http://schemas.microsoft.com/office/2006/documentManagement/types"/>
    <xsd:element name="level_x0020_1" ma:index="8" nillable="true" ma:displayName="level 1" ma:internalName="level_x0020_1">
      <xsd:simpleType>
        <xsd:restriction base="dms:Text">
          <xsd:maxLength value="255"/>
        </xsd:restriction>
      </xsd:simpleType>
    </xsd:element>
    <xsd:element name="Level_x0020_2" ma:index="9" nillable="true" ma:displayName="Level 2" ma:internalName="Level_x0020_2">
      <xsd:simpleType>
        <xsd:restriction base="dms:Text">
          <xsd:maxLength value="255"/>
        </xsd:restriction>
      </xsd:simpleType>
    </xsd:element>
    <xsd:element name="Level_x0020_3" ma:index="10" nillable="true" ma:displayName="Level 3" ma:internalName="Level_x0020_3">
      <xsd:simpleType>
        <xsd:restriction base="dms:Text">
          <xsd:maxLength value="255"/>
        </xsd:restriction>
      </xsd:simpleType>
    </xsd:element>
    <xsd:element name="Level_x0020_4" ma:index="11" nillable="true" ma:displayName="Level 4" ma:internalName="Level_x0020_4">
      <xsd:simpleType>
        <xsd:restriction base="dms:Text">
          <xsd:maxLength value="255"/>
        </xsd:restriction>
      </xsd:simpleType>
    </xsd:element>
    <xsd:element name="level_x0020_5" ma:index="12" nillable="true" ma:displayName="level 5" ma:internalName="level_x0020_5">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95321C-E10B-4931-875F-814FC4CB5D7D}">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64c86622-5fb5-439c-adbb-a479cea2d062"/>
    <ds:schemaRef ds:uri="http://schemas.openxmlformats.org/package/2006/metadata/core-properties"/>
  </ds:schemaRefs>
</ds:datastoreItem>
</file>

<file path=customXml/itemProps2.xml><?xml version="1.0" encoding="utf-8"?>
<ds:datastoreItem xmlns:ds="http://schemas.openxmlformats.org/officeDocument/2006/customXml" ds:itemID="{53661F8B-0F4E-43B3-B30B-3439BED7DA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c86622-5fb5-439c-adbb-a479cea2d062"/>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C80FAC9-4676-4EB1-A789-436274EB24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53239</TotalTime>
  <Words>1871</Words>
  <Application>Microsoft Office PowerPoint</Application>
  <PresentationFormat>On-screen Show (4:3)</PresentationFormat>
  <Paragraphs>177</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1_CGI Federal</vt:lpstr>
      <vt:lpstr>2_CGI Federal</vt:lpstr>
      <vt:lpstr>GSA’s Vendor and Customer  Self Service (VCSS)</vt:lpstr>
      <vt:lpstr>Correspondence Overview</vt:lpstr>
      <vt:lpstr>Correspondence Menu</vt:lpstr>
      <vt:lpstr>View Correspondence</vt:lpstr>
      <vt:lpstr>View Correspondence (Cont’d)</vt:lpstr>
      <vt:lpstr>View Correspondence (Cont’d)</vt:lpstr>
      <vt:lpstr>View Correspondence (Cont’d)</vt:lpstr>
      <vt:lpstr>View Correspondence (Cont’d)</vt:lpstr>
      <vt:lpstr>View Correspondence (Cont’d)</vt:lpstr>
      <vt:lpstr>View Correspondence (Cont’d)</vt:lpstr>
      <vt:lpstr>Create Correspondence</vt:lpstr>
      <vt:lpstr>Create Correspondence (Cont’d)</vt:lpstr>
      <vt:lpstr>Create Correspondence (Cont’d)</vt:lpstr>
      <vt:lpstr>Create Correspondence (Cont’d)</vt:lpstr>
      <vt:lpstr>Create Correspondence (Cont’d)</vt:lpstr>
      <vt:lpstr>Create Correspondence (Cont’d)</vt:lpstr>
      <vt:lpstr>Create Correspondence (Cont’d)</vt:lpstr>
      <vt:lpstr>Create Correspondence (Cont’d)</vt:lpstr>
      <vt:lpstr>Create Correspondence (Cont’d)</vt:lpstr>
    </vt:vector>
  </TitlesOfParts>
  <Company>Last Flight Out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Vendor and Customer  Self Service (VCSS)</dc:title>
  <dc:creator>User</dc:creator>
  <cp:lastModifiedBy>LaceyDMackey</cp:lastModifiedBy>
  <cp:revision>5187</cp:revision>
  <cp:lastPrinted>2013-04-02T16:03:47Z</cp:lastPrinted>
  <dcterms:created xsi:type="dcterms:W3CDTF">2004-04-30T16:33:22Z</dcterms:created>
  <dcterms:modified xsi:type="dcterms:W3CDTF">2013-07-05T13:47:14Z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ndEmail">
    <vt:lpwstr>No</vt:lpwstr>
  </property>
  <property fmtid="{D5CDD505-2E9C-101B-9397-08002B2CF9AE}" pid="3" name="MailTo">
    <vt:lpwstr/>
  </property>
  <property fmtid="{D5CDD505-2E9C-101B-9397-08002B2CF9AE}" pid="4" name="Body/Comments">
    <vt:lpwstr/>
  </property>
  <property fmtid="{D5CDD505-2E9C-101B-9397-08002B2CF9AE}" pid="5" name="Abstract">
    <vt:lpwstr/>
  </property>
  <property fmtid="{D5CDD505-2E9C-101B-9397-08002B2CF9AE}" pid="6" name="Author0">
    <vt:lpwstr>220</vt:lpwstr>
  </property>
  <property fmtid="{D5CDD505-2E9C-101B-9397-08002B2CF9AE}" pid="7" name="Date">
    <vt:lpwstr>2010-12-29T00:00:00Z</vt:lpwstr>
  </property>
  <property fmtid="{D5CDD505-2E9C-101B-9397-08002B2CF9AE}" pid="8" name="Team">
    <vt:lpwstr>New Initiatives</vt:lpwstr>
  </property>
  <property fmtid="{D5CDD505-2E9C-101B-9397-08002B2CF9AE}" pid="9" name="MailCC">
    <vt:lpwstr/>
  </property>
  <property fmtid="{D5CDD505-2E9C-101B-9397-08002B2CF9AE}" pid="10" name="ContentTypeId">
    <vt:lpwstr>0x010100F575195E1359584F99718DEDE2C9E676</vt:lpwstr>
  </property>
</Properties>
</file>