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59" autoAdjust="0"/>
  </p:normalViewPr>
  <p:slideViewPr>
    <p:cSldViewPr>
      <p:cViewPr varScale="1">
        <p:scale>
          <a:sx n="61" d="100"/>
          <a:sy n="61" d="100"/>
        </p:scale>
        <p:origin x="-16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D444EC-2B08-4388-A61A-3B6CE479874E}" type="datetimeFigureOut">
              <a:rPr lang="en-US" smtClean="0"/>
              <a:t>11/17/2015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147316-5B87-44A1-8D5B-A9C1F35A6DF0}" type="slidenum">
              <a:rPr lang="en-US" smtClean="0"/>
              <a:t>‹#›</a:t>
            </a:fld>
            <a:endParaRPr lang="en-US"/>
          </a:p>
        </p:txBody>
      </p:sp>
    </p:spTree>
    <p:extLst>
      <p:ext uri="{BB962C8B-B14F-4D97-AF65-F5344CB8AC3E}">
        <p14:creationId xmlns:p14="http://schemas.microsoft.com/office/powerpoint/2010/main" val="677295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Patrick </a:t>
            </a:r>
            <a:r>
              <a:rPr lang="en-US" dirty="0" err="1" smtClean="0"/>
              <a:t>Mulcare</a:t>
            </a:r>
            <a:r>
              <a:rPr lang="en-US" smtClean="0"/>
              <a:t> won </a:t>
            </a:r>
            <a:r>
              <a:rPr lang="en-US" dirty="0" smtClean="0"/>
              <a:t>the Excellence in Integrity Award for excellent performance as business owner and lead administrator of the GSA Spend Tracker Application. This award recognizes an individual or team that accomplished a project or initiative where success demonstrated integrity in word and actions. Having integrity means doing the right thing in a reliable way. An individual’s or team’s consistent application of rules, regulations and policies, or their consistent corporate or enterprise perspective that places high priority on what’s good for all.  Selection Criteria: demonstrated high ethical standards &amp; lead by example.</a:t>
            </a:r>
          </a:p>
          <a:p>
            <a:endParaRPr lang="en-US" dirty="0"/>
          </a:p>
        </p:txBody>
      </p:sp>
      <p:sp>
        <p:nvSpPr>
          <p:cNvPr id="4" name="Slide Number Placeholder 3"/>
          <p:cNvSpPr>
            <a:spLocks noGrp="1"/>
          </p:cNvSpPr>
          <p:nvPr>
            <p:ph type="sldNum" sz="quarter" idx="10"/>
          </p:nvPr>
        </p:nvSpPr>
        <p:spPr/>
        <p:txBody>
          <a:bodyPr/>
          <a:lstStyle/>
          <a:p>
            <a:fld id="{CE147316-5B87-44A1-8D5B-A9C1F35A6DF0}" type="slidenum">
              <a:rPr lang="en-US" smtClean="0"/>
              <a:t>1</a:t>
            </a:fld>
            <a:endParaRPr lang="en-US"/>
          </a:p>
        </p:txBody>
      </p:sp>
    </p:spTree>
    <p:extLst>
      <p:ext uri="{BB962C8B-B14F-4D97-AF65-F5344CB8AC3E}">
        <p14:creationId xmlns:p14="http://schemas.microsoft.com/office/powerpoint/2010/main" val="3474965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ED3217-8EF9-4D17-9D17-FBFAF278C83A}" type="datetimeFigureOut">
              <a:rPr lang="en-US" smtClean="0"/>
              <a:t>11/17/2015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ED3217-8EF9-4D17-9D17-FBFAF278C83A}"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ED3217-8EF9-4D17-9D17-FBFAF278C83A}" type="datetimeFigureOut">
              <a:rPr lang="en-US" smtClean="0"/>
              <a:t>11/17/2015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ED3217-8EF9-4D17-9D17-FBFAF278C83A}" type="datetimeFigureOut">
              <a:rPr lang="en-US" smtClean="0"/>
              <a:t>11/17/2015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D3217-8EF9-4D17-9D17-FBFAF278C83A}" type="datetimeFigureOut">
              <a:rPr lang="en-US" smtClean="0"/>
              <a:t>11/17/2015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D3217-8EF9-4D17-9D17-FBFAF278C83A}"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D3217-8EF9-4D17-9D17-FBFAF278C83A}" type="datetimeFigureOut">
              <a:rPr lang="en-US" smtClean="0"/>
              <a:t>11/17/2015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D3217-8EF9-4D17-9D17-FBFAF278C83A}" type="datetimeFigureOut">
              <a:rPr lang="en-US" smtClean="0"/>
              <a:t>11/17/2015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6FBCF-8101-49AF-A679-9B24C7A268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http://live.icmgworld.com/awards2015.html?pid=924&amp;sid=1001:general-services-administration" TargetMode="External"/><Relationship Id="rId5" Type="http://schemas.openxmlformats.org/officeDocument/2006/relationships/hyperlink" Target="http://live.icmgworld.com/awards2014.html?pid=752&amp;sid=845:general-services-administration" TargetMode="External"/><Relationship Id="rId4" Type="http://schemas.openxmlformats.org/officeDocument/2006/relationships/hyperlink" Target="https://fcw.com/blogs/fcw-insider/2015/10/excellence-in-ea-awards.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381000"/>
            <a:ext cx="4267200" cy="2819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idx="1"/>
          </p:nvPr>
        </p:nvSpPr>
        <p:spPr>
          <a:xfrm>
            <a:off x="304800" y="381000"/>
            <a:ext cx="4267200" cy="359015"/>
          </a:xfrm>
        </p:spPr>
        <p:txBody>
          <a:bodyPr vert="horz" lIns="91440" tIns="45720" rIns="91440" bIns="45720" rtlCol="0" anchor="b">
            <a:noAutofit/>
          </a:bodyPr>
          <a:lstStyle/>
          <a:p>
            <a:r>
              <a:rPr lang="en-US" sz="1800" b="0" dirty="0"/>
              <a:t>GSA IT Award</a:t>
            </a:r>
          </a:p>
        </p:txBody>
      </p:sp>
      <p:pic>
        <p:nvPicPr>
          <p:cNvPr id="20" name="Content Placeholder 1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99012" y="1458539"/>
            <a:ext cx="1856099" cy="598861"/>
          </a:xfrm>
        </p:spPr>
      </p:pic>
      <p:sp>
        <p:nvSpPr>
          <p:cNvPr id="17" name="Rectangle 16"/>
          <p:cNvSpPr/>
          <p:nvPr/>
        </p:nvSpPr>
        <p:spPr>
          <a:xfrm>
            <a:off x="4724400" y="381000"/>
            <a:ext cx="4267200" cy="2819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4"/>
          <p:cNvSpPr>
            <a:spLocks noGrp="1"/>
          </p:cNvSpPr>
          <p:nvPr>
            <p:ph type="body" idx="1"/>
          </p:nvPr>
        </p:nvSpPr>
        <p:spPr>
          <a:xfrm>
            <a:off x="4724400" y="381000"/>
            <a:ext cx="4267200" cy="359015"/>
          </a:xfrm>
        </p:spPr>
        <p:txBody>
          <a:bodyPr>
            <a:normAutofit fontScale="85000" lnSpcReduction="20000"/>
          </a:bodyPr>
          <a:lstStyle/>
          <a:p>
            <a:r>
              <a:rPr lang="en-US" b="0" dirty="0">
                <a:hlinkClick r:id="rId4"/>
              </a:rPr>
              <a:t>Excellence in Enterprise Architecture</a:t>
            </a:r>
            <a:r>
              <a:rPr lang="en-US" dirty="0" smtClean="0">
                <a:hlinkClick r:id="rId4"/>
              </a:rPr>
              <a:t> </a:t>
            </a:r>
            <a:endParaRPr lang="en-US" dirty="0"/>
          </a:p>
        </p:txBody>
      </p:sp>
      <p:sp>
        <p:nvSpPr>
          <p:cNvPr id="19" name="Content Placeholder 5"/>
          <p:cNvSpPr>
            <a:spLocks noGrp="1"/>
          </p:cNvSpPr>
          <p:nvPr>
            <p:ph sz="half" idx="2"/>
          </p:nvPr>
        </p:nvSpPr>
        <p:spPr>
          <a:xfrm>
            <a:off x="6781800" y="792163"/>
            <a:ext cx="2058988" cy="2217341"/>
          </a:xfrm>
        </p:spPr>
        <p:txBody>
          <a:bodyPr vert="horz" lIns="91440" tIns="45720" rIns="91440" bIns="45720" rtlCol="0" anchor="ctr" anchorCtr="0">
            <a:normAutofit fontScale="92500" lnSpcReduction="10000"/>
          </a:bodyPr>
          <a:lstStyle/>
          <a:p>
            <a:pPr marL="0" indent="0">
              <a:buNone/>
            </a:pPr>
            <a:r>
              <a:rPr lang="en-US" sz="1600" dirty="0"/>
              <a:t>GSA's application rationalization project, led by Chief Enterprise Architect Kevin Wince, trimmed 30 applications from the agency's portfolio and produced a nearly 1,600 percent return on investment. </a:t>
            </a:r>
          </a:p>
        </p:txBody>
      </p:sp>
      <p:sp>
        <p:nvSpPr>
          <p:cNvPr id="22" name="Rectangle 21"/>
          <p:cNvSpPr/>
          <p:nvPr/>
        </p:nvSpPr>
        <p:spPr>
          <a:xfrm>
            <a:off x="304800" y="3429000"/>
            <a:ext cx="4267200" cy="2819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4"/>
          <p:cNvSpPr>
            <a:spLocks noGrp="1"/>
          </p:cNvSpPr>
          <p:nvPr>
            <p:ph type="body" idx="1"/>
          </p:nvPr>
        </p:nvSpPr>
        <p:spPr>
          <a:xfrm>
            <a:off x="304800" y="3429000"/>
            <a:ext cx="4267200" cy="359015"/>
          </a:xfrm>
        </p:spPr>
        <p:txBody>
          <a:bodyPr>
            <a:normAutofit fontScale="85000" lnSpcReduction="20000"/>
          </a:bodyPr>
          <a:lstStyle/>
          <a:p>
            <a:r>
              <a:rPr lang="en-US" b="0" dirty="0" smtClean="0">
                <a:hlinkClick r:id="rId5"/>
              </a:rPr>
              <a:t>Architecture Governance 2014</a:t>
            </a:r>
            <a:endParaRPr lang="en-US" dirty="0"/>
          </a:p>
        </p:txBody>
      </p:sp>
      <p:sp>
        <p:nvSpPr>
          <p:cNvPr id="24" name="Content Placeholder 5"/>
          <p:cNvSpPr>
            <a:spLocks noGrp="1"/>
          </p:cNvSpPr>
          <p:nvPr>
            <p:ph sz="half" idx="2"/>
          </p:nvPr>
        </p:nvSpPr>
        <p:spPr>
          <a:xfrm>
            <a:off x="2362200" y="3840163"/>
            <a:ext cx="2058988" cy="2217341"/>
          </a:xfrm>
        </p:spPr>
        <p:txBody>
          <a:bodyPr anchor="ctr" anchorCtr="0">
            <a:normAutofit/>
          </a:bodyPr>
          <a:lstStyle/>
          <a:p>
            <a:pPr marL="0" indent="0">
              <a:buNone/>
            </a:pPr>
            <a:r>
              <a:rPr lang="en-US" sz="1600" dirty="0"/>
              <a:t>Enabling business decisions through Enterprise Architecture </a:t>
            </a:r>
            <a:r>
              <a:rPr lang="en-US" sz="1600" dirty="0" smtClean="0"/>
              <a:t>Governance</a:t>
            </a:r>
            <a:r>
              <a:rPr lang="en-US" sz="1800" dirty="0"/>
              <a:t> </a:t>
            </a:r>
          </a:p>
        </p:txBody>
      </p:sp>
      <p:sp>
        <p:nvSpPr>
          <p:cNvPr id="27" name="Rectangle 26"/>
          <p:cNvSpPr/>
          <p:nvPr/>
        </p:nvSpPr>
        <p:spPr>
          <a:xfrm>
            <a:off x="4724400" y="3429000"/>
            <a:ext cx="4267200" cy="2819400"/>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4"/>
          <p:cNvSpPr>
            <a:spLocks noGrp="1"/>
          </p:cNvSpPr>
          <p:nvPr>
            <p:ph type="body" idx="1"/>
          </p:nvPr>
        </p:nvSpPr>
        <p:spPr>
          <a:xfrm>
            <a:off x="4724400" y="3429000"/>
            <a:ext cx="4267200" cy="359015"/>
          </a:xfrm>
        </p:spPr>
        <p:txBody>
          <a:bodyPr vert="horz" lIns="91440" tIns="45720" rIns="91440" bIns="45720" rtlCol="0" anchor="b">
            <a:noAutofit/>
          </a:bodyPr>
          <a:lstStyle/>
          <a:p>
            <a:r>
              <a:rPr lang="en-US" sz="1800" b="0" dirty="0">
                <a:hlinkClick r:id="rId6"/>
              </a:rPr>
              <a:t>IT Landscape </a:t>
            </a:r>
            <a:r>
              <a:rPr lang="en-US" sz="1800" b="0" dirty="0" smtClean="0">
                <a:hlinkClick r:id="rId6"/>
              </a:rPr>
              <a:t>Rationalization 2015</a:t>
            </a:r>
            <a:endParaRPr lang="en-US" sz="1800" b="0" dirty="0"/>
          </a:p>
        </p:txBody>
      </p:sp>
      <p:sp>
        <p:nvSpPr>
          <p:cNvPr id="29" name="Content Placeholder 5"/>
          <p:cNvSpPr>
            <a:spLocks noGrp="1"/>
          </p:cNvSpPr>
          <p:nvPr>
            <p:ph sz="half" idx="2"/>
          </p:nvPr>
        </p:nvSpPr>
        <p:spPr>
          <a:xfrm>
            <a:off x="6781800" y="3840163"/>
            <a:ext cx="2058988" cy="2217341"/>
          </a:xfrm>
        </p:spPr>
        <p:txBody>
          <a:bodyPr vert="horz" lIns="91440" tIns="45720" rIns="91440" bIns="45720" rtlCol="0" anchor="ctr" anchorCtr="0">
            <a:normAutofit/>
          </a:bodyPr>
          <a:lstStyle/>
          <a:p>
            <a:pPr marL="0" indent="0">
              <a:buNone/>
            </a:pPr>
            <a:r>
              <a:rPr lang="en-US" sz="1600" dirty="0"/>
              <a:t>A business-focused, data-driven approach to rationalizing IT applications. </a:t>
            </a: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400" y="4191000"/>
            <a:ext cx="1600200" cy="1379034"/>
          </a:xfrm>
          <a:prstGeom prst="rect">
            <a:avLst/>
          </a:prstGeom>
        </p:spPr>
      </p:pic>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3000" y="4191000"/>
            <a:ext cx="1600200" cy="1379034"/>
          </a:xfrm>
          <a:prstGeom prst="rect">
            <a:avLst/>
          </a:prstGeom>
        </p:spPr>
      </p:pic>
      <p:pic>
        <p:nvPicPr>
          <p:cNvPr id="1026" name="Picture 2" descr="Displaying Integr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637" y="762000"/>
            <a:ext cx="1606963" cy="2514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67000" y="1143000"/>
            <a:ext cx="1524000" cy="1200329"/>
          </a:xfrm>
          <a:prstGeom prst="rect">
            <a:avLst/>
          </a:prstGeom>
          <a:noFill/>
        </p:spPr>
        <p:txBody>
          <a:bodyPr wrap="square" rtlCol="0">
            <a:spAutoFit/>
          </a:bodyPr>
          <a:lstStyle/>
          <a:p>
            <a:r>
              <a:rPr lang="en-US" i="1" dirty="0" smtClean="0">
                <a:solidFill>
                  <a:srgbClr val="FF0000"/>
                </a:solidFill>
              </a:rPr>
              <a:t>Refer to the notes below for the write up</a:t>
            </a:r>
            <a:endParaRPr lang="en-US" i="1" dirty="0">
              <a:solidFill>
                <a:srgbClr val="FF0000"/>
              </a:solidFill>
            </a:endParaRPr>
          </a:p>
        </p:txBody>
      </p:sp>
    </p:spTree>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TotalTime>
  <Words>95</Words>
  <Application>Microsoft Office PowerPoint</Application>
  <PresentationFormat>On-screen Show (4:3)</PresentationFormat>
  <Paragraphs>10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vt:lpstr>
      <vt:lpstr>PowerPoint Presentation</vt:lpstr>
    </vt:vector>
  </TitlesOfParts>
  <Company>General Services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 Leitao</dc:creator>
  <cp:lastModifiedBy>ShawnSethi</cp:lastModifiedBy>
  <cp:revision>5</cp:revision>
  <dcterms:created xsi:type="dcterms:W3CDTF">2015-11-16T19:43:44Z</dcterms:created>
  <dcterms:modified xsi:type="dcterms:W3CDTF">2015-11-17T19:34:27Z</dcterms:modified>
</cp:coreProperties>
</file>