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cia Cyrus - PB ITS-C"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60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4238567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5486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744575"/>
            <a:ext cx="8520600" cy="2300400"/>
          </a:xfrm>
          <a:prstGeom prst="rect">
            <a:avLst/>
          </a:prstGeom>
        </p:spPr>
        <p:txBody>
          <a:bodyPr lIns="91425" tIns="91425" rIns="91425" bIns="91425" anchor="b" anchorCtr="0">
            <a:noAutofit/>
          </a:bodyPr>
          <a:lstStyle/>
          <a:p>
            <a:pPr lvl="0">
              <a:spcBef>
                <a:spcPts val="0"/>
              </a:spcBef>
              <a:buNone/>
            </a:pPr>
            <a:endParaRPr sz="4800"/>
          </a:p>
          <a:p>
            <a:pPr lvl="0">
              <a:spcBef>
                <a:spcPts val="0"/>
              </a:spcBef>
              <a:buNone/>
            </a:pPr>
            <a:endParaRPr sz="4800"/>
          </a:p>
          <a:p>
            <a:pPr lvl="0">
              <a:spcBef>
                <a:spcPts val="0"/>
              </a:spcBef>
              <a:buNone/>
            </a:pPr>
            <a:r>
              <a:rPr lang="en" sz="4800"/>
              <a:t>Project Intake Process</a:t>
            </a:r>
          </a:p>
        </p:txBody>
      </p:sp>
      <p:sp>
        <p:nvSpPr>
          <p:cNvPr id="55" name="Shape 55"/>
          <p:cNvSpPr txBox="1">
            <a:spLocks noGrp="1"/>
          </p:cNvSpPr>
          <p:nvPr>
            <p:ph type="subTitle" idx="1"/>
          </p:nvPr>
        </p:nvSpPr>
        <p:spPr>
          <a:xfrm>
            <a:off x="311700" y="3367525"/>
            <a:ext cx="8520600" cy="792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Joseph Castle</a:t>
            </a:r>
          </a:p>
          <a:p>
            <a:pPr lvl="0">
              <a:spcBef>
                <a:spcPts val="0"/>
              </a:spcBef>
              <a:buNone/>
            </a:pPr>
            <a:r>
              <a:rPr lang="en" sz="1400"/>
              <a:t>5/3/16</a:t>
            </a:r>
          </a:p>
        </p:txBody>
      </p:sp>
      <p:pic>
        <p:nvPicPr>
          <p:cNvPr id="56" name="Shape 56"/>
          <p:cNvPicPr preferRelativeResize="0"/>
          <p:nvPr/>
        </p:nvPicPr>
        <p:blipFill rotWithShape="1">
          <a:blip r:embed="rId3">
            <a:alphaModFix/>
          </a:blip>
          <a:srcRect/>
          <a:stretch/>
        </p:blipFill>
        <p:spPr>
          <a:xfrm>
            <a:off x="3530550" y="536472"/>
            <a:ext cx="2082900" cy="1293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a:spcBef>
                <a:spcPts val="0"/>
              </a:spcBef>
              <a:buNone/>
            </a:pPr>
            <a:r>
              <a:rPr lang="en"/>
              <a:t>Purpose</a:t>
            </a:r>
          </a:p>
        </p:txBody>
      </p:sp>
      <p:sp>
        <p:nvSpPr>
          <p:cNvPr id="62" name="Shape 62"/>
          <p:cNvSpPr txBox="1">
            <a:spLocks noGrp="1"/>
          </p:cNvSpPr>
          <p:nvPr>
            <p:ph type="body" idx="1"/>
          </p:nvPr>
        </p:nvSpPr>
        <p:spPr>
          <a:xfrm>
            <a:off x="311700" y="1246825"/>
            <a:ext cx="8520600" cy="3416400"/>
          </a:xfrm>
          <a:prstGeom prst="rect">
            <a:avLst/>
          </a:prstGeom>
        </p:spPr>
        <p:txBody>
          <a:bodyPr lIns="91425" tIns="91425" rIns="91425" bIns="91425" anchor="t" anchorCtr="0">
            <a:noAutofit/>
          </a:bodyPr>
          <a:lstStyle/>
          <a:p>
            <a:pPr lvl="0" algn="ctr" rtl="0">
              <a:spcBef>
                <a:spcPts val="0"/>
              </a:spcBef>
              <a:spcAft>
                <a:spcPts val="0"/>
              </a:spcAft>
              <a:buNone/>
            </a:pPr>
            <a:r>
              <a:rPr lang="en" sz="2400"/>
              <a:t>This presentation explains how the GSA Digital Services (DS) team realizes and accepts new projects. Furthermore, it identifies partnering of GSA DS and requesters to collaborate and implement new technology solutions.</a:t>
            </a:r>
          </a:p>
        </p:txBody>
      </p:sp>
      <p:pic>
        <p:nvPicPr>
          <p:cNvPr id="63" name="Shape 63"/>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64" name="Shape 6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General Considerations</a:t>
            </a:r>
          </a:p>
        </p:txBody>
      </p:sp>
      <p:sp>
        <p:nvSpPr>
          <p:cNvPr id="70" name="Shape 70"/>
          <p:cNvSpPr txBox="1">
            <a:spLocks noGrp="1"/>
          </p:cNvSpPr>
          <p:nvPr>
            <p:ph type="body" idx="1"/>
          </p:nvPr>
        </p:nvSpPr>
        <p:spPr>
          <a:xfrm>
            <a:off x="311700" y="816300"/>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CC0000"/>
                </a:solidFill>
              </a:rPr>
              <a:t>Resources from Requester</a:t>
            </a:r>
          </a:p>
          <a:p>
            <a:pPr marL="457200" lvl="0" indent="-304800" rtl="0">
              <a:spcBef>
                <a:spcPts val="0"/>
              </a:spcBef>
              <a:spcAft>
                <a:spcPts val="0"/>
              </a:spcAft>
              <a:buSzPct val="100000"/>
              <a:buChar char="-"/>
            </a:pPr>
            <a:r>
              <a:rPr lang="en" sz="1200"/>
              <a:t>Budget availability and source(s)</a:t>
            </a:r>
          </a:p>
          <a:p>
            <a:pPr marL="457200" lvl="0" indent="-304800" rtl="0">
              <a:spcBef>
                <a:spcPts val="0"/>
              </a:spcBef>
              <a:spcAft>
                <a:spcPts val="0"/>
              </a:spcAft>
              <a:buSzPct val="100000"/>
              <a:buChar char="-"/>
            </a:pPr>
            <a:r>
              <a:rPr lang="en" sz="1200"/>
              <a:t>People (end users, product owner, executive sponsor, business/IT members)</a:t>
            </a:r>
          </a:p>
          <a:p>
            <a:pPr lvl="0" rtl="0">
              <a:spcBef>
                <a:spcPts val="0"/>
              </a:spcBef>
              <a:spcAft>
                <a:spcPts val="0"/>
              </a:spcAft>
              <a:buNone/>
            </a:pPr>
            <a:endParaRPr sz="1400">
              <a:solidFill>
                <a:srgbClr val="FF0000"/>
              </a:solidFill>
            </a:endParaRPr>
          </a:p>
          <a:p>
            <a:pPr lvl="0" rtl="0">
              <a:spcBef>
                <a:spcPts val="0"/>
              </a:spcBef>
              <a:spcAft>
                <a:spcPts val="0"/>
              </a:spcAft>
              <a:buNone/>
            </a:pPr>
            <a:r>
              <a:rPr lang="en" sz="1400">
                <a:solidFill>
                  <a:srgbClr val="CC0000"/>
                </a:solidFill>
              </a:rPr>
              <a:t>Skills Provided by GSA DS</a:t>
            </a:r>
          </a:p>
          <a:p>
            <a:pPr marL="457200" lvl="0" indent="-304800" rtl="0">
              <a:spcBef>
                <a:spcPts val="0"/>
              </a:spcBef>
              <a:spcAft>
                <a:spcPts val="0"/>
              </a:spcAft>
              <a:buSzPct val="100000"/>
              <a:buChar char="-"/>
            </a:pPr>
            <a:r>
              <a:rPr lang="en" sz="1200"/>
              <a:t>Agile (Scrum, Kanban) - PM, coaching, team integrations, pilots/prototypes, investment</a:t>
            </a:r>
          </a:p>
          <a:p>
            <a:pPr marL="457200" lvl="0" indent="-304800" rtl="0">
              <a:spcBef>
                <a:spcPts val="0"/>
              </a:spcBef>
              <a:spcAft>
                <a:spcPts val="0"/>
              </a:spcAft>
              <a:buSzPct val="100000"/>
              <a:buChar char="-"/>
            </a:pPr>
            <a:r>
              <a:rPr lang="en" sz="1200"/>
              <a:t>Design - UX (personas, wireframes), UI, graphic, information architecture</a:t>
            </a:r>
          </a:p>
          <a:p>
            <a:pPr marL="457200" lvl="0" indent="-304800" rtl="0">
              <a:spcBef>
                <a:spcPts val="0"/>
              </a:spcBef>
              <a:spcAft>
                <a:spcPts val="0"/>
              </a:spcAft>
              <a:buSzPct val="100000"/>
              <a:buChar char="-"/>
            </a:pPr>
            <a:r>
              <a:rPr lang="en" sz="1200"/>
              <a:t>Development - front-end web and mobile, back-end (transactional) w/ pure code (Java, Python)</a:t>
            </a:r>
          </a:p>
          <a:p>
            <a:pPr marL="457200" lvl="0" indent="-304800" rtl="0">
              <a:spcBef>
                <a:spcPts val="0"/>
              </a:spcBef>
              <a:spcAft>
                <a:spcPts val="0"/>
              </a:spcAft>
              <a:buSzPct val="100000"/>
              <a:buChar char="-"/>
            </a:pPr>
            <a:r>
              <a:rPr lang="en" sz="1200"/>
              <a:t>Data Management - Open Data, APIs, architecture</a:t>
            </a:r>
          </a:p>
          <a:p>
            <a:pPr marL="457200" lvl="0" indent="-304800" rtl="0">
              <a:spcBef>
                <a:spcPts val="0"/>
              </a:spcBef>
              <a:spcAft>
                <a:spcPts val="0"/>
              </a:spcAft>
              <a:buSzPct val="100000"/>
              <a:buChar char="-"/>
            </a:pPr>
            <a:r>
              <a:rPr lang="en" sz="1200"/>
              <a:t>Types of projects - modernization through Agile with skills provided by GSA DS</a:t>
            </a:r>
          </a:p>
          <a:p>
            <a:pPr lvl="0" rtl="0">
              <a:spcBef>
                <a:spcPts val="0"/>
              </a:spcBef>
              <a:spcAft>
                <a:spcPts val="0"/>
              </a:spcAft>
              <a:buNone/>
            </a:pPr>
            <a:endParaRPr sz="1400"/>
          </a:p>
          <a:p>
            <a:pPr lvl="0" rtl="0">
              <a:spcBef>
                <a:spcPts val="0"/>
              </a:spcBef>
              <a:spcAft>
                <a:spcPts val="0"/>
              </a:spcAft>
              <a:buNone/>
            </a:pPr>
            <a:r>
              <a:rPr lang="en" sz="1400">
                <a:solidFill>
                  <a:srgbClr val="CC0000"/>
                </a:solidFill>
              </a:rPr>
              <a:t>LoE Considerations by All Parties</a:t>
            </a:r>
          </a:p>
          <a:p>
            <a:pPr marL="457200" lvl="0" indent="-304800" rtl="0">
              <a:spcBef>
                <a:spcPts val="0"/>
              </a:spcBef>
              <a:spcAft>
                <a:spcPts val="0"/>
              </a:spcAft>
              <a:buSzPct val="100000"/>
              <a:buChar char="-"/>
            </a:pPr>
            <a:r>
              <a:rPr lang="en" sz="1200"/>
              <a:t>Scope and assess hours to implement; utilize technical sprints and Agile investment process; consider when pilot is completed and hand-off is conducted</a:t>
            </a:r>
          </a:p>
          <a:p>
            <a:pPr marL="457200" lvl="0" indent="-304800" rtl="0">
              <a:spcBef>
                <a:spcPts val="0"/>
              </a:spcBef>
              <a:spcAft>
                <a:spcPts val="0"/>
              </a:spcAft>
              <a:buSzPct val="100000"/>
              <a:buChar char="-"/>
            </a:pPr>
            <a:r>
              <a:rPr lang="en" sz="1200"/>
              <a:t>Determine projects underway and in pipeline</a:t>
            </a:r>
          </a:p>
          <a:p>
            <a:pPr lvl="0" rtl="0">
              <a:spcBef>
                <a:spcPts val="0"/>
              </a:spcBef>
              <a:spcAft>
                <a:spcPts val="0"/>
              </a:spcAft>
              <a:buNone/>
            </a:pPr>
            <a:endParaRPr sz="1400">
              <a:solidFill>
                <a:srgbClr val="CC0000"/>
              </a:solidFill>
            </a:endParaRPr>
          </a:p>
          <a:p>
            <a:pPr lvl="0" rtl="0">
              <a:spcBef>
                <a:spcPts val="0"/>
              </a:spcBef>
              <a:spcAft>
                <a:spcPts val="0"/>
              </a:spcAft>
              <a:buNone/>
            </a:pPr>
            <a:endParaRPr sz="1400"/>
          </a:p>
        </p:txBody>
      </p:sp>
      <p:pic>
        <p:nvPicPr>
          <p:cNvPr id="71" name="Shape 71"/>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72"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Request Intake Process</a:t>
            </a:r>
          </a:p>
        </p:txBody>
      </p:sp>
      <p:sp>
        <p:nvSpPr>
          <p:cNvPr id="78" name="Shape 78"/>
          <p:cNvSpPr txBox="1">
            <a:spLocks noGrp="1"/>
          </p:cNvSpPr>
          <p:nvPr>
            <p:ph type="body" idx="1"/>
          </p:nvPr>
        </p:nvSpPr>
        <p:spPr>
          <a:xfrm>
            <a:off x="311700" y="6952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CC0000"/>
                </a:solidFill>
              </a:rPr>
              <a:t>Path 1: Via the Solutions Strategy Agile Investment Process</a:t>
            </a:r>
          </a:p>
          <a:p>
            <a:pPr marL="457200" lvl="0" indent="-304800" rtl="0">
              <a:spcBef>
                <a:spcPts val="0"/>
              </a:spcBef>
              <a:spcAft>
                <a:spcPts val="0"/>
              </a:spcAft>
              <a:buSzPct val="100000"/>
              <a:buChar char="-"/>
            </a:pPr>
            <a:r>
              <a:rPr lang="en" sz="1200"/>
              <a:t>Came EBC or SS process</a:t>
            </a:r>
          </a:p>
          <a:p>
            <a:pPr marL="457200" lvl="0" indent="-304800" rtl="0">
              <a:spcBef>
                <a:spcPts val="0"/>
              </a:spcBef>
              <a:spcAft>
                <a:spcPts val="0"/>
              </a:spcAft>
              <a:buSzPct val="100000"/>
              <a:buChar char="-"/>
            </a:pPr>
            <a:r>
              <a:rPr lang="en" sz="1200"/>
              <a:t>Should come with researched solution for consideration for implementation</a:t>
            </a:r>
          </a:p>
          <a:p>
            <a:pPr marL="457200" lvl="0" indent="-304800" rtl="0">
              <a:spcBef>
                <a:spcPts val="0"/>
              </a:spcBef>
              <a:spcAft>
                <a:spcPts val="0"/>
              </a:spcAft>
              <a:buSzPct val="100000"/>
              <a:buChar char="-"/>
            </a:pPr>
            <a:r>
              <a:rPr lang="en" sz="1200"/>
              <a:t>Highest priority as identified through GSA governance</a:t>
            </a:r>
          </a:p>
          <a:p>
            <a:pPr lvl="0" rtl="0">
              <a:spcBef>
                <a:spcPts val="0"/>
              </a:spcBef>
              <a:spcAft>
                <a:spcPts val="0"/>
              </a:spcAft>
              <a:buNone/>
            </a:pPr>
            <a:endParaRPr sz="1400"/>
          </a:p>
          <a:p>
            <a:pPr lvl="0" rtl="0">
              <a:spcBef>
                <a:spcPts val="0"/>
              </a:spcBef>
              <a:spcAft>
                <a:spcPts val="0"/>
              </a:spcAft>
              <a:buNone/>
            </a:pPr>
            <a:r>
              <a:rPr lang="en" sz="1400">
                <a:solidFill>
                  <a:srgbClr val="CC0000"/>
                </a:solidFill>
              </a:rPr>
              <a:t>Path 2: Via Direct Request</a:t>
            </a:r>
          </a:p>
          <a:p>
            <a:pPr marL="457200" lvl="0" indent="-304800" rtl="0">
              <a:spcBef>
                <a:spcPts val="0"/>
              </a:spcBef>
              <a:spcAft>
                <a:spcPts val="0"/>
              </a:spcAft>
              <a:buSzPct val="100000"/>
              <a:buChar char="-"/>
            </a:pPr>
            <a:r>
              <a:rPr lang="en" sz="1200"/>
              <a:t>Direct request by an individual or an organization, still needs to go through Agile Investment process</a:t>
            </a:r>
          </a:p>
          <a:p>
            <a:pPr marL="457200" lvl="0" indent="-304800" rtl="0">
              <a:spcBef>
                <a:spcPts val="0"/>
              </a:spcBef>
              <a:spcAft>
                <a:spcPts val="0"/>
              </a:spcAft>
              <a:buSzPct val="100000"/>
              <a:buChar char="-"/>
            </a:pPr>
            <a:r>
              <a:rPr lang="en" sz="1200"/>
              <a:t>Needs to be scoped, possibly through Solutions Strategy</a:t>
            </a:r>
          </a:p>
          <a:p>
            <a:pPr marL="457200" lvl="0" indent="-304800" rtl="0">
              <a:spcBef>
                <a:spcPts val="0"/>
              </a:spcBef>
              <a:spcAft>
                <a:spcPts val="0"/>
              </a:spcAft>
              <a:buSzPct val="100000"/>
              <a:buChar char="-"/>
            </a:pPr>
            <a:r>
              <a:rPr lang="en" sz="1200"/>
              <a:t>Moderately high priority depending on GSA governance</a:t>
            </a:r>
          </a:p>
          <a:p>
            <a:pPr lvl="0" rtl="0">
              <a:spcBef>
                <a:spcPts val="0"/>
              </a:spcBef>
              <a:spcAft>
                <a:spcPts val="0"/>
              </a:spcAft>
              <a:buNone/>
            </a:pPr>
            <a:endParaRPr sz="1400"/>
          </a:p>
          <a:p>
            <a:pPr lvl="0" rtl="0">
              <a:spcBef>
                <a:spcPts val="0"/>
              </a:spcBef>
              <a:spcAft>
                <a:spcPts val="0"/>
              </a:spcAft>
              <a:buNone/>
            </a:pPr>
            <a:r>
              <a:rPr lang="en" sz="1400">
                <a:solidFill>
                  <a:srgbClr val="CC0000"/>
                </a:solidFill>
              </a:rPr>
              <a:t>Path 3: Public Data/Design Event </a:t>
            </a:r>
          </a:p>
          <a:p>
            <a:pPr marL="457200" lvl="0" indent="-304800" rtl="0">
              <a:spcBef>
                <a:spcPts val="0"/>
              </a:spcBef>
              <a:spcAft>
                <a:spcPts val="0"/>
              </a:spcAft>
              <a:buSzPct val="100000"/>
              <a:buChar char="-"/>
            </a:pPr>
            <a:r>
              <a:rPr lang="en" sz="1200"/>
              <a:t>Utilize MVP development through a public event (Hackathon, Code-Along, Design Challenge, etc.)</a:t>
            </a:r>
          </a:p>
          <a:p>
            <a:pPr marL="457200" lvl="0" indent="-304800" rtl="0">
              <a:spcBef>
                <a:spcPts val="0"/>
              </a:spcBef>
              <a:spcAft>
                <a:spcPts val="0"/>
              </a:spcAft>
              <a:buSzPct val="100000"/>
              <a:buChar char="-"/>
            </a:pPr>
            <a:r>
              <a:rPr lang="en" sz="1200"/>
              <a:t>Needs to be scoped, consider Agile Investment process</a:t>
            </a:r>
          </a:p>
          <a:p>
            <a:pPr marL="457200" lvl="0" indent="-304800" rtl="0">
              <a:spcBef>
                <a:spcPts val="0"/>
              </a:spcBef>
              <a:spcAft>
                <a:spcPts val="0"/>
              </a:spcAft>
              <a:buSzPct val="100000"/>
              <a:buChar char="-"/>
            </a:pPr>
            <a:r>
              <a:rPr lang="en" sz="1200"/>
              <a:t>Lowest priority based on GSA governance</a:t>
            </a:r>
          </a:p>
          <a:p>
            <a:pPr lvl="0" rtl="0">
              <a:spcBef>
                <a:spcPts val="0"/>
              </a:spcBef>
              <a:spcAft>
                <a:spcPts val="0"/>
              </a:spcAft>
              <a:buNone/>
            </a:pPr>
            <a:endParaRPr sz="1400"/>
          </a:p>
        </p:txBody>
      </p:sp>
      <p:pic>
        <p:nvPicPr>
          <p:cNvPr id="79" name="Shape 79"/>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80" name="Shape 8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4294967295"/>
          </p:nvPr>
        </p:nvSpPr>
        <p:spPr>
          <a:xfrm>
            <a:off x="311700" y="695275"/>
            <a:ext cx="8520600" cy="3968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CC0000"/>
                </a:solidFill>
              </a:rPr>
              <a:t>Path 1: Solutions Strategy Agile Investment Request</a:t>
            </a:r>
          </a:p>
          <a:p>
            <a:pPr marL="457200" lvl="0" indent="-304800" rtl="0">
              <a:spcBef>
                <a:spcPts val="0"/>
              </a:spcBef>
              <a:spcAft>
                <a:spcPts val="0"/>
              </a:spcAft>
              <a:buSzPct val="100000"/>
              <a:buChar char="-"/>
            </a:pPr>
            <a:r>
              <a:rPr lang="en" sz="1200"/>
              <a:t>Requester works with ACIO in identify need and resource(s)</a:t>
            </a:r>
          </a:p>
          <a:p>
            <a:pPr marL="457200" lvl="0" indent="-304800" rtl="0">
              <a:spcBef>
                <a:spcPts val="0"/>
              </a:spcBef>
              <a:spcAft>
                <a:spcPts val="0"/>
              </a:spcAft>
              <a:buSzPct val="100000"/>
              <a:buChar char="-"/>
            </a:pPr>
            <a:r>
              <a:rPr lang="en" sz="1200"/>
              <a:t>SS conducts analysis of proposed need and potential resources</a:t>
            </a:r>
          </a:p>
          <a:p>
            <a:pPr marL="457200" lvl="0" indent="-304800" rtl="0">
              <a:spcBef>
                <a:spcPts val="0"/>
              </a:spcBef>
              <a:spcAft>
                <a:spcPts val="0"/>
              </a:spcAft>
              <a:buSzPct val="100000"/>
              <a:buChar char="-"/>
            </a:pPr>
            <a:r>
              <a:rPr lang="en" sz="1200"/>
              <a:t>GSA DS assists business sponsor through Agile investment process, determine team members, scope iterations</a:t>
            </a:r>
          </a:p>
          <a:p>
            <a:pPr marL="457200" lvl="0" indent="-304800" rtl="0">
              <a:spcBef>
                <a:spcPts val="0"/>
              </a:spcBef>
              <a:spcAft>
                <a:spcPts val="0"/>
              </a:spcAft>
              <a:buSzPct val="100000"/>
              <a:buChar char="-"/>
            </a:pPr>
            <a:r>
              <a:rPr lang="en" sz="1200"/>
              <a:t>Combined team walks through Scrum session(s) to deliver pilot, complete pilot and hand-off to ACIO</a:t>
            </a:r>
          </a:p>
          <a:p>
            <a:pPr lvl="0" rtl="0">
              <a:spcBef>
                <a:spcPts val="0"/>
              </a:spcBef>
              <a:spcAft>
                <a:spcPts val="0"/>
              </a:spcAft>
              <a:buNone/>
            </a:pPr>
            <a:endParaRPr sz="1200">
              <a:solidFill>
                <a:srgbClr val="CC0000"/>
              </a:solidFill>
            </a:endParaRPr>
          </a:p>
          <a:p>
            <a:pPr lvl="0" rtl="0">
              <a:spcBef>
                <a:spcPts val="0"/>
              </a:spcBef>
              <a:spcAft>
                <a:spcPts val="0"/>
              </a:spcAft>
              <a:buNone/>
            </a:pPr>
            <a:r>
              <a:rPr lang="en" sz="1400">
                <a:solidFill>
                  <a:srgbClr val="CC0000"/>
                </a:solidFill>
              </a:rPr>
              <a:t>Path 2: GSA DS Direct Request</a:t>
            </a:r>
          </a:p>
          <a:p>
            <a:pPr marL="457200" lvl="0" indent="-304800" rtl="0">
              <a:spcBef>
                <a:spcPts val="0"/>
              </a:spcBef>
              <a:spcAft>
                <a:spcPts val="0"/>
              </a:spcAft>
              <a:buSzPct val="100000"/>
              <a:buChar char="-"/>
            </a:pPr>
            <a:r>
              <a:rPr lang="en" sz="1200"/>
              <a:t>Requester identifies a technical need and contacts GSA DS</a:t>
            </a:r>
          </a:p>
          <a:p>
            <a:pPr marL="457200" lvl="0" indent="-304800" rtl="0">
              <a:spcBef>
                <a:spcPts val="0"/>
              </a:spcBef>
              <a:spcAft>
                <a:spcPts val="0"/>
              </a:spcAft>
              <a:buSzPct val="100000"/>
              <a:buChar char="-"/>
            </a:pPr>
            <a:r>
              <a:rPr lang="en" sz="1200"/>
              <a:t>Requester determines resources; identifies team (end users, product owner, executive sponsor, etc.)</a:t>
            </a:r>
          </a:p>
          <a:p>
            <a:pPr marL="457200" lvl="0" indent="-304800" rtl="0">
              <a:spcBef>
                <a:spcPts val="0"/>
              </a:spcBef>
              <a:spcAft>
                <a:spcPts val="0"/>
              </a:spcAft>
              <a:buSzPct val="100000"/>
              <a:buChar char="-"/>
            </a:pPr>
            <a:r>
              <a:rPr lang="en" sz="1200"/>
              <a:t>GSA DS assists business sponsor through Agile investment process, scope iterations</a:t>
            </a:r>
          </a:p>
          <a:p>
            <a:pPr marL="457200" lvl="0" indent="-304800" rtl="0">
              <a:spcBef>
                <a:spcPts val="0"/>
              </a:spcBef>
              <a:spcAft>
                <a:spcPts val="0"/>
              </a:spcAft>
              <a:buSzPct val="100000"/>
              <a:buChar char="-"/>
            </a:pPr>
            <a:r>
              <a:rPr lang="en" sz="1200"/>
              <a:t>Combined team walks through Scrum session(s) to deliver pilot, complete pilot and hand-off to ACIO</a:t>
            </a:r>
          </a:p>
          <a:p>
            <a:pPr lvl="0" rtl="0">
              <a:spcBef>
                <a:spcPts val="0"/>
              </a:spcBef>
              <a:spcAft>
                <a:spcPts val="0"/>
              </a:spcAft>
              <a:buNone/>
            </a:pPr>
            <a:endParaRPr sz="1200">
              <a:solidFill>
                <a:srgbClr val="CC0000"/>
              </a:solidFill>
            </a:endParaRPr>
          </a:p>
          <a:p>
            <a:pPr lvl="0" rtl="0">
              <a:spcBef>
                <a:spcPts val="0"/>
              </a:spcBef>
              <a:spcAft>
                <a:spcPts val="0"/>
              </a:spcAft>
              <a:buNone/>
            </a:pPr>
            <a:r>
              <a:rPr lang="en" sz="1400">
                <a:solidFill>
                  <a:srgbClr val="CC0000"/>
                </a:solidFill>
              </a:rPr>
              <a:t>Path 3: Public Data/Design Event Request</a:t>
            </a:r>
          </a:p>
          <a:p>
            <a:pPr marL="457200" lvl="0" indent="-304800" rtl="0">
              <a:spcBef>
                <a:spcPts val="0"/>
              </a:spcBef>
              <a:spcAft>
                <a:spcPts val="0"/>
              </a:spcAft>
              <a:buSzPct val="100000"/>
              <a:buChar char="-"/>
            </a:pPr>
            <a:r>
              <a:rPr lang="en" sz="1200"/>
              <a:t>Business sponsor defines project for event; participant develops MVP during event</a:t>
            </a:r>
          </a:p>
          <a:p>
            <a:pPr marL="457200" lvl="0" indent="-304800" rtl="0">
              <a:spcBef>
                <a:spcPts val="0"/>
              </a:spcBef>
              <a:spcAft>
                <a:spcPts val="0"/>
              </a:spcAft>
              <a:buSzPct val="100000"/>
              <a:buChar char="-"/>
            </a:pPr>
            <a:r>
              <a:rPr lang="en" sz="1200"/>
              <a:t>Business sponsor decides to take to pilot and determines resources</a:t>
            </a:r>
          </a:p>
          <a:p>
            <a:pPr marL="457200" lvl="0" indent="-304800" rtl="0">
              <a:spcBef>
                <a:spcPts val="0"/>
              </a:spcBef>
              <a:spcAft>
                <a:spcPts val="0"/>
              </a:spcAft>
              <a:buSzPct val="100000"/>
              <a:buChar char="-"/>
            </a:pPr>
            <a:r>
              <a:rPr lang="en" sz="1200"/>
              <a:t>Business sponsor and GSA DS consider team (end users, product owner, executive sponsor, etc.)</a:t>
            </a:r>
          </a:p>
          <a:p>
            <a:pPr marL="457200" lvl="0" indent="-304800" rtl="0">
              <a:spcBef>
                <a:spcPts val="0"/>
              </a:spcBef>
              <a:spcAft>
                <a:spcPts val="0"/>
              </a:spcAft>
              <a:buSzPct val="100000"/>
              <a:buChar char="-"/>
            </a:pPr>
            <a:r>
              <a:rPr lang="en" sz="1200"/>
              <a:t>GSA DS assists business sponsor through Agile investment process, scope iterations</a:t>
            </a:r>
          </a:p>
          <a:p>
            <a:pPr marL="457200" lvl="0" indent="-304800" rtl="0">
              <a:spcBef>
                <a:spcPts val="0"/>
              </a:spcBef>
              <a:spcAft>
                <a:spcPts val="0"/>
              </a:spcAft>
              <a:buSzPct val="100000"/>
              <a:buChar char="-"/>
            </a:pPr>
            <a:r>
              <a:rPr lang="en" sz="1200"/>
              <a:t>Combined team walks through Scrum session(s) to deliver pilot, complete pilot and hand-off to ACIO</a:t>
            </a:r>
          </a:p>
        </p:txBody>
      </p:sp>
      <p:sp>
        <p:nvSpPr>
          <p:cNvPr id="86" name="Shape 86"/>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Roadmap</a:t>
            </a:r>
          </a:p>
        </p:txBody>
      </p:sp>
      <p:pic>
        <p:nvPicPr>
          <p:cNvPr id="87" name="Shape 87"/>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88" name="Shape 8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94" name="Shape 94"/>
          <p:cNvSpPr txBox="1"/>
          <p:nvPr/>
        </p:nvSpPr>
        <p:spPr>
          <a:xfrm>
            <a:off x="1234950" y="1555650"/>
            <a:ext cx="6674100" cy="2032200"/>
          </a:xfrm>
          <a:prstGeom prst="rect">
            <a:avLst/>
          </a:prstGeom>
          <a:noFill/>
          <a:ln>
            <a:noFill/>
          </a:ln>
        </p:spPr>
        <p:txBody>
          <a:bodyPr lIns="91425" tIns="91425" rIns="91425" bIns="91425" anchor="ctr" anchorCtr="0">
            <a:noAutofit/>
          </a:bodyPr>
          <a:lstStyle/>
          <a:p>
            <a:pPr lvl="0" algn="ctr">
              <a:spcBef>
                <a:spcPts val="0"/>
              </a:spcBef>
              <a:buNone/>
            </a:pPr>
            <a:r>
              <a:rPr lang="en" sz="3000" b="1"/>
              <a:t>Backup Slides</a:t>
            </a:r>
          </a:p>
        </p:txBody>
      </p:sp>
      <p:pic>
        <p:nvPicPr>
          <p:cNvPr id="95" name="Shape 95"/>
          <p:cNvPicPr preferRelativeResize="0"/>
          <p:nvPr/>
        </p:nvPicPr>
        <p:blipFill rotWithShape="1">
          <a:blip r:embed="rId3">
            <a:alphaModFix/>
          </a:blip>
          <a:srcRect/>
          <a:stretch/>
        </p:blipFill>
        <p:spPr>
          <a:xfrm>
            <a:off x="7952350" y="-1"/>
            <a:ext cx="1191600" cy="74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SS Agile Investment Request Path</a:t>
            </a:r>
          </a:p>
        </p:txBody>
      </p:sp>
      <p:pic>
        <p:nvPicPr>
          <p:cNvPr id="101" name="Shape 101"/>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102" name="Shape 10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pic>
        <p:nvPicPr>
          <p:cNvPr id="103" name="Shape 103" descr="GSA DS Agile Investment Path_20160502.png"/>
          <p:cNvPicPr preferRelativeResize="0"/>
          <p:nvPr/>
        </p:nvPicPr>
        <p:blipFill>
          <a:blip r:embed="rId4">
            <a:alphaModFix/>
          </a:blip>
          <a:stretch>
            <a:fillRect/>
          </a:stretch>
        </p:blipFill>
        <p:spPr>
          <a:xfrm>
            <a:off x="83099" y="740100"/>
            <a:ext cx="5693770" cy="440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GSA DS Direct Request Path</a:t>
            </a:r>
          </a:p>
        </p:txBody>
      </p:sp>
      <p:pic>
        <p:nvPicPr>
          <p:cNvPr id="109" name="Shape 109"/>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110" name="Shape 11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pic>
        <p:nvPicPr>
          <p:cNvPr id="111" name="Shape 111" descr="GSA DS Direct Request Path_20160502.png"/>
          <p:cNvPicPr preferRelativeResize="0"/>
          <p:nvPr/>
        </p:nvPicPr>
        <p:blipFill rotWithShape="1">
          <a:blip r:embed="rId4">
            <a:alphaModFix/>
          </a:blip>
          <a:srcRect b="55777"/>
          <a:stretch/>
        </p:blipFill>
        <p:spPr>
          <a:xfrm>
            <a:off x="83100" y="793899"/>
            <a:ext cx="6650749" cy="22745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100" y="64025"/>
            <a:ext cx="8520600" cy="572700"/>
          </a:xfrm>
          <a:prstGeom prst="rect">
            <a:avLst/>
          </a:prstGeom>
        </p:spPr>
        <p:txBody>
          <a:bodyPr lIns="91425" tIns="91425" rIns="91425" bIns="91425" anchor="t" anchorCtr="0">
            <a:noAutofit/>
          </a:bodyPr>
          <a:lstStyle/>
          <a:p>
            <a:pPr lvl="0" rtl="0">
              <a:spcBef>
                <a:spcPts val="0"/>
              </a:spcBef>
              <a:buNone/>
            </a:pPr>
            <a:r>
              <a:rPr lang="en"/>
              <a:t>Public Data/Design Event Request Path</a:t>
            </a:r>
          </a:p>
        </p:txBody>
      </p:sp>
      <p:pic>
        <p:nvPicPr>
          <p:cNvPr id="117" name="Shape 117"/>
          <p:cNvPicPr preferRelativeResize="0"/>
          <p:nvPr/>
        </p:nvPicPr>
        <p:blipFill rotWithShape="1">
          <a:blip r:embed="rId3">
            <a:alphaModFix/>
          </a:blip>
          <a:srcRect/>
          <a:stretch/>
        </p:blipFill>
        <p:spPr>
          <a:xfrm>
            <a:off x="7952350" y="-1"/>
            <a:ext cx="1191600" cy="740100"/>
          </a:xfrm>
          <a:prstGeom prst="rect">
            <a:avLst/>
          </a:prstGeom>
          <a:noFill/>
          <a:ln>
            <a:noFill/>
          </a:ln>
        </p:spPr>
      </p:pic>
      <p:sp>
        <p:nvSpPr>
          <p:cNvPr id="118" name="Shape 1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119" name="Shape 119" descr="GSA DS Public Data-Design Event Path_20160502.png"/>
          <p:cNvPicPr preferRelativeResize="0"/>
          <p:nvPr/>
        </p:nvPicPr>
        <p:blipFill rotWithShape="1">
          <a:blip r:embed="rId4">
            <a:alphaModFix/>
          </a:blip>
          <a:srcRect b="56148"/>
          <a:stretch/>
        </p:blipFill>
        <p:spPr>
          <a:xfrm>
            <a:off x="83100" y="740100"/>
            <a:ext cx="6650749" cy="2255573"/>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Application>Microsoft Macintosh PowerPoint</Application>
  <PresentationFormat>On-screen Show (16:9)</PresentationFormat>
  <Paragraphs>69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simple-light-2</vt:lpstr>
      <vt:lpstr>  Project Intake Process</vt:lpstr>
      <vt:lpstr>Purpose</vt:lpstr>
      <vt:lpstr>General Considerations</vt:lpstr>
      <vt:lpstr>Request Intake Process</vt:lpstr>
      <vt:lpstr>Roadmap</vt:lpstr>
      <vt:lpstr>PowerPoint Presentation</vt:lpstr>
      <vt:lpstr>SS Agile Investment Request Path</vt:lpstr>
      <vt:lpstr>GSA DS Direct Request Path</vt:lpstr>
      <vt:lpstr>Public Data/Design Event Request Path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Intake Process</dc:title>
  <cp:lastModifiedBy>Joseph Castle</cp:lastModifiedBy>
  <cp:revision>1</cp:revision>
  <dcterms:modified xsi:type="dcterms:W3CDTF">2016-06-23T19:41:22Z</dcterms:modified>
</cp:coreProperties>
</file>