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5" r:id="rId3"/>
    <p:sldId id="266" r:id="rId4"/>
    <p:sldId id="258" r:id="rId5"/>
    <p:sldId id="264" r:id="rId6"/>
    <p:sldId id="259" r:id="rId7"/>
    <p:sldId id="260" r:id="rId8"/>
    <p:sldId id="262" r:id="rId9"/>
    <p:sldId id="261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8" autoAdjust="0"/>
    <p:restoredTop sz="94660"/>
  </p:normalViewPr>
  <p:slideViewPr>
    <p:cSldViewPr snapToGrid="0">
      <p:cViewPr varScale="1">
        <p:scale>
          <a:sx n="87" d="100"/>
          <a:sy n="87" d="100"/>
        </p:scale>
        <p:origin x="557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51F1DD-3025-4486-ACB6-1D19B7FA3A6D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66894-18CD-4065-A383-0C149A384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97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6ACF-7AE0-4787-939A-6EEA7F3C19D1}" type="datetime1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C950F-785F-4DEC-8775-D6187270A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94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08D0-3122-4486-A638-F098117C2D4A}" type="datetime1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C950F-785F-4DEC-8775-D6187270A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9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B814-73BC-430F-AEA2-7B33772E3C1A}" type="datetime1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C950F-785F-4DEC-8775-D6187270A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50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1 - light ">
    <p:bg>
      <p:bgPr>
        <a:solidFill>
          <a:schemeClr val="bg1">
            <a:alpha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90551" y="3383386"/>
            <a:ext cx="10991851" cy="1716481"/>
          </a:xfrm>
        </p:spPr>
        <p:txBody>
          <a:bodyPr vert="horz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7200" b="1" kern="1200" cap="none" spc="0" baseline="0" dirty="0">
                <a:solidFill>
                  <a:schemeClr val="accent5"/>
                </a:solidFill>
                <a:latin typeface="Century Gothic" panose="020B0502020202020204" pitchFamily="34" charset="0"/>
                <a:ea typeface="+mj-ea"/>
                <a:cs typeface="Century Gothic" panose="020B0502020202020204" pitchFamily="34" charset="0"/>
              </a:defRPr>
            </a:lvl1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7481" y="5399691"/>
            <a:ext cx="11010900" cy="9249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600" b="0" i="0">
                <a:solidFill>
                  <a:schemeClr val="accent5"/>
                </a:solidFill>
                <a:latin typeface="+mn-lt"/>
                <a:cs typeface="Calibri" panose="020F0502020204030204" pitchFamily="34" charset="0"/>
              </a:defRPr>
            </a:lvl1pPr>
            <a:lvl2pPr marL="4420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840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260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680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10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52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94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360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Subtitle/presenter name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378" y="1244600"/>
            <a:ext cx="2353249" cy="17373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378" y="1244600"/>
            <a:ext cx="2353249" cy="17373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378" y="1244600"/>
            <a:ext cx="2353249" cy="17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36295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0035-FCD4-4C7E-80F8-1419A19F2057}" type="datetime1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C950F-785F-4DEC-8775-D6187270A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94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92FA8-0BE6-4ECF-B87B-3A1375FDE605}" type="datetime1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C950F-785F-4DEC-8775-D6187270A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46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73F0-DC6A-4DE6-8719-523F0013BC28}" type="datetime1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C950F-785F-4DEC-8775-D6187270A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53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FDDD-9627-4EF9-8A33-2DB7CDABB77A}" type="datetime1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C950F-785F-4DEC-8775-D6187270A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98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2E004-E1A5-48D4-A8FD-913F3230678C}" type="datetime1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C950F-785F-4DEC-8775-D6187270A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1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31EE-22F3-42F2-9CC9-3A7AA2C0467A}" type="datetime1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C950F-785F-4DEC-8775-D6187270A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95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34E8-935E-4471-8606-18B85CB65256}" type="datetime1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C950F-785F-4DEC-8775-D6187270A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8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4BB6E-217D-4303-8EF4-DE613D1F0BDA}" type="datetime1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C950F-785F-4DEC-8775-D6187270A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7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3DC09-FB93-4D73-92F9-E08B8273365F}" type="datetime1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C950F-785F-4DEC-8775-D6187270A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74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66913" y="3684010"/>
            <a:ext cx="8243888" cy="1716481"/>
          </a:xfrm>
        </p:spPr>
        <p:txBody>
          <a:bodyPr/>
          <a:lstStyle/>
          <a:p>
            <a:pPr algn="l"/>
            <a:r>
              <a:rPr lang="en-US" sz="4400" dirty="0"/>
              <a:t>CPIC Vendor Community:</a:t>
            </a:r>
          </a:p>
          <a:p>
            <a:r>
              <a:rPr lang="en-US" sz="2400" dirty="0"/>
              <a:t>FY 2019 IT Budget – UII Guidance &amp; Scenarios 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July 17, 2017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979" y="1178351"/>
            <a:ext cx="2162806" cy="198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69729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The investment that retains the UII, may be a standard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(Column 9, Investment Type 5) </a:t>
            </a:r>
            <a:r>
              <a:rPr lang="en-US" u="sng" dirty="0"/>
              <a:t>or</a:t>
            </a:r>
            <a:r>
              <a:rPr lang="en-US" dirty="0"/>
              <a:t> non-standard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(Column 9, Investment Type 6)</a:t>
            </a:r>
            <a:r>
              <a:rPr lang="en-US" dirty="0"/>
              <a:t> infrastructure investment. </a:t>
            </a:r>
          </a:p>
          <a:p>
            <a:pPr lvl="0"/>
            <a:r>
              <a:rPr lang="en-US" dirty="0"/>
              <a:t>It is at the discretion of the agency/department as to which investment retains UII ‘continuity’. </a:t>
            </a:r>
          </a:p>
          <a:p>
            <a:r>
              <a:rPr lang="en-US" dirty="0"/>
              <a:t>Part 3 investments can be moved to Part 1 or Part 2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(Column 6)</a:t>
            </a:r>
            <a:r>
              <a:rPr lang="en-US" dirty="0"/>
              <a:t>; the type of investment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(Column 9)</a:t>
            </a:r>
            <a:r>
              <a:rPr lang="en-US" dirty="0"/>
              <a:t> would remain the same and the Status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(Column 12)</a:t>
            </a:r>
            <a:r>
              <a:rPr lang="en-US" dirty="0"/>
              <a:t> becomes No Change.</a:t>
            </a:r>
          </a:p>
          <a:p>
            <a:pPr lvl="0"/>
            <a:r>
              <a:rPr lang="en-US" dirty="0"/>
              <a:t>Multiple standard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(Column 9, Investment Type 5)</a:t>
            </a:r>
            <a:r>
              <a:rPr lang="en-US" dirty="0"/>
              <a:t> and/or multiple non-standard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(Column 9, Investment Type 6) </a:t>
            </a:r>
            <a:r>
              <a:rPr lang="en-US" dirty="0"/>
              <a:t>investments may be broken out from an original investment. </a:t>
            </a:r>
          </a:p>
          <a:p>
            <a:pPr lvl="0"/>
            <a:r>
              <a:rPr lang="en-US" dirty="0"/>
              <a:t>The new investments created in these scenarios may choose to ‘reallocate’ the PY and CY dollars from the previous investment submission rather than submit PY and CY dollars as 0.    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C950F-785F-4DEC-8775-D6187270AB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897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6886"/>
            <a:ext cx="10515600" cy="4830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goal for the FY 19 budget cycle is to associate every dollar spent within Part 3 of the Agency’s IT Portfolio on the following Standard IT Infrastructure Investments: </a:t>
            </a:r>
          </a:p>
          <a:p>
            <a:pPr lvl="1">
              <a:buFontTx/>
              <a:buChar char="-"/>
            </a:pPr>
            <a:r>
              <a:rPr lang="en-US" sz="2800" dirty="0"/>
              <a:t>IT Security and Compliance; </a:t>
            </a:r>
          </a:p>
          <a:p>
            <a:pPr lvl="1">
              <a:buFontTx/>
              <a:buChar char="-"/>
            </a:pPr>
            <a:r>
              <a:rPr lang="en-US" sz="2800" dirty="0"/>
              <a:t>IT Management, </a:t>
            </a:r>
          </a:p>
          <a:p>
            <a:pPr lvl="1">
              <a:buFontTx/>
              <a:buChar char="-"/>
            </a:pPr>
            <a:r>
              <a:rPr lang="en-US" sz="2800" dirty="0"/>
              <a:t>Network; </a:t>
            </a:r>
          </a:p>
          <a:p>
            <a:pPr lvl="1">
              <a:buFontTx/>
              <a:buChar char="-"/>
            </a:pPr>
            <a:r>
              <a:rPr lang="en-US" sz="2800" dirty="0"/>
              <a:t>Data Center and Cloud; and </a:t>
            </a:r>
          </a:p>
          <a:p>
            <a:pPr lvl="1">
              <a:buFontTx/>
              <a:buChar char="-"/>
            </a:pPr>
            <a:r>
              <a:rPr lang="en-US" sz="2800" dirty="0"/>
              <a:t>End User </a:t>
            </a:r>
          </a:p>
          <a:p>
            <a:pPr marL="457200" lvl="1" indent="0">
              <a:buNone/>
            </a:pPr>
            <a:r>
              <a:rPr lang="en-US" sz="2800" dirty="0"/>
              <a:t> 	OR</a:t>
            </a:r>
          </a:p>
          <a:p>
            <a:pPr marL="457200" lvl="1" indent="0">
              <a:buNone/>
            </a:pPr>
            <a:r>
              <a:rPr lang="en-US" sz="2800" dirty="0"/>
              <a:t>- Non-Standard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C950F-785F-4DEC-8775-D6187270AB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363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Therefore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all IT Security and Compliance Investment(s) into Standard Infrastructure Investment(s).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(Column 9, Investment Type 5)  </a:t>
            </a:r>
          </a:p>
          <a:p>
            <a:r>
              <a:rPr lang="en-US" dirty="0"/>
              <a:t>Convert all IT Management Investment(s) into Standard Infrastructure Investment(s).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(Column 9, Investment Type 5)  </a:t>
            </a:r>
          </a:p>
          <a:p>
            <a:r>
              <a:rPr lang="en-US" dirty="0"/>
              <a:t>Distribute IT Infrastructure Investments according to the Standard Investment Categories (e.g. Network, Data Center and Cloud, and End User).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(Column 9, Investment Type 5)  </a:t>
            </a:r>
          </a:p>
          <a:p>
            <a:r>
              <a:rPr lang="en-US" dirty="0"/>
              <a:t>Remaining costs associated with IT Infrastructure convert to non-Standard Infrastructure Investment(s).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(Column 9, Investment Type 6)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C950F-785F-4DEC-8775-D6187270AB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80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81421"/>
            <a:ext cx="12192000" cy="556588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sz="4000" dirty="0"/>
              <a:t>Example of the Evolution of Standard Investments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230" y="598713"/>
            <a:ext cx="2187804" cy="5405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FY 17 Budget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u="sn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245396"/>
              </p:ext>
            </p:extLst>
          </p:nvPr>
        </p:nvGraphicFramePr>
        <p:xfrm>
          <a:off x="282804" y="1018080"/>
          <a:ext cx="11795760" cy="91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143757279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18054596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639388287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342517506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232996806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144745656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6699368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2292253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43915905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773181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UII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(Column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2)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Part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(Column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6)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Type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(Column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9)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Category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(Column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7)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Prior UII</a:t>
                      </a:r>
                    </a:p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(Column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1)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Status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(Column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12)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Investment</a:t>
                      </a:r>
                      <a:r>
                        <a:rPr lang="en-US" sz="16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Title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(Column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14)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PY 15 $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CY 16 $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BY</a:t>
                      </a:r>
                      <a:r>
                        <a:rPr lang="en-US" sz="1600" baseline="0" dirty="0"/>
                        <a:t> 17 $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6127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184-000000016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Major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184-000000016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No Change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Steady</a:t>
                      </a:r>
                      <a:r>
                        <a:rPr lang="en-US" sz="1400" b="1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State IT Infra. </a:t>
                      </a:r>
                      <a:endParaRPr lang="en-US" sz="14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$85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$86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$87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8823655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291443" y="4006343"/>
            <a:ext cx="2187804" cy="540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u="sng" dirty="0"/>
              <a:t>FY 19 Budget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endParaRPr lang="en-US" sz="2000" u="sn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92230" y="1958367"/>
            <a:ext cx="2187804" cy="540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u="sng" dirty="0"/>
              <a:t>FY 18 Budget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endParaRPr lang="en-US" sz="2000" u="sng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01382"/>
              </p:ext>
            </p:extLst>
          </p:nvPr>
        </p:nvGraphicFramePr>
        <p:xfrm>
          <a:off x="282803" y="2355616"/>
          <a:ext cx="11795760" cy="166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143757279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18054596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639388287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342517506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232996806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144745656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6699368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2292253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43915905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773181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UII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(Column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2)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Part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(Column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6)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Type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(Column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9)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Category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(Column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7)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Prior UII</a:t>
                      </a:r>
                    </a:p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(Column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1)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Status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(Column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12)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Investment</a:t>
                      </a:r>
                      <a:r>
                        <a:rPr lang="en-US" sz="16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Title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(Column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14)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PY 16 $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CY 17 $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BY 18</a:t>
                      </a:r>
                      <a:r>
                        <a:rPr lang="en-US" sz="1600" baseline="0" dirty="0"/>
                        <a:t> $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6127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184-000000016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01: Major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01: 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184-000000016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11:No Change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Steady</a:t>
                      </a:r>
                      <a:r>
                        <a:rPr lang="en-US" sz="1400" b="1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State IT Infra.</a:t>
                      </a:r>
                      <a:endParaRPr lang="en-US" sz="14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$85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$87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$55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882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184-000000009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01: Major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02: IT Security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184-000000016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10: New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IT Security &amp; Compliance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$0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$0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$12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1417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184-000000013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01: Major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03: IT Mgmt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184-000000016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10: New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IT Management – 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$0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$0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$21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054353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575299"/>
              </p:ext>
            </p:extLst>
          </p:nvPr>
        </p:nvGraphicFramePr>
        <p:xfrm>
          <a:off x="282803" y="4395011"/>
          <a:ext cx="11795760" cy="2399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143757279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18054596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639388287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342517506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232996806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144745656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6699368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2292253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43915905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773181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UII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(Column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2)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Part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(Column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6)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Type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(Column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9)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Category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(Column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7)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Prior UII</a:t>
                      </a:r>
                    </a:p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(Column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1)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Status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(Column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12)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Investment</a:t>
                      </a:r>
                      <a:r>
                        <a:rPr lang="en-US" sz="16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Title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(Column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14)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PY 17</a:t>
                      </a:r>
                      <a:r>
                        <a:rPr lang="en-US" sz="1600" baseline="0" dirty="0"/>
                        <a:t> $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CY 18 $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BY</a:t>
                      </a:r>
                      <a:r>
                        <a:rPr lang="en-US" sz="1600" baseline="0" dirty="0"/>
                        <a:t> 19 $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6127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184-000000016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06:</a:t>
                      </a:r>
                      <a:r>
                        <a:rPr lang="en-US" sz="14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Non-</a:t>
                      </a:r>
                      <a:r>
                        <a:rPr lang="en-US" sz="1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01: 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184-000000016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05: Reorg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Steady</a:t>
                      </a:r>
                      <a:r>
                        <a:rPr lang="en-US" sz="1400" b="1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State IT Infra.</a:t>
                      </a:r>
                      <a:endParaRPr lang="en-US" sz="14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$54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$55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$41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882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184-000000009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05:</a:t>
                      </a:r>
                      <a:r>
                        <a:rPr lang="en-US" sz="14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02: IT Security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184-000000009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05: Reorg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IT Security &amp; Compliance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$12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$13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$14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1417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184-000000013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05: </a:t>
                      </a:r>
                      <a:r>
                        <a:rPr lang="en-US" sz="1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03: IT Mgmt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184-000000013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05: Reorg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IT Management – 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$21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$20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$22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054353"/>
                  </a:ext>
                </a:extLst>
              </a:tr>
              <a:tr h="36737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 UII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05: </a:t>
                      </a:r>
                      <a:r>
                        <a:rPr lang="en-US" sz="1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04: Network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184-000000016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10: New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IT Network</a:t>
                      </a:r>
                      <a:r>
                        <a:rPr lang="en-US" sz="1400" b="1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endParaRPr lang="en-US" sz="14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$0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$0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$6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108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 UII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05: </a:t>
                      </a:r>
                      <a:r>
                        <a:rPr lang="en-US" sz="1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05: </a:t>
                      </a:r>
                      <a:r>
                        <a:rPr lang="en-US" sz="14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DC&amp;</a:t>
                      </a:r>
                      <a:r>
                        <a:rPr lang="en-US" sz="1400" b="1" baseline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Cloud</a:t>
                      </a:r>
                      <a:endParaRPr lang="en-US" sz="14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184-000000016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10: New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Data</a:t>
                      </a:r>
                      <a:r>
                        <a:rPr lang="en-US" sz="1400" b="1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Center </a:t>
                      </a:r>
                      <a:endParaRPr lang="en-US" sz="14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$0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$0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$16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7543872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H="1">
            <a:off x="9969690" y="1958367"/>
            <a:ext cx="586854" cy="2702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0822675" y="1958367"/>
            <a:ext cx="586854" cy="2702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0003809" y="4047287"/>
            <a:ext cx="586854" cy="2702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0822675" y="4056744"/>
            <a:ext cx="586854" cy="2702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C950F-785F-4DEC-8775-D6187270AB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85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“One to One” Relationship</a:t>
            </a:r>
          </a:p>
          <a:p>
            <a:r>
              <a:rPr lang="en-US" dirty="0"/>
              <a:t>Two or more Standard Investments (Previous UII is Retained)</a:t>
            </a:r>
          </a:p>
          <a:p>
            <a:r>
              <a:rPr lang="en-US" dirty="0"/>
              <a:t>Two or More Standard Investments (Previous UII is Eliminated)</a:t>
            </a:r>
          </a:p>
          <a:p>
            <a:r>
              <a:rPr lang="en-US" dirty="0"/>
              <a:t>Many to Many Relationship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C950F-785F-4DEC-8775-D6187270AB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21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750"/>
            <a:ext cx="12192000" cy="1140529"/>
          </a:xfrm>
        </p:spPr>
        <p:txBody>
          <a:bodyPr>
            <a:normAutofit/>
          </a:bodyPr>
          <a:lstStyle/>
          <a:p>
            <a:r>
              <a:rPr lang="en-US" sz="3200" dirty="0"/>
              <a:t>Scenario 1: “One to One” Relationship </a:t>
            </a:r>
            <a:br>
              <a:rPr lang="en-US" dirty="0"/>
            </a:br>
            <a:r>
              <a:rPr lang="en-US" sz="2400" dirty="0"/>
              <a:t>Existing Investment = Standard Investment with minimal edits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(e.g. type and status)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014" y="1206351"/>
            <a:ext cx="2187804" cy="5405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FY 18 Budget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u="sn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338917"/>
              </p:ext>
            </p:extLst>
          </p:nvPr>
        </p:nvGraphicFramePr>
        <p:xfrm>
          <a:off x="264694" y="1596024"/>
          <a:ext cx="11722608" cy="91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143757279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18054596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639388287"/>
                    </a:ext>
                  </a:extLst>
                </a:gridCol>
                <a:gridCol w="1115568">
                  <a:extLst>
                    <a:ext uri="{9D8B030D-6E8A-4147-A177-3AD203B41FA5}">
                      <a16:colId xmlns:a16="http://schemas.microsoft.com/office/drawing/2014/main" val="342517506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232996806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44745656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6699368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2292253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43915905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773181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UII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(Column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2)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Part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(Column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6)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Type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(Column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9)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Category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(Column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7)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Prior UII</a:t>
                      </a:r>
                    </a:p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(Column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1)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Status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(Column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12)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Investment</a:t>
                      </a:r>
                      <a:r>
                        <a:rPr lang="en-US" sz="16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Title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(Column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14)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PY 16 $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CY 17 $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BY</a:t>
                      </a:r>
                      <a:r>
                        <a:rPr lang="en-US" sz="1600" baseline="0" dirty="0"/>
                        <a:t> 18 $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6127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184-000000016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01: Major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01: 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184-000000016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11: No Change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DHS USCIS End User </a:t>
                      </a:r>
                      <a:endParaRPr lang="en-US" sz="14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$16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$17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$18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8823655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282016" y="2611620"/>
            <a:ext cx="2187804" cy="540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u="sng" dirty="0"/>
              <a:t>FY 19 Budget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endParaRPr lang="en-US" sz="2000" u="sng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858882"/>
              </p:ext>
            </p:extLst>
          </p:nvPr>
        </p:nvGraphicFramePr>
        <p:xfrm>
          <a:off x="264694" y="2996401"/>
          <a:ext cx="11722135" cy="91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143757279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18054596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639388287"/>
                    </a:ext>
                  </a:extLst>
                </a:gridCol>
                <a:gridCol w="1115095">
                  <a:extLst>
                    <a:ext uri="{9D8B030D-6E8A-4147-A177-3AD203B41FA5}">
                      <a16:colId xmlns:a16="http://schemas.microsoft.com/office/drawing/2014/main" val="342517506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232996806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44745656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6699368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2292253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43915905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773181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UII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(Column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2)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Part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(Column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6)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Type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(Column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9)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Category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(Column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7)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Prior UII</a:t>
                      </a:r>
                    </a:p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(Column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1)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Status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(Column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12)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Investment</a:t>
                      </a:r>
                      <a:r>
                        <a:rPr lang="en-US" sz="16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Title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(Column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14)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PY 17 $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CY 18 $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BY</a:t>
                      </a:r>
                      <a:r>
                        <a:rPr lang="en-US" sz="1600" baseline="0" dirty="0"/>
                        <a:t> 19 $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6127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184-000000016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05: </a:t>
                      </a:r>
                      <a:r>
                        <a:rPr lang="en-US" sz="1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06: End 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184-000000016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05: Reorg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DHS USCIS End User  </a:t>
                      </a:r>
                      <a:endParaRPr lang="en-US" sz="14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$17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$18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$19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882365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64692" y="5952091"/>
            <a:ext cx="11722137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In this Scenario, </a:t>
            </a:r>
            <a:r>
              <a:rPr lang="en-US" b="1" dirty="0"/>
              <a:t>UII is retained</a:t>
            </a:r>
            <a:r>
              <a:rPr lang="en-US" dirty="0"/>
              <a:t>, the type of investment shifts from Major to Standard or Major to Non-Standard and the Status becomes a reorg. </a:t>
            </a:r>
          </a:p>
          <a:p>
            <a:endParaRPr lang="en-US" sz="5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030027"/>
              </p:ext>
            </p:extLst>
          </p:nvPr>
        </p:nvGraphicFramePr>
        <p:xfrm>
          <a:off x="264693" y="4692122"/>
          <a:ext cx="11705672" cy="91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1437572796"/>
                    </a:ext>
                  </a:extLst>
                </a:gridCol>
                <a:gridCol w="1008668">
                  <a:extLst>
                    <a:ext uri="{9D8B030D-6E8A-4147-A177-3AD203B41FA5}">
                      <a16:colId xmlns:a16="http://schemas.microsoft.com/office/drawing/2014/main" val="318054596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639388287"/>
                    </a:ext>
                  </a:extLst>
                </a:gridCol>
                <a:gridCol w="1115568">
                  <a:extLst>
                    <a:ext uri="{9D8B030D-6E8A-4147-A177-3AD203B41FA5}">
                      <a16:colId xmlns:a16="http://schemas.microsoft.com/office/drawing/2014/main" val="3425175061"/>
                    </a:ext>
                  </a:extLst>
                </a:gridCol>
                <a:gridCol w="1351836">
                  <a:extLst>
                    <a:ext uri="{9D8B030D-6E8A-4147-A177-3AD203B41FA5}">
                      <a16:colId xmlns:a16="http://schemas.microsoft.com/office/drawing/2014/main" val="1232996806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44745656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6699368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2292253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43915905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773181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UII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(Column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2)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Part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(Column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6)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Type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(Column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9)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Category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(Column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7)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Prior UII</a:t>
                      </a:r>
                    </a:p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(Column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1)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Status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(Column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12)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Investment</a:t>
                      </a:r>
                      <a:r>
                        <a:rPr lang="en-US" sz="16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Title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(Column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14)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PY 17 $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CY 18 $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BY</a:t>
                      </a:r>
                      <a:r>
                        <a:rPr lang="en-US" sz="1600" baseline="0" dirty="0"/>
                        <a:t> 19 $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6127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184-000000016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06: Non-</a:t>
                      </a:r>
                      <a:r>
                        <a:rPr lang="en-US" sz="1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01: 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184-000000016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05: Reorg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DHS USCIS End User  </a:t>
                      </a:r>
                      <a:endParaRPr lang="en-US" sz="14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$17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$18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$19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882365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78233" y="4030468"/>
            <a:ext cx="697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OR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9982200" y="2538558"/>
            <a:ext cx="604101" cy="411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0859679" y="2515504"/>
            <a:ext cx="603315" cy="4808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C950F-785F-4DEC-8775-D6187270AB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36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750"/>
            <a:ext cx="12192000" cy="1140529"/>
          </a:xfrm>
        </p:spPr>
        <p:txBody>
          <a:bodyPr>
            <a:normAutofit/>
          </a:bodyPr>
          <a:lstStyle/>
          <a:p>
            <a:r>
              <a:rPr lang="en-US" sz="3200" dirty="0"/>
              <a:t>Scenario 2a: Two or More Standard Investments (UII Retained)</a:t>
            </a:r>
            <a:br>
              <a:rPr lang="en-US" sz="3600" dirty="0"/>
            </a:br>
            <a:r>
              <a:rPr lang="en-US" sz="2400" dirty="0"/>
              <a:t>A single investment is distributed to 2 or more standard investments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582" y="1514529"/>
            <a:ext cx="2187804" cy="5405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FY 18 Budget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u="sng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526473"/>
              </p:ext>
            </p:extLst>
          </p:nvPr>
        </p:nvGraphicFramePr>
        <p:xfrm>
          <a:off x="329939" y="1904202"/>
          <a:ext cx="11703682" cy="91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143757279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18054596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639388287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342517506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232996806"/>
                    </a:ext>
                  </a:extLst>
                </a:gridCol>
                <a:gridCol w="1279522">
                  <a:extLst>
                    <a:ext uri="{9D8B030D-6E8A-4147-A177-3AD203B41FA5}">
                      <a16:colId xmlns:a16="http://schemas.microsoft.com/office/drawing/2014/main" val="1447456566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296699368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2292253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43915905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773181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UII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(Column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2)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Part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(Column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6)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Type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(Column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9)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Category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(Column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7)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Prior UII</a:t>
                      </a:r>
                    </a:p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(Column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1)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Status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(Column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12)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Investment</a:t>
                      </a:r>
                      <a:r>
                        <a:rPr lang="en-US" sz="16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Title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(Column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14)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PY 16 $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CY 17 $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BY</a:t>
                      </a:r>
                      <a:r>
                        <a:rPr lang="en-US" sz="1600" baseline="0" dirty="0"/>
                        <a:t> 18 $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6127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004-000000026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01: Major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01: 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004-000000026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11: No Change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General IT Infra.</a:t>
                      </a:r>
                      <a:endParaRPr lang="en-US" sz="14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$86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$87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$88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8823655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348000" y="3032418"/>
            <a:ext cx="2187804" cy="540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u="sng" dirty="0"/>
              <a:t>FY 19 Budget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endParaRPr lang="en-US" sz="2000" u="sng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895465"/>
              </p:ext>
            </p:extLst>
          </p:nvPr>
        </p:nvGraphicFramePr>
        <p:xfrm>
          <a:off x="329939" y="3443926"/>
          <a:ext cx="11704320" cy="166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143757279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18054596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639388287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342517506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232996806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447456566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296699368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2292253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43915905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773181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UII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(Column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2)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Part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(Column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6)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Type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(Column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9)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Category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(Column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7)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Prior UII</a:t>
                      </a:r>
                    </a:p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(Column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1)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Status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(Column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12)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Investment</a:t>
                      </a:r>
                      <a:r>
                        <a:rPr lang="en-US" sz="16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Title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(Column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14)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PY 17 $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CY 18 $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BY</a:t>
                      </a:r>
                      <a:r>
                        <a:rPr lang="en-US" sz="1600" baseline="0" dirty="0"/>
                        <a:t> 19 $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6127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004-000000026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06: Non-</a:t>
                      </a:r>
                      <a:r>
                        <a:rPr lang="en-US" sz="1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01: 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004-000000026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05: Reorg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General</a:t>
                      </a:r>
                      <a:r>
                        <a:rPr lang="en-US" sz="1400" b="1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IT Infra.</a:t>
                      </a:r>
                      <a:endParaRPr lang="en-US" sz="14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$87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$88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$55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882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r>
                        <a:rPr lang="en-US" sz="14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UII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05: </a:t>
                      </a:r>
                      <a:r>
                        <a:rPr lang="en-US" sz="1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05: </a:t>
                      </a:r>
                      <a:r>
                        <a:rPr lang="en-US" sz="14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DC&amp;Cloud</a:t>
                      </a:r>
                      <a:endParaRPr lang="en-US" sz="14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004-000000026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10: New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Data Center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$0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$0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$13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1417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r>
                        <a:rPr lang="en-US" sz="14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UII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05: </a:t>
                      </a:r>
                      <a:r>
                        <a:rPr lang="en-US" sz="1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04: Network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004-000000026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10: New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IT</a:t>
                      </a:r>
                      <a:r>
                        <a:rPr lang="en-US" sz="1400" b="1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Network</a:t>
                      </a:r>
                      <a:endParaRPr lang="en-US" sz="14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$0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$0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$21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05435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29938" y="5722071"/>
            <a:ext cx="11585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In this Scenario, </a:t>
            </a:r>
            <a:r>
              <a:rPr lang="en-US" b="1" dirty="0"/>
              <a:t>UII is retained</a:t>
            </a:r>
            <a:r>
              <a:rPr lang="en-US" dirty="0"/>
              <a:t>, the type of investment shifts from Major to Standard, the Status becomes a reorg, and 2 new investments are established.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9908275" y="2897292"/>
            <a:ext cx="682388" cy="4053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0743063" y="2897292"/>
            <a:ext cx="682388" cy="4053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C950F-785F-4DEC-8775-D6187270AB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17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750"/>
            <a:ext cx="12192000" cy="1140529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Scenario 2b: Two or More Standard Investments (UII is Eliminated)</a:t>
            </a:r>
            <a:br>
              <a:rPr lang="en-US" dirty="0"/>
            </a:br>
            <a:r>
              <a:rPr lang="en-US" sz="2700" dirty="0"/>
              <a:t>A single investment is distributed to 2 or more standard investments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288" y="1627652"/>
            <a:ext cx="2187804" cy="5405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u="sng" dirty="0"/>
              <a:t>FY 18 Budget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u="sn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5712" y="3022991"/>
            <a:ext cx="2187804" cy="540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u="sng" dirty="0"/>
              <a:t>FY 19 Budget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endParaRPr lang="en-US" sz="2000" u="sng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049855"/>
              </p:ext>
            </p:extLst>
          </p:nvPr>
        </p:nvGraphicFramePr>
        <p:xfrm>
          <a:off x="367643" y="3434499"/>
          <a:ext cx="11603872" cy="203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794">
                  <a:extLst>
                    <a:ext uri="{9D8B030D-6E8A-4147-A177-3AD203B41FA5}">
                      <a16:colId xmlns:a16="http://schemas.microsoft.com/office/drawing/2014/main" val="1437572796"/>
                    </a:ext>
                  </a:extLst>
                </a:gridCol>
                <a:gridCol w="1025511">
                  <a:extLst>
                    <a:ext uri="{9D8B030D-6E8A-4147-A177-3AD203B41FA5}">
                      <a16:colId xmlns:a16="http://schemas.microsoft.com/office/drawing/2014/main" val="318054596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639388287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3425175061"/>
                    </a:ext>
                  </a:extLst>
                </a:gridCol>
                <a:gridCol w="1341912">
                  <a:extLst>
                    <a:ext uri="{9D8B030D-6E8A-4147-A177-3AD203B41FA5}">
                      <a16:colId xmlns:a16="http://schemas.microsoft.com/office/drawing/2014/main" val="1232996806"/>
                    </a:ext>
                  </a:extLst>
                </a:gridCol>
                <a:gridCol w="1282535">
                  <a:extLst>
                    <a:ext uri="{9D8B030D-6E8A-4147-A177-3AD203B41FA5}">
                      <a16:colId xmlns:a16="http://schemas.microsoft.com/office/drawing/2014/main" val="144745656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96699368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2292253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43915905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773181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UII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(Column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2)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Part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(Column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6)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Type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(Column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9)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Category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(Column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7)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Prior UII</a:t>
                      </a:r>
                    </a:p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(Column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1)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Status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(Column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12)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Investment</a:t>
                      </a:r>
                      <a:r>
                        <a:rPr lang="en-US" sz="16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Title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(Column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14)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PY 17 $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CY 18 $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BY</a:t>
                      </a:r>
                      <a:r>
                        <a:rPr lang="en-US" sz="1600" baseline="0" dirty="0"/>
                        <a:t> 19 $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6127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004-000000026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01: Major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01: 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004-000000026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09: Eliminated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General</a:t>
                      </a:r>
                      <a:r>
                        <a:rPr lang="en-US" sz="1400" b="1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IT Infra.</a:t>
                      </a:r>
                      <a:endParaRPr lang="en-US" sz="14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$87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$88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$0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882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r>
                        <a:rPr lang="en-US" sz="14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UII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05: </a:t>
                      </a:r>
                      <a:r>
                        <a:rPr lang="en-US" sz="1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05: </a:t>
                      </a:r>
                      <a:r>
                        <a:rPr lang="en-US" sz="14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DC&amp;Cloud</a:t>
                      </a:r>
                      <a:endParaRPr lang="en-US" sz="14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004-000000026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10:New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Data Center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$0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$0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$68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1417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 UII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05: </a:t>
                      </a:r>
                      <a:r>
                        <a:rPr lang="en-US" sz="1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04: Network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004-000000026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10:New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IT</a:t>
                      </a:r>
                      <a:r>
                        <a:rPr lang="en-US" sz="1400" b="1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Network</a:t>
                      </a:r>
                      <a:endParaRPr lang="en-US" sz="14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$0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$0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$11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054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 UII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06: Non-</a:t>
                      </a:r>
                      <a:r>
                        <a:rPr lang="en-US" sz="1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01: 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004-000000026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10:New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General</a:t>
                      </a:r>
                      <a:r>
                        <a:rPr lang="en-US" sz="1400" b="1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IT Infra.</a:t>
                      </a:r>
                      <a:endParaRPr lang="en-US" sz="14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$0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$0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$10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67643" y="5938888"/>
            <a:ext cx="1160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In this Scenario, </a:t>
            </a:r>
            <a:r>
              <a:rPr lang="en-US" b="1" dirty="0"/>
              <a:t>UII is Eliminated </a:t>
            </a:r>
            <a:r>
              <a:rPr lang="en-US" dirty="0"/>
              <a:t>and funding is </a:t>
            </a:r>
            <a:r>
              <a:rPr lang="en-US" b="1" dirty="0"/>
              <a:t>zero in the BY</a:t>
            </a:r>
            <a:r>
              <a:rPr lang="en-US" dirty="0"/>
              <a:t>, the Status becomes Eliminated, and 3 new investments are established. 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301612"/>
              </p:ext>
            </p:extLst>
          </p:nvPr>
        </p:nvGraphicFramePr>
        <p:xfrm>
          <a:off x="367644" y="2007899"/>
          <a:ext cx="11605405" cy="91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398">
                  <a:extLst>
                    <a:ext uri="{9D8B030D-6E8A-4147-A177-3AD203B41FA5}">
                      <a16:colId xmlns:a16="http://schemas.microsoft.com/office/drawing/2014/main" val="143757279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18054596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639388287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3425175061"/>
                    </a:ext>
                  </a:extLst>
                </a:gridCol>
                <a:gridCol w="1366887">
                  <a:extLst>
                    <a:ext uri="{9D8B030D-6E8A-4147-A177-3AD203B41FA5}">
                      <a16:colId xmlns:a16="http://schemas.microsoft.com/office/drawing/2014/main" val="1232996806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44745656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96699368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2292253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43915905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773181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UII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(Column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2)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Part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(Column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6)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Type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(Column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9)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Category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(Column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7)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Prior UII</a:t>
                      </a:r>
                    </a:p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(Column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Status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(Column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12)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Investment</a:t>
                      </a:r>
                      <a:r>
                        <a:rPr lang="en-US" sz="16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Title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(Column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14)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PY 16 $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CY 17 $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BY</a:t>
                      </a:r>
                      <a:r>
                        <a:rPr lang="en-US" sz="1600" baseline="0" dirty="0"/>
                        <a:t> 18 $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6127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004-000000026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01: Major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01: 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004-000000026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11: No Change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General IT Infra.</a:t>
                      </a:r>
                      <a:r>
                        <a:rPr lang="en-US" sz="1400" b="1" baseline="0" dirty="0"/>
                        <a:t> </a:t>
                      </a:r>
                      <a:endParaRPr 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$86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$87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$88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8823655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H="1">
            <a:off x="9908275" y="2956667"/>
            <a:ext cx="682388" cy="4053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0743063" y="2956667"/>
            <a:ext cx="682388" cy="4053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C950F-785F-4DEC-8775-D6187270AB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7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4270"/>
            <a:ext cx="12192000" cy="1140529"/>
          </a:xfrm>
        </p:spPr>
        <p:txBody>
          <a:bodyPr>
            <a:normAutofit/>
          </a:bodyPr>
          <a:lstStyle/>
          <a:p>
            <a:r>
              <a:rPr lang="en-US" sz="3200" dirty="0"/>
              <a:t>Scenario 3: Many to Many Relationships </a:t>
            </a:r>
            <a:br>
              <a:rPr lang="en-US" dirty="0"/>
            </a:br>
            <a:r>
              <a:rPr lang="en-US" sz="2400" dirty="0"/>
              <a:t>Restructured several current Part 3 investments to existing standard investments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60520" y="3302566"/>
            <a:ext cx="2187804" cy="540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u="sng" dirty="0"/>
              <a:t>FY 19 Budget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endParaRPr lang="en-US" sz="2000" u="sng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38581" y="1213035"/>
            <a:ext cx="2187804" cy="540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u="sng" dirty="0"/>
              <a:t>FY 18 Budget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  <a:p>
            <a:endParaRPr lang="en-US" sz="2000" u="sng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748858"/>
              </p:ext>
            </p:extLst>
          </p:nvPr>
        </p:nvGraphicFramePr>
        <p:xfrm>
          <a:off x="329938" y="1624543"/>
          <a:ext cx="11707142" cy="1624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2982">
                  <a:extLst>
                    <a:ext uri="{9D8B030D-6E8A-4147-A177-3AD203B41FA5}">
                      <a16:colId xmlns:a16="http://schemas.microsoft.com/office/drawing/2014/main" val="143757279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18054596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639388287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42517506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232996806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447456566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96699368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2292253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43915905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773181584"/>
                    </a:ext>
                  </a:extLst>
                </a:gridCol>
              </a:tblGrid>
              <a:tr h="35508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UII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(Column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2)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Part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(Column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6)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Type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(Column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9)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Category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(Column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7)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Prior UII</a:t>
                      </a:r>
                    </a:p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(Column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1)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Status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(Column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12)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Investment</a:t>
                      </a:r>
                      <a:r>
                        <a:rPr lang="en-US" sz="16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Title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(Column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14)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PY 16 $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CY 17 $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BY</a:t>
                      </a:r>
                      <a:r>
                        <a:rPr lang="en-US" sz="1600" baseline="0" dirty="0"/>
                        <a:t> 18 $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6127921"/>
                  </a:ext>
                </a:extLst>
              </a:tr>
              <a:tr h="33434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184-000000033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01:Major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01: 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184-000000033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11: No Change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Investment</a:t>
                      </a:r>
                      <a:r>
                        <a:rPr lang="en-US" sz="1400" b="1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A</a:t>
                      </a:r>
                      <a:endParaRPr lang="en-US" sz="14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$55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$56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$56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882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184-000000009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10:Major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01: 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184-000000009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11: No Change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Investment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$11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$10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$13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1417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184-000000013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01:Major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01: 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184-000000013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11: No Change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Investment</a:t>
                      </a:r>
                      <a:r>
                        <a:rPr lang="en-US" sz="1400" b="1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C</a:t>
                      </a:r>
                      <a:endParaRPr lang="en-US" sz="14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$20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$21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$20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054353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811248"/>
              </p:ext>
            </p:extLst>
          </p:nvPr>
        </p:nvGraphicFramePr>
        <p:xfrm>
          <a:off x="329938" y="3663938"/>
          <a:ext cx="11704320" cy="2156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143757279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18054596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639388287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342517506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232996806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447456566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96699368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2292253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43915905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773181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UII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(Column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2)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Part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(Column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6)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Type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(Column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9)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Category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(Column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7)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Prior UII</a:t>
                      </a:r>
                    </a:p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(Column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1)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</a:rPr>
                        <a:t>Status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(Column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12)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Investment</a:t>
                      </a:r>
                      <a:r>
                        <a:rPr lang="en-US" sz="1600" baseline="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Title</a:t>
                      </a:r>
                      <a:endParaRPr lang="en-US" sz="1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(Column</a:t>
                      </a:r>
                      <a:r>
                        <a:rPr lang="en-US" sz="1400" baseline="0" dirty="0">
                          <a:solidFill>
                            <a:schemeClr val="bg1"/>
                          </a:solidFill>
                        </a:rPr>
                        <a:t> 14)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PY 17 $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CY 18 $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BY</a:t>
                      </a:r>
                      <a:r>
                        <a:rPr lang="en-US" sz="1600" baseline="0" dirty="0"/>
                        <a:t> 19 $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6127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184-000000033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06: Non-</a:t>
                      </a:r>
                      <a:r>
                        <a:rPr lang="en-US" sz="1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01: 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184-000000033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05: Reorg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Investment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$56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$56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$51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8823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184-000000009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05: </a:t>
                      </a:r>
                      <a:r>
                        <a:rPr lang="en-US" sz="1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05:DC&amp;Cloud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184-000000033, 184-000000009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05: Reorg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Data</a:t>
                      </a:r>
                      <a:r>
                        <a:rPr lang="en-US" sz="1400" b="1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Center </a:t>
                      </a:r>
                      <a:endParaRPr lang="en-US" sz="14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$10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$13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$13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1417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184-000000013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05: </a:t>
                      </a:r>
                      <a:r>
                        <a:rPr lang="en-US" sz="1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06: End 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184-000000013, 184-000000009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05: Reorg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End</a:t>
                      </a:r>
                      <a:r>
                        <a:rPr lang="en-US" sz="1400" b="1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User</a:t>
                      </a:r>
                      <a:endParaRPr lang="en-US" sz="14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$21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$20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$20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054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 UII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05: </a:t>
                      </a:r>
                      <a:r>
                        <a:rPr lang="en-US" sz="1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  <a:endParaRPr lang="en-US" sz="14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04: Network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184-000000033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10: New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Network</a:t>
                      </a:r>
                      <a:r>
                        <a:rPr lang="en-US" sz="1400" b="1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endParaRPr lang="en-US" sz="14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$0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$0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$5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108439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29938" y="5951552"/>
            <a:ext cx="11678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In this Scenario, </a:t>
            </a:r>
            <a:r>
              <a:rPr lang="en-US" b="1" dirty="0"/>
              <a:t>UIIs are retained</a:t>
            </a:r>
            <a:r>
              <a:rPr lang="en-US" dirty="0"/>
              <a:t>, the type of investment shifts accordingly, the Status becomes a reorg, and 1 new investments is established.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9945875" y="3261622"/>
            <a:ext cx="682388" cy="3346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10780663" y="3261622"/>
            <a:ext cx="682388" cy="3346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C950F-785F-4DEC-8775-D6187270AB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4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9253</TotalTime>
  <Words>1778</Words>
  <Application>Microsoft Office PowerPoint</Application>
  <PresentationFormat>Widescreen</PresentationFormat>
  <Paragraphs>542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Office Theme</vt:lpstr>
      <vt:lpstr>PowerPoint Presentation</vt:lpstr>
      <vt:lpstr>Purpose</vt:lpstr>
      <vt:lpstr>Therefore</vt:lpstr>
      <vt:lpstr>Example of the Evolution of Standard Investments  </vt:lpstr>
      <vt:lpstr>Scenarios</vt:lpstr>
      <vt:lpstr>Scenario 1: “One to One” Relationship  Existing Investment = Standard Investment with minimal edits (e.g. type and status)</vt:lpstr>
      <vt:lpstr>Scenario 2a: Two or More Standard Investments (UII Retained) A single investment is distributed to 2 or more standard investments</vt:lpstr>
      <vt:lpstr>Scenario 2b: Two or More Standard Investments (UII is Eliminated) A single investment is distributed to 2 or more standard investments</vt:lpstr>
      <vt:lpstr>Scenario 3: Many to Many Relationships  Restructured several current Part 3 investments to existing standard investments</vt:lpstr>
      <vt:lpstr>Additional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Nicolas Ojeda</dc:creator>
  <cp:lastModifiedBy>Jeremiah Burch</cp:lastModifiedBy>
  <cp:revision>93</cp:revision>
  <dcterms:created xsi:type="dcterms:W3CDTF">2017-07-13T16:23:31Z</dcterms:created>
  <dcterms:modified xsi:type="dcterms:W3CDTF">2018-08-16T03:31:47Z</dcterms:modified>
</cp:coreProperties>
</file>