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47" autoAdjust="0"/>
  </p:normalViewPr>
  <p:slideViewPr>
    <p:cSldViewPr>
      <p:cViewPr varScale="1">
        <p:scale>
          <a:sx n="86" d="100"/>
          <a:sy n="86" d="100"/>
        </p:scale>
        <p:origin x="-91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125D7-2245-4A5C-A6A6-43DD1C4E52E6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C6254-421B-4AD6-BFEA-9D0531CB9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0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6C6F-30E0-4AAC-989D-20DAA152661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30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28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BCF-8101-49AF-A679-9B24C7A268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3887" y="84749"/>
            <a:ext cx="4114800" cy="32918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DRAFT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BCF-8101-49AF-A679-9B24C7A268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3887" y="84749"/>
            <a:ext cx="4114800" cy="32918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DRAFT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4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BCF-8101-49AF-A679-9B24C7A268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3887" y="84749"/>
            <a:ext cx="4114800" cy="32918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DRAFT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04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BCF-8101-49AF-A679-9B24C7A268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3887" y="84749"/>
            <a:ext cx="4114800" cy="32918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DRAFT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079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BCF-8101-49AF-A679-9B24C7A268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3887" y="84749"/>
            <a:ext cx="4114800" cy="32918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DRAFT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0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9376"/>
            <a:ext cx="4114800" cy="329184"/>
          </a:xfrm>
        </p:spPr>
        <p:txBody>
          <a:bodyPr/>
          <a:lstStyle/>
          <a:p>
            <a:r>
              <a:rPr lang="en-US"/>
              <a:t>DRAFT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51816"/>
            <a:ext cx="1066800" cy="329184"/>
          </a:xfrm>
        </p:spPr>
        <p:txBody>
          <a:bodyPr/>
          <a:lstStyle/>
          <a:p>
            <a:fld id="{8A66FBCF-8101-49AF-A679-9B24C7A268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5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3887" y="84749"/>
            <a:ext cx="4114800" cy="32918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DRAFT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965499" cy="52997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>
            <a:solidFill>
              <a:srgbClr val="E167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51816"/>
            <a:ext cx="1066800" cy="329184"/>
          </a:xfrm>
        </p:spPr>
        <p:txBody>
          <a:bodyPr/>
          <a:lstStyle/>
          <a:p>
            <a:fld id="{8A66FBCF-8101-49AF-A679-9B24C7A268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4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1799"/>
            <a:ext cx="8229600" cy="47244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3887" y="84749"/>
            <a:ext cx="4114800" cy="32918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DRAFT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965499" cy="52997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>
            <a:solidFill>
              <a:srgbClr val="E167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51816"/>
            <a:ext cx="1066800" cy="329184"/>
          </a:xfrm>
        </p:spPr>
        <p:txBody>
          <a:bodyPr/>
          <a:lstStyle/>
          <a:p>
            <a:fld id="{8A66FBCF-8101-49AF-A679-9B24C7A268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0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357" y="2267335"/>
            <a:ext cx="4034493" cy="41334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3887" y="84749"/>
            <a:ext cx="4114800" cy="32918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DRAFT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965499" cy="52997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>
            <a:solidFill>
              <a:srgbClr val="E167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51816"/>
            <a:ext cx="1066800" cy="329184"/>
          </a:xfrm>
        </p:spPr>
        <p:txBody>
          <a:bodyPr/>
          <a:lstStyle/>
          <a:p>
            <a:fld id="{8A66FBCF-8101-49AF-A679-9B24C7A268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69096" y="2267335"/>
            <a:ext cx="4017704" cy="41334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>
            <a:off x="2213710" y="39696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53886" y="1546455"/>
            <a:ext cx="4022963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5"/>
          </p:nvPr>
        </p:nvSpPr>
        <p:spPr>
          <a:xfrm>
            <a:off x="4648776" y="1546137"/>
            <a:ext cx="4038024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957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BCF-8101-49AF-A679-9B24C7A268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3887" y="84749"/>
            <a:ext cx="4114800" cy="32918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DRAFT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34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BCF-8101-49AF-A679-9B24C7A268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3887" y="84749"/>
            <a:ext cx="4114800" cy="32918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DRAFT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6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BCF-8101-49AF-A679-9B24C7A268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3887" y="84749"/>
            <a:ext cx="4114800" cy="32918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DRAFT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5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BCF-8101-49AF-A679-9B24C7A268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3887" y="84749"/>
            <a:ext cx="4114800" cy="32918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DRAFT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449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/>
              <a:t>DRAFT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51816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FF"/>
                </a:solidFill>
                <a:latin typeface="Gill Sans MT" panose="020B0502020104020203" pitchFamily="34" charset="0"/>
              </a:defRPr>
            </a:lvl1pPr>
          </a:lstStyle>
          <a:p>
            <a:fld id="{8A66FBCF-8101-49AF-A679-9B24C7A268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5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spc="-100" baseline="0">
          <a:solidFill>
            <a:schemeClr val="tx2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Descriptive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19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Size of agency headquarters performance shops</a:t>
            </a:r>
          </a:p>
          <a:p>
            <a:pPr lvl="1"/>
            <a:r>
              <a:rPr lang="en-US" dirty="0" smtClean="0"/>
              <a:t>Range: 1.5 –27 FTE  Average: 8.2</a:t>
            </a:r>
          </a:p>
          <a:p>
            <a:pPr lvl="1"/>
            <a:r>
              <a:rPr lang="en-US" dirty="0" smtClean="0"/>
              <a:t>Total across CFO Act Agencies: 188.5</a:t>
            </a:r>
          </a:p>
          <a:p>
            <a:r>
              <a:rPr lang="en-US" dirty="0" smtClean="0"/>
              <a:t>Reporting chain</a:t>
            </a:r>
          </a:p>
          <a:p>
            <a:pPr lvl="1"/>
            <a:r>
              <a:rPr lang="en-US" dirty="0" smtClean="0"/>
              <a:t>Most performance offices report to the CFO (7 PIOs are also CFOs) or COO</a:t>
            </a:r>
          </a:p>
          <a:p>
            <a:pPr lvl="1"/>
            <a:r>
              <a:rPr lang="en-US" dirty="0" smtClean="0"/>
              <a:t>Several report directly to the Secretary/Administrator and several report to a variation of Assistant Secretary for Management</a:t>
            </a:r>
          </a:p>
          <a:p>
            <a:r>
              <a:rPr lang="en-US" dirty="0" smtClean="0"/>
              <a:t>Performance Improvement Officers</a:t>
            </a:r>
          </a:p>
          <a:p>
            <a:pPr lvl="1"/>
            <a:r>
              <a:rPr lang="en-US" dirty="0" smtClean="0"/>
              <a:t>Over half of PIOs are career staff (57%); slightly under half are political (39%)</a:t>
            </a:r>
          </a:p>
          <a:p>
            <a:pPr lvl="1"/>
            <a:r>
              <a:rPr lang="en-US" dirty="0" smtClean="0"/>
              <a:t>Only two PIOs are predominantly dedicated to performance (ED, HUD)</a:t>
            </a:r>
          </a:p>
        </p:txBody>
      </p:sp>
    </p:spTree>
    <p:extLst>
      <p:ext uri="{BB962C8B-B14F-4D97-AF65-F5344CB8AC3E}">
        <p14:creationId xmlns:p14="http://schemas.microsoft.com/office/powerpoint/2010/main" val="8994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PIC Theme">
      <a:dk1>
        <a:srgbClr val="292934"/>
      </a:dk1>
      <a:lt1>
        <a:srgbClr val="FFFFFF"/>
      </a:lt1>
      <a:dk2>
        <a:srgbClr val="E16740"/>
      </a:dk2>
      <a:lt2>
        <a:srgbClr val="F3F2DC"/>
      </a:lt2>
      <a:accent1>
        <a:srgbClr val="28628E"/>
      </a:accent1>
      <a:accent2>
        <a:srgbClr val="F1B828"/>
      </a:accent2>
      <a:accent3>
        <a:srgbClr val="28628E"/>
      </a:accent3>
      <a:accent4>
        <a:srgbClr val="006EB6"/>
      </a:accent4>
      <a:accent5>
        <a:srgbClr val="808DA0"/>
      </a:accent5>
      <a:accent6>
        <a:srgbClr val="C76C3D"/>
      </a:accent6>
      <a:hlink>
        <a:srgbClr val="0070C0"/>
      </a:hlink>
      <a:folHlink>
        <a:srgbClr val="0070C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94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Clarity</vt:lpstr>
      <vt:lpstr>Descriptive Data</vt:lpstr>
    </vt:vector>
  </TitlesOfParts>
  <Company>General Services Administration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Data</dc:title>
  <dc:creator>LaurenGStocker</dc:creator>
  <cp:lastModifiedBy>LaurenGStocker</cp:lastModifiedBy>
  <cp:revision>1</cp:revision>
  <dcterms:created xsi:type="dcterms:W3CDTF">2016-10-14T18:21:17Z</dcterms:created>
  <dcterms:modified xsi:type="dcterms:W3CDTF">2016-10-14T18:46:57Z</dcterms:modified>
</cp:coreProperties>
</file>