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61" r:id="rId3"/>
    <p:sldId id="262" r:id="rId4"/>
    <p:sldId id="267" r:id="rId5"/>
    <p:sldId id="263" r:id="rId6"/>
    <p:sldId id="260" r:id="rId7"/>
    <p:sldId id="257" r:id="rId8"/>
    <p:sldId id="258"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13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7A623-65EC-435A-948D-A398432FCE68}" type="datetimeFigureOut">
              <a:rPr lang="en-US" smtClean="0"/>
              <a:t>9/21/2016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6625C6-F762-490F-B82C-99305CEBE4EB}" type="slidenum">
              <a:rPr lang="en-US" smtClean="0"/>
              <a:t>‹#›</a:t>
            </a:fld>
            <a:endParaRPr lang="en-US"/>
          </a:p>
        </p:txBody>
      </p:sp>
    </p:spTree>
    <p:extLst>
      <p:ext uri="{BB962C8B-B14F-4D97-AF65-F5344CB8AC3E}">
        <p14:creationId xmlns:p14="http://schemas.microsoft.com/office/powerpoint/2010/main" val="513077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Introductions &amp; Agenda – </a:t>
            </a:r>
            <a:r>
              <a:rPr lang="en-US" b="1" dirty="0" smtClean="0"/>
              <a:t>Ellen &amp; Pravina</a:t>
            </a:r>
            <a:endParaRPr lang="en-US" b="1" dirty="0"/>
          </a:p>
        </p:txBody>
      </p:sp>
      <p:sp>
        <p:nvSpPr>
          <p:cNvPr id="4" name="Slide Number Placeholder 3"/>
          <p:cNvSpPr>
            <a:spLocks noGrp="1"/>
          </p:cNvSpPr>
          <p:nvPr>
            <p:ph type="sldNum" sz="quarter" idx="10"/>
          </p:nvPr>
        </p:nvSpPr>
        <p:spPr/>
        <p:txBody>
          <a:bodyPr/>
          <a:lstStyle/>
          <a:p>
            <a:fld id="{A8B4C8A6-C2D2-4D73-B42B-CA88FD6C8890}" type="slidenum">
              <a:rPr lang="en-US" smtClean="0"/>
              <a:t>1</a:t>
            </a:fld>
            <a:endParaRPr lang="en-US"/>
          </a:p>
        </p:txBody>
      </p:sp>
    </p:spTree>
    <p:extLst>
      <p:ext uri="{BB962C8B-B14F-4D97-AF65-F5344CB8AC3E}">
        <p14:creationId xmlns:p14="http://schemas.microsoft.com/office/powerpoint/2010/main" val="324847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615B59-42C9-4793-BFA3-6A0B4374E0D0}" type="slidenum">
              <a:rPr lang="en-US" smtClean="0"/>
              <a:t>2</a:t>
            </a:fld>
            <a:endParaRPr lang="en-US" dirty="0"/>
          </a:p>
        </p:txBody>
      </p:sp>
    </p:spTree>
    <p:extLst>
      <p:ext uri="{BB962C8B-B14F-4D97-AF65-F5344CB8AC3E}">
        <p14:creationId xmlns:p14="http://schemas.microsoft.com/office/powerpoint/2010/main" val="1369819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eaLnBrk="1" hangingPunct="1">
              <a:defRPr/>
            </a:pPr>
            <a:endParaRPr lang="en-US" dirty="0"/>
          </a:p>
        </p:txBody>
      </p:sp>
      <p:sp>
        <p:nvSpPr>
          <p:cNvPr id="37891" name="Slide Number Placeholder 3"/>
          <p:cNvSpPr>
            <a:spLocks noGrp="1"/>
          </p:cNvSpPr>
          <p:nvPr>
            <p:ph type="sldNum" sz="quarter" idx="5"/>
          </p:nvPr>
        </p:nvSpPr>
        <p:spPr>
          <a:noFill/>
        </p:spPr>
        <p:txBody>
          <a:bodyPr/>
          <a:lstStyle/>
          <a:p>
            <a:fld id="{648BCED0-18BD-4502-AB98-3621436EA0A2}" type="slidenum">
              <a:rPr lang="en-US" smtClean="0">
                <a:ea typeface="Arial Unicode MS"/>
                <a:cs typeface="Arial Unicode MS"/>
              </a:rPr>
              <a:pPr/>
              <a:t>3</a:t>
            </a:fld>
            <a:endParaRPr lang="en-US" dirty="0" smtClean="0">
              <a:ea typeface="Arial Unicode MS"/>
              <a:cs typeface="Arial Unicode M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F8C0861-9B9A-41F7-88B0-B668FEB1C920}" type="slidenum">
              <a:rPr lang="en-US" smtClean="0"/>
              <a:t>7</a:t>
            </a:fld>
            <a:endParaRPr lang="en-US"/>
          </a:p>
        </p:txBody>
      </p:sp>
    </p:spTree>
    <p:extLst>
      <p:ext uri="{BB962C8B-B14F-4D97-AF65-F5344CB8AC3E}">
        <p14:creationId xmlns:p14="http://schemas.microsoft.com/office/powerpoint/2010/main" val="2910365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F8C0861-9B9A-41F7-88B0-B668FEB1C920}" type="slidenum">
              <a:rPr lang="en-US" smtClean="0"/>
              <a:t>8</a:t>
            </a:fld>
            <a:endParaRPr lang="en-US"/>
          </a:p>
        </p:txBody>
      </p:sp>
    </p:spTree>
    <p:extLst>
      <p:ext uri="{BB962C8B-B14F-4D97-AF65-F5344CB8AC3E}">
        <p14:creationId xmlns:p14="http://schemas.microsoft.com/office/powerpoint/2010/main" val="291036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615B59-42C9-4793-BFA3-6A0B4374E0D0}" type="slidenum">
              <a:rPr lang="en-US" smtClean="0"/>
              <a:t>9</a:t>
            </a:fld>
            <a:endParaRPr lang="en-US" dirty="0"/>
          </a:p>
        </p:txBody>
      </p:sp>
    </p:spTree>
    <p:extLst>
      <p:ext uri="{BB962C8B-B14F-4D97-AF65-F5344CB8AC3E}">
        <p14:creationId xmlns:p14="http://schemas.microsoft.com/office/powerpoint/2010/main" val="1369819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615B59-42C9-4793-BFA3-6A0B4374E0D0}" type="slidenum">
              <a:rPr lang="en-US" smtClean="0"/>
              <a:t>10</a:t>
            </a:fld>
            <a:endParaRPr lang="en-US" dirty="0"/>
          </a:p>
        </p:txBody>
      </p:sp>
    </p:spTree>
    <p:extLst>
      <p:ext uri="{BB962C8B-B14F-4D97-AF65-F5344CB8AC3E}">
        <p14:creationId xmlns:p14="http://schemas.microsoft.com/office/powerpoint/2010/main" val="136981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0B1A3C-6738-4A8A-87D2-A0E02EEF4985}"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36FD8-E30E-4FDD-BC80-EED1C013D2FC}" type="slidenum">
              <a:rPr lang="en-US" smtClean="0"/>
              <a:t>‹#›</a:t>
            </a:fld>
            <a:endParaRPr lang="en-US"/>
          </a:p>
        </p:txBody>
      </p:sp>
    </p:spTree>
    <p:extLst>
      <p:ext uri="{BB962C8B-B14F-4D97-AF65-F5344CB8AC3E}">
        <p14:creationId xmlns:p14="http://schemas.microsoft.com/office/powerpoint/2010/main" val="3657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B1A3C-6738-4A8A-87D2-A0E02EEF4985}"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36FD8-E30E-4FDD-BC80-EED1C013D2FC}" type="slidenum">
              <a:rPr lang="en-US" smtClean="0"/>
              <a:t>‹#›</a:t>
            </a:fld>
            <a:endParaRPr lang="en-US"/>
          </a:p>
        </p:txBody>
      </p:sp>
    </p:spTree>
    <p:extLst>
      <p:ext uri="{BB962C8B-B14F-4D97-AF65-F5344CB8AC3E}">
        <p14:creationId xmlns:p14="http://schemas.microsoft.com/office/powerpoint/2010/main" val="3156319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B1A3C-6738-4A8A-87D2-A0E02EEF4985}"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36FD8-E30E-4FDD-BC80-EED1C013D2FC}" type="slidenum">
              <a:rPr lang="en-US" smtClean="0"/>
              <a:t>‹#›</a:t>
            </a:fld>
            <a:endParaRPr lang="en-US"/>
          </a:p>
        </p:txBody>
      </p:sp>
    </p:spTree>
    <p:extLst>
      <p:ext uri="{BB962C8B-B14F-4D97-AF65-F5344CB8AC3E}">
        <p14:creationId xmlns:p14="http://schemas.microsoft.com/office/powerpoint/2010/main" val="216215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B1A3C-6738-4A8A-87D2-A0E02EEF4985}"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36FD8-E30E-4FDD-BC80-EED1C013D2FC}" type="slidenum">
              <a:rPr lang="en-US" smtClean="0"/>
              <a:t>‹#›</a:t>
            </a:fld>
            <a:endParaRPr lang="en-US"/>
          </a:p>
        </p:txBody>
      </p:sp>
    </p:spTree>
    <p:extLst>
      <p:ext uri="{BB962C8B-B14F-4D97-AF65-F5344CB8AC3E}">
        <p14:creationId xmlns:p14="http://schemas.microsoft.com/office/powerpoint/2010/main" val="252128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0B1A3C-6738-4A8A-87D2-A0E02EEF4985}"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36FD8-E30E-4FDD-BC80-EED1C013D2FC}" type="slidenum">
              <a:rPr lang="en-US" smtClean="0"/>
              <a:t>‹#›</a:t>
            </a:fld>
            <a:endParaRPr lang="en-US"/>
          </a:p>
        </p:txBody>
      </p:sp>
    </p:spTree>
    <p:extLst>
      <p:ext uri="{BB962C8B-B14F-4D97-AF65-F5344CB8AC3E}">
        <p14:creationId xmlns:p14="http://schemas.microsoft.com/office/powerpoint/2010/main" val="417957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0B1A3C-6738-4A8A-87D2-A0E02EEF4985}"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36FD8-E30E-4FDD-BC80-EED1C013D2FC}" type="slidenum">
              <a:rPr lang="en-US" smtClean="0"/>
              <a:t>‹#›</a:t>
            </a:fld>
            <a:endParaRPr lang="en-US"/>
          </a:p>
        </p:txBody>
      </p:sp>
    </p:spTree>
    <p:extLst>
      <p:ext uri="{BB962C8B-B14F-4D97-AF65-F5344CB8AC3E}">
        <p14:creationId xmlns:p14="http://schemas.microsoft.com/office/powerpoint/2010/main" val="428897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0B1A3C-6738-4A8A-87D2-A0E02EEF4985}" type="datetimeFigureOut">
              <a:rPr lang="en-US" smtClean="0"/>
              <a:t>9/21/2016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6FD8-E30E-4FDD-BC80-EED1C013D2FC}" type="slidenum">
              <a:rPr lang="en-US" smtClean="0"/>
              <a:t>‹#›</a:t>
            </a:fld>
            <a:endParaRPr lang="en-US"/>
          </a:p>
        </p:txBody>
      </p:sp>
    </p:spTree>
    <p:extLst>
      <p:ext uri="{BB962C8B-B14F-4D97-AF65-F5344CB8AC3E}">
        <p14:creationId xmlns:p14="http://schemas.microsoft.com/office/powerpoint/2010/main" val="27312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0B1A3C-6738-4A8A-87D2-A0E02EEF4985}" type="datetimeFigureOut">
              <a:rPr lang="en-US" smtClean="0"/>
              <a:t>9/21/2016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A36FD8-E30E-4FDD-BC80-EED1C013D2FC}" type="slidenum">
              <a:rPr lang="en-US" smtClean="0"/>
              <a:t>‹#›</a:t>
            </a:fld>
            <a:endParaRPr lang="en-US"/>
          </a:p>
        </p:txBody>
      </p:sp>
    </p:spTree>
    <p:extLst>
      <p:ext uri="{BB962C8B-B14F-4D97-AF65-F5344CB8AC3E}">
        <p14:creationId xmlns:p14="http://schemas.microsoft.com/office/powerpoint/2010/main" val="144650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B1A3C-6738-4A8A-87D2-A0E02EEF4985}" type="datetimeFigureOut">
              <a:rPr lang="en-US" smtClean="0"/>
              <a:t>9/21/2016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A36FD8-E30E-4FDD-BC80-EED1C013D2FC}" type="slidenum">
              <a:rPr lang="en-US" smtClean="0"/>
              <a:t>‹#›</a:t>
            </a:fld>
            <a:endParaRPr lang="en-US"/>
          </a:p>
        </p:txBody>
      </p:sp>
    </p:spTree>
    <p:extLst>
      <p:ext uri="{BB962C8B-B14F-4D97-AF65-F5344CB8AC3E}">
        <p14:creationId xmlns:p14="http://schemas.microsoft.com/office/powerpoint/2010/main" val="4101142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0B1A3C-6738-4A8A-87D2-A0E02EEF4985}"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36FD8-E30E-4FDD-BC80-EED1C013D2FC}" type="slidenum">
              <a:rPr lang="en-US" smtClean="0"/>
              <a:t>‹#›</a:t>
            </a:fld>
            <a:endParaRPr lang="en-US"/>
          </a:p>
        </p:txBody>
      </p:sp>
    </p:spTree>
    <p:extLst>
      <p:ext uri="{BB962C8B-B14F-4D97-AF65-F5344CB8AC3E}">
        <p14:creationId xmlns:p14="http://schemas.microsoft.com/office/powerpoint/2010/main" val="28521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0B1A3C-6738-4A8A-87D2-A0E02EEF4985}"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36FD8-E30E-4FDD-BC80-EED1C013D2FC}" type="slidenum">
              <a:rPr lang="en-US" smtClean="0"/>
              <a:t>‹#›</a:t>
            </a:fld>
            <a:endParaRPr lang="en-US"/>
          </a:p>
        </p:txBody>
      </p:sp>
    </p:spTree>
    <p:extLst>
      <p:ext uri="{BB962C8B-B14F-4D97-AF65-F5344CB8AC3E}">
        <p14:creationId xmlns:p14="http://schemas.microsoft.com/office/powerpoint/2010/main" val="265897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B1A3C-6738-4A8A-87D2-A0E02EEF4985}" type="datetimeFigureOut">
              <a:rPr lang="en-US" smtClean="0"/>
              <a:t>9/21/2016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36FD8-E30E-4FDD-BC80-EED1C013D2FC}" type="slidenum">
              <a:rPr lang="en-US" smtClean="0"/>
              <a:t>‹#›</a:t>
            </a:fld>
            <a:endParaRPr lang="en-US"/>
          </a:p>
        </p:txBody>
      </p:sp>
    </p:spTree>
    <p:extLst>
      <p:ext uri="{BB962C8B-B14F-4D97-AF65-F5344CB8AC3E}">
        <p14:creationId xmlns:p14="http://schemas.microsoft.com/office/powerpoint/2010/main" val="3866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nist.gov/baldrige/"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gpo.gov/fdsys/pkg/BILLS-111hr2142enr/pdf/BILLS-111hr2142enr.pdf"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nist.gov/baldrige/"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950" y="228600"/>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010400" y="4970437"/>
            <a:ext cx="1280064" cy="1280160"/>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195" y="4933921"/>
            <a:ext cx="1394794"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6"/>
          <p:cNvSpPr>
            <a:spLocks noGrp="1"/>
          </p:cNvSpPr>
          <p:nvPr>
            <p:ph type="sldNum" sz="quarter" idx="12"/>
          </p:nvPr>
        </p:nvSpPr>
        <p:spPr/>
        <p:txBody>
          <a:bodyPr/>
          <a:lstStyle/>
          <a:p>
            <a:fld id="{1EC2143D-A5A2-42F5-8DDC-11DB825137F6}" type="slidenum">
              <a:rPr lang="en-US" smtClean="0"/>
              <a:t>1</a:t>
            </a:fld>
            <a:endParaRPr lang="en-US" dirty="0"/>
          </a:p>
        </p:txBody>
      </p:sp>
      <p:sp>
        <p:nvSpPr>
          <p:cNvPr id="12" name="Title 1"/>
          <p:cNvSpPr>
            <a:spLocks noGrp="1"/>
          </p:cNvSpPr>
          <p:nvPr>
            <p:ph type="ctrTitle"/>
          </p:nvPr>
        </p:nvSpPr>
        <p:spPr>
          <a:xfrm>
            <a:off x="685800" y="1517650"/>
            <a:ext cx="7772400" cy="2286000"/>
          </a:xfrm>
        </p:spPr>
        <p:txBody>
          <a:bodyPr>
            <a:normAutofit/>
          </a:bodyPr>
          <a:lstStyle/>
          <a:p>
            <a:r>
              <a:rPr lang="en-US" sz="3600" b="1" dirty="0" smtClean="0"/>
              <a:t>Department of Commerce</a:t>
            </a:r>
            <a:br>
              <a:rPr lang="en-US" sz="3600" b="1" dirty="0" smtClean="0"/>
            </a:br>
            <a:r>
              <a:rPr lang="en-US" sz="3600" b="1" dirty="0" smtClean="0"/>
              <a:t>Performance Team </a:t>
            </a:r>
            <a:br>
              <a:rPr lang="en-US" sz="3600" b="1" dirty="0" smtClean="0"/>
            </a:br>
            <a:r>
              <a:rPr lang="en-US" sz="2000" b="1" dirty="0"/>
              <a:t/>
            </a:r>
            <a:br>
              <a:rPr lang="en-US" sz="2000" b="1" dirty="0"/>
            </a:br>
            <a:r>
              <a:rPr lang="en-US" sz="2000" b="1" dirty="0" smtClean="0"/>
              <a:t>Vision, Approach and Functions</a:t>
            </a:r>
            <a:endParaRPr lang="en-US" sz="3200" b="1" dirty="0"/>
          </a:p>
        </p:txBody>
      </p:sp>
      <p:sp>
        <p:nvSpPr>
          <p:cNvPr id="14" name="Subtitle 2"/>
          <p:cNvSpPr txBox="1">
            <a:spLocks/>
          </p:cNvSpPr>
          <p:nvPr/>
        </p:nvSpPr>
        <p:spPr>
          <a:xfrm>
            <a:off x="1382583" y="3962400"/>
            <a:ext cx="6400800" cy="131445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800" b="1" dirty="0" smtClean="0"/>
              <a:t>September 15, 2016</a:t>
            </a:r>
            <a:endParaRPr lang="en-US" sz="2800" b="1"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4927892"/>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a:xfrm>
            <a:off x="3124200" y="691488"/>
            <a:ext cx="2895600" cy="365125"/>
          </a:xfrm>
        </p:spPr>
        <p:txBody>
          <a:bodyPr/>
          <a:lstStyle/>
          <a:p>
            <a:endParaRPr lang="en-US" sz="1800" b="1" dirty="0"/>
          </a:p>
        </p:txBody>
      </p:sp>
    </p:spTree>
    <p:extLst>
      <p:ext uri="{BB962C8B-B14F-4D97-AF65-F5344CB8AC3E}">
        <p14:creationId xmlns:p14="http://schemas.microsoft.com/office/powerpoint/2010/main" val="163974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04913">
            <a:off x="106621" y="2440128"/>
            <a:ext cx="2361890" cy="2361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426" y="2469089"/>
            <a:ext cx="2361890" cy="2361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9187">
            <a:off x="2176944" y="1659575"/>
            <a:ext cx="1806575"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390" y="1652988"/>
            <a:ext cx="1806575"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3398">
            <a:off x="2176944" y="3444202"/>
            <a:ext cx="1806575"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95667">
            <a:off x="5172755" y="3438133"/>
            <a:ext cx="1812315" cy="181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13658">
            <a:off x="3576878" y="2506552"/>
            <a:ext cx="1991309" cy="199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93000" y="3028280"/>
            <a:ext cx="1776764" cy="1292662"/>
          </a:xfrm>
          <a:prstGeom prst="rect">
            <a:avLst/>
          </a:prstGeom>
          <a:noFill/>
        </p:spPr>
        <p:txBody>
          <a:bodyPr wrap="square" rtlCol="0">
            <a:spAutoFit/>
          </a:bodyPr>
          <a:lstStyle/>
          <a:p>
            <a:pPr algn="ctr"/>
            <a:r>
              <a:rPr lang="en-US" sz="2400" b="1" dirty="0" smtClean="0">
                <a:solidFill>
                  <a:srgbClr val="FFC000"/>
                </a:solidFill>
              </a:rPr>
              <a:t>Leadership  </a:t>
            </a:r>
            <a:r>
              <a:rPr lang="en-US" b="1" dirty="0" smtClean="0">
                <a:solidFill>
                  <a:srgbClr val="FFC000"/>
                </a:solidFill>
              </a:rPr>
              <a:t>Uses </a:t>
            </a:r>
            <a:r>
              <a:rPr lang="en-US" b="1" dirty="0" smtClean="0">
                <a:solidFill>
                  <a:srgbClr val="FFDE9B"/>
                </a:solidFill>
              </a:rPr>
              <a:t>Evidence &amp; Input </a:t>
            </a:r>
            <a:r>
              <a:rPr lang="en-US" b="1" dirty="0" smtClean="0">
                <a:solidFill>
                  <a:srgbClr val="FFC000"/>
                </a:solidFill>
              </a:rPr>
              <a:t>to Set Direction</a:t>
            </a:r>
            <a:endParaRPr lang="en-US" b="1" dirty="0">
              <a:solidFill>
                <a:srgbClr val="FFC000"/>
              </a:solidFill>
            </a:endParaRPr>
          </a:p>
        </p:txBody>
      </p:sp>
      <p:sp>
        <p:nvSpPr>
          <p:cNvPr id="19" name="TextBox 18"/>
          <p:cNvSpPr txBox="1"/>
          <p:nvPr/>
        </p:nvSpPr>
        <p:spPr>
          <a:xfrm>
            <a:off x="7008499" y="2906106"/>
            <a:ext cx="1683744" cy="1508105"/>
          </a:xfrm>
          <a:prstGeom prst="rect">
            <a:avLst/>
          </a:prstGeom>
          <a:noFill/>
        </p:spPr>
        <p:txBody>
          <a:bodyPr wrap="square" rtlCol="0">
            <a:spAutoFit/>
          </a:bodyPr>
          <a:lstStyle/>
          <a:p>
            <a:pPr algn="ctr"/>
            <a:r>
              <a:rPr lang="en-US" sz="2400" b="1" dirty="0" smtClean="0">
                <a:solidFill>
                  <a:srgbClr val="FFC000"/>
                </a:solidFill>
              </a:rPr>
              <a:t>Results</a:t>
            </a:r>
            <a:r>
              <a:rPr lang="en-US" b="1" dirty="0" smtClean="0">
                <a:solidFill>
                  <a:srgbClr val="FFC000"/>
                </a:solidFill>
              </a:rPr>
              <a:t> </a:t>
            </a:r>
            <a:r>
              <a:rPr lang="en-US" sz="1700" b="1" dirty="0" smtClean="0">
                <a:solidFill>
                  <a:srgbClr val="FFC000"/>
                </a:solidFill>
              </a:rPr>
              <a:t>Measured by Regular Data on </a:t>
            </a:r>
            <a:r>
              <a:rPr lang="en-US" sz="1700" b="1" dirty="0" smtClean="0">
                <a:solidFill>
                  <a:srgbClr val="FFDE9B"/>
                </a:solidFill>
              </a:rPr>
              <a:t>Indicators &amp; Evaluations</a:t>
            </a:r>
            <a:endParaRPr lang="en-US" sz="1700" b="1" dirty="0">
              <a:solidFill>
                <a:srgbClr val="FFDE9B"/>
              </a:solidFill>
            </a:endParaRPr>
          </a:p>
        </p:txBody>
      </p:sp>
      <p:sp>
        <p:nvSpPr>
          <p:cNvPr id="20" name="TextBox 19"/>
          <p:cNvSpPr txBox="1"/>
          <p:nvPr/>
        </p:nvSpPr>
        <p:spPr>
          <a:xfrm>
            <a:off x="2213921" y="2211464"/>
            <a:ext cx="1776764" cy="707886"/>
          </a:xfrm>
          <a:prstGeom prst="rect">
            <a:avLst/>
          </a:prstGeom>
          <a:noFill/>
        </p:spPr>
        <p:txBody>
          <a:bodyPr wrap="square" rtlCol="0">
            <a:spAutoFit/>
          </a:bodyPr>
          <a:lstStyle/>
          <a:p>
            <a:pPr algn="ctr"/>
            <a:r>
              <a:rPr lang="en-US" sz="2000" b="1" dirty="0" smtClean="0">
                <a:solidFill>
                  <a:srgbClr val="FFC000"/>
                </a:solidFill>
              </a:rPr>
              <a:t>Strategic Planning</a:t>
            </a:r>
            <a:endParaRPr lang="en-US" sz="2000" b="1" dirty="0">
              <a:solidFill>
                <a:srgbClr val="FFC000"/>
              </a:solidFill>
            </a:endParaRPr>
          </a:p>
        </p:txBody>
      </p:sp>
      <p:sp>
        <p:nvSpPr>
          <p:cNvPr id="21" name="TextBox 20"/>
          <p:cNvSpPr txBox="1"/>
          <p:nvPr/>
        </p:nvSpPr>
        <p:spPr>
          <a:xfrm>
            <a:off x="2205019" y="3836572"/>
            <a:ext cx="1776764" cy="1215717"/>
          </a:xfrm>
          <a:prstGeom prst="rect">
            <a:avLst/>
          </a:prstGeom>
          <a:noFill/>
        </p:spPr>
        <p:txBody>
          <a:bodyPr wrap="square" rtlCol="0">
            <a:spAutoFit/>
          </a:bodyPr>
          <a:lstStyle/>
          <a:p>
            <a:pPr algn="ctr"/>
            <a:r>
              <a:rPr lang="en-US" sz="2200" b="1" dirty="0" smtClean="0">
                <a:solidFill>
                  <a:srgbClr val="FFC000"/>
                </a:solidFill>
              </a:rPr>
              <a:t>Customer</a:t>
            </a:r>
            <a:r>
              <a:rPr lang="en-US" sz="1900" b="1" dirty="0" smtClean="0">
                <a:solidFill>
                  <a:srgbClr val="FFC000"/>
                </a:solidFill>
              </a:rPr>
              <a:t> </a:t>
            </a:r>
          </a:p>
          <a:p>
            <a:pPr algn="ctr"/>
            <a:r>
              <a:rPr lang="en-US" sz="1700" b="1" dirty="0" smtClean="0">
                <a:solidFill>
                  <a:srgbClr val="FFC000"/>
                </a:solidFill>
              </a:rPr>
              <a:t>Surveys &amp; Advisory </a:t>
            </a:r>
          </a:p>
          <a:p>
            <a:pPr algn="ctr"/>
            <a:r>
              <a:rPr lang="en-US" sz="1700" b="1" dirty="0" smtClean="0">
                <a:solidFill>
                  <a:srgbClr val="FFC000"/>
                </a:solidFill>
              </a:rPr>
              <a:t>Groups</a:t>
            </a:r>
            <a:endParaRPr lang="en-US" sz="1700" b="1" dirty="0">
              <a:solidFill>
                <a:srgbClr val="FFC000"/>
              </a:solidFill>
            </a:endParaRPr>
          </a:p>
        </p:txBody>
      </p:sp>
      <p:sp>
        <p:nvSpPr>
          <p:cNvPr id="22" name="TextBox 21"/>
          <p:cNvSpPr txBox="1"/>
          <p:nvPr/>
        </p:nvSpPr>
        <p:spPr>
          <a:xfrm>
            <a:off x="5204477" y="1951062"/>
            <a:ext cx="1776764" cy="1138773"/>
          </a:xfrm>
          <a:prstGeom prst="rect">
            <a:avLst/>
          </a:prstGeom>
          <a:noFill/>
        </p:spPr>
        <p:txBody>
          <a:bodyPr wrap="square" rtlCol="0">
            <a:spAutoFit/>
          </a:bodyPr>
          <a:lstStyle/>
          <a:p>
            <a:pPr algn="ctr"/>
            <a:r>
              <a:rPr lang="en-US" sz="1700" b="1" dirty="0" smtClean="0">
                <a:solidFill>
                  <a:srgbClr val="FFDE9B"/>
                </a:solidFill>
              </a:rPr>
              <a:t>Individual </a:t>
            </a:r>
          </a:p>
          <a:p>
            <a:pPr algn="ctr"/>
            <a:r>
              <a:rPr lang="en-US" sz="1700" b="1" dirty="0" smtClean="0">
                <a:solidFill>
                  <a:srgbClr val="FFDE9B"/>
                </a:solidFill>
              </a:rPr>
              <a:t>Work Plans </a:t>
            </a:r>
            <a:r>
              <a:rPr lang="en-US" sz="1700" b="1" dirty="0" smtClean="0">
                <a:solidFill>
                  <a:srgbClr val="FFC000"/>
                </a:solidFill>
              </a:rPr>
              <a:t>Aligned to Strategic Plan</a:t>
            </a:r>
            <a:endParaRPr lang="en-US" sz="1700" b="1" dirty="0">
              <a:solidFill>
                <a:srgbClr val="FFC000"/>
              </a:solidFill>
            </a:endParaRPr>
          </a:p>
        </p:txBody>
      </p:sp>
      <p:sp>
        <p:nvSpPr>
          <p:cNvPr id="23" name="TextBox 22"/>
          <p:cNvSpPr txBox="1"/>
          <p:nvPr/>
        </p:nvSpPr>
        <p:spPr>
          <a:xfrm>
            <a:off x="5215659" y="3820154"/>
            <a:ext cx="1776764" cy="1215717"/>
          </a:xfrm>
          <a:prstGeom prst="rect">
            <a:avLst/>
          </a:prstGeom>
          <a:noFill/>
        </p:spPr>
        <p:txBody>
          <a:bodyPr wrap="square" rtlCol="0">
            <a:spAutoFit/>
          </a:bodyPr>
          <a:lstStyle/>
          <a:p>
            <a:pPr algn="ctr"/>
            <a:r>
              <a:rPr lang="en-US" sz="2200" b="1" dirty="0" smtClean="0">
                <a:solidFill>
                  <a:srgbClr val="FFC000"/>
                </a:solidFill>
              </a:rPr>
              <a:t>Processes</a:t>
            </a:r>
            <a:r>
              <a:rPr lang="en-US" sz="1600" b="1" dirty="0" smtClean="0">
                <a:solidFill>
                  <a:srgbClr val="FFC000"/>
                </a:solidFill>
              </a:rPr>
              <a:t> </a:t>
            </a:r>
          </a:p>
          <a:p>
            <a:pPr algn="ctr"/>
            <a:r>
              <a:rPr lang="en-US" sz="1700" b="1" dirty="0" smtClean="0">
                <a:solidFill>
                  <a:srgbClr val="FFC000"/>
                </a:solidFill>
              </a:rPr>
              <a:t>Aligned to </a:t>
            </a:r>
            <a:r>
              <a:rPr lang="en-US" sz="1700" b="1" dirty="0" smtClean="0">
                <a:solidFill>
                  <a:srgbClr val="FFDE9B"/>
                </a:solidFill>
              </a:rPr>
              <a:t>Plans &amp; Customer </a:t>
            </a:r>
          </a:p>
          <a:p>
            <a:pPr algn="ctr"/>
            <a:r>
              <a:rPr lang="en-US" sz="1700" b="1" dirty="0" err="1" smtClean="0">
                <a:solidFill>
                  <a:srgbClr val="FFC000"/>
                </a:solidFill>
              </a:rPr>
              <a:t>Reqs</a:t>
            </a:r>
            <a:endParaRPr lang="en-US" sz="1700" b="1" dirty="0">
              <a:solidFill>
                <a:srgbClr val="FFC000"/>
              </a:solidFill>
            </a:endParaRPr>
          </a:p>
        </p:txBody>
      </p:sp>
      <p:sp>
        <p:nvSpPr>
          <p:cNvPr id="24" name="TextBox 23"/>
          <p:cNvSpPr txBox="1"/>
          <p:nvPr/>
        </p:nvSpPr>
        <p:spPr>
          <a:xfrm>
            <a:off x="3697761" y="2869135"/>
            <a:ext cx="1776764" cy="1323439"/>
          </a:xfrm>
          <a:prstGeom prst="rect">
            <a:avLst/>
          </a:prstGeom>
          <a:noFill/>
        </p:spPr>
        <p:txBody>
          <a:bodyPr wrap="square" rtlCol="0">
            <a:spAutoFit/>
          </a:bodyPr>
          <a:lstStyle/>
          <a:p>
            <a:pPr algn="ctr"/>
            <a:r>
              <a:rPr lang="en-US" sz="1600" b="1" dirty="0" smtClean="0">
                <a:solidFill>
                  <a:srgbClr val="FFC000"/>
                </a:solidFill>
              </a:rPr>
              <a:t>Budget</a:t>
            </a:r>
          </a:p>
          <a:p>
            <a:pPr algn="ctr"/>
            <a:r>
              <a:rPr lang="en-US" sz="1600" b="1" dirty="0" smtClean="0">
                <a:solidFill>
                  <a:srgbClr val="FFC000"/>
                </a:solidFill>
              </a:rPr>
              <a:t>CXO Councils </a:t>
            </a:r>
          </a:p>
          <a:p>
            <a:pPr algn="ctr"/>
            <a:r>
              <a:rPr lang="en-US" sz="1600" b="1" dirty="0" smtClean="0">
                <a:solidFill>
                  <a:srgbClr val="FFDE9B"/>
                </a:solidFill>
              </a:rPr>
              <a:t>Strategic Reviews</a:t>
            </a:r>
          </a:p>
          <a:p>
            <a:pPr algn="ctr"/>
            <a:r>
              <a:rPr lang="en-US" sz="1600" b="1" dirty="0" smtClean="0">
                <a:solidFill>
                  <a:srgbClr val="FFC000"/>
                </a:solidFill>
              </a:rPr>
              <a:t>APPR</a:t>
            </a:r>
          </a:p>
          <a:p>
            <a:pPr algn="ctr"/>
            <a:r>
              <a:rPr lang="en-US" sz="1600" b="1" dirty="0" smtClean="0">
                <a:solidFill>
                  <a:srgbClr val="FFC000"/>
                </a:solidFill>
              </a:rPr>
              <a:t>Metrics</a:t>
            </a:r>
            <a:endParaRPr lang="en-US" sz="1600" b="1" dirty="0">
              <a:solidFill>
                <a:srgbClr val="FFC000"/>
              </a:solidFill>
            </a:endParaRPr>
          </a:p>
        </p:txBody>
      </p:sp>
      <p:sp>
        <p:nvSpPr>
          <p:cNvPr id="25" name="Rectangle 24"/>
          <p:cNvSpPr/>
          <p:nvPr/>
        </p:nvSpPr>
        <p:spPr>
          <a:xfrm>
            <a:off x="0" y="0"/>
            <a:ext cx="9144000"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itle 1"/>
          <p:cNvSpPr>
            <a:spLocks noGrp="1"/>
          </p:cNvSpPr>
          <p:nvPr>
            <p:ph type="title"/>
          </p:nvPr>
        </p:nvSpPr>
        <p:spPr>
          <a:xfrm>
            <a:off x="381000" y="0"/>
            <a:ext cx="8382000" cy="990600"/>
          </a:xfrm>
        </p:spPr>
        <p:txBody>
          <a:bodyPr>
            <a:noAutofit/>
          </a:bodyPr>
          <a:lstStyle/>
          <a:p>
            <a:r>
              <a:rPr lang="en-US" sz="3200" b="1" dirty="0" smtClean="0">
                <a:solidFill>
                  <a:schemeClr val="bg1"/>
                </a:solidFill>
              </a:rPr>
              <a:t>How the Functions </a:t>
            </a:r>
            <a:r>
              <a:rPr lang="en-US" sz="3200" b="1" dirty="0">
                <a:solidFill>
                  <a:schemeClr val="bg1"/>
                </a:solidFill>
              </a:rPr>
              <a:t>F</a:t>
            </a:r>
            <a:r>
              <a:rPr lang="en-US" sz="3200" b="1" dirty="0" smtClean="0">
                <a:solidFill>
                  <a:schemeClr val="bg1"/>
                </a:solidFill>
              </a:rPr>
              <a:t>it </a:t>
            </a:r>
            <a:r>
              <a:rPr lang="en-US" sz="3200" b="1" dirty="0">
                <a:solidFill>
                  <a:schemeClr val="bg1"/>
                </a:solidFill>
              </a:rPr>
              <a:t>T</a:t>
            </a:r>
            <a:r>
              <a:rPr lang="en-US" sz="3200" b="1" dirty="0" smtClean="0">
                <a:solidFill>
                  <a:schemeClr val="bg1"/>
                </a:solidFill>
              </a:rPr>
              <a:t>ogether at DOC</a:t>
            </a:r>
            <a:endParaRPr lang="en-US" sz="3200" b="1" dirty="0">
              <a:solidFill>
                <a:schemeClr val="bg1"/>
              </a:solidFill>
            </a:endParaRPr>
          </a:p>
        </p:txBody>
      </p:sp>
      <p:pic>
        <p:nvPicPr>
          <p:cNvPr id="27" name="Picture 2" descr="File:US-DeptOfCommerce-Seal.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80144"/>
            <a:ext cx="823748" cy="823748"/>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0" y="6531218"/>
            <a:ext cx="9144000" cy="1407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3324392" y="6214732"/>
            <a:ext cx="2489657" cy="307777"/>
          </a:xfrm>
          <a:prstGeom prst="rect">
            <a:avLst/>
          </a:prstGeom>
        </p:spPr>
        <p:txBody>
          <a:bodyPr wrap="none">
            <a:spAutoFit/>
          </a:bodyPr>
          <a:lstStyle/>
          <a:p>
            <a:pPr algn="ctr"/>
            <a:r>
              <a:rPr lang="en-US" sz="1400" b="1" dirty="0">
                <a:hlinkClick r:id="rId5"/>
              </a:rPr>
              <a:t>http://www.nist.gov/baldrige</a:t>
            </a:r>
            <a:r>
              <a:rPr lang="en-US" sz="1400" b="1" dirty="0" smtClean="0">
                <a:hlinkClick r:id="rId5"/>
              </a:rPr>
              <a:t>/</a:t>
            </a:r>
            <a:endParaRPr lang="en-US" sz="1400" b="1" dirty="0"/>
          </a:p>
        </p:txBody>
      </p:sp>
      <p:sp>
        <p:nvSpPr>
          <p:cNvPr id="4" name="Curved Left Arrow 3"/>
          <p:cNvSpPr/>
          <p:nvPr/>
        </p:nvSpPr>
        <p:spPr>
          <a:xfrm rot="5400000">
            <a:off x="4206240" y="1875676"/>
            <a:ext cx="731520" cy="7010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7024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029"/>
                                        </p:tgtEl>
                                        <p:attrNameLst>
                                          <p:attrName>r</p:attrName>
                                        </p:attrNameLst>
                                      </p:cBhvr>
                                    </p:animRot>
                                  </p:childTnLst>
                                </p:cTn>
                              </p:par>
                              <p:par>
                                <p:cTn id="7" presetID="8" presetClass="emph" presetSubtype="0" fill="hold" nodeType="withEffect">
                                  <p:stCondLst>
                                    <p:cond delay="0"/>
                                  </p:stCondLst>
                                  <p:childTnLst>
                                    <p:animRot by="21600000">
                                      <p:cBhvr>
                                        <p:cTn id="8" dur="2000" fill="hold"/>
                                        <p:tgtEl>
                                          <p:spTgt spid="13"/>
                                        </p:tgtEl>
                                        <p:attrNameLst>
                                          <p:attrName>r</p:attrName>
                                        </p:attrNameLst>
                                      </p:cBhvr>
                                    </p:animRot>
                                  </p:childTnLst>
                                </p:cTn>
                              </p:par>
                              <p:par>
                                <p:cTn id="9" presetID="8" presetClass="emph" presetSubtype="0" fill="hold" nodeType="withEffect">
                                  <p:stCondLst>
                                    <p:cond delay="0"/>
                                  </p:stCondLst>
                                  <p:childTnLst>
                                    <p:animRot by="21600000">
                                      <p:cBhvr>
                                        <p:cTn id="10" dur="2000" fill="hold"/>
                                        <p:tgtEl>
                                          <p:spTgt spid="15"/>
                                        </p:tgtEl>
                                        <p:attrNameLst>
                                          <p:attrName>r</p:attrName>
                                        </p:attrNameLst>
                                      </p:cBhvr>
                                    </p:animRot>
                                  </p:childTnLst>
                                </p:cTn>
                              </p:par>
                              <p:par>
                                <p:cTn id="11" presetID="8" presetClass="emph" presetSubtype="0" fill="hold" nodeType="withEffect">
                                  <p:stCondLst>
                                    <p:cond delay="0"/>
                                  </p:stCondLst>
                                  <p:childTnLst>
                                    <p:animRot by="21600000">
                                      <p:cBhvr>
                                        <p:cTn id="12" dur="2000" fill="hold"/>
                                        <p:tgtEl>
                                          <p:spTgt spid="17"/>
                                        </p:tgtEl>
                                        <p:attrNameLst>
                                          <p:attrName>r</p:attrName>
                                        </p:attrNameLst>
                                      </p:cBhvr>
                                    </p:animRot>
                                  </p:childTnLst>
                                </p:cTn>
                              </p:par>
                              <p:par>
                                <p:cTn id="13" presetID="8" presetClass="emph" presetSubtype="0" fill="hold" nodeType="withEffect">
                                  <p:stCondLst>
                                    <p:cond delay="0"/>
                                  </p:stCondLst>
                                  <p:childTnLst>
                                    <p:animRot by="21600000">
                                      <p:cBhvr>
                                        <p:cTn id="14" dur="2000" fill="hold"/>
                                        <p:tgtEl>
                                          <p:spTgt spid="14"/>
                                        </p:tgtEl>
                                        <p:attrNameLst>
                                          <p:attrName>r</p:attrName>
                                        </p:attrNameLst>
                                      </p:cBhvr>
                                    </p:animRot>
                                  </p:childTnLst>
                                </p:cTn>
                              </p:par>
                              <p:par>
                                <p:cTn id="15" presetID="8" presetClass="emph" presetSubtype="0" fill="hold" nodeType="withEffect">
                                  <p:stCondLst>
                                    <p:cond delay="0"/>
                                  </p:stCondLst>
                                  <p:childTnLst>
                                    <p:animRot by="21600000">
                                      <p:cBhvr>
                                        <p:cTn id="16" dur="2000" fill="hold"/>
                                        <p:tgtEl>
                                          <p:spTgt spid="16"/>
                                        </p:tgtEl>
                                        <p:attrNameLst>
                                          <p:attrName>r</p:attrName>
                                        </p:attrNameLst>
                                      </p:cBhvr>
                                    </p:animRot>
                                  </p:childTnLst>
                                </p:cTn>
                              </p:par>
                              <p:par>
                                <p:cTn id="17" presetID="8" presetClass="emph" presetSubtype="0" fill="hold" nodeType="withEffect">
                                  <p:stCondLst>
                                    <p:cond delay="0"/>
                                  </p:stCondLst>
                                  <p:childTnLst>
                                    <p:animRot by="21600000">
                                      <p:cBhvr>
                                        <p:cTn id="18"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4500" y="1066800"/>
            <a:ext cx="7335500" cy="523220"/>
          </a:xfrm>
          <a:prstGeom prst="rect">
            <a:avLst/>
          </a:prstGeom>
          <a:noFill/>
        </p:spPr>
        <p:txBody>
          <a:bodyPr wrap="square" rtlCol="0">
            <a:spAutoFit/>
          </a:bodyPr>
          <a:lstStyle/>
          <a:p>
            <a:r>
              <a:rPr lang="en-US" sz="2800" b="1" u="sng" dirty="0" smtClean="0"/>
              <a:t>Measurement for Compliance (not results)</a:t>
            </a:r>
            <a:endParaRPr lang="en-US" sz="2800" b="1" u="sng" dirty="0"/>
          </a:p>
        </p:txBody>
      </p:sp>
      <p:sp>
        <p:nvSpPr>
          <p:cNvPr id="2" name="Rectangle 1"/>
          <p:cNvSpPr/>
          <p:nvPr/>
        </p:nvSpPr>
        <p:spPr>
          <a:xfrm>
            <a:off x="288044" y="1563254"/>
            <a:ext cx="5791200" cy="4708981"/>
          </a:xfrm>
          <a:prstGeom prst="rect">
            <a:avLst/>
          </a:prstGeom>
        </p:spPr>
        <p:txBody>
          <a:bodyPr wrap="square">
            <a:spAutoFit/>
          </a:bodyPr>
          <a:lstStyle/>
          <a:p>
            <a:r>
              <a:rPr lang="en-US" sz="2800" b="1" dirty="0" smtClean="0"/>
              <a:t>1949:</a:t>
            </a:r>
            <a:r>
              <a:rPr lang="en-US" sz="2800" dirty="0" smtClean="0"/>
              <a:t>   Hoover </a:t>
            </a:r>
            <a:r>
              <a:rPr lang="en-US" sz="2800" dirty="0"/>
              <a:t>Commission </a:t>
            </a:r>
            <a:r>
              <a:rPr lang="en-US" sz="2400" dirty="0" smtClean="0"/>
              <a:t>(unit cost)</a:t>
            </a:r>
            <a:endParaRPr lang="en-US" sz="2400" dirty="0"/>
          </a:p>
          <a:p>
            <a:r>
              <a:rPr lang="en-US" sz="2800" b="1" dirty="0" smtClean="0"/>
              <a:t>1960s:</a:t>
            </a:r>
            <a:r>
              <a:rPr lang="en-US" sz="2800" dirty="0" smtClean="0"/>
              <a:t> </a:t>
            </a:r>
            <a:r>
              <a:rPr lang="en-US" sz="2800" dirty="0"/>
              <a:t>PPBS</a:t>
            </a:r>
          </a:p>
          <a:p>
            <a:r>
              <a:rPr lang="en-US" sz="2800" b="1" dirty="0" smtClean="0"/>
              <a:t>1970s:</a:t>
            </a:r>
            <a:r>
              <a:rPr lang="en-US" sz="2800" dirty="0" smtClean="0"/>
              <a:t> </a:t>
            </a:r>
            <a:r>
              <a:rPr lang="en-US" sz="2800" dirty="0"/>
              <a:t>MBO</a:t>
            </a:r>
          </a:p>
          <a:p>
            <a:r>
              <a:rPr lang="en-US" sz="2800" b="1" dirty="0" smtClean="0"/>
              <a:t>1970s:</a:t>
            </a:r>
            <a:r>
              <a:rPr lang="en-US" sz="2800" dirty="0" smtClean="0"/>
              <a:t> </a:t>
            </a:r>
            <a:r>
              <a:rPr lang="en-US" sz="2800" dirty="0"/>
              <a:t>ZBB</a:t>
            </a:r>
          </a:p>
          <a:p>
            <a:r>
              <a:rPr lang="en-US" sz="2800" b="1" dirty="0" smtClean="0"/>
              <a:t>1980s:</a:t>
            </a:r>
            <a:r>
              <a:rPr lang="en-US" sz="2800" dirty="0" smtClean="0"/>
              <a:t> </a:t>
            </a:r>
            <a:r>
              <a:rPr lang="en-US" sz="2800" dirty="0"/>
              <a:t>TQM</a:t>
            </a:r>
          </a:p>
          <a:p>
            <a:r>
              <a:rPr lang="en-US" sz="2800" b="1" dirty="0" smtClean="0"/>
              <a:t>1990s:</a:t>
            </a:r>
            <a:r>
              <a:rPr lang="en-US" sz="2800" dirty="0" smtClean="0"/>
              <a:t> </a:t>
            </a:r>
            <a:r>
              <a:rPr lang="en-US" sz="2800" dirty="0"/>
              <a:t>GPRA</a:t>
            </a:r>
          </a:p>
          <a:p>
            <a:r>
              <a:rPr lang="en-US" sz="2800" b="1" dirty="0" smtClean="0"/>
              <a:t>2000:</a:t>
            </a:r>
            <a:r>
              <a:rPr lang="en-US" sz="2800" dirty="0" smtClean="0"/>
              <a:t>  ROMA</a:t>
            </a:r>
            <a:endParaRPr lang="en-US" sz="2800" dirty="0"/>
          </a:p>
          <a:p>
            <a:r>
              <a:rPr lang="en-US" sz="2800" b="1" dirty="0" smtClean="0"/>
              <a:t>2008:</a:t>
            </a:r>
            <a:r>
              <a:rPr lang="en-US" sz="2800" dirty="0" smtClean="0"/>
              <a:t>  GAO Report</a:t>
            </a:r>
          </a:p>
          <a:p>
            <a:r>
              <a:rPr lang="en-US" sz="2800" dirty="0"/>
              <a:t> </a:t>
            </a:r>
            <a:r>
              <a:rPr lang="en-US" sz="2800" dirty="0" smtClean="0"/>
              <a:t>           </a:t>
            </a:r>
            <a:r>
              <a:rPr lang="en-US" sz="2400" dirty="0" smtClean="0"/>
              <a:t>(Measurement done, </a:t>
            </a:r>
            <a:r>
              <a:rPr lang="en-US" sz="2400" dirty="0"/>
              <a:t>but </a:t>
            </a:r>
            <a:r>
              <a:rPr lang="en-US" sz="2400" u="sng" dirty="0"/>
              <a:t>not </a:t>
            </a:r>
            <a:r>
              <a:rPr lang="en-US" sz="2400" u="sng" dirty="0" smtClean="0"/>
              <a:t>used</a:t>
            </a:r>
            <a:r>
              <a:rPr lang="en-US" sz="2400" dirty="0" smtClean="0"/>
              <a:t>)</a:t>
            </a:r>
            <a:endParaRPr lang="en-US" sz="2400" dirty="0"/>
          </a:p>
          <a:p>
            <a:pPr lvl="1"/>
            <a:r>
              <a:rPr lang="en-US" sz="2400" dirty="0" smtClean="0"/>
              <a:t>	 						</a:t>
            </a:r>
          </a:p>
        </p:txBody>
      </p:sp>
      <p:pic>
        <p:nvPicPr>
          <p:cNvPr id="1026" name="Picture 2" descr="C:\Users\cheflin\AppData\Local\Microsoft\Windows\Temporary Internet Files\Content.IE5\U4RY5IVE\paperwor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550" y="1665767"/>
            <a:ext cx="3000375" cy="304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93470" y="5446693"/>
            <a:ext cx="8545730" cy="954107"/>
          </a:xfrm>
          <a:prstGeom prst="rect">
            <a:avLst/>
          </a:prstGeom>
          <a:solidFill>
            <a:schemeClr val="accent1">
              <a:alpha val="0"/>
            </a:schemeClr>
          </a:solidFill>
          <a:ln w="12700">
            <a:solidFill>
              <a:srgbClr val="FF9900"/>
            </a:solidFill>
          </a:ln>
        </p:spPr>
        <p:txBody>
          <a:bodyPr wrap="square" rtlCol="0">
            <a:spAutoFit/>
          </a:bodyPr>
          <a:lstStyle/>
          <a:p>
            <a:pPr marL="914400" indent="-914400"/>
            <a:r>
              <a:rPr lang="en-US" sz="2800" b="1" dirty="0" smtClean="0"/>
              <a:t>2010:</a:t>
            </a:r>
            <a:r>
              <a:rPr lang="en-US" sz="2800" b="1" dirty="0" smtClean="0">
                <a:ln>
                  <a:solidFill>
                    <a:schemeClr val="accent1"/>
                  </a:solidFill>
                </a:ln>
                <a:solidFill>
                  <a:srgbClr val="EA8B00"/>
                </a:solidFill>
              </a:rPr>
              <a:t> </a:t>
            </a:r>
            <a:r>
              <a:rPr lang="en-US" sz="2800" b="1" dirty="0" smtClean="0">
                <a:ln>
                  <a:solidFill>
                    <a:schemeClr val="accent1"/>
                  </a:solidFill>
                </a:ln>
              </a:rPr>
              <a:t>GPRAMA </a:t>
            </a:r>
            <a:r>
              <a:rPr lang="en-US" sz="2800" b="1" dirty="0" smtClean="0">
                <a:ln>
                  <a:solidFill>
                    <a:schemeClr val="accent1"/>
                  </a:solidFill>
                </a:ln>
                <a:solidFill>
                  <a:srgbClr val="EA8B00"/>
                </a:solidFill>
              </a:rPr>
              <a:t>- Required </a:t>
            </a:r>
            <a:r>
              <a:rPr lang="en-US" sz="2800" b="1" u="sng" dirty="0" smtClean="0">
                <a:ln>
                  <a:solidFill>
                    <a:schemeClr val="accent1"/>
                  </a:solidFill>
                </a:ln>
                <a:solidFill>
                  <a:srgbClr val="EA8B00"/>
                </a:solidFill>
              </a:rPr>
              <a:t>Use</a:t>
            </a:r>
            <a:r>
              <a:rPr lang="en-US" sz="2800" b="1" dirty="0" smtClean="0">
                <a:ln>
                  <a:solidFill>
                    <a:schemeClr val="accent1"/>
                  </a:solidFill>
                </a:ln>
                <a:solidFill>
                  <a:srgbClr val="EA8B00"/>
                </a:solidFill>
              </a:rPr>
              <a:t> of Data for Planning and Managing </a:t>
            </a:r>
            <a:r>
              <a:rPr lang="en-US" sz="2800" b="1" dirty="0">
                <a:ln>
                  <a:solidFill>
                    <a:schemeClr val="accent1"/>
                  </a:solidFill>
                </a:ln>
                <a:solidFill>
                  <a:srgbClr val="EA8B00"/>
                </a:solidFill>
              </a:rPr>
              <a:t>Operations </a:t>
            </a:r>
            <a:r>
              <a:rPr lang="en-US" sz="2800" b="1" dirty="0" smtClean="0">
                <a:ln>
                  <a:solidFill>
                    <a:schemeClr val="accent1"/>
                  </a:solidFill>
                </a:ln>
                <a:solidFill>
                  <a:srgbClr val="EA8B00"/>
                </a:solidFill>
              </a:rPr>
              <a:t>(OMB Circular A-11</a:t>
            </a:r>
            <a:r>
              <a:rPr lang="en-US" sz="2800" b="1" dirty="0">
                <a:ln>
                  <a:solidFill>
                    <a:schemeClr val="accent1"/>
                  </a:solidFill>
                </a:ln>
                <a:solidFill>
                  <a:srgbClr val="EA8B00"/>
                </a:solidFill>
              </a:rPr>
              <a:t>) </a:t>
            </a:r>
          </a:p>
        </p:txBody>
      </p:sp>
      <p:sp>
        <p:nvSpPr>
          <p:cNvPr id="11" name="Rectangle 10"/>
          <p:cNvSpPr/>
          <p:nvPr/>
        </p:nvSpPr>
        <p:spPr>
          <a:xfrm>
            <a:off x="0" y="0"/>
            <a:ext cx="9144000"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p:cNvSpPr>
            <a:spLocks noGrp="1"/>
          </p:cNvSpPr>
          <p:nvPr>
            <p:ph type="title"/>
          </p:nvPr>
        </p:nvSpPr>
        <p:spPr>
          <a:xfrm>
            <a:off x="381000" y="0"/>
            <a:ext cx="8382000" cy="990600"/>
          </a:xfrm>
        </p:spPr>
        <p:txBody>
          <a:bodyPr>
            <a:noAutofit/>
          </a:bodyPr>
          <a:lstStyle/>
          <a:p>
            <a:r>
              <a:rPr lang="en-US" sz="3200" b="1" dirty="0" smtClean="0">
                <a:solidFill>
                  <a:schemeClr val="bg1"/>
                </a:solidFill>
              </a:rPr>
              <a:t>History of Federal</a:t>
            </a:r>
            <a:br>
              <a:rPr lang="en-US" sz="3200" b="1" dirty="0" smtClean="0">
                <a:solidFill>
                  <a:schemeClr val="bg1"/>
                </a:solidFill>
              </a:rPr>
            </a:br>
            <a:r>
              <a:rPr lang="en-US" sz="3200" b="1" dirty="0" smtClean="0">
                <a:solidFill>
                  <a:schemeClr val="bg1"/>
                </a:solidFill>
              </a:rPr>
              <a:t> Performance Management</a:t>
            </a:r>
            <a:endParaRPr lang="en-US" sz="3200" b="1" dirty="0">
              <a:solidFill>
                <a:schemeClr val="bg1"/>
              </a:solidFill>
            </a:endParaRPr>
          </a:p>
        </p:txBody>
      </p:sp>
      <p:pic>
        <p:nvPicPr>
          <p:cNvPr id="13" name="Picture 2" descr="File:US-DeptOfCommerce-Seal.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80144"/>
            <a:ext cx="823748" cy="82374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31218"/>
            <a:ext cx="9144000" cy="1407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638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Scroll 2"/>
          <p:cNvSpPr/>
          <p:nvPr/>
        </p:nvSpPr>
        <p:spPr>
          <a:xfrm>
            <a:off x="5867400" y="1407225"/>
            <a:ext cx="3124200" cy="4648200"/>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66" name="Content Placeholder 2"/>
          <p:cNvSpPr>
            <a:spLocks noGrp="1"/>
          </p:cNvSpPr>
          <p:nvPr>
            <p:ph idx="1"/>
          </p:nvPr>
        </p:nvSpPr>
        <p:spPr>
          <a:xfrm>
            <a:off x="228600" y="1183575"/>
            <a:ext cx="5791200" cy="4876800"/>
          </a:xfrm>
        </p:spPr>
        <p:txBody>
          <a:bodyPr/>
          <a:lstStyle/>
          <a:p>
            <a:pPr eaLnBrk="1" hangingPunct="1">
              <a:spcBef>
                <a:spcPts val="1200"/>
              </a:spcBef>
              <a:spcAft>
                <a:spcPts val="1200"/>
              </a:spcAft>
              <a:buNone/>
            </a:pPr>
            <a:r>
              <a:rPr lang="en-US" sz="2800" b="1" u="sng" dirty="0" smtClean="0"/>
              <a:t>Legislative Intent</a:t>
            </a:r>
            <a:r>
              <a:rPr lang="en-US" sz="2800" b="1" dirty="0" smtClean="0"/>
              <a:t>:</a:t>
            </a:r>
          </a:p>
          <a:p>
            <a:pPr marL="285750" indent="-285750" eaLnBrk="1" hangingPunct="1">
              <a:spcBef>
                <a:spcPts val="1200"/>
              </a:spcBef>
              <a:spcAft>
                <a:spcPts val="1200"/>
              </a:spcAft>
            </a:pPr>
            <a:r>
              <a:rPr lang="en-US" sz="2400" dirty="0" smtClean="0"/>
              <a:t>Improved Performance (ROI) through Focus on Priority Measurable Outcomes</a:t>
            </a:r>
          </a:p>
          <a:p>
            <a:pPr marL="285750" indent="-285750" eaLnBrk="1" hangingPunct="1">
              <a:spcBef>
                <a:spcPts val="1200"/>
              </a:spcBef>
              <a:spcAft>
                <a:spcPts val="1200"/>
              </a:spcAft>
            </a:pPr>
            <a:r>
              <a:rPr lang="en-US" sz="2400" dirty="0" smtClean="0"/>
              <a:t>Frequent Monitoring of Data on Progress Toward Outcomes</a:t>
            </a:r>
          </a:p>
          <a:p>
            <a:pPr marL="285750" indent="-285750" eaLnBrk="1" hangingPunct="1">
              <a:spcBef>
                <a:spcPts val="1200"/>
              </a:spcBef>
              <a:spcAft>
                <a:spcPts val="1200"/>
              </a:spcAft>
            </a:pPr>
            <a:r>
              <a:rPr lang="en-US" sz="2400" dirty="0" smtClean="0"/>
              <a:t>Data-Based Decision Making</a:t>
            </a:r>
          </a:p>
          <a:p>
            <a:pPr marL="285750" indent="-285750" eaLnBrk="1" hangingPunct="1">
              <a:spcBef>
                <a:spcPts val="1200"/>
              </a:spcBef>
              <a:spcAft>
                <a:spcPts val="600"/>
              </a:spcAft>
            </a:pPr>
            <a:r>
              <a:rPr lang="en-US" sz="2400" dirty="0" smtClean="0"/>
              <a:t>Transparency</a:t>
            </a:r>
          </a:p>
          <a:p>
            <a:pPr marL="688975" lvl="1">
              <a:spcBef>
                <a:spcPts val="600"/>
              </a:spcBef>
              <a:spcAft>
                <a:spcPts val="600"/>
              </a:spcAft>
            </a:pPr>
            <a:r>
              <a:rPr lang="en-US" sz="2000" dirty="0" smtClean="0"/>
              <a:t>Performance Reporting Modernization</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
        <p:nvSpPr>
          <p:cNvPr id="5" name="Rectangle 4"/>
          <p:cNvSpPr/>
          <p:nvPr/>
        </p:nvSpPr>
        <p:spPr>
          <a:xfrm>
            <a:off x="0" y="0"/>
            <a:ext cx="9144000"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381000" y="0"/>
            <a:ext cx="8382000"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chemeClr val="bg1"/>
                </a:solidFill>
              </a:rPr>
              <a:t>2010 Government Performance Results Act (GPRA) Modernization</a:t>
            </a:r>
          </a:p>
        </p:txBody>
      </p:sp>
      <p:pic>
        <p:nvPicPr>
          <p:cNvPr id="7" name="Picture 2" descr="File:US-DeptOfCommerce-Seal.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80144"/>
            <a:ext cx="823748" cy="82374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531218"/>
            <a:ext cx="9144000" cy="1407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035" t="4083" r="16302" b="24899"/>
          <a:stretch/>
        </p:blipFill>
        <p:spPr bwMode="auto">
          <a:xfrm>
            <a:off x="6348350" y="2016088"/>
            <a:ext cx="2199030" cy="3048737"/>
          </a:xfrm>
          <a:prstGeom prst="rect">
            <a:avLst/>
          </a:prstGeom>
          <a:noFill/>
          <a:ln w="12700">
            <a:no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1151860" y="6214732"/>
            <a:ext cx="6838507" cy="307777"/>
          </a:xfrm>
          <a:prstGeom prst="rect">
            <a:avLst/>
          </a:prstGeom>
        </p:spPr>
        <p:txBody>
          <a:bodyPr wrap="square">
            <a:spAutoFit/>
          </a:bodyPr>
          <a:lstStyle/>
          <a:p>
            <a:pPr algn="ctr"/>
            <a:r>
              <a:rPr lang="en-US" sz="1400" b="1" dirty="0">
                <a:hlinkClick r:id="rId5"/>
              </a:rPr>
              <a:t>http://</a:t>
            </a:r>
            <a:r>
              <a:rPr lang="en-US" sz="1400" b="1" dirty="0" smtClean="0">
                <a:hlinkClick r:id="rId5"/>
              </a:rPr>
              <a:t>www.gpo.gov/fdsys/pkg/BILLS-111hr2142enr/pdf/BILLS-111hr2142enr.pdf</a:t>
            </a:r>
            <a:endParaRPr lang="en-US" sz="1400" b="1" dirty="0"/>
          </a:p>
        </p:txBody>
      </p:sp>
    </p:spTree>
    <p:extLst>
      <p:ext uri="{BB962C8B-B14F-4D97-AF65-F5344CB8AC3E}">
        <p14:creationId xmlns:p14="http://schemas.microsoft.com/office/powerpoint/2010/main" val="571395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76200"/>
            <a:ext cx="8077200" cy="644525"/>
          </a:xfrm>
        </p:spPr>
        <p:txBody>
          <a:bodyPr/>
          <a:lstStyle/>
          <a:p>
            <a:r>
              <a:rPr lang="en-US" sz="2300" dirty="0" smtClean="0"/>
              <a:t>Performance &amp; Evaluation Legal Functions 2010 v. 2016 </a:t>
            </a:r>
            <a:endParaRPr lang="en-US" sz="2300" dirty="0"/>
          </a:p>
        </p:txBody>
      </p:sp>
      <p:sp>
        <p:nvSpPr>
          <p:cNvPr id="6" name="Content Placeholder 5"/>
          <p:cNvSpPr>
            <a:spLocks noGrp="1"/>
          </p:cNvSpPr>
          <p:nvPr>
            <p:ph sz="half" idx="1"/>
          </p:nvPr>
        </p:nvSpPr>
        <p:spPr>
          <a:xfrm>
            <a:off x="228600" y="1066801"/>
            <a:ext cx="4433888" cy="5105399"/>
          </a:xfrm>
        </p:spPr>
        <p:txBody>
          <a:bodyPr>
            <a:normAutofit fontScale="92500" lnSpcReduction="10000"/>
          </a:bodyPr>
          <a:lstStyle/>
          <a:p>
            <a:pPr marL="0" indent="0">
              <a:buNone/>
            </a:pPr>
            <a:r>
              <a:rPr lang="en-US" sz="1400" dirty="0" smtClean="0"/>
              <a:t>OMB A-11</a:t>
            </a:r>
          </a:p>
          <a:p>
            <a:pPr marL="274320" lvl="1" indent="0">
              <a:buNone/>
            </a:pPr>
            <a:r>
              <a:rPr lang="en-US" sz="1400" dirty="0" smtClean="0"/>
              <a:t>Strategic Plan Overhang</a:t>
            </a:r>
          </a:p>
          <a:p>
            <a:pPr marL="274320" lvl="2" indent="0">
              <a:buNone/>
            </a:pPr>
            <a:r>
              <a:rPr lang="en-US" sz="1400" i="1" dirty="0" smtClean="0"/>
              <a:t>	Overview for bureau-specific plans</a:t>
            </a:r>
          </a:p>
          <a:p>
            <a:pPr marL="274320" lvl="1" indent="0">
              <a:buNone/>
            </a:pPr>
            <a:r>
              <a:rPr lang="en-US" sz="1400" dirty="0" smtClean="0"/>
              <a:t>Annual Performance Plan</a:t>
            </a:r>
          </a:p>
          <a:p>
            <a:pPr marL="274320" lvl="1" indent="0">
              <a:buNone/>
            </a:pPr>
            <a:r>
              <a:rPr lang="en-US" sz="1400" dirty="0" smtClean="0"/>
              <a:t>Annual Performance Report</a:t>
            </a:r>
          </a:p>
          <a:p>
            <a:pPr marL="0" indent="0">
              <a:buNone/>
            </a:pPr>
            <a:r>
              <a:rPr lang="en-US" sz="1400" dirty="0" smtClean="0"/>
              <a:t>OMB A-136</a:t>
            </a:r>
          </a:p>
          <a:p>
            <a:pPr marL="274320" lvl="1" indent="0">
              <a:buNone/>
            </a:pPr>
            <a:r>
              <a:rPr lang="en-US" sz="1400" dirty="0" smtClean="0"/>
              <a:t>Performance Section of AFR</a:t>
            </a:r>
          </a:p>
          <a:p>
            <a:pPr marL="0" indent="0">
              <a:buNone/>
            </a:pPr>
            <a:r>
              <a:rPr lang="en-US" sz="1400" dirty="0" smtClean="0"/>
              <a:t>OPM</a:t>
            </a:r>
          </a:p>
          <a:p>
            <a:pPr marL="274320" lvl="1" indent="0">
              <a:buNone/>
            </a:pPr>
            <a:r>
              <a:rPr lang="en-US" sz="1400" dirty="0" smtClean="0"/>
              <a:t>Annual Organizational Assessment (for SES)</a:t>
            </a:r>
            <a:endParaRPr lang="en-US" sz="1400" dirty="0"/>
          </a:p>
        </p:txBody>
      </p:sp>
      <p:sp>
        <p:nvSpPr>
          <p:cNvPr id="7" name="Content Placeholder 6"/>
          <p:cNvSpPr>
            <a:spLocks noGrp="1"/>
          </p:cNvSpPr>
          <p:nvPr>
            <p:ph sz="half" idx="2"/>
          </p:nvPr>
        </p:nvSpPr>
        <p:spPr>
          <a:xfrm>
            <a:off x="4836615" y="1066800"/>
            <a:ext cx="4343400" cy="5257800"/>
          </a:xfrm>
        </p:spPr>
        <p:txBody>
          <a:bodyPr>
            <a:normAutofit fontScale="92500" lnSpcReduction="10000"/>
          </a:bodyPr>
          <a:lstStyle/>
          <a:p>
            <a:pPr marL="0" indent="0">
              <a:buNone/>
            </a:pPr>
            <a:r>
              <a:rPr lang="en-US" sz="1400" dirty="0" smtClean="0"/>
              <a:t>OMB A-11</a:t>
            </a:r>
          </a:p>
          <a:p>
            <a:pPr marL="274320" lvl="1" indent="0">
              <a:buNone/>
            </a:pPr>
            <a:r>
              <a:rPr lang="en-US" sz="1400" dirty="0" smtClean="0"/>
              <a:t>Integrated Strategic Plan + Measures &amp; Targets</a:t>
            </a:r>
          </a:p>
          <a:p>
            <a:pPr marL="274320" lvl="1" indent="0">
              <a:buNone/>
            </a:pPr>
            <a:r>
              <a:rPr lang="en-US" sz="1400" dirty="0" smtClean="0"/>
              <a:t>Annual Strategic Review of All Strategic Objectives</a:t>
            </a:r>
          </a:p>
          <a:p>
            <a:pPr marL="274320" lvl="1" indent="0">
              <a:buNone/>
            </a:pPr>
            <a:r>
              <a:rPr lang="en-US" sz="1400" dirty="0" smtClean="0"/>
              <a:t>Progress on Strategic Objectives Posted on Performance.gov</a:t>
            </a:r>
          </a:p>
          <a:p>
            <a:pPr marL="274320" lvl="1" indent="0">
              <a:buNone/>
            </a:pPr>
            <a:r>
              <a:rPr lang="en-US" sz="1400" dirty="0" smtClean="0"/>
              <a:t>Annual Performance Plan/Report</a:t>
            </a:r>
          </a:p>
          <a:p>
            <a:pPr marL="274320" lvl="1" indent="0">
              <a:buNone/>
            </a:pPr>
            <a:r>
              <a:rPr lang="en-US" sz="1400" dirty="0" smtClean="0"/>
              <a:t>Agency Priority Goals</a:t>
            </a:r>
          </a:p>
          <a:p>
            <a:pPr marL="274320" lvl="1" indent="0">
              <a:buNone/>
            </a:pPr>
            <a:r>
              <a:rPr lang="en-US" sz="1400" dirty="0" smtClean="0"/>
              <a:t>Cross Agency Priority Goals</a:t>
            </a:r>
          </a:p>
          <a:p>
            <a:pPr marL="274320" lvl="1" indent="0">
              <a:buNone/>
            </a:pPr>
            <a:r>
              <a:rPr lang="en-US" sz="1400" dirty="0" smtClean="0"/>
              <a:t>Quarterly APG Updates on Performance.gov</a:t>
            </a:r>
          </a:p>
          <a:p>
            <a:pPr marL="274320" lvl="1" indent="0">
              <a:buNone/>
            </a:pPr>
            <a:r>
              <a:rPr lang="en-US" sz="1400" dirty="0" smtClean="0"/>
              <a:t>Quarterly Data-Driven Reviews</a:t>
            </a:r>
          </a:p>
          <a:p>
            <a:pPr marL="274320" lvl="1" indent="0">
              <a:buNone/>
            </a:pPr>
            <a:r>
              <a:rPr lang="en-US" sz="1400" dirty="0" smtClean="0"/>
              <a:t>Evidence Template in Budget</a:t>
            </a:r>
          </a:p>
          <a:p>
            <a:pPr marL="274320" lvl="1" indent="0">
              <a:buNone/>
            </a:pPr>
            <a:r>
              <a:rPr lang="en-US" sz="1400" dirty="0" smtClean="0"/>
              <a:t>GAO Audits of GPRAMA Compliance</a:t>
            </a:r>
          </a:p>
          <a:p>
            <a:pPr marL="0" indent="0">
              <a:buNone/>
            </a:pPr>
            <a:r>
              <a:rPr lang="en-US" sz="1400" dirty="0" smtClean="0"/>
              <a:t>OMB A-136 </a:t>
            </a:r>
          </a:p>
          <a:p>
            <a:pPr marL="274320" lvl="1" indent="0">
              <a:buNone/>
            </a:pPr>
            <a:r>
              <a:rPr lang="en-US" sz="1400" i="1" dirty="0" smtClean="0"/>
              <a:t>Expanded</a:t>
            </a:r>
            <a:r>
              <a:rPr lang="en-US" sz="1400" dirty="0" smtClean="0"/>
              <a:t> AFR Performance Analysis</a:t>
            </a:r>
          </a:p>
          <a:p>
            <a:pPr marL="0" indent="0">
              <a:buNone/>
            </a:pPr>
            <a:r>
              <a:rPr lang="en-US" sz="1400" dirty="0" smtClean="0">
                <a:solidFill>
                  <a:srgbClr val="000000"/>
                </a:solidFill>
              </a:rPr>
              <a:t>OMB </a:t>
            </a:r>
            <a:r>
              <a:rPr lang="en-US" sz="1400" dirty="0">
                <a:solidFill>
                  <a:srgbClr val="000000"/>
                </a:solidFill>
              </a:rPr>
              <a:t>M-12-14 &amp; M-13-17 </a:t>
            </a:r>
          </a:p>
          <a:p>
            <a:pPr marL="0" lvl="0" indent="0">
              <a:buNone/>
            </a:pPr>
            <a:r>
              <a:rPr lang="en-US" sz="1400" b="0" dirty="0" smtClean="0">
                <a:solidFill>
                  <a:srgbClr val="000000"/>
                </a:solidFill>
              </a:rPr>
              <a:t>      Evidence &amp; Evaluation in the Budget</a:t>
            </a:r>
            <a:br>
              <a:rPr lang="en-US" sz="1400" b="0" dirty="0" smtClean="0">
                <a:solidFill>
                  <a:srgbClr val="000000"/>
                </a:solidFill>
              </a:rPr>
            </a:br>
            <a:r>
              <a:rPr lang="en-US" sz="1400" dirty="0" smtClean="0">
                <a:solidFill>
                  <a:srgbClr val="000000"/>
                </a:solidFill>
              </a:rPr>
              <a:t>White </a:t>
            </a:r>
            <a:r>
              <a:rPr lang="en-US" sz="1400" dirty="0">
                <a:solidFill>
                  <a:srgbClr val="000000"/>
                </a:solidFill>
              </a:rPr>
              <a:t>House </a:t>
            </a:r>
            <a:r>
              <a:rPr lang="en-US" sz="1400" dirty="0" smtClean="0">
                <a:solidFill>
                  <a:srgbClr val="000000"/>
                </a:solidFill>
              </a:rPr>
              <a:t>Memo (July 6, 2015)</a:t>
            </a:r>
          </a:p>
          <a:p>
            <a:pPr marL="274320" lvl="1" indent="0">
              <a:buNone/>
            </a:pPr>
            <a:r>
              <a:rPr lang="en-US" sz="1400" dirty="0" smtClean="0">
                <a:solidFill>
                  <a:srgbClr val="000000"/>
                </a:solidFill>
              </a:rPr>
              <a:t>Evidence Agenda Implementation </a:t>
            </a:r>
            <a:endParaRPr lang="en-US" sz="1400" dirty="0" smtClean="0"/>
          </a:p>
          <a:p>
            <a:pPr marL="0" lvl="0" indent="0">
              <a:buNone/>
            </a:pPr>
            <a:r>
              <a:rPr lang="en-US" sz="1400" dirty="0" smtClean="0">
                <a:solidFill>
                  <a:srgbClr val="000000"/>
                </a:solidFill>
              </a:rPr>
              <a:t>OPM</a:t>
            </a:r>
            <a:endParaRPr lang="en-US" sz="1400" dirty="0">
              <a:solidFill>
                <a:srgbClr val="000000"/>
              </a:solidFill>
            </a:endParaRPr>
          </a:p>
          <a:p>
            <a:pPr marL="274320" lvl="1" indent="0">
              <a:buNone/>
            </a:pPr>
            <a:r>
              <a:rPr lang="en-US" sz="1400" dirty="0">
                <a:solidFill>
                  <a:srgbClr val="000000"/>
                </a:solidFill>
              </a:rPr>
              <a:t>Annual Organizational Assessment (for </a:t>
            </a:r>
            <a:r>
              <a:rPr lang="en-US" sz="1400" dirty="0" smtClean="0">
                <a:solidFill>
                  <a:srgbClr val="000000"/>
                </a:solidFill>
              </a:rPr>
              <a:t>SES)</a:t>
            </a:r>
            <a:endParaRPr lang="en-US" sz="1400" dirty="0">
              <a:solidFill>
                <a:srgbClr val="000000"/>
              </a:solidFill>
            </a:endParaRPr>
          </a:p>
          <a:p>
            <a:pPr marL="274320" lvl="1" indent="0">
              <a:buNone/>
            </a:pPr>
            <a:r>
              <a:rPr lang="en-US" sz="1400" dirty="0">
                <a:solidFill>
                  <a:srgbClr val="000000"/>
                </a:solidFill>
              </a:rPr>
              <a:t>Data &amp; Analysis for SES </a:t>
            </a:r>
            <a:r>
              <a:rPr lang="en-US" sz="1400" dirty="0" smtClean="0">
                <a:solidFill>
                  <a:srgbClr val="000000"/>
                </a:solidFill>
              </a:rPr>
              <a:t>Certification</a:t>
            </a:r>
            <a:endParaRPr lang="en-US" sz="1400" dirty="0" smtClean="0"/>
          </a:p>
          <a:p>
            <a:pPr marL="457200" lvl="1" indent="0">
              <a:buNone/>
            </a:pPr>
            <a:endParaRPr lang="en-US" sz="1600" dirty="0" smtClean="0"/>
          </a:p>
          <a:p>
            <a:pPr marL="0" indent="0">
              <a:buNone/>
            </a:pPr>
            <a:r>
              <a:rPr lang="en-US" dirty="0"/>
              <a:t>	</a:t>
            </a:r>
          </a:p>
        </p:txBody>
      </p:sp>
      <p:sp>
        <p:nvSpPr>
          <p:cNvPr id="4" name="Slide Number Placeholder 3"/>
          <p:cNvSpPr>
            <a:spLocks noGrp="1"/>
          </p:cNvSpPr>
          <p:nvPr>
            <p:ph type="sldNum" sz="quarter" idx="10"/>
          </p:nvPr>
        </p:nvSpPr>
        <p:spPr/>
        <p:txBody>
          <a:bodyPr/>
          <a:lstStyle/>
          <a:p>
            <a:fld id="{5E1A3ECA-CD70-4F98-9F5F-02F004017E9C}" type="slidenum">
              <a:rPr lang="en-US" sz="1200" b="1" smtClean="0">
                <a:solidFill>
                  <a:srgbClr val="000000"/>
                </a:solidFill>
                <a:latin typeface="Arial"/>
              </a:rPr>
              <a:pPr/>
              <a:t>4</a:t>
            </a:fld>
            <a:endParaRPr lang="en-US" sz="1200" b="1" dirty="0">
              <a:solidFill>
                <a:srgbClr val="000000"/>
              </a:solidFill>
              <a:latin typeface="Arial"/>
            </a:endParaRPr>
          </a:p>
        </p:txBody>
      </p:sp>
      <p:sp>
        <p:nvSpPr>
          <p:cNvPr id="2" name="TextBox 1"/>
          <p:cNvSpPr txBox="1"/>
          <p:nvPr/>
        </p:nvSpPr>
        <p:spPr>
          <a:xfrm>
            <a:off x="237808" y="697468"/>
            <a:ext cx="3810000" cy="369332"/>
          </a:xfrm>
          <a:prstGeom prst="rect">
            <a:avLst/>
          </a:prstGeom>
          <a:noFill/>
        </p:spPr>
        <p:txBody>
          <a:bodyPr wrap="square" rtlCol="0">
            <a:spAutoFit/>
          </a:bodyPr>
          <a:lstStyle/>
          <a:p>
            <a:r>
              <a:rPr lang="en-US" b="1" u="sng" dirty="0" smtClean="0">
                <a:solidFill>
                  <a:schemeClr val="accent2"/>
                </a:solidFill>
              </a:rPr>
              <a:t>2010 </a:t>
            </a:r>
            <a:r>
              <a:rPr lang="en-US" b="1" i="1" u="sng" dirty="0" smtClean="0">
                <a:solidFill>
                  <a:schemeClr val="accent2"/>
                </a:solidFill>
              </a:rPr>
              <a:t>Pre</a:t>
            </a:r>
            <a:r>
              <a:rPr lang="en-US" b="1" u="sng" dirty="0" smtClean="0">
                <a:solidFill>
                  <a:schemeClr val="accent2"/>
                </a:solidFill>
              </a:rPr>
              <a:t>-GPRAMA Functions</a:t>
            </a:r>
            <a:endParaRPr lang="en-US" b="1" u="sng" dirty="0">
              <a:solidFill>
                <a:schemeClr val="accent2"/>
              </a:solidFill>
            </a:endParaRPr>
          </a:p>
        </p:txBody>
      </p:sp>
      <p:sp>
        <p:nvSpPr>
          <p:cNvPr id="8" name="TextBox 7"/>
          <p:cNvSpPr txBox="1"/>
          <p:nvPr/>
        </p:nvSpPr>
        <p:spPr>
          <a:xfrm>
            <a:off x="4824740" y="695960"/>
            <a:ext cx="4114800" cy="369332"/>
          </a:xfrm>
          <a:prstGeom prst="rect">
            <a:avLst/>
          </a:prstGeom>
          <a:noFill/>
        </p:spPr>
        <p:txBody>
          <a:bodyPr wrap="square" rtlCol="0">
            <a:spAutoFit/>
          </a:bodyPr>
          <a:lstStyle/>
          <a:p>
            <a:r>
              <a:rPr lang="en-US" b="1" u="sng" dirty="0" smtClean="0">
                <a:solidFill>
                  <a:schemeClr val="accent2"/>
                </a:solidFill>
              </a:rPr>
              <a:t>2016 </a:t>
            </a:r>
            <a:r>
              <a:rPr lang="en-US" b="1" i="1" u="sng" dirty="0" smtClean="0">
                <a:solidFill>
                  <a:schemeClr val="accent2"/>
                </a:solidFill>
              </a:rPr>
              <a:t>Post</a:t>
            </a:r>
            <a:r>
              <a:rPr lang="en-US" b="1" u="sng" dirty="0" smtClean="0">
                <a:solidFill>
                  <a:schemeClr val="accent2"/>
                </a:solidFill>
              </a:rPr>
              <a:t>-GRPAMA Functions</a:t>
            </a:r>
            <a:endParaRPr lang="en-US" b="1" u="sng" dirty="0">
              <a:solidFill>
                <a:schemeClr val="accent2"/>
              </a:solidFill>
            </a:endParaRPr>
          </a:p>
        </p:txBody>
      </p:sp>
      <p:sp>
        <p:nvSpPr>
          <p:cNvPr id="3" name="Right Arrow 2"/>
          <p:cNvSpPr/>
          <p:nvPr/>
        </p:nvSpPr>
        <p:spPr bwMode="auto">
          <a:xfrm>
            <a:off x="4219699" y="1981200"/>
            <a:ext cx="685801" cy="9144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FF0000"/>
              </a:solidFill>
              <a:effectLst/>
              <a:latin typeface="Times New Roman" pitchFamily="18" charset="0"/>
            </a:endParaRPr>
          </a:p>
        </p:txBody>
      </p:sp>
    </p:spTree>
    <p:extLst>
      <p:ext uri="{BB962C8B-B14F-4D97-AF65-F5344CB8AC3E}">
        <p14:creationId xmlns:p14="http://schemas.microsoft.com/office/powerpoint/2010/main" val="195638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54875"/>
            <a:ext cx="8991600" cy="5382375"/>
          </a:xfrm>
        </p:spPr>
        <p:txBody>
          <a:bodyPr>
            <a:normAutofit fontScale="77500" lnSpcReduction="20000"/>
          </a:bodyPr>
          <a:lstStyle/>
          <a:p>
            <a:pPr marL="0" indent="0">
              <a:spcBef>
                <a:spcPts val="600"/>
              </a:spcBef>
              <a:spcAft>
                <a:spcPts val="600"/>
              </a:spcAft>
              <a:buNone/>
            </a:pPr>
            <a:r>
              <a:rPr lang="en-US" dirty="0" smtClean="0"/>
              <a:t>A </a:t>
            </a:r>
            <a:r>
              <a:rPr lang="en-US" b="1" i="1" dirty="0" smtClean="0">
                <a:solidFill>
                  <a:schemeClr val="tx2"/>
                </a:solidFill>
              </a:rPr>
              <a:t>System</a:t>
            </a:r>
            <a:r>
              <a:rPr lang="en-US" b="1" i="1" dirty="0" smtClean="0">
                <a:solidFill>
                  <a:srgbClr val="0070C0"/>
                </a:solidFill>
              </a:rPr>
              <a:t> </a:t>
            </a:r>
            <a:r>
              <a:rPr lang="en-US" dirty="0" smtClean="0"/>
              <a:t>for:</a:t>
            </a:r>
          </a:p>
          <a:p>
            <a:pPr marL="403225" lvl="1" indent="-236538">
              <a:spcBef>
                <a:spcPts val="600"/>
              </a:spcBef>
              <a:spcAft>
                <a:spcPts val="600"/>
              </a:spcAft>
              <a:buFont typeface="Arial" panose="020B0604020202020204" pitchFamily="34" charset="0"/>
              <a:buChar char="•"/>
            </a:pPr>
            <a:r>
              <a:rPr lang="en-US" sz="3000" dirty="0" smtClean="0"/>
              <a:t>Establishing and deploying results-driven vision, values, and </a:t>
            </a:r>
            <a:r>
              <a:rPr lang="en-US" sz="3000" b="1" dirty="0" smtClean="0"/>
              <a:t>culture</a:t>
            </a:r>
          </a:p>
          <a:p>
            <a:pPr marL="403225" lvl="1" indent="-236538">
              <a:spcBef>
                <a:spcPts val="600"/>
              </a:spcBef>
              <a:spcAft>
                <a:spcPts val="600"/>
              </a:spcAft>
              <a:buFont typeface="Arial" panose="020B0604020202020204" pitchFamily="34" charset="0"/>
              <a:buChar char="•"/>
            </a:pPr>
            <a:r>
              <a:rPr lang="en-US" sz="3000" dirty="0" smtClean="0"/>
              <a:t>Developing and refining a focused </a:t>
            </a:r>
            <a:r>
              <a:rPr lang="en-US" sz="3000" b="1" dirty="0" smtClean="0"/>
              <a:t>strategic plan</a:t>
            </a:r>
          </a:p>
          <a:p>
            <a:pPr marL="403225" lvl="1" indent="-236538">
              <a:spcBef>
                <a:spcPts val="600"/>
              </a:spcBef>
              <a:spcAft>
                <a:spcPts val="600"/>
              </a:spcAft>
              <a:buFont typeface="Arial" panose="020B0604020202020204" pitchFamily="34" charset="0"/>
              <a:buChar char="•"/>
            </a:pPr>
            <a:r>
              <a:rPr lang="en-US" sz="3000" dirty="0" smtClean="0"/>
              <a:t>Setting </a:t>
            </a:r>
            <a:r>
              <a:rPr lang="en-US" sz="3000" b="1" dirty="0" smtClean="0"/>
              <a:t>objectives and measures </a:t>
            </a:r>
            <a:r>
              <a:rPr lang="en-US" sz="3000" dirty="0" smtClean="0"/>
              <a:t>of progress</a:t>
            </a:r>
          </a:p>
          <a:p>
            <a:pPr marL="860425" lvl="3" indent="-236538">
              <a:spcBef>
                <a:spcPts val="600"/>
              </a:spcBef>
              <a:spcAft>
                <a:spcPts val="600"/>
              </a:spcAft>
            </a:pPr>
            <a:r>
              <a:rPr lang="en-US" sz="2600" dirty="0" smtClean="0">
                <a:solidFill>
                  <a:schemeClr val="tx2"/>
                </a:solidFill>
              </a:rPr>
              <a:t>In light of “evidence” and well defined customer requirements </a:t>
            </a:r>
          </a:p>
          <a:p>
            <a:pPr marL="403225" lvl="1" indent="-236538">
              <a:spcBef>
                <a:spcPts val="600"/>
              </a:spcBef>
              <a:spcAft>
                <a:spcPts val="600"/>
              </a:spcAft>
              <a:buFont typeface="Arial" panose="020B0604020202020204" pitchFamily="34" charset="0"/>
              <a:buChar char="•"/>
            </a:pPr>
            <a:r>
              <a:rPr lang="en-US" sz="3000" dirty="0" smtClean="0"/>
              <a:t>Developing/implementing/refining </a:t>
            </a:r>
            <a:r>
              <a:rPr lang="en-US" sz="3000" b="1" dirty="0" smtClean="0"/>
              <a:t>strategies and tactics </a:t>
            </a:r>
          </a:p>
          <a:p>
            <a:pPr marL="403225" lvl="1" indent="-236538">
              <a:spcBef>
                <a:spcPts val="600"/>
              </a:spcBef>
              <a:spcAft>
                <a:spcPts val="600"/>
              </a:spcAft>
              <a:buFont typeface="Arial" panose="020B0604020202020204" pitchFamily="34" charset="0"/>
              <a:buChar char="•"/>
            </a:pPr>
            <a:r>
              <a:rPr lang="en-US" sz="3000" dirty="0"/>
              <a:t>Aligning</a:t>
            </a:r>
            <a:r>
              <a:rPr lang="en-US" sz="3000" b="1" dirty="0"/>
              <a:t> resources </a:t>
            </a:r>
            <a:r>
              <a:rPr lang="en-US" sz="3000" dirty="0"/>
              <a:t>and </a:t>
            </a:r>
            <a:r>
              <a:rPr lang="en-US" sz="3000" dirty="0" smtClean="0"/>
              <a:t>activities </a:t>
            </a:r>
            <a:r>
              <a:rPr lang="en-US" sz="3000" dirty="0"/>
              <a:t>to </a:t>
            </a:r>
            <a:r>
              <a:rPr lang="en-US" sz="3000" dirty="0" smtClean="0"/>
              <a:t>objectives</a:t>
            </a:r>
          </a:p>
          <a:p>
            <a:pPr marL="860425" lvl="3" indent="-236538">
              <a:spcBef>
                <a:spcPts val="600"/>
              </a:spcBef>
              <a:spcAft>
                <a:spcPts val="600"/>
              </a:spcAft>
            </a:pPr>
            <a:r>
              <a:rPr lang="en-US" sz="2600" dirty="0" smtClean="0">
                <a:solidFill>
                  <a:schemeClr val="tx2"/>
                </a:solidFill>
              </a:rPr>
              <a:t>Through the budget, process design, </a:t>
            </a:r>
            <a:r>
              <a:rPr lang="en-US" sz="2600" dirty="0">
                <a:solidFill>
                  <a:schemeClr val="tx2"/>
                </a:solidFill>
              </a:rPr>
              <a:t>and employee engagement</a:t>
            </a:r>
          </a:p>
          <a:p>
            <a:pPr marL="403225" lvl="1" indent="-236538">
              <a:spcBef>
                <a:spcPts val="600"/>
              </a:spcBef>
              <a:spcAft>
                <a:spcPts val="600"/>
              </a:spcAft>
              <a:buFont typeface="Arial" panose="020B0604020202020204" pitchFamily="34" charset="0"/>
              <a:buChar char="•"/>
            </a:pPr>
            <a:r>
              <a:rPr lang="en-US" sz="3000" b="1" dirty="0" smtClean="0"/>
              <a:t>Monitoring </a:t>
            </a:r>
            <a:r>
              <a:rPr lang="en-US" sz="3000" dirty="0" smtClean="0"/>
              <a:t>implementation of plans and making mid-course adjustments</a:t>
            </a:r>
          </a:p>
          <a:p>
            <a:pPr marL="403225" lvl="1" indent="-236538">
              <a:spcBef>
                <a:spcPts val="600"/>
              </a:spcBef>
              <a:spcAft>
                <a:spcPts val="600"/>
              </a:spcAft>
              <a:buFont typeface="Arial" panose="020B0604020202020204" pitchFamily="34" charset="0"/>
              <a:buChar char="•"/>
            </a:pPr>
            <a:r>
              <a:rPr lang="en-US" sz="3000" b="1" dirty="0" smtClean="0"/>
              <a:t>Evaluating </a:t>
            </a:r>
            <a:r>
              <a:rPr lang="en-US" sz="3000" dirty="0" smtClean="0"/>
              <a:t>effectiveness of plans</a:t>
            </a:r>
          </a:p>
          <a:p>
            <a:pPr marL="403225" lvl="1" indent="-236538">
              <a:spcBef>
                <a:spcPts val="600"/>
              </a:spcBef>
              <a:spcAft>
                <a:spcPts val="600"/>
              </a:spcAft>
              <a:buFont typeface="Arial" panose="020B0604020202020204" pitchFamily="34" charset="0"/>
              <a:buChar char="•"/>
            </a:pPr>
            <a:r>
              <a:rPr lang="en-US" sz="3000" dirty="0" smtClean="0"/>
              <a:t>Continuously improving results through </a:t>
            </a:r>
            <a:r>
              <a:rPr lang="en-US" sz="3000" i="1" dirty="0" smtClean="0">
                <a:solidFill>
                  <a:schemeClr val="tx2"/>
                </a:solidFill>
              </a:rPr>
              <a:t>“Feedback Loops”</a:t>
            </a:r>
            <a:r>
              <a:rPr lang="en-US" sz="3000" i="1" dirty="0" smtClean="0"/>
              <a:t> </a:t>
            </a:r>
            <a:r>
              <a:rPr lang="en-US" sz="3000" dirty="0" smtClean="0"/>
              <a:t>that create organizational and individual </a:t>
            </a:r>
            <a:r>
              <a:rPr lang="en-US" sz="3000" b="1" dirty="0" smtClean="0"/>
              <a:t>learning</a:t>
            </a:r>
            <a:endParaRPr lang="en-US" dirty="0"/>
          </a:p>
        </p:txBody>
      </p:sp>
      <p:sp>
        <p:nvSpPr>
          <p:cNvPr id="4" name="Rectangle 3"/>
          <p:cNvSpPr/>
          <p:nvPr/>
        </p:nvSpPr>
        <p:spPr>
          <a:xfrm>
            <a:off x="0" y="0"/>
            <a:ext cx="9144000"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381000" y="0"/>
            <a:ext cx="8382000"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chemeClr val="bg1"/>
                </a:solidFill>
              </a:rPr>
              <a:t>Definition of</a:t>
            </a:r>
            <a:br>
              <a:rPr lang="en-US" sz="3200" b="1" dirty="0">
                <a:solidFill>
                  <a:schemeClr val="bg1"/>
                </a:solidFill>
              </a:rPr>
            </a:br>
            <a:r>
              <a:rPr lang="en-US" sz="3200" b="1" dirty="0">
                <a:solidFill>
                  <a:schemeClr val="bg1"/>
                </a:solidFill>
              </a:rPr>
              <a:t> Performance Management</a:t>
            </a:r>
          </a:p>
        </p:txBody>
      </p:sp>
      <p:pic>
        <p:nvPicPr>
          <p:cNvPr id="6" name="Picture 2" descr="File:US-DeptOfCommerce-Seal.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80144"/>
            <a:ext cx="823748" cy="8237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531218"/>
            <a:ext cx="9144000" cy="1407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77887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54875"/>
            <a:ext cx="8991600" cy="5382375"/>
          </a:xfrm>
        </p:spPr>
        <p:txBody>
          <a:bodyPr>
            <a:normAutofit/>
          </a:bodyPr>
          <a:lstStyle/>
          <a:p>
            <a:pPr marL="0" indent="0">
              <a:spcBef>
                <a:spcPts val="600"/>
              </a:spcBef>
              <a:spcAft>
                <a:spcPts val="600"/>
              </a:spcAft>
              <a:buNone/>
            </a:pPr>
            <a:r>
              <a:rPr lang="en-US" b="1" dirty="0" smtClean="0"/>
              <a:t>  Plan      Execute      Monitor      Evaluate      Improve</a:t>
            </a:r>
          </a:p>
          <a:p>
            <a:pPr marL="0" indent="0" algn="ctr">
              <a:spcBef>
                <a:spcPts val="600"/>
              </a:spcBef>
              <a:spcAft>
                <a:spcPts val="600"/>
              </a:spcAft>
              <a:buNone/>
            </a:pPr>
            <a:r>
              <a:rPr lang="en-US" dirty="0"/>
              <a:t>A</a:t>
            </a:r>
            <a:r>
              <a:rPr lang="en-US" dirty="0" smtClean="0"/>
              <a:t> Learning </a:t>
            </a:r>
            <a:r>
              <a:rPr lang="en-US" dirty="0"/>
              <a:t>S</a:t>
            </a:r>
            <a:r>
              <a:rPr lang="en-US" dirty="0" smtClean="0"/>
              <a:t>ystem</a:t>
            </a:r>
            <a:endParaRPr lang="en-US" dirty="0"/>
          </a:p>
          <a:p>
            <a:pPr marL="0" indent="0" algn="ctr">
              <a:spcBef>
                <a:spcPts val="600"/>
              </a:spcBef>
              <a:spcAft>
                <a:spcPts val="600"/>
              </a:spcAft>
              <a:buNone/>
            </a:pPr>
            <a:endParaRPr lang="en-US" dirty="0" smtClean="0"/>
          </a:p>
          <a:p>
            <a:pPr marL="0" indent="0" algn="ctr">
              <a:spcBef>
                <a:spcPts val="600"/>
              </a:spcBef>
              <a:spcAft>
                <a:spcPts val="600"/>
              </a:spcAft>
              <a:buNone/>
            </a:pPr>
            <a:r>
              <a:rPr lang="en-US" dirty="0" smtClean="0"/>
              <a:t>Scientific Method:  Form a hypothesis (a plan); test a hypothesis (operations, monitoring indicators and evaluation); revise a hypothesis (make a better plan)</a:t>
            </a:r>
            <a:endParaRPr lang="en-US" dirty="0"/>
          </a:p>
          <a:p>
            <a:pPr marL="0" indent="0">
              <a:spcBef>
                <a:spcPts val="600"/>
              </a:spcBef>
              <a:spcAft>
                <a:spcPts val="600"/>
              </a:spcAft>
              <a:buNone/>
            </a:pPr>
            <a:endParaRPr lang="en-US" dirty="0"/>
          </a:p>
        </p:txBody>
      </p:sp>
      <p:sp>
        <p:nvSpPr>
          <p:cNvPr id="4" name="Rectangle 3"/>
          <p:cNvSpPr/>
          <p:nvPr/>
        </p:nvSpPr>
        <p:spPr>
          <a:xfrm>
            <a:off x="0" y="15489"/>
            <a:ext cx="9144000"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792018" y="-6927"/>
            <a:ext cx="8382000"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chemeClr val="bg1"/>
                </a:solidFill>
              </a:rPr>
              <a:t> </a:t>
            </a:r>
            <a:r>
              <a:rPr lang="en-US" sz="3200" b="1" dirty="0">
                <a:solidFill>
                  <a:schemeClr val="bg1"/>
                </a:solidFill>
              </a:rPr>
              <a:t>Performance </a:t>
            </a:r>
            <a:r>
              <a:rPr lang="en-US" sz="3200" b="1" dirty="0" smtClean="0">
                <a:solidFill>
                  <a:schemeClr val="bg1"/>
                </a:solidFill>
              </a:rPr>
              <a:t>Management is </a:t>
            </a:r>
            <a:r>
              <a:rPr lang="en-US" sz="3200" b="1" dirty="0" smtClean="0">
                <a:solidFill>
                  <a:schemeClr val="bg1"/>
                </a:solidFill>
              </a:rPr>
              <a:t>Scientific Method</a:t>
            </a:r>
          </a:p>
        </p:txBody>
      </p:sp>
      <p:pic>
        <p:nvPicPr>
          <p:cNvPr id="6" name="Picture 2" descr="File:US-DeptOfCommerce-Seal.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80144"/>
            <a:ext cx="823748" cy="8237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531218"/>
            <a:ext cx="9144000" cy="1407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ight Arrow 1"/>
          <p:cNvSpPr/>
          <p:nvPr/>
        </p:nvSpPr>
        <p:spPr>
          <a:xfrm>
            <a:off x="1219200" y="1251346"/>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048000" y="1243088"/>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018674" y="1251346"/>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010400" y="1251346"/>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7620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9144000" cy="81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241750" y="151087"/>
            <a:ext cx="9220200" cy="523220"/>
          </a:xfrm>
          <a:prstGeom prst="rect">
            <a:avLst/>
          </a:prstGeom>
          <a:noFill/>
        </p:spPr>
        <p:txBody>
          <a:bodyPr wrap="square" rtlCol="0">
            <a:spAutoFit/>
          </a:bodyPr>
          <a:lstStyle/>
          <a:p>
            <a:r>
              <a:rPr lang="en-US" sz="2800" b="1" dirty="0">
                <a:solidFill>
                  <a:prstClr val="white"/>
                </a:solidFill>
              </a:rPr>
              <a:t>DOC </a:t>
            </a:r>
            <a:r>
              <a:rPr lang="en-US" sz="2800" b="1" dirty="0" smtClean="0">
                <a:solidFill>
                  <a:prstClr val="white"/>
                </a:solidFill>
              </a:rPr>
              <a:t>Performance Management Vision </a:t>
            </a:r>
            <a:r>
              <a:rPr lang="en-US" sz="2800" b="1" dirty="0">
                <a:solidFill>
                  <a:prstClr val="white"/>
                </a:solidFill>
              </a:rPr>
              <a:t>and Approach</a:t>
            </a:r>
          </a:p>
        </p:txBody>
      </p:sp>
      <p:sp>
        <p:nvSpPr>
          <p:cNvPr id="45" name="Content Placeholder 2"/>
          <p:cNvSpPr>
            <a:spLocks noGrp="1"/>
          </p:cNvSpPr>
          <p:nvPr>
            <p:ph idx="1"/>
          </p:nvPr>
        </p:nvSpPr>
        <p:spPr>
          <a:xfrm>
            <a:off x="266700" y="931978"/>
            <a:ext cx="8648700" cy="5871430"/>
          </a:xfrm>
        </p:spPr>
        <p:txBody>
          <a:bodyPr>
            <a:normAutofit fontScale="85000" lnSpcReduction="10000"/>
          </a:bodyPr>
          <a:lstStyle/>
          <a:p>
            <a:pPr marL="0" indent="0">
              <a:spcBef>
                <a:spcPts val="0"/>
              </a:spcBef>
              <a:spcAft>
                <a:spcPts val="1200"/>
              </a:spcAft>
              <a:buClr>
                <a:schemeClr val="tx2"/>
              </a:buClr>
              <a:buNone/>
            </a:pPr>
            <a:r>
              <a:rPr lang="en-US" sz="2000" b="1" u="sng" dirty="0" smtClean="0"/>
              <a:t>Our </a:t>
            </a:r>
            <a:r>
              <a:rPr lang="en-US" sz="2000" b="1" u="sng" dirty="0"/>
              <a:t>Vision</a:t>
            </a:r>
            <a:r>
              <a:rPr lang="en-US" sz="2000" b="1" dirty="0"/>
              <a:t>:</a:t>
            </a:r>
            <a:r>
              <a:rPr lang="en-US" sz="2000" dirty="0"/>
              <a:t>  A Department of Commerce that fosters cross-bureau collaboration, institutional learning, and continuous improvement to deliver better services, solutions, and outcomes that benefit the American people.</a:t>
            </a:r>
          </a:p>
          <a:p>
            <a:pPr marL="0" indent="0">
              <a:spcBef>
                <a:spcPts val="0"/>
              </a:spcBef>
              <a:spcAft>
                <a:spcPts val="1200"/>
              </a:spcAft>
              <a:buClr>
                <a:schemeClr val="tx2"/>
              </a:buClr>
              <a:buNone/>
            </a:pPr>
            <a:r>
              <a:rPr lang="en-US" sz="2000" b="1" u="sng" dirty="0" smtClean="0"/>
              <a:t>Our Approach</a:t>
            </a:r>
            <a:r>
              <a:rPr lang="en-US" sz="2000" b="1" dirty="0" smtClean="0"/>
              <a:t>:  </a:t>
            </a:r>
            <a:r>
              <a:rPr lang="en-US" sz="2000" dirty="0" smtClean="0"/>
              <a:t>As the principle accountable office for implementing GPRA-MA, the Commerce Performance Team sets the performance vision, supports executive governance, manages the Department’s integrated systems-based performance framework, and provides authoritative guidance, direction, and training to all 12 bureaus. </a:t>
            </a:r>
            <a:r>
              <a:rPr lang="en-US" sz="2000" b="1" dirty="0"/>
              <a:t>T</a:t>
            </a:r>
            <a:r>
              <a:rPr lang="en-US" sz="2000" b="1" dirty="0" smtClean="0"/>
              <a:t>hree key principles </a:t>
            </a:r>
            <a:r>
              <a:rPr lang="en-US" sz="2000" dirty="0" smtClean="0"/>
              <a:t>of our approach are: </a:t>
            </a:r>
          </a:p>
          <a:p>
            <a:pPr marL="365760" indent="-400050">
              <a:spcBef>
                <a:spcPts val="0"/>
              </a:spcBef>
              <a:spcAft>
                <a:spcPts val="600"/>
              </a:spcAft>
              <a:buClr>
                <a:schemeClr val="tx2"/>
              </a:buClr>
              <a:buFont typeface="+mj-lt"/>
              <a:buAutoNum type="romanUcPeriod"/>
            </a:pPr>
            <a:r>
              <a:rPr lang="en-US" sz="1800" dirty="0" smtClean="0"/>
              <a:t>Baldrige Excellence Framework is the foundation of our systems-based management framework that aligns and integrates (Leadership, Strategic Planning, Customer Satisfaction, Employee Engagement, Process Management, Management Information) with customer feedback that produces better results with less effort.  To promote integration, Performance, Evaluation, and ERM are located in a single office.</a:t>
            </a:r>
          </a:p>
          <a:p>
            <a:pPr marL="365760" indent="-400050">
              <a:spcBef>
                <a:spcPts val="0"/>
              </a:spcBef>
              <a:spcAft>
                <a:spcPts val="600"/>
              </a:spcAft>
              <a:buClr>
                <a:schemeClr val="tx2"/>
              </a:buClr>
              <a:buFont typeface="+mj-lt"/>
              <a:buAutoNum type="romanUcPeriod"/>
            </a:pPr>
            <a:r>
              <a:rPr lang="en-US" sz="1800" dirty="0" smtClean="0"/>
              <a:t>Commerce operates in a highly distributed, matrix environment where the HQ performance team is a </a:t>
            </a:r>
            <a:r>
              <a:rPr lang="en-US" sz="1800" dirty="0"/>
              <a:t>critical hinge pin between </a:t>
            </a:r>
            <a:r>
              <a:rPr lang="en-US" sz="1800" dirty="0" smtClean="0"/>
              <a:t>the Executive Management Team’s (EMT) governance of our Strategic Plan    and the 12 bureaus’ staff who implement the plans’ diverse strategies, programs, and improvement efforts.  We collaborate with our bureau performance and evaluation communities of practice through  the Performance Excellence Council (PEC) and help the bureaus do high-value work right the first time  versus running a compliance drill or simply reviewing their work and sending it back for corrections.</a:t>
            </a:r>
          </a:p>
          <a:p>
            <a:pPr marL="365760" indent="-400050">
              <a:spcBef>
                <a:spcPts val="0"/>
              </a:spcBef>
              <a:spcAft>
                <a:spcPts val="1200"/>
              </a:spcAft>
              <a:buClr>
                <a:schemeClr val="tx2"/>
              </a:buClr>
              <a:buFont typeface="+mj-lt"/>
              <a:buAutoNum type="romanUcPeriod"/>
            </a:pPr>
            <a:r>
              <a:rPr lang="en-US" sz="1800" dirty="0" smtClean="0"/>
              <a:t>Beyond collaborating with each bureau’s performance staff, our HQ performance team encourages every Commerce employee to be empowered to participate in performance management.                               We strive to instill a data-driven </a:t>
            </a:r>
            <a:r>
              <a:rPr lang="en-US" sz="1800" dirty="0"/>
              <a:t>and learning culture into our organizational DNA</a:t>
            </a:r>
            <a:r>
              <a:rPr lang="en-US" sz="1800" dirty="0" smtClean="0"/>
              <a:t>.</a:t>
            </a:r>
          </a:p>
          <a:p>
            <a:pPr marL="0" indent="0">
              <a:spcBef>
                <a:spcPts val="0"/>
              </a:spcBef>
              <a:spcAft>
                <a:spcPts val="1200"/>
              </a:spcAft>
              <a:buClr>
                <a:schemeClr val="tx2"/>
              </a:buClr>
              <a:buNone/>
            </a:pPr>
            <a:r>
              <a:rPr lang="en-US" sz="2000" dirty="0" smtClean="0"/>
              <a:t>The DOC Performance Team has defined </a:t>
            </a:r>
            <a:r>
              <a:rPr lang="en-US" sz="2000" b="1" dirty="0" smtClean="0"/>
              <a:t>9 core Performance </a:t>
            </a:r>
            <a:r>
              <a:rPr lang="en-US" sz="2000" b="1" dirty="0"/>
              <a:t>Management </a:t>
            </a:r>
            <a:r>
              <a:rPr lang="en-US" sz="2000" b="1" dirty="0" smtClean="0"/>
              <a:t>functions </a:t>
            </a:r>
            <a:r>
              <a:rPr lang="en-US" sz="2000" dirty="0" smtClean="0"/>
              <a:t>to explain our work and support budget justifications.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3" name="Footer Placeholder 2"/>
          <p:cNvSpPr>
            <a:spLocks noGrp="1"/>
          </p:cNvSpPr>
          <p:nvPr>
            <p:ph type="ftr" sz="quarter" idx="11"/>
          </p:nvPr>
        </p:nvSpPr>
        <p:spPr/>
        <p:txBody>
          <a:bodyPr/>
          <a:lstStyle/>
          <a:p>
            <a:r>
              <a:rPr lang="en-US" sz="1500" dirty="0" smtClean="0"/>
              <a:t>FOUO - Discussion Materials</a:t>
            </a:r>
            <a:endParaRPr lang="en-US" sz="1500" dirty="0"/>
          </a:p>
        </p:txBody>
      </p:sp>
    </p:spTree>
    <p:extLst>
      <p:ext uri="{BB962C8B-B14F-4D97-AF65-F5344CB8AC3E}">
        <p14:creationId xmlns:p14="http://schemas.microsoft.com/office/powerpoint/2010/main" val="1084781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9144000" cy="11338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252931" y="166845"/>
            <a:ext cx="8728163" cy="892552"/>
          </a:xfrm>
          <a:prstGeom prst="rect">
            <a:avLst/>
          </a:prstGeom>
          <a:noFill/>
        </p:spPr>
        <p:txBody>
          <a:bodyPr wrap="square" rtlCol="0">
            <a:spAutoFit/>
          </a:bodyPr>
          <a:lstStyle/>
          <a:p>
            <a:r>
              <a:rPr lang="en-US" sz="2800" b="1" dirty="0" smtClean="0">
                <a:solidFill>
                  <a:prstClr val="white"/>
                </a:solidFill>
              </a:rPr>
              <a:t>DOC Performance Management Functions/Capabilities </a:t>
            </a:r>
            <a:r>
              <a:rPr lang="en-US" sz="2400" b="1" dirty="0" smtClean="0">
                <a:solidFill>
                  <a:srgbClr val="00B050"/>
                </a:solidFill>
              </a:rPr>
              <a:t>Notable advances in Green</a:t>
            </a:r>
            <a:endParaRPr lang="en-US" sz="2400" b="1" dirty="0">
              <a:solidFill>
                <a:srgbClr val="00B050"/>
              </a:solidFill>
            </a:endParaRPr>
          </a:p>
        </p:txBody>
      </p:sp>
      <p:sp>
        <p:nvSpPr>
          <p:cNvPr id="8" name="TextBox 7"/>
          <p:cNvSpPr txBox="1"/>
          <p:nvPr/>
        </p:nvSpPr>
        <p:spPr>
          <a:xfrm>
            <a:off x="72176" y="1712317"/>
            <a:ext cx="3043399" cy="1492716"/>
          </a:xfrm>
          <a:prstGeom prst="rect">
            <a:avLst/>
          </a:prstGeom>
          <a:noFill/>
          <a:ln>
            <a:noFill/>
          </a:ln>
        </p:spPr>
        <p:txBody>
          <a:bodyPr wrap="square" rtlCol="0">
            <a:spAutoFit/>
          </a:bodyPr>
          <a:lstStyle/>
          <a:p>
            <a:r>
              <a:rPr lang="en-US" sz="1300" b="1" dirty="0" smtClean="0"/>
              <a:t>1. Strategic/Annual Planning &amp; Execution</a:t>
            </a:r>
          </a:p>
          <a:p>
            <a:pPr marL="171450" indent="-171450">
              <a:buFont typeface="Arial" panose="020B0604020202020204" pitchFamily="34" charset="0"/>
              <a:buChar char="•"/>
            </a:pPr>
            <a:r>
              <a:rPr lang="en-US" sz="1300" b="1" dirty="0" smtClean="0">
                <a:solidFill>
                  <a:srgbClr val="00B050"/>
                </a:solidFill>
              </a:rPr>
              <a:t>Annual &amp; 4-year Update </a:t>
            </a:r>
          </a:p>
          <a:p>
            <a:pPr marL="171450" indent="-171450">
              <a:buFont typeface="Arial" panose="020B0604020202020204" pitchFamily="34" charset="0"/>
              <a:buChar char="•"/>
            </a:pPr>
            <a:r>
              <a:rPr lang="en-US" sz="1300" b="1" dirty="0" smtClean="0">
                <a:solidFill>
                  <a:srgbClr val="00B050"/>
                </a:solidFill>
              </a:rPr>
              <a:t>Support Executive Governance</a:t>
            </a:r>
          </a:p>
          <a:p>
            <a:pPr marL="171450" indent="-171450">
              <a:buFont typeface="Arial" panose="020B0604020202020204" pitchFamily="34" charset="0"/>
              <a:buChar char="•"/>
            </a:pPr>
            <a:r>
              <a:rPr lang="en-US" sz="1300" b="1" dirty="0" smtClean="0">
                <a:solidFill>
                  <a:srgbClr val="00B050"/>
                </a:solidFill>
              </a:rPr>
              <a:t>Annual Strategic Review (ASR)</a:t>
            </a:r>
          </a:p>
          <a:p>
            <a:pPr marL="171450" indent="-171450">
              <a:buFont typeface="Arial" panose="020B0604020202020204" pitchFamily="34" charset="0"/>
              <a:buChar char="•"/>
            </a:pPr>
            <a:r>
              <a:rPr lang="en-US" sz="1300" b="1" dirty="0" smtClean="0">
                <a:solidFill>
                  <a:srgbClr val="00B050"/>
                </a:solidFill>
              </a:rPr>
              <a:t>Improved Strategic Objective (SO) Measures </a:t>
            </a:r>
          </a:p>
          <a:p>
            <a:pPr marL="171450" indent="-171450">
              <a:buFont typeface="Arial" panose="020B0604020202020204" pitchFamily="34" charset="0"/>
              <a:buChar char="•"/>
            </a:pPr>
            <a:r>
              <a:rPr lang="en-US" sz="1300" b="1" dirty="0" smtClean="0">
                <a:solidFill>
                  <a:srgbClr val="00B050"/>
                </a:solidFill>
              </a:rPr>
              <a:t>Quarterly Data-Driven Reviews</a:t>
            </a:r>
            <a:endParaRPr lang="en-US" sz="1300" b="1" dirty="0">
              <a:solidFill>
                <a:srgbClr val="00B050"/>
              </a:solidFill>
            </a:endParaRPr>
          </a:p>
        </p:txBody>
      </p:sp>
      <p:sp>
        <p:nvSpPr>
          <p:cNvPr id="9" name="TextBox 8"/>
          <p:cNvSpPr txBox="1"/>
          <p:nvPr/>
        </p:nvSpPr>
        <p:spPr>
          <a:xfrm>
            <a:off x="67574" y="3236610"/>
            <a:ext cx="2971800" cy="1092607"/>
          </a:xfrm>
          <a:prstGeom prst="rect">
            <a:avLst/>
          </a:prstGeom>
          <a:noFill/>
          <a:ln>
            <a:noFill/>
          </a:ln>
        </p:spPr>
        <p:txBody>
          <a:bodyPr wrap="square" rtlCol="0">
            <a:spAutoFit/>
          </a:bodyPr>
          <a:lstStyle/>
          <a:p>
            <a:r>
              <a:rPr lang="en-US" sz="1300" b="1" dirty="0" smtClean="0"/>
              <a:t>4. Training &amp; Capabilities Building</a:t>
            </a:r>
          </a:p>
          <a:p>
            <a:pPr marL="171450" indent="-171450">
              <a:buFont typeface="Arial" panose="020B0604020202020204" pitchFamily="34" charset="0"/>
              <a:buChar char="•"/>
            </a:pPr>
            <a:r>
              <a:rPr lang="en-US" sz="1300" b="1" dirty="0" smtClean="0">
                <a:solidFill>
                  <a:srgbClr val="00B050"/>
                </a:solidFill>
              </a:rPr>
              <a:t>Annual DOC PM Summit &amp; Academy</a:t>
            </a:r>
          </a:p>
          <a:p>
            <a:pPr marL="171450" indent="-171450">
              <a:buFont typeface="Arial" panose="020B0604020202020204" pitchFamily="34" charset="0"/>
              <a:buChar char="•"/>
            </a:pPr>
            <a:r>
              <a:rPr lang="en-US" sz="1300" b="1" dirty="0" smtClean="0">
                <a:solidFill>
                  <a:srgbClr val="00B050"/>
                </a:solidFill>
              </a:rPr>
              <a:t>Strategic Plan </a:t>
            </a:r>
            <a:r>
              <a:rPr lang="en-US" sz="1300" b="1" dirty="0">
                <a:solidFill>
                  <a:srgbClr val="00B050"/>
                </a:solidFill>
              </a:rPr>
              <a:t>O</a:t>
            </a:r>
            <a:r>
              <a:rPr lang="en-US" sz="1300" b="1" dirty="0" smtClean="0">
                <a:solidFill>
                  <a:srgbClr val="00B050"/>
                </a:solidFill>
              </a:rPr>
              <a:t>n-boarding </a:t>
            </a:r>
          </a:p>
          <a:p>
            <a:pPr marL="171450" indent="-171450">
              <a:buFont typeface="Arial" panose="020B0604020202020204" pitchFamily="34" charset="0"/>
              <a:buChar char="•"/>
            </a:pPr>
            <a:r>
              <a:rPr lang="en-US" sz="1300" b="1" dirty="0" smtClean="0">
                <a:solidFill>
                  <a:srgbClr val="00B050"/>
                </a:solidFill>
              </a:rPr>
              <a:t>Commerce Learning Center </a:t>
            </a:r>
          </a:p>
          <a:p>
            <a:pPr marL="171450" indent="-171450">
              <a:buFont typeface="Arial" panose="020B0604020202020204" pitchFamily="34" charset="0"/>
              <a:buChar char="•"/>
            </a:pPr>
            <a:r>
              <a:rPr lang="en-US" sz="1300" dirty="0" err="1" smtClean="0"/>
              <a:t>Perf</a:t>
            </a:r>
            <a:r>
              <a:rPr lang="en-US" sz="1300" dirty="0" smtClean="0"/>
              <a:t>. </a:t>
            </a:r>
            <a:r>
              <a:rPr lang="en-US" sz="1300" dirty="0" err="1" smtClean="0"/>
              <a:t>Mgmt</a:t>
            </a:r>
            <a:r>
              <a:rPr lang="en-US" sz="1300" dirty="0" smtClean="0"/>
              <a:t> in Supervisory Training</a:t>
            </a:r>
          </a:p>
        </p:txBody>
      </p:sp>
      <p:sp>
        <p:nvSpPr>
          <p:cNvPr id="11" name="TextBox 10"/>
          <p:cNvSpPr txBox="1"/>
          <p:nvPr/>
        </p:nvSpPr>
        <p:spPr>
          <a:xfrm>
            <a:off x="5943611" y="1700945"/>
            <a:ext cx="3124201" cy="1492716"/>
          </a:xfrm>
          <a:prstGeom prst="rect">
            <a:avLst/>
          </a:prstGeom>
          <a:noFill/>
          <a:ln>
            <a:noFill/>
          </a:ln>
        </p:spPr>
        <p:txBody>
          <a:bodyPr wrap="square" rtlCol="0">
            <a:spAutoFit/>
          </a:bodyPr>
          <a:lstStyle/>
          <a:p>
            <a:r>
              <a:rPr lang="en-US" sz="1300" b="1" dirty="0" smtClean="0"/>
              <a:t>3. Budget &amp; Performance Integration</a:t>
            </a:r>
          </a:p>
          <a:p>
            <a:pPr marL="171450" indent="-171450">
              <a:buFont typeface="Arial" panose="020B0604020202020204" pitchFamily="34" charset="0"/>
              <a:buChar char="•"/>
            </a:pPr>
            <a:r>
              <a:rPr lang="en-US" sz="1300" b="1" dirty="0" smtClean="0">
                <a:solidFill>
                  <a:srgbClr val="00B050"/>
                </a:solidFill>
              </a:rPr>
              <a:t>Align ASR, APPR &amp; Strategic Plan</a:t>
            </a:r>
          </a:p>
          <a:p>
            <a:pPr marL="171450" indent="-171450">
              <a:buFont typeface="Arial" panose="020B0604020202020204" pitchFamily="34" charset="0"/>
              <a:buChar char="•"/>
            </a:pPr>
            <a:r>
              <a:rPr lang="en-US" sz="1300" b="1" dirty="0" smtClean="0">
                <a:solidFill>
                  <a:srgbClr val="00B050"/>
                </a:solidFill>
              </a:rPr>
              <a:t>Evidence Template</a:t>
            </a:r>
          </a:p>
          <a:p>
            <a:pPr marL="171450" indent="-171450">
              <a:buFont typeface="Arial" panose="020B0604020202020204" pitchFamily="34" charset="0"/>
              <a:buChar char="•"/>
            </a:pPr>
            <a:r>
              <a:rPr lang="en-US" sz="1300" dirty="0" smtClean="0"/>
              <a:t>Use of Evidence &amp; Indicators in Budget deliberations</a:t>
            </a:r>
          </a:p>
          <a:p>
            <a:pPr marL="171450" indent="-171450">
              <a:buFont typeface="Arial" panose="020B0604020202020204" pitchFamily="34" charset="0"/>
              <a:buChar char="•"/>
            </a:pPr>
            <a:r>
              <a:rPr lang="en-US" sz="1300" dirty="0" smtClean="0"/>
              <a:t>Full integration of evidence in budget process</a:t>
            </a:r>
            <a:endParaRPr lang="en-US" sz="1300" dirty="0"/>
          </a:p>
        </p:txBody>
      </p:sp>
      <p:sp>
        <p:nvSpPr>
          <p:cNvPr id="12" name="TextBox 11"/>
          <p:cNvSpPr txBox="1"/>
          <p:nvPr/>
        </p:nvSpPr>
        <p:spPr>
          <a:xfrm>
            <a:off x="2975449" y="1712328"/>
            <a:ext cx="2930104" cy="1092607"/>
          </a:xfrm>
          <a:prstGeom prst="rect">
            <a:avLst/>
          </a:prstGeom>
          <a:noFill/>
          <a:ln>
            <a:noFill/>
          </a:ln>
        </p:spPr>
        <p:txBody>
          <a:bodyPr wrap="square" rtlCol="0">
            <a:spAutoFit/>
          </a:bodyPr>
          <a:lstStyle/>
          <a:p>
            <a:r>
              <a:rPr lang="en-US" sz="1300" b="1" dirty="0" smtClean="0"/>
              <a:t>2. APGs and CAP Goals</a:t>
            </a:r>
          </a:p>
          <a:p>
            <a:pPr marL="171450" indent="-171450">
              <a:buFont typeface="Arial" panose="020B0604020202020204" pitchFamily="34" charset="0"/>
              <a:buChar char="•"/>
            </a:pPr>
            <a:r>
              <a:rPr lang="en-US" sz="1300" b="1" dirty="0" smtClean="0">
                <a:solidFill>
                  <a:srgbClr val="00B050"/>
                </a:solidFill>
              </a:rPr>
              <a:t>Close out FY 14/15</a:t>
            </a:r>
          </a:p>
          <a:p>
            <a:pPr marL="171450" indent="-171450">
              <a:buFont typeface="Arial" panose="020B0604020202020204" pitchFamily="34" charset="0"/>
              <a:buChar char="•"/>
            </a:pPr>
            <a:r>
              <a:rPr lang="en-US" sz="1300" b="1" dirty="0" smtClean="0">
                <a:solidFill>
                  <a:srgbClr val="00B050"/>
                </a:solidFill>
              </a:rPr>
              <a:t>Develop FY 16/17</a:t>
            </a:r>
          </a:p>
          <a:p>
            <a:pPr marL="171450" indent="-171450">
              <a:buFont typeface="Arial" panose="020B0604020202020204" pitchFamily="34" charset="0"/>
              <a:buChar char="•"/>
            </a:pPr>
            <a:r>
              <a:rPr lang="en-US" sz="1300" b="1" dirty="0" smtClean="0">
                <a:solidFill>
                  <a:srgbClr val="00B050"/>
                </a:solidFill>
              </a:rPr>
              <a:t>Quarterly Reviews of APGs</a:t>
            </a:r>
          </a:p>
          <a:p>
            <a:pPr marL="171450" indent="-171450">
              <a:buFont typeface="Arial" panose="020B0604020202020204" pitchFamily="34" charset="0"/>
              <a:buChar char="•"/>
            </a:pPr>
            <a:r>
              <a:rPr lang="en-US" sz="1300" dirty="0" smtClean="0"/>
              <a:t>Deep Dives on APG progress</a:t>
            </a:r>
          </a:p>
        </p:txBody>
      </p:sp>
      <p:sp>
        <p:nvSpPr>
          <p:cNvPr id="19" name="TextBox 18"/>
          <p:cNvSpPr txBox="1"/>
          <p:nvPr/>
        </p:nvSpPr>
        <p:spPr>
          <a:xfrm>
            <a:off x="2968787" y="3225632"/>
            <a:ext cx="3231517" cy="1292662"/>
          </a:xfrm>
          <a:prstGeom prst="rect">
            <a:avLst/>
          </a:prstGeom>
          <a:noFill/>
          <a:ln>
            <a:noFill/>
          </a:ln>
        </p:spPr>
        <p:txBody>
          <a:bodyPr wrap="square" rtlCol="0">
            <a:spAutoFit/>
          </a:bodyPr>
          <a:lstStyle/>
          <a:p>
            <a:r>
              <a:rPr lang="en-US" sz="1300" b="1" dirty="0" smtClean="0"/>
              <a:t>5. </a:t>
            </a:r>
            <a:r>
              <a:rPr lang="en-US" sz="1300" b="1" dirty="0" err="1" smtClean="0"/>
              <a:t>Perf</a:t>
            </a:r>
            <a:r>
              <a:rPr lang="en-US" sz="1300" b="1" dirty="0" smtClean="0"/>
              <a:t>. </a:t>
            </a:r>
            <a:r>
              <a:rPr lang="en-US" sz="1300" b="1" dirty="0"/>
              <a:t>Indicator Refinement/Use</a:t>
            </a:r>
          </a:p>
          <a:p>
            <a:pPr marL="171450" indent="-171450">
              <a:buFont typeface="Arial" panose="020B0604020202020204" pitchFamily="34" charset="0"/>
              <a:buChar char="•"/>
            </a:pPr>
            <a:r>
              <a:rPr lang="en-US" sz="1300" b="1" dirty="0" smtClean="0">
                <a:solidFill>
                  <a:srgbClr val="00B050"/>
                </a:solidFill>
              </a:rPr>
              <a:t>Logic Models to improve measures</a:t>
            </a:r>
          </a:p>
          <a:p>
            <a:pPr marL="171450" indent="-171450">
              <a:buFont typeface="Arial" panose="020B0604020202020204" pitchFamily="34" charset="0"/>
              <a:buChar char="•"/>
            </a:pPr>
            <a:r>
              <a:rPr lang="en-US" sz="1300" dirty="0" smtClean="0"/>
              <a:t>Annual review/assessment of utility  of key measures</a:t>
            </a:r>
          </a:p>
          <a:p>
            <a:pPr marL="171450" indent="-171450">
              <a:buFont typeface="Arial" panose="020B0604020202020204" pitchFamily="34" charset="0"/>
              <a:buChar char="•"/>
            </a:pPr>
            <a:r>
              <a:rPr lang="en-US" sz="1300" dirty="0" smtClean="0"/>
              <a:t>On-going data validity quality control</a:t>
            </a:r>
          </a:p>
          <a:p>
            <a:pPr marL="171450" indent="-171450">
              <a:buFont typeface="Arial" panose="020B0604020202020204" pitchFamily="34" charset="0"/>
              <a:buChar char="•"/>
            </a:pPr>
            <a:r>
              <a:rPr lang="en-US" sz="1300" dirty="0" smtClean="0"/>
              <a:t>Data in database available for analytics </a:t>
            </a:r>
            <a:endParaRPr lang="en-US" sz="1300" dirty="0"/>
          </a:p>
        </p:txBody>
      </p:sp>
      <p:sp>
        <p:nvSpPr>
          <p:cNvPr id="22" name="TextBox 21"/>
          <p:cNvSpPr txBox="1"/>
          <p:nvPr/>
        </p:nvSpPr>
        <p:spPr>
          <a:xfrm>
            <a:off x="5943600" y="3216990"/>
            <a:ext cx="3288874" cy="1292662"/>
          </a:xfrm>
          <a:prstGeom prst="rect">
            <a:avLst/>
          </a:prstGeom>
          <a:noFill/>
          <a:ln>
            <a:noFill/>
          </a:ln>
        </p:spPr>
        <p:txBody>
          <a:bodyPr wrap="square" rtlCol="0">
            <a:spAutoFit/>
          </a:bodyPr>
          <a:lstStyle/>
          <a:p>
            <a:r>
              <a:rPr lang="en-US" sz="1300" b="1" dirty="0" smtClean="0"/>
              <a:t>6. Strategic Evidence &amp; Evaluation</a:t>
            </a:r>
          </a:p>
          <a:p>
            <a:pPr marL="171450" indent="-171450">
              <a:buFont typeface="Arial" panose="020B0604020202020204" pitchFamily="34" charset="0"/>
              <a:buChar char="•"/>
            </a:pPr>
            <a:r>
              <a:rPr lang="en-US" sz="1300" b="1" dirty="0" smtClean="0">
                <a:solidFill>
                  <a:srgbClr val="00B050"/>
                </a:solidFill>
              </a:rPr>
              <a:t>Evidence Agenda</a:t>
            </a:r>
          </a:p>
          <a:p>
            <a:pPr marL="171450" indent="-171450">
              <a:buFont typeface="Arial" panose="020B0604020202020204" pitchFamily="34" charset="0"/>
              <a:buChar char="•"/>
            </a:pPr>
            <a:r>
              <a:rPr lang="en-US" sz="1300" dirty="0" smtClean="0"/>
              <a:t>Bureau evidence developed to address recurring OMB/Hill questions or unfunded priorities</a:t>
            </a:r>
          </a:p>
          <a:p>
            <a:pPr marL="171450" indent="-171450">
              <a:buFont typeface="Arial" panose="020B0604020202020204" pitchFamily="34" charset="0"/>
              <a:buChar char="•"/>
            </a:pPr>
            <a:r>
              <a:rPr lang="en-US" sz="1300" dirty="0" smtClean="0"/>
              <a:t>Routine evaluations of programs/processes</a:t>
            </a:r>
            <a:endParaRPr lang="en-US" sz="1300" dirty="0"/>
          </a:p>
        </p:txBody>
      </p:sp>
      <p:sp>
        <p:nvSpPr>
          <p:cNvPr id="25" name="TextBox 24"/>
          <p:cNvSpPr txBox="1"/>
          <p:nvPr/>
        </p:nvSpPr>
        <p:spPr>
          <a:xfrm>
            <a:off x="111037" y="4520514"/>
            <a:ext cx="2860763" cy="2292935"/>
          </a:xfrm>
          <a:prstGeom prst="rect">
            <a:avLst/>
          </a:prstGeom>
          <a:noFill/>
          <a:ln>
            <a:noFill/>
          </a:ln>
        </p:spPr>
        <p:txBody>
          <a:bodyPr wrap="square" rtlCol="0">
            <a:spAutoFit/>
          </a:bodyPr>
          <a:lstStyle/>
          <a:p>
            <a:r>
              <a:rPr lang="en-US" sz="1300" b="1" dirty="0" smtClean="0"/>
              <a:t>7. Alignment/Engagement</a:t>
            </a:r>
          </a:p>
          <a:p>
            <a:pPr marL="171450" indent="-171450">
              <a:buFont typeface="Arial" panose="020B0604020202020204" pitchFamily="34" charset="0"/>
              <a:buChar char="•"/>
            </a:pPr>
            <a:r>
              <a:rPr lang="en-US" sz="1300" b="1" dirty="0" smtClean="0">
                <a:solidFill>
                  <a:srgbClr val="00B050"/>
                </a:solidFill>
              </a:rPr>
              <a:t>Cross-bureau Performance Staff </a:t>
            </a:r>
            <a:r>
              <a:rPr lang="en-US" sz="1300" b="1" dirty="0">
                <a:solidFill>
                  <a:srgbClr val="00B050"/>
                </a:solidFill>
              </a:rPr>
              <a:t>E</a:t>
            </a:r>
            <a:r>
              <a:rPr lang="en-US" sz="1300" b="1" dirty="0" smtClean="0">
                <a:solidFill>
                  <a:srgbClr val="00B050"/>
                </a:solidFill>
              </a:rPr>
              <a:t>ngagement </a:t>
            </a:r>
          </a:p>
          <a:p>
            <a:pPr marL="171450" indent="-171450">
              <a:buFont typeface="Arial" panose="020B0604020202020204" pitchFamily="34" charset="0"/>
              <a:buChar char="•"/>
            </a:pPr>
            <a:r>
              <a:rPr lang="en-US" sz="1300" b="1" dirty="0" smtClean="0">
                <a:solidFill>
                  <a:srgbClr val="00B050"/>
                </a:solidFill>
              </a:rPr>
              <a:t>Performance Excellence Council</a:t>
            </a:r>
            <a:endParaRPr lang="en-US" sz="1300" b="1" dirty="0">
              <a:solidFill>
                <a:srgbClr val="00B050"/>
              </a:solidFill>
            </a:endParaRPr>
          </a:p>
          <a:p>
            <a:pPr marL="171450" indent="-171450">
              <a:buFont typeface="Arial" panose="020B0604020202020204" pitchFamily="34" charset="0"/>
              <a:buChar char="•"/>
            </a:pPr>
            <a:r>
              <a:rPr lang="en-US" sz="1300" b="1" dirty="0" smtClean="0">
                <a:solidFill>
                  <a:srgbClr val="00B050"/>
                </a:solidFill>
              </a:rPr>
              <a:t>DOC Talks</a:t>
            </a:r>
          </a:p>
          <a:p>
            <a:pPr marL="171450" indent="-171450">
              <a:buFont typeface="Arial" panose="020B0604020202020204" pitchFamily="34" charset="0"/>
              <a:buChar char="•"/>
            </a:pPr>
            <a:r>
              <a:rPr lang="en-US" sz="1300" b="1" dirty="0" smtClean="0">
                <a:solidFill>
                  <a:srgbClr val="00B050"/>
                </a:solidFill>
              </a:rPr>
              <a:t>Internal Communications Plan</a:t>
            </a:r>
          </a:p>
          <a:p>
            <a:pPr marL="171450" indent="-171450">
              <a:buFont typeface="Arial" panose="020B0604020202020204" pitchFamily="34" charset="0"/>
              <a:buChar char="•"/>
            </a:pPr>
            <a:r>
              <a:rPr lang="en-US" sz="1300" dirty="0" smtClean="0"/>
              <a:t>Annual Organizational Assessment </a:t>
            </a:r>
          </a:p>
          <a:p>
            <a:pPr marL="171450" indent="-171450">
              <a:buFont typeface="Arial" panose="020B0604020202020204" pitchFamily="34" charset="0"/>
              <a:buChar char="•"/>
            </a:pPr>
            <a:r>
              <a:rPr lang="en-US" sz="1300" dirty="0" smtClean="0"/>
              <a:t>Deployment of Strategic Objectives to SES performance plans</a:t>
            </a:r>
          </a:p>
          <a:p>
            <a:pPr marL="171450" indent="-171450">
              <a:buFont typeface="Arial" panose="020B0604020202020204" pitchFamily="34" charset="0"/>
              <a:buChar char="•"/>
            </a:pPr>
            <a:r>
              <a:rPr lang="en-US" sz="1300" dirty="0" smtClean="0"/>
              <a:t>Deployment of SOs to </a:t>
            </a:r>
            <a:r>
              <a:rPr lang="en-US" sz="1300" u="sng" dirty="0" smtClean="0"/>
              <a:t>all</a:t>
            </a:r>
            <a:r>
              <a:rPr lang="en-US" sz="1300" dirty="0" smtClean="0"/>
              <a:t> work plans</a:t>
            </a:r>
          </a:p>
          <a:p>
            <a:endParaRPr lang="en-US" sz="1300" dirty="0" smtClean="0"/>
          </a:p>
        </p:txBody>
      </p:sp>
      <p:sp>
        <p:nvSpPr>
          <p:cNvPr id="28" name="TextBox 27"/>
          <p:cNvSpPr txBox="1"/>
          <p:nvPr/>
        </p:nvSpPr>
        <p:spPr>
          <a:xfrm>
            <a:off x="2979500" y="4731103"/>
            <a:ext cx="3087598" cy="1492716"/>
          </a:xfrm>
          <a:prstGeom prst="rect">
            <a:avLst/>
          </a:prstGeom>
          <a:noFill/>
          <a:ln>
            <a:noFill/>
          </a:ln>
        </p:spPr>
        <p:txBody>
          <a:bodyPr wrap="square" rtlCol="0">
            <a:spAutoFit/>
          </a:bodyPr>
          <a:lstStyle/>
          <a:p>
            <a:r>
              <a:rPr lang="en-US" sz="1300" b="1" dirty="0" smtClean="0"/>
              <a:t>8. DOC Customer Service Strategy</a:t>
            </a:r>
          </a:p>
          <a:p>
            <a:pPr marL="171450" indent="-171450">
              <a:buFont typeface="Arial" panose="020B0604020202020204" pitchFamily="34" charset="0"/>
              <a:buChar char="•"/>
            </a:pPr>
            <a:r>
              <a:rPr lang="en-US" sz="1300" b="1" dirty="0" smtClean="0">
                <a:solidFill>
                  <a:srgbClr val="00B050"/>
                </a:solidFill>
              </a:rPr>
              <a:t>Customer feedback informs the Strategic Plan</a:t>
            </a:r>
          </a:p>
          <a:p>
            <a:pPr marL="171450" indent="-171450">
              <a:buFont typeface="Arial" panose="020B0604020202020204" pitchFamily="34" charset="0"/>
              <a:buChar char="•"/>
            </a:pPr>
            <a:r>
              <a:rPr lang="en-US" sz="1300" dirty="0" smtClean="0"/>
              <a:t>Customer Service CAP Goal Rep </a:t>
            </a:r>
          </a:p>
          <a:p>
            <a:pPr marL="171450" indent="-171450">
              <a:buFont typeface="Arial" panose="020B0604020202020204" pitchFamily="34" charset="0"/>
              <a:buChar char="•"/>
            </a:pPr>
            <a:r>
              <a:rPr lang="en-US" sz="1300" dirty="0" smtClean="0"/>
              <a:t>Customer feedback in key processes</a:t>
            </a:r>
          </a:p>
          <a:p>
            <a:pPr marL="171450" indent="-171450">
              <a:buFont typeface="Arial" panose="020B0604020202020204" pitchFamily="34" charset="0"/>
              <a:buChar char="•"/>
            </a:pPr>
            <a:r>
              <a:rPr lang="en-US" sz="1300" dirty="0" smtClean="0"/>
              <a:t>Employees understand their customer interface</a:t>
            </a:r>
          </a:p>
        </p:txBody>
      </p:sp>
      <p:sp>
        <p:nvSpPr>
          <p:cNvPr id="30" name="TextBox 29"/>
          <p:cNvSpPr txBox="1"/>
          <p:nvPr/>
        </p:nvSpPr>
        <p:spPr>
          <a:xfrm>
            <a:off x="5943600" y="4740147"/>
            <a:ext cx="3200400" cy="1492716"/>
          </a:xfrm>
          <a:prstGeom prst="rect">
            <a:avLst/>
          </a:prstGeom>
          <a:noFill/>
          <a:ln>
            <a:noFill/>
          </a:ln>
        </p:spPr>
        <p:txBody>
          <a:bodyPr wrap="square" rtlCol="0">
            <a:spAutoFit/>
          </a:bodyPr>
          <a:lstStyle/>
          <a:p>
            <a:r>
              <a:rPr lang="en-US" sz="1300" b="1" dirty="0" smtClean="0"/>
              <a:t>9. Risk &amp; Performance Integration</a:t>
            </a:r>
          </a:p>
          <a:p>
            <a:pPr marL="171450" indent="-171450">
              <a:buFont typeface="Arial" panose="020B0604020202020204" pitchFamily="34" charset="0"/>
              <a:buChar char="•"/>
            </a:pPr>
            <a:r>
              <a:rPr lang="en-US" sz="1300" b="1" dirty="0" smtClean="0">
                <a:solidFill>
                  <a:srgbClr val="00B050"/>
                </a:solidFill>
              </a:rPr>
              <a:t>Align guidance and direction on OMB Circulars A-11 and A-123</a:t>
            </a:r>
          </a:p>
          <a:p>
            <a:pPr marL="171450" indent="-171450">
              <a:buFont typeface="Arial" panose="020B0604020202020204" pitchFamily="34" charset="0"/>
              <a:buChar char="•"/>
            </a:pPr>
            <a:r>
              <a:rPr lang="en-US" sz="1300" b="1" dirty="0" smtClean="0">
                <a:solidFill>
                  <a:srgbClr val="00B050"/>
                </a:solidFill>
              </a:rPr>
              <a:t>Use of Risk info in Strategic Review </a:t>
            </a:r>
          </a:p>
          <a:p>
            <a:pPr marL="171450" indent="-171450">
              <a:buFont typeface="Arial" panose="020B0604020202020204" pitchFamily="34" charset="0"/>
              <a:buChar char="•"/>
            </a:pPr>
            <a:r>
              <a:rPr lang="en-US" sz="1300" b="1" dirty="0" smtClean="0">
                <a:solidFill>
                  <a:srgbClr val="00B050"/>
                </a:solidFill>
              </a:rPr>
              <a:t>Use of Risk info in </a:t>
            </a:r>
            <a:r>
              <a:rPr lang="en-US" sz="1300" b="1" dirty="0" err="1" smtClean="0">
                <a:solidFill>
                  <a:srgbClr val="00B050"/>
                </a:solidFill>
              </a:rPr>
              <a:t>Qrtrly</a:t>
            </a:r>
            <a:r>
              <a:rPr lang="en-US" sz="1300" b="1" dirty="0" smtClean="0">
                <a:solidFill>
                  <a:srgbClr val="00B050"/>
                </a:solidFill>
              </a:rPr>
              <a:t> APG Reviews</a:t>
            </a:r>
          </a:p>
          <a:p>
            <a:pPr marL="171450" indent="-171450">
              <a:buFont typeface="Arial" panose="020B0604020202020204" pitchFamily="34" charset="0"/>
              <a:buChar char="•"/>
            </a:pPr>
            <a:r>
              <a:rPr lang="en-US" sz="1300" b="1" dirty="0" smtClean="0">
                <a:solidFill>
                  <a:srgbClr val="00B050"/>
                </a:solidFill>
              </a:rPr>
              <a:t>Use of Risk info in planning processes</a:t>
            </a:r>
          </a:p>
          <a:p>
            <a:pPr marL="171450" indent="-171450">
              <a:buFont typeface="Arial" panose="020B0604020202020204" pitchFamily="34" charset="0"/>
              <a:buChar char="•"/>
            </a:pPr>
            <a:endParaRPr lang="en-US" sz="1300" dirty="0" smtClean="0"/>
          </a:p>
        </p:txBody>
      </p:sp>
      <p:sp>
        <p:nvSpPr>
          <p:cNvPr id="2" name="Rectangle 1"/>
          <p:cNvSpPr/>
          <p:nvPr/>
        </p:nvSpPr>
        <p:spPr>
          <a:xfrm>
            <a:off x="76200" y="1224037"/>
            <a:ext cx="5181600" cy="369332"/>
          </a:xfrm>
          <a:prstGeom prst="rect">
            <a:avLst/>
          </a:prstGeom>
        </p:spPr>
        <p:txBody>
          <a:bodyPr wrap="square">
            <a:spAutoFit/>
          </a:bodyPr>
          <a:lstStyle/>
          <a:p>
            <a:r>
              <a:rPr lang="en-US" b="1" u="sng" dirty="0" smtClean="0"/>
              <a:t>Our 9 Performance </a:t>
            </a:r>
            <a:r>
              <a:rPr lang="en-US" b="1" u="sng" dirty="0"/>
              <a:t>M</a:t>
            </a:r>
            <a:r>
              <a:rPr lang="en-US" b="1" u="sng" dirty="0" smtClean="0"/>
              <a:t>anagement Functions</a:t>
            </a:r>
            <a:r>
              <a:rPr lang="en-US" b="1" dirty="0" smtClean="0"/>
              <a:t>:</a:t>
            </a:r>
            <a:r>
              <a:rPr lang="en-US" b="1" u="sng" dirty="0" smtClean="0"/>
              <a:t> </a:t>
            </a:r>
            <a:endParaRPr lang="en-US" u="sn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
        <p:nvSpPr>
          <p:cNvPr id="3" name="Footer Placeholder 2"/>
          <p:cNvSpPr>
            <a:spLocks noGrp="1"/>
          </p:cNvSpPr>
          <p:nvPr>
            <p:ph type="ftr" sz="quarter" idx="11"/>
          </p:nvPr>
        </p:nvSpPr>
        <p:spPr/>
        <p:txBody>
          <a:bodyPr/>
          <a:lstStyle/>
          <a:p>
            <a:r>
              <a:rPr lang="en-US" sz="1500" dirty="0" smtClean="0"/>
              <a:t>FOUO - Discussion Materials</a:t>
            </a:r>
            <a:endParaRPr lang="en-US" sz="1500" dirty="0"/>
          </a:p>
        </p:txBody>
      </p:sp>
    </p:spTree>
    <p:extLst>
      <p:ext uri="{BB962C8B-B14F-4D97-AF65-F5344CB8AC3E}">
        <p14:creationId xmlns:p14="http://schemas.microsoft.com/office/powerpoint/2010/main" val="2632056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04913">
            <a:off x="106621" y="2440128"/>
            <a:ext cx="2361890" cy="2361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654" y="2450585"/>
            <a:ext cx="2361890" cy="2361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9187">
            <a:off x="2176944" y="1659575"/>
            <a:ext cx="1806575"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390" y="1652988"/>
            <a:ext cx="1806575"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3398">
            <a:off x="2176944" y="3444202"/>
            <a:ext cx="1806575"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95667">
            <a:off x="5173390" y="3437615"/>
            <a:ext cx="1806575"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13658">
            <a:off x="3576878" y="2506552"/>
            <a:ext cx="1991309" cy="199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4751" y="3345565"/>
            <a:ext cx="1776764" cy="461665"/>
          </a:xfrm>
          <a:prstGeom prst="rect">
            <a:avLst/>
          </a:prstGeom>
          <a:noFill/>
        </p:spPr>
        <p:txBody>
          <a:bodyPr wrap="square" rtlCol="0">
            <a:spAutoFit/>
          </a:bodyPr>
          <a:lstStyle/>
          <a:p>
            <a:pPr algn="ctr"/>
            <a:r>
              <a:rPr lang="en-US" sz="2400" b="1" dirty="0" smtClean="0">
                <a:solidFill>
                  <a:srgbClr val="FFC000"/>
                </a:solidFill>
              </a:rPr>
              <a:t>Leadership</a:t>
            </a:r>
            <a:endParaRPr lang="en-US" sz="2400" b="1" dirty="0">
              <a:solidFill>
                <a:srgbClr val="FFC000"/>
              </a:solidFill>
            </a:endParaRPr>
          </a:p>
        </p:txBody>
      </p:sp>
      <p:sp>
        <p:nvSpPr>
          <p:cNvPr id="19" name="TextBox 18"/>
          <p:cNvSpPr txBox="1"/>
          <p:nvPr/>
        </p:nvSpPr>
        <p:spPr>
          <a:xfrm>
            <a:off x="7003056" y="3373089"/>
            <a:ext cx="1683744" cy="461665"/>
          </a:xfrm>
          <a:prstGeom prst="rect">
            <a:avLst/>
          </a:prstGeom>
          <a:noFill/>
        </p:spPr>
        <p:txBody>
          <a:bodyPr wrap="square" rtlCol="0">
            <a:spAutoFit/>
          </a:bodyPr>
          <a:lstStyle/>
          <a:p>
            <a:pPr algn="ctr"/>
            <a:r>
              <a:rPr lang="en-US" sz="2400" b="1" dirty="0" smtClean="0">
                <a:solidFill>
                  <a:srgbClr val="FFC000"/>
                </a:solidFill>
              </a:rPr>
              <a:t>Results</a:t>
            </a:r>
            <a:endParaRPr lang="en-US" sz="2400" b="1" dirty="0">
              <a:solidFill>
                <a:srgbClr val="FFC000"/>
              </a:solidFill>
            </a:endParaRPr>
          </a:p>
        </p:txBody>
      </p:sp>
      <p:sp>
        <p:nvSpPr>
          <p:cNvPr id="20" name="TextBox 19"/>
          <p:cNvSpPr txBox="1"/>
          <p:nvPr/>
        </p:nvSpPr>
        <p:spPr>
          <a:xfrm>
            <a:off x="2213921" y="2211464"/>
            <a:ext cx="1776764" cy="707886"/>
          </a:xfrm>
          <a:prstGeom prst="rect">
            <a:avLst/>
          </a:prstGeom>
          <a:noFill/>
        </p:spPr>
        <p:txBody>
          <a:bodyPr wrap="square" rtlCol="0">
            <a:spAutoFit/>
          </a:bodyPr>
          <a:lstStyle/>
          <a:p>
            <a:pPr algn="ctr"/>
            <a:r>
              <a:rPr lang="en-US" sz="2000" b="1" dirty="0" smtClean="0">
                <a:solidFill>
                  <a:srgbClr val="FFC000"/>
                </a:solidFill>
              </a:rPr>
              <a:t>Strategic Planning</a:t>
            </a:r>
            <a:endParaRPr lang="en-US" sz="2000" b="1" dirty="0">
              <a:solidFill>
                <a:srgbClr val="FFC000"/>
              </a:solidFill>
            </a:endParaRPr>
          </a:p>
        </p:txBody>
      </p:sp>
      <p:sp>
        <p:nvSpPr>
          <p:cNvPr id="21" name="TextBox 20"/>
          <p:cNvSpPr txBox="1"/>
          <p:nvPr/>
        </p:nvSpPr>
        <p:spPr>
          <a:xfrm>
            <a:off x="2199994" y="3974275"/>
            <a:ext cx="1776764" cy="707886"/>
          </a:xfrm>
          <a:prstGeom prst="rect">
            <a:avLst/>
          </a:prstGeom>
          <a:noFill/>
        </p:spPr>
        <p:txBody>
          <a:bodyPr wrap="square" rtlCol="0">
            <a:spAutoFit/>
          </a:bodyPr>
          <a:lstStyle/>
          <a:p>
            <a:pPr algn="ctr"/>
            <a:r>
              <a:rPr lang="en-US" sz="2000" b="1" dirty="0" smtClean="0">
                <a:solidFill>
                  <a:srgbClr val="FFC000"/>
                </a:solidFill>
              </a:rPr>
              <a:t>Customer Service</a:t>
            </a:r>
            <a:endParaRPr lang="en-US" sz="2000" b="1" dirty="0">
              <a:solidFill>
                <a:srgbClr val="FFC000"/>
              </a:solidFill>
            </a:endParaRPr>
          </a:p>
        </p:txBody>
      </p:sp>
      <p:sp>
        <p:nvSpPr>
          <p:cNvPr id="22" name="TextBox 21"/>
          <p:cNvSpPr txBox="1"/>
          <p:nvPr/>
        </p:nvSpPr>
        <p:spPr>
          <a:xfrm>
            <a:off x="5204477" y="2209800"/>
            <a:ext cx="1776764" cy="707886"/>
          </a:xfrm>
          <a:prstGeom prst="rect">
            <a:avLst/>
          </a:prstGeom>
          <a:noFill/>
        </p:spPr>
        <p:txBody>
          <a:bodyPr wrap="square" rtlCol="0">
            <a:spAutoFit/>
          </a:bodyPr>
          <a:lstStyle/>
          <a:p>
            <a:pPr algn="ctr"/>
            <a:r>
              <a:rPr lang="en-US" sz="2000" b="1" dirty="0" smtClean="0">
                <a:solidFill>
                  <a:srgbClr val="FFC000"/>
                </a:solidFill>
              </a:rPr>
              <a:t>Workforce Focus</a:t>
            </a:r>
            <a:endParaRPr lang="en-US" sz="2000" b="1" dirty="0">
              <a:solidFill>
                <a:srgbClr val="FFC000"/>
              </a:solidFill>
            </a:endParaRPr>
          </a:p>
        </p:txBody>
      </p:sp>
      <p:sp>
        <p:nvSpPr>
          <p:cNvPr id="23" name="TextBox 22"/>
          <p:cNvSpPr txBox="1"/>
          <p:nvPr/>
        </p:nvSpPr>
        <p:spPr>
          <a:xfrm>
            <a:off x="5190550" y="3972611"/>
            <a:ext cx="1776764" cy="707886"/>
          </a:xfrm>
          <a:prstGeom prst="rect">
            <a:avLst/>
          </a:prstGeom>
          <a:noFill/>
        </p:spPr>
        <p:txBody>
          <a:bodyPr wrap="square" rtlCol="0">
            <a:spAutoFit/>
          </a:bodyPr>
          <a:lstStyle/>
          <a:p>
            <a:pPr algn="ctr"/>
            <a:r>
              <a:rPr lang="en-US" sz="2000" b="1" dirty="0" smtClean="0">
                <a:solidFill>
                  <a:srgbClr val="FFC000"/>
                </a:solidFill>
              </a:rPr>
              <a:t>Operations Focus</a:t>
            </a:r>
            <a:endParaRPr lang="en-US" sz="2000" b="1" dirty="0">
              <a:solidFill>
                <a:srgbClr val="FFC000"/>
              </a:solidFill>
            </a:endParaRPr>
          </a:p>
        </p:txBody>
      </p:sp>
      <p:sp>
        <p:nvSpPr>
          <p:cNvPr id="24" name="TextBox 23"/>
          <p:cNvSpPr txBox="1"/>
          <p:nvPr/>
        </p:nvSpPr>
        <p:spPr>
          <a:xfrm>
            <a:off x="3697761" y="2988315"/>
            <a:ext cx="1776764" cy="1138773"/>
          </a:xfrm>
          <a:prstGeom prst="rect">
            <a:avLst/>
          </a:prstGeom>
          <a:noFill/>
        </p:spPr>
        <p:txBody>
          <a:bodyPr wrap="square" rtlCol="0">
            <a:spAutoFit/>
          </a:bodyPr>
          <a:lstStyle/>
          <a:p>
            <a:pPr algn="ctr"/>
            <a:r>
              <a:rPr lang="en-US" sz="1700" b="1" dirty="0" smtClean="0">
                <a:solidFill>
                  <a:srgbClr val="FFC000"/>
                </a:solidFill>
              </a:rPr>
              <a:t>Measurement, Analysis, &amp; Knowledge Management</a:t>
            </a:r>
            <a:endParaRPr lang="en-US" sz="1700" b="1" dirty="0">
              <a:solidFill>
                <a:srgbClr val="FFC000"/>
              </a:solidFill>
            </a:endParaRPr>
          </a:p>
        </p:txBody>
      </p:sp>
      <p:sp>
        <p:nvSpPr>
          <p:cNvPr id="25" name="Rectangle 24"/>
          <p:cNvSpPr/>
          <p:nvPr/>
        </p:nvSpPr>
        <p:spPr>
          <a:xfrm>
            <a:off x="0" y="0"/>
            <a:ext cx="9144000"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itle 1"/>
          <p:cNvSpPr>
            <a:spLocks noGrp="1"/>
          </p:cNvSpPr>
          <p:nvPr>
            <p:ph type="title"/>
          </p:nvPr>
        </p:nvSpPr>
        <p:spPr>
          <a:xfrm>
            <a:off x="381000" y="0"/>
            <a:ext cx="8382000" cy="990600"/>
          </a:xfrm>
        </p:spPr>
        <p:txBody>
          <a:bodyPr>
            <a:noAutofit/>
          </a:bodyPr>
          <a:lstStyle/>
          <a:p>
            <a:r>
              <a:rPr lang="en-US" sz="3200" b="1" dirty="0" smtClean="0">
                <a:solidFill>
                  <a:schemeClr val="bg1"/>
                </a:solidFill>
              </a:rPr>
              <a:t>An Integrated, Learning</a:t>
            </a:r>
            <a:br>
              <a:rPr lang="en-US" sz="3200" b="1" dirty="0" smtClean="0">
                <a:solidFill>
                  <a:schemeClr val="bg1"/>
                </a:solidFill>
              </a:rPr>
            </a:br>
            <a:r>
              <a:rPr lang="en-US" sz="3200" b="1" dirty="0" smtClean="0">
                <a:solidFill>
                  <a:schemeClr val="bg1"/>
                </a:solidFill>
              </a:rPr>
              <a:t> Performance Management System</a:t>
            </a:r>
            <a:endParaRPr lang="en-US" sz="3200" b="1" dirty="0">
              <a:solidFill>
                <a:schemeClr val="bg1"/>
              </a:solidFill>
            </a:endParaRPr>
          </a:p>
        </p:txBody>
      </p:sp>
      <p:pic>
        <p:nvPicPr>
          <p:cNvPr id="27" name="Picture 2" descr="File:US-DeptOfCommerce-Seal.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80144"/>
            <a:ext cx="823748" cy="823748"/>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0" y="6531218"/>
            <a:ext cx="9144000" cy="1407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3324392" y="6214732"/>
            <a:ext cx="2489657" cy="307777"/>
          </a:xfrm>
          <a:prstGeom prst="rect">
            <a:avLst/>
          </a:prstGeom>
        </p:spPr>
        <p:txBody>
          <a:bodyPr wrap="none">
            <a:spAutoFit/>
          </a:bodyPr>
          <a:lstStyle/>
          <a:p>
            <a:pPr algn="ctr"/>
            <a:r>
              <a:rPr lang="en-US" sz="1400" b="1" dirty="0">
                <a:hlinkClick r:id="rId5"/>
              </a:rPr>
              <a:t>http://www.nist.gov/baldrige</a:t>
            </a:r>
            <a:r>
              <a:rPr lang="en-US" sz="1400" b="1" dirty="0" smtClean="0">
                <a:hlinkClick r:id="rId5"/>
              </a:rPr>
              <a:t>/</a:t>
            </a:r>
            <a:endParaRPr lang="en-US" sz="1400" b="1" dirty="0"/>
          </a:p>
        </p:txBody>
      </p:sp>
    </p:spTree>
    <p:extLst>
      <p:ext uri="{BB962C8B-B14F-4D97-AF65-F5344CB8AC3E}">
        <p14:creationId xmlns:p14="http://schemas.microsoft.com/office/powerpoint/2010/main" val="394874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029"/>
                                        </p:tgtEl>
                                        <p:attrNameLst>
                                          <p:attrName>r</p:attrName>
                                        </p:attrNameLst>
                                      </p:cBhvr>
                                    </p:animRot>
                                  </p:childTnLst>
                                </p:cTn>
                              </p:par>
                              <p:par>
                                <p:cTn id="7" presetID="8" presetClass="emph" presetSubtype="0" fill="hold" nodeType="withEffect">
                                  <p:stCondLst>
                                    <p:cond delay="0"/>
                                  </p:stCondLst>
                                  <p:childTnLst>
                                    <p:animRot by="21600000">
                                      <p:cBhvr>
                                        <p:cTn id="8" dur="2000" fill="hold"/>
                                        <p:tgtEl>
                                          <p:spTgt spid="13"/>
                                        </p:tgtEl>
                                        <p:attrNameLst>
                                          <p:attrName>r</p:attrName>
                                        </p:attrNameLst>
                                      </p:cBhvr>
                                    </p:animRot>
                                  </p:childTnLst>
                                </p:cTn>
                              </p:par>
                              <p:par>
                                <p:cTn id="9" presetID="8" presetClass="emph" presetSubtype="0" fill="hold" nodeType="withEffect">
                                  <p:stCondLst>
                                    <p:cond delay="0"/>
                                  </p:stCondLst>
                                  <p:childTnLst>
                                    <p:animRot by="21600000">
                                      <p:cBhvr>
                                        <p:cTn id="10" dur="2000" fill="hold"/>
                                        <p:tgtEl>
                                          <p:spTgt spid="15"/>
                                        </p:tgtEl>
                                        <p:attrNameLst>
                                          <p:attrName>r</p:attrName>
                                        </p:attrNameLst>
                                      </p:cBhvr>
                                    </p:animRot>
                                  </p:childTnLst>
                                </p:cTn>
                              </p:par>
                              <p:par>
                                <p:cTn id="11" presetID="8" presetClass="emph" presetSubtype="0" fill="hold" nodeType="withEffect">
                                  <p:stCondLst>
                                    <p:cond delay="0"/>
                                  </p:stCondLst>
                                  <p:childTnLst>
                                    <p:animRot by="21600000">
                                      <p:cBhvr>
                                        <p:cTn id="12" dur="2000" fill="hold"/>
                                        <p:tgtEl>
                                          <p:spTgt spid="17"/>
                                        </p:tgtEl>
                                        <p:attrNameLst>
                                          <p:attrName>r</p:attrName>
                                        </p:attrNameLst>
                                      </p:cBhvr>
                                    </p:animRot>
                                  </p:childTnLst>
                                </p:cTn>
                              </p:par>
                              <p:par>
                                <p:cTn id="13" presetID="8" presetClass="emph" presetSubtype="0" fill="hold" nodeType="withEffect">
                                  <p:stCondLst>
                                    <p:cond delay="0"/>
                                  </p:stCondLst>
                                  <p:childTnLst>
                                    <p:animRot by="21600000">
                                      <p:cBhvr>
                                        <p:cTn id="14" dur="2000" fill="hold"/>
                                        <p:tgtEl>
                                          <p:spTgt spid="14"/>
                                        </p:tgtEl>
                                        <p:attrNameLst>
                                          <p:attrName>r</p:attrName>
                                        </p:attrNameLst>
                                      </p:cBhvr>
                                    </p:animRot>
                                  </p:childTnLst>
                                </p:cTn>
                              </p:par>
                              <p:par>
                                <p:cTn id="15" presetID="8" presetClass="emph" presetSubtype="0" fill="hold" nodeType="withEffect">
                                  <p:stCondLst>
                                    <p:cond delay="0"/>
                                  </p:stCondLst>
                                  <p:childTnLst>
                                    <p:animRot by="21600000">
                                      <p:cBhvr>
                                        <p:cTn id="16" dur="2000" fill="hold"/>
                                        <p:tgtEl>
                                          <p:spTgt spid="16"/>
                                        </p:tgtEl>
                                        <p:attrNameLst>
                                          <p:attrName>r</p:attrName>
                                        </p:attrNameLst>
                                      </p:cBhvr>
                                    </p:animRot>
                                  </p:childTnLst>
                                </p:cTn>
                              </p:par>
                              <p:par>
                                <p:cTn id="17" presetID="8" presetClass="emph" presetSubtype="0" fill="hold" nodeType="withEffect">
                                  <p:stCondLst>
                                    <p:cond delay="0"/>
                                  </p:stCondLst>
                                  <p:childTnLst>
                                    <p:animRot by="21600000">
                                      <p:cBhvr>
                                        <p:cTn id="18"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1024</Words>
  <Application>Microsoft Office PowerPoint</Application>
  <PresentationFormat>On-screen Show (4:3)</PresentationFormat>
  <Paragraphs>176</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Department of Commerce Performance Team   Vision, Approach and Functions</vt:lpstr>
      <vt:lpstr>History of Federal  Performance Management</vt:lpstr>
      <vt:lpstr>PowerPoint Presentation</vt:lpstr>
      <vt:lpstr>Performance &amp; Evaluation Legal Functions 2010 v. 2016 </vt:lpstr>
      <vt:lpstr>PowerPoint Presentation</vt:lpstr>
      <vt:lpstr>PowerPoint Presentation</vt:lpstr>
      <vt:lpstr>PowerPoint Presentation</vt:lpstr>
      <vt:lpstr>PowerPoint Presentation</vt:lpstr>
      <vt:lpstr>An Integrated, Learning  Performance Management System</vt:lpstr>
      <vt:lpstr>How the Functions Fit Together at DOC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Heflin, Christine</dc:creator>
  <cp:lastModifiedBy>Heflin, Christine</cp:lastModifiedBy>
  <cp:revision>9</cp:revision>
  <dcterms:created xsi:type="dcterms:W3CDTF">2016-09-14T12:58:31Z</dcterms:created>
  <dcterms:modified xsi:type="dcterms:W3CDTF">2016-09-21T23:51:53Z</dcterms:modified>
</cp:coreProperties>
</file>