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02" r:id="rId2"/>
    <p:sldId id="303" r:id="rId3"/>
    <p:sldId id="304" r:id="rId4"/>
    <p:sldId id="305" r:id="rId5"/>
    <p:sldId id="306" r:id="rId6"/>
    <p:sldId id="307" r:id="rId7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3342" autoAdjust="0"/>
  </p:normalViewPr>
  <p:slideViewPr>
    <p:cSldViewPr>
      <p:cViewPr>
        <p:scale>
          <a:sx n="112" d="100"/>
          <a:sy n="112" d="100"/>
        </p:scale>
        <p:origin x="-15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61051F5A-000E-46A9-BB5F-90014DF049CF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2766C9A-B689-4F5B-B149-4B26F4A94D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1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F4534-B329-401B-AE23-89FA4CAE54CB}" type="slidenum">
              <a:rPr lang="en-US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17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F4534-B329-401B-AE23-89FA4CAE54CB}" type="slidenum">
              <a:rPr lang="en-US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77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F4534-B329-401B-AE23-89FA4CAE54CB}" type="slidenum">
              <a:rPr lang="en-US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77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F4534-B329-401B-AE23-89FA4CAE54CB}" type="slidenum">
              <a:rPr lang="en-US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77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F4534-B329-401B-AE23-89FA4CAE54CB}" type="slidenum">
              <a:rPr lang="en-US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77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F4534-B329-401B-AE23-89FA4CAE54CB}" type="slidenum">
              <a:rPr lang="en-US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7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3" y="3840482"/>
            <a:ext cx="640079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91724"/>
            <a:fld id="{81D60167-4931-47E6-BA6A-407CBD079E47}" type="slidenum">
              <a:rPr lang="en-US" spc="-9" smtClean="0">
                <a:solidFill>
                  <a:prstClr val="black"/>
                </a:solidFill>
              </a:rPr>
              <a:pPr marL="91724"/>
              <a:t>‹#›</a:t>
            </a:fld>
            <a:endParaRPr lang="en-US" spc="-9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1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5766" y="558109"/>
            <a:ext cx="7892472" cy="307777"/>
          </a:xfrm>
        </p:spPr>
        <p:txBody>
          <a:bodyPr lIns="0" tIns="0" rIns="0" bIns="0"/>
          <a:lstStyle>
            <a:lvl1pPr>
              <a:defRPr sz="2000" b="1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244" y="1596824"/>
            <a:ext cx="7773517" cy="215444"/>
          </a:xfr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91724"/>
            <a:fld id="{81D60167-4931-47E6-BA6A-407CBD079E47}" type="slidenum">
              <a:rPr lang="en-US" spc="-9" smtClean="0">
                <a:solidFill>
                  <a:prstClr val="black"/>
                </a:solidFill>
              </a:rPr>
              <a:pPr marL="91724"/>
              <a:t>‹#›</a:t>
            </a:fld>
            <a:endParaRPr lang="en-US" spc="-9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0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5766" y="558109"/>
            <a:ext cx="7892472" cy="307777"/>
          </a:xfrm>
        </p:spPr>
        <p:txBody>
          <a:bodyPr lIns="0" tIns="0" rIns="0" bIns="0"/>
          <a:lstStyle>
            <a:lvl1pPr>
              <a:defRPr sz="2000" b="1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2"/>
            <a:ext cx="397764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2"/>
            <a:ext cx="397764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91724"/>
            <a:fld id="{81D60167-4931-47E6-BA6A-407CBD079E47}" type="slidenum">
              <a:rPr lang="en-US" spc="-9" smtClean="0">
                <a:solidFill>
                  <a:prstClr val="black"/>
                </a:solidFill>
              </a:rPr>
              <a:pPr marL="91724"/>
              <a:t>‹#›</a:t>
            </a:fld>
            <a:endParaRPr lang="en-US" spc="-9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2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5766" y="558109"/>
            <a:ext cx="7892472" cy="307777"/>
          </a:xfrm>
        </p:spPr>
        <p:txBody>
          <a:bodyPr lIns="0" tIns="0" rIns="0" bIns="0"/>
          <a:lstStyle>
            <a:lvl1pPr>
              <a:defRPr sz="2000" b="1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91724"/>
            <a:fld id="{81D60167-4931-47E6-BA6A-407CBD079E47}" type="slidenum">
              <a:rPr lang="en-US" spc="-9" smtClean="0">
                <a:solidFill>
                  <a:prstClr val="black"/>
                </a:solidFill>
              </a:rPr>
              <a:pPr marL="91724"/>
              <a:t>‹#›</a:t>
            </a:fld>
            <a:endParaRPr lang="en-US" spc="-9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3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91724"/>
            <a:fld id="{81D60167-4931-47E6-BA6A-407CBD079E47}" type="slidenum">
              <a:rPr lang="en-US" spc="-9" smtClean="0">
                <a:solidFill>
                  <a:prstClr val="black"/>
                </a:solidFill>
              </a:rPr>
              <a:pPr marL="91724"/>
              <a:t>‹#›</a:t>
            </a:fld>
            <a:endParaRPr lang="en-US" spc="-9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71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5637" y="1249904"/>
            <a:ext cx="8312727" cy="56029"/>
          </a:xfrm>
          <a:custGeom>
            <a:avLst/>
            <a:gdLst/>
            <a:ahLst/>
            <a:cxnLst/>
            <a:rect l="l" t="t" r="r" b="b"/>
            <a:pathLst>
              <a:path w="9144000" h="63500">
                <a:moveTo>
                  <a:pt x="0" y="0"/>
                </a:moveTo>
                <a:lnTo>
                  <a:pt x="0" y="63246"/>
                </a:lnTo>
                <a:lnTo>
                  <a:pt x="9144000" y="63246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pPr defTabSz="820391"/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5766" y="558108"/>
            <a:ext cx="7892472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244" y="1596826"/>
            <a:ext cx="777351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3" y="6377942"/>
            <a:ext cx="292607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0391"/>
            <a:endParaRPr sz="16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2"/>
            <a:ext cx="21031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0391"/>
            <a:fld id="{1D8BD707-D9CF-40AE-B4C6-C98DA3205C09}" type="datetimeFigureOut">
              <a:rPr lang="en-US" sz="1600">
                <a:solidFill>
                  <a:prstClr val="black">
                    <a:tint val="75000"/>
                  </a:prstClr>
                </a:solidFill>
              </a:rPr>
              <a:pPr defTabSz="820391"/>
              <a:t>4/25/2018</a:t>
            </a:fld>
            <a:endParaRPr lang="en-US" sz="16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73012" y="6226214"/>
            <a:ext cx="25573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91724" defTabSz="820391"/>
            <a:fld id="{81D60167-4931-47E6-BA6A-407CBD079E47}" type="slidenum">
              <a:rPr lang="en-US" spc="-9" smtClean="0">
                <a:solidFill>
                  <a:prstClr val="black"/>
                </a:solidFill>
              </a:rPr>
              <a:pPr marL="91724" defTabSz="820391"/>
              <a:t>‹#›</a:t>
            </a:fld>
            <a:endParaRPr lang="en-US" spc="-9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8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0195">
        <a:defRPr>
          <a:latin typeface="+mn-lt"/>
          <a:ea typeface="+mn-ea"/>
          <a:cs typeface="+mn-cs"/>
        </a:defRPr>
      </a:lvl2pPr>
      <a:lvl3pPr marL="820391">
        <a:defRPr>
          <a:latin typeface="+mn-lt"/>
          <a:ea typeface="+mn-ea"/>
          <a:cs typeface="+mn-cs"/>
        </a:defRPr>
      </a:lvl3pPr>
      <a:lvl4pPr marL="1230586">
        <a:defRPr>
          <a:latin typeface="+mn-lt"/>
          <a:ea typeface="+mn-ea"/>
          <a:cs typeface="+mn-cs"/>
        </a:defRPr>
      </a:lvl4pPr>
      <a:lvl5pPr marL="1640781">
        <a:defRPr>
          <a:latin typeface="+mn-lt"/>
          <a:ea typeface="+mn-ea"/>
          <a:cs typeface="+mn-cs"/>
        </a:defRPr>
      </a:lvl5pPr>
      <a:lvl6pPr marL="2050976">
        <a:defRPr>
          <a:latin typeface="+mn-lt"/>
          <a:ea typeface="+mn-ea"/>
          <a:cs typeface="+mn-cs"/>
        </a:defRPr>
      </a:lvl6pPr>
      <a:lvl7pPr marL="2461173">
        <a:defRPr>
          <a:latin typeface="+mn-lt"/>
          <a:ea typeface="+mn-ea"/>
          <a:cs typeface="+mn-cs"/>
        </a:defRPr>
      </a:lvl7pPr>
      <a:lvl8pPr marL="2871367">
        <a:defRPr>
          <a:latin typeface="+mn-lt"/>
          <a:ea typeface="+mn-ea"/>
          <a:cs typeface="+mn-cs"/>
        </a:defRPr>
      </a:lvl8pPr>
      <a:lvl9pPr marL="328156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0195">
        <a:defRPr>
          <a:latin typeface="+mn-lt"/>
          <a:ea typeface="+mn-ea"/>
          <a:cs typeface="+mn-cs"/>
        </a:defRPr>
      </a:lvl2pPr>
      <a:lvl3pPr marL="820391">
        <a:defRPr>
          <a:latin typeface="+mn-lt"/>
          <a:ea typeface="+mn-ea"/>
          <a:cs typeface="+mn-cs"/>
        </a:defRPr>
      </a:lvl3pPr>
      <a:lvl4pPr marL="1230586">
        <a:defRPr>
          <a:latin typeface="+mn-lt"/>
          <a:ea typeface="+mn-ea"/>
          <a:cs typeface="+mn-cs"/>
        </a:defRPr>
      </a:lvl4pPr>
      <a:lvl5pPr marL="1640781">
        <a:defRPr>
          <a:latin typeface="+mn-lt"/>
          <a:ea typeface="+mn-ea"/>
          <a:cs typeface="+mn-cs"/>
        </a:defRPr>
      </a:lvl5pPr>
      <a:lvl6pPr marL="2050976">
        <a:defRPr>
          <a:latin typeface="+mn-lt"/>
          <a:ea typeface="+mn-ea"/>
          <a:cs typeface="+mn-cs"/>
        </a:defRPr>
      </a:lvl6pPr>
      <a:lvl7pPr marL="2461173">
        <a:defRPr>
          <a:latin typeface="+mn-lt"/>
          <a:ea typeface="+mn-ea"/>
          <a:cs typeface="+mn-cs"/>
        </a:defRPr>
      </a:lvl7pPr>
      <a:lvl8pPr marL="2871367">
        <a:defRPr>
          <a:latin typeface="+mn-lt"/>
          <a:ea typeface="+mn-ea"/>
          <a:cs typeface="+mn-cs"/>
        </a:defRPr>
      </a:lvl8pPr>
      <a:lvl9pPr marL="328156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534400" cy="3792128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spcAft>
                <a:spcPts val="0"/>
              </a:spcAft>
            </a:pP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Full List of </a:t>
            </a:r>
            <a:r>
              <a:rPr lang="en-US" sz="3600" dirty="0" smtClean="0"/>
              <a:t>Federal Mission-Support Benchmark </a:t>
            </a:r>
            <a:r>
              <a:rPr lang="en-US" sz="3600" dirty="0" smtClean="0"/>
              <a:t>Metrics, by </a:t>
            </a:r>
            <a:r>
              <a:rPr lang="en-US" sz="3600" dirty="0" smtClean="0"/>
              <a:t>Function</a:t>
            </a:r>
            <a:br>
              <a:rPr lang="en-US" sz="3600" dirty="0" smtClean="0"/>
            </a:br>
            <a:r>
              <a:rPr lang="en-US" sz="2400" dirty="0" smtClean="0"/>
              <a:t>2017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i="1" dirty="0" smtClean="0"/>
          </a:p>
        </p:txBody>
      </p:sp>
      <p:sp>
        <p:nvSpPr>
          <p:cNvPr id="5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686801" y="6536323"/>
            <a:ext cx="30480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713"/>
            <a:fld id="{81D60167-4931-47E6-BA6A-407CBD079E47}" type="slidenum">
              <a:rPr sz="1300" spc="-9" dirty="0">
                <a:solidFill>
                  <a:prstClr val="black"/>
                </a:solidFill>
              </a:rPr>
              <a:pPr marL="91713"/>
              <a:t>1</a:t>
            </a:fld>
            <a:endParaRPr sz="1300" spc="-9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3400" y="5334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General Services Administration’s Federal Benchmarking Initiative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000" y="228600"/>
            <a:ext cx="9144000" cy="838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2017 Mission-Support Benchmarking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Contracting Metrics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9600" y="1295400"/>
            <a:ext cx="3276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>
              <a:spcAft>
                <a:spcPts val="300"/>
              </a:spcAft>
            </a:pPr>
            <a:r>
              <a:rPr lang="en-US" sz="1800" b="1" dirty="0" smtClean="0">
                <a:solidFill>
                  <a:prstClr val="black"/>
                </a:solidFill>
              </a:rPr>
              <a:t>Cost &amp; Efficiency Measures</a:t>
            </a:r>
          </a:p>
          <a:p>
            <a:pPr marL="176213" algn="l">
              <a:spcAft>
                <a:spcPts val="300"/>
              </a:spcAft>
            </a:pPr>
            <a:endParaRPr lang="en-US" sz="1600" dirty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 smtClean="0">
              <a:solidFill>
                <a:prstClr val="black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419600" y="1295400"/>
            <a:ext cx="43434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>
              <a:spcAft>
                <a:spcPts val="300"/>
              </a:spcAft>
            </a:pPr>
            <a:r>
              <a:rPr lang="en-US" sz="1800" b="1" dirty="0" smtClean="0">
                <a:solidFill>
                  <a:prstClr val="black"/>
                </a:solidFill>
              </a:rPr>
              <a:t>‘Quality of Service’ Measures</a:t>
            </a:r>
          </a:p>
          <a:p>
            <a:pPr marL="176213" algn="l">
              <a:spcAft>
                <a:spcPts val="300"/>
              </a:spcAft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 smtClean="0">
              <a:solidFill>
                <a:prstClr val="black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963071"/>
              </p:ext>
            </p:extLst>
          </p:nvPr>
        </p:nvGraphicFramePr>
        <p:xfrm>
          <a:off x="381000" y="1676400"/>
          <a:ext cx="3581400" cy="1643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1400"/>
              </a:tblGrid>
              <a:tr h="500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Acquisition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Cost to Spend (contracting costs as a share </a:t>
                      </a:r>
                      <a:b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of total procurement spend)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PPIRS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Compliance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ate (based on 3 years of rolling data)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Certification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Rate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of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Contracting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rofessionals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FAPIIS Compliance Rate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214112"/>
              </p:ext>
            </p:extLst>
          </p:nvPr>
        </p:nvGraphicFramePr>
        <p:xfrm>
          <a:off x="4343400" y="1676400"/>
          <a:ext cx="4572000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0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 smtClean="0">
                          <a:solidFill>
                            <a:schemeClr val="tx1"/>
                          </a:solidFill>
                        </a:rPr>
                        <a:t>Operational Quality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PPIRS Contractor Performance Rating for Technical Quality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PPIRS Contractor Performance Rating for Cost Control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One-Bid Rate for Competitive Acquisitions for Contracts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One-Bid Rate for Competitive Acquisitions for Orders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One-Bid Rate for Competitive Acquisitions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%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Percent of Contracting Professionals Satisfied with Their Unit's</a:t>
                      </a:r>
                    </a:p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Quality of Work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Job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Satisfaction and Engagement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of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ontracting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rofessionals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Acquisition 360 and  Spend Under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Management (SUM) Metrics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43400" y="5029200"/>
            <a:ext cx="4572000" cy="11926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6213" algn="ctr">
              <a:spcAft>
                <a:spcPts val="300"/>
              </a:spcAft>
            </a:pPr>
            <a:r>
              <a:rPr lang="en-US" sz="1600" u="sng" dirty="0">
                <a:solidFill>
                  <a:prstClr val="black"/>
                </a:solidFill>
              </a:rPr>
              <a:t>Customer Satisfaction</a:t>
            </a:r>
          </a:p>
          <a:p>
            <a:pPr>
              <a:spcAft>
                <a:spcPts val="300"/>
              </a:spcAft>
            </a:pPr>
            <a:r>
              <a:rPr lang="en-US" sz="1200" dirty="0">
                <a:solidFill>
                  <a:prstClr val="black"/>
                </a:solidFill>
              </a:rPr>
              <a:t>Satisfaction with the quality of support and solutions in the following </a:t>
            </a:r>
            <a:r>
              <a:rPr lang="en-US" sz="1200" dirty="0" smtClean="0">
                <a:solidFill>
                  <a:prstClr val="black"/>
                </a:solidFill>
              </a:rPr>
              <a:t>Contracting </a:t>
            </a:r>
            <a:r>
              <a:rPr lang="en-US" sz="1200" dirty="0">
                <a:solidFill>
                  <a:prstClr val="black"/>
                </a:solidFill>
              </a:rPr>
              <a:t>service </a:t>
            </a:r>
            <a:r>
              <a:rPr lang="en-US" sz="1200" dirty="0" smtClean="0">
                <a:solidFill>
                  <a:prstClr val="black"/>
                </a:solidFill>
              </a:rPr>
              <a:t>areas:</a:t>
            </a:r>
          </a:p>
          <a:p>
            <a:pPr>
              <a:spcAft>
                <a:spcPts val="300"/>
              </a:spcAft>
            </a:pPr>
            <a:r>
              <a:rPr lang="en-US" sz="1200" dirty="0">
                <a:solidFill>
                  <a:prstClr val="black"/>
                </a:solidFill>
              </a:rPr>
              <a:t>• </a:t>
            </a:r>
            <a:r>
              <a:rPr lang="en-US" sz="1200" dirty="0" smtClean="0">
                <a:solidFill>
                  <a:prstClr val="black"/>
                </a:solidFill>
              </a:rPr>
              <a:t>Simplified Procurements	• Contract Administration</a:t>
            </a:r>
            <a:endParaRPr lang="en-US" sz="1200" dirty="0">
              <a:solidFill>
                <a:prstClr val="black"/>
              </a:solidFill>
            </a:endParaRPr>
          </a:p>
          <a:p>
            <a:pPr>
              <a:spcAft>
                <a:spcPts val="300"/>
              </a:spcAft>
            </a:pPr>
            <a:r>
              <a:rPr lang="en-US" sz="1200" dirty="0">
                <a:solidFill>
                  <a:prstClr val="black"/>
                </a:solidFill>
              </a:rPr>
              <a:t>• </a:t>
            </a:r>
            <a:r>
              <a:rPr lang="en-US" sz="1200" dirty="0" smtClean="0">
                <a:solidFill>
                  <a:prstClr val="black"/>
                </a:solidFill>
              </a:rPr>
              <a:t>Pre-Award Activities	•  Vendor Engagement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1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763000" y="6612523"/>
            <a:ext cx="38100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713"/>
            <a:fld id="{81D60167-4931-47E6-BA6A-407CBD079E47}" type="slidenum">
              <a:rPr sz="1300" spc="-9" dirty="0">
                <a:solidFill>
                  <a:prstClr val="black"/>
                </a:solidFill>
              </a:rPr>
              <a:pPr marL="91713"/>
              <a:t>2</a:t>
            </a:fld>
            <a:endParaRPr sz="1300" spc="-9" dirty="0">
              <a:solidFill>
                <a:prstClr val="black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1371600" y="4572000"/>
            <a:ext cx="2133600" cy="1053517"/>
          </a:xfrm>
          <a:prstGeom prst="wedgeRectCallout">
            <a:avLst>
              <a:gd name="adj1" fmla="val 87414"/>
              <a:gd name="adj2" fmla="val -4934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Acquisition 360 and SUM were not included in 2017 Benchmarking summary reports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6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000" y="228600"/>
            <a:ext cx="9144000" cy="838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 Mission-Support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Benchmarking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Financial Management Metrics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9600" y="1371600"/>
            <a:ext cx="3276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>
              <a:spcAft>
                <a:spcPts val="300"/>
              </a:spcAft>
            </a:pPr>
            <a:r>
              <a:rPr lang="en-US" sz="1800" b="1" dirty="0" smtClean="0">
                <a:solidFill>
                  <a:prstClr val="black"/>
                </a:solidFill>
              </a:rPr>
              <a:t>Cost &amp; Efficiency Measures</a:t>
            </a:r>
          </a:p>
          <a:p>
            <a:pPr marL="176213" algn="l">
              <a:spcAft>
                <a:spcPts val="300"/>
              </a:spcAft>
            </a:pPr>
            <a:endParaRPr lang="en-US" sz="1600" dirty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 smtClean="0">
              <a:solidFill>
                <a:prstClr val="black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419600" y="1371600"/>
            <a:ext cx="4343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>
              <a:spcAft>
                <a:spcPts val="300"/>
              </a:spcAft>
            </a:pPr>
            <a:r>
              <a:rPr lang="en-US" sz="1800" b="1" dirty="0" smtClean="0">
                <a:solidFill>
                  <a:prstClr val="black"/>
                </a:solidFill>
              </a:rPr>
              <a:t>‘Quality of Service’ Measures</a:t>
            </a:r>
          </a:p>
          <a:p>
            <a:pPr marL="176213" algn="l">
              <a:spcAft>
                <a:spcPts val="300"/>
              </a:spcAft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 smtClean="0">
              <a:solidFill>
                <a:prstClr val="black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038041"/>
              </p:ext>
            </p:extLst>
          </p:nvPr>
        </p:nvGraphicFramePr>
        <p:xfrm>
          <a:off x="381000" y="1752952"/>
          <a:ext cx="3810000" cy="45716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0"/>
              </a:tblGrid>
              <a:tr h="3880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Financial Management Spend to </a:t>
                      </a:r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Adjusted</a:t>
                      </a:r>
                      <a:r>
                        <a:rPr lang="en-US" sz="12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Agency Obligations </a:t>
                      </a:r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962" marR="8962" marT="8962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27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Financial Management FTE Spend to Total Organizational FTE Spend (%)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962" marR="8962" marT="8962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6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Financial Management Contract Spend to Total Financial Management Spend (%)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962" marR="8962" marT="8962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4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Cost per Vendor Invoice ($)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962" marR="8962" marT="8962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9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Number of Vendor Invoices Processed per Accounts Payable FTE (#)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962" marR="8962" marT="8962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01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Interest Paid on Vendor Invoices (%)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962" marR="8962" marT="8962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4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Cost Per Public Receivable Transaction ($)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962" marR="8962" marT="8962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9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Number of Public Receivable transactions per Accounts Receivable FTE (#)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962" marR="8962" marT="8962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4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Eligible Debt Referral Rate (%)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962" marR="8962" marT="8962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08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Financial System Costs per User ($)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962" marR="8962" marT="8962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08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Financial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Systems Costs to Total IT Spend (%)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962" marR="8962" marT="8962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08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Initiative Spend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(e.g., Data Act)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962" marR="8962" marT="8962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020297"/>
              </p:ext>
            </p:extLst>
          </p:nvPr>
        </p:nvGraphicFramePr>
        <p:xfrm>
          <a:off x="4876800" y="1779271"/>
          <a:ext cx="3733799" cy="8876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33799"/>
              </a:tblGrid>
              <a:tr h="25616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 smtClean="0">
                          <a:solidFill>
                            <a:schemeClr val="tx1"/>
                          </a:solidFill>
                        </a:rPr>
                        <a:t>Operational Quality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919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Vendor Invoices Manually Entered into the Financial System(%)</a:t>
                      </a:r>
                      <a:endParaRPr lang="en-US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616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Financial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Management Staff Engagement Score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76800" y="3352800"/>
            <a:ext cx="3733800" cy="163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6213" algn="ctr">
              <a:spcAft>
                <a:spcPts val="300"/>
              </a:spcAft>
            </a:pPr>
            <a:r>
              <a:rPr lang="en-US" sz="1600" u="sng" dirty="0">
                <a:solidFill>
                  <a:prstClr val="black"/>
                </a:solidFill>
              </a:rPr>
              <a:t>Customer Satisfaction</a:t>
            </a:r>
          </a:p>
          <a:p>
            <a:pPr>
              <a:spcAft>
                <a:spcPts val="300"/>
              </a:spcAft>
            </a:pPr>
            <a:r>
              <a:rPr lang="en-US" sz="1200" dirty="0">
                <a:solidFill>
                  <a:prstClr val="black"/>
                </a:solidFill>
              </a:rPr>
              <a:t>Satisfaction with the quality of support and solutions in the following FM service areas:</a:t>
            </a:r>
          </a:p>
          <a:p>
            <a:pPr marL="233363" indent="-1238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Budget Formulation</a:t>
            </a:r>
          </a:p>
          <a:p>
            <a:pPr marL="233363" indent="-1238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Budget Execution</a:t>
            </a:r>
          </a:p>
          <a:p>
            <a:pPr marL="233363" indent="-1238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FM Information and Analysis</a:t>
            </a:r>
          </a:p>
          <a:p>
            <a:pPr marL="233363" indent="-1238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Financial Risk Management</a:t>
            </a:r>
          </a:p>
        </p:txBody>
      </p:sp>
      <p:sp>
        <p:nvSpPr>
          <p:cNvPr id="12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686800" y="6505545"/>
            <a:ext cx="331931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713"/>
            <a:fld id="{81D60167-4931-47E6-BA6A-407CBD079E47}" type="slidenum">
              <a:rPr sz="1300" spc="-9" dirty="0">
                <a:solidFill>
                  <a:prstClr val="black"/>
                </a:solidFill>
              </a:rPr>
              <a:pPr marL="91713"/>
              <a:t>3</a:t>
            </a:fld>
            <a:endParaRPr sz="1300" spc="-9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39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000" y="228600"/>
            <a:ext cx="7696200" cy="838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 Mission-Support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Benchmarking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Human Capital Metrics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9600" y="1371600"/>
            <a:ext cx="3276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>
              <a:spcAft>
                <a:spcPts val="300"/>
              </a:spcAft>
            </a:pPr>
            <a:r>
              <a:rPr lang="en-US" sz="1800" b="1" dirty="0" smtClean="0">
                <a:solidFill>
                  <a:prstClr val="black"/>
                </a:solidFill>
              </a:rPr>
              <a:t>Cost &amp; Efficiency Measures</a:t>
            </a:r>
          </a:p>
          <a:p>
            <a:pPr marL="176213" algn="l">
              <a:spcAft>
                <a:spcPts val="300"/>
              </a:spcAft>
            </a:pPr>
            <a:endParaRPr lang="en-US" sz="1600" dirty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 smtClean="0">
              <a:solidFill>
                <a:prstClr val="black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425518" y="1371600"/>
            <a:ext cx="43434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>
              <a:spcAft>
                <a:spcPts val="300"/>
              </a:spcAft>
            </a:pPr>
            <a:r>
              <a:rPr lang="en-US" sz="1800" b="1" dirty="0" smtClean="0">
                <a:solidFill>
                  <a:prstClr val="black"/>
                </a:solidFill>
              </a:rPr>
              <a:t>‘Quality of Service’ Measures</a:t>
            </a:r>
          </a:p>
          <a:p>
            <a:pPr marL="176213" algn="l">
              <a:spcAft>
                <a:spcPts val="300"/>
              </a:spcAft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 smtClean="0">
              <a:solidFill>
                <a:prstClr val="black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992855"/>
              </p:ext>
            </p:extLst>
          </p:nvPr>
        </p:nvGraphicFramePr>
        <p:xfrm>
          <a:off x="381000" y="1905000"/>
          <a:ext cx="3810000" cy="3343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0"/>
              </a:tblGrid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Capital Spend to Agency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Adjusted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Obligations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Agency HC Cost per Employee Serviced 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37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Agency HC Servicing Ratio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25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HRIT Cost per Employee Serviced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75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Training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and Development Costs per Employee Serviced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251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 HR Services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Costs per Employee Serviced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25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Recruiting and Hiring  Costs per Position Filled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67275" y="3505200"/>
            <a:ext cx="3733800" cy="17312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6213" algn="ctr">
              <a:spcAft>
                <a:spcPts val="300"/>
              </a:spcAft>
            </a:pPr>
            <a:r>
              <a:rPr lang="en-US" sz="1600" u="sng" dirty="0">
                <a:solidFill>
                  <a:prstClr val="black"/>
                </a:solidFill>
              </a:rPr>
              <a:t>Customer Satisfaction</a:t>
            </a: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prstClr val="black"/>
                </a:solidFill>
              </a:rPr>
              <a:t>Satisfaction with the quality of support and solutions in the following </a:t>
            </a:r>
            <a:r>
              <a:rPr lang="en-US" sz="1300" dirty="0" smtClean="0">
                <a:solidFill>
                  <a:prstClr val="black"/>
                </a:solidFill>
              </a:rPr>
              <a:t>HC </a:t>
            </a:r>
            <a:r>
              <a:rPr lang="en-US" sz="1300" dirty="0">
                <a:solidFill>
                  <a:prstClr val="black"/>
                </a:solidFill>
              </a:rPr>
              <a:t>service areas:</a:t>
            </a:r>
          </a:p>
          <a:p>
            <a:pPr marL="231775" indent="-1222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prstClr val="black"/>
                </a:solidFill>
              </a:rPr>
              <a:t>Recruiting and Hiring</a:t>
            </a:r>
            <a:endParaRPr lang="en-US" sz="1300" dirty="0">
              <a:solidFill>
                <a:prstClr val="black"/>
              </a:solidFill>
            </a:endParaRPr>
          </a:p>
          <a:p>
            <a:pPr marL="231775" indent="-1222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prstClr val="black"/>
                </a:solidFill>
              </a:rPr>
              <a:t>Training and Development</a:t>
            </a:r>
            <a:endParaRPr lang="en-US" sz="1300" dirty="0">
              <a:solidFill>
                <a:prstClr val="black"/>
              </a:solidFill>
            </a:endParaRPr>
          </a:p>
          <a:p>
            <a:pPr marL="231775" indent="-1222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prstClr val="black"/>
                </a:solidFill>
              </a:rPr>
              <a:t>Other Core HR</a:t>
            </a:r>
            <a:endParaRPr lang="en-US" sz="1300" dirty="0">
              <a:solidFill>
                <a:prstClr val="black"/>
              </a:solidFill>
            </a:endParaRPr>
          </a:p>
          <a:p>
            <a:pPr marL="231775" indent="-122238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prstClr val="black"/>
                </a:solidFill>
              </a:rPr>
              <a:t>Work / Life Support</a:t>
            </a:r>
            <a:endParaRPr lang="en-US" sz="1300" dirty="0">
              <a:solidFill>
                <a:prstClr val="black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800316"/>
              </p:ext>
            </p:extLst>
          </p:nvPr>
        </p:nvGraphicFramePr>
        <p:xfrm>
          <a:off x="4876800" y="1905000"/>
          <a:ext cx="3724275" cy="1184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4275"/>
              </a:tblGrid>
              <a:tr h="33123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sng" dirty="0" smtClean="0">
                          <a:solidFill>
                            <a:schemeClr val="tx1"/>
                          </a:solidFill>
                        </a:rPr>
                        <a:t>Operational Quality</a:t>
                      </a:r>
                    </a:p>
                  </a:txBody>
                  <a:tcPr marL="10478" marR="10478" marT="1079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8845">
                <a:tc>
                  <a:txBody>
                    <a:bodyPr/>
                    <a:lstStyle/>
                    <a:p>
                      <a:pPr marL="112713" indent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Staff Engagement Scores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478" marR="10478" marT="1079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4037">
                <a:tc>
                  <a:txBody>
                    <a:bodyPr/>
                    <a:lstStyle/>
                    <a:p>
                      <a:pPr marL="112713" indent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Hiring Manager Satisfaction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Survey Results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78" marR="10478" marT="1079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677275" y="6536323"/>
            <a:ext cx="39052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713"/>
            <a:fld id="{81D60167-4931-47E6-BA6A-407CBD079E47}" type="slidenum">
              <a:rPr sz="1300" spc="-9" dirty="0">
                <a:solidFill>
                  <a:prstClr val="black"/>
                </a:solidFill>
              </a:rPr>
              <a:pPr marL="91713"/>
              <a:t>4</a:t>
            </a:fld>
            <a:endParaRPr sz="1300" spc="-9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2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000" y="228600"/>
            <a:ext cx="9144000" cy="838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 Mission-Support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Benchmarking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IT Metrics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9600" y="1371600"/>
            <a:ext cx="3276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>
              <a:spcAft>
                <a:spcPts val="300"/>
              </a:spcAft>
            </a:pPr>
            <a:r>
              <a:rPr lang="en-US" sz="1800" b="1" dirty="0" smtClean="0">
                <a:solidFill>
                  <a:prstClr val="black"/>
                </a:solidFill>
              </a:rPr>
              <a:t>Cost &amp; Efficiency Measures</a:t>
            </a:r>
          </a:p>
          <a:p>
            <a:pPr marL="176213" algn="l">
              <a:spcAft>
                <a:spcPts val="300"/>
              </a:spcAft>
            </a:pPr>
            <a:endParaRPr lang="en-US" sz="1600" dirty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 smtClean="0">
              <a:solidFill>
                <a:prstClr val="black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419600" y="1371600"/>
            <a:ext cx="43434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>
              <a:spcAft>
                <a:spcPts val="300"/>
              </a:spcAft>
            </a:pPr>
            <a:r>
              <a:rPr lang="en-US" sz="1800" b="1" dirty="0" smtClean="0">
                <a:solidFill>
                  <a:prstClr val="black"/>
                </a:solidFill>
              </a:rPr>
              <a:t>‘Quality of Service’ Measures</a:t>
            </a:r>
          </a:p>
          <a:p>
            <a:pPr marL="176213" algn="l">
              <a:spcAft>
                <a:spcPts val="300"/>
              </a:spcAft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 smtClean="0">
              <a:solidFill>
                <a:prstClr val="black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661827"/>
              </p:ext>
            </p:extLst>
          </p:nvPr>
        </p:nvGraphicFramePr>
        <p:xfrm>
          <a:off x="381000" y="1752952"/>
          <a:ext cx="3810000" cy="3870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0"/>
              </a:tblGrid>
              <a:tr h="533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Development, Modernization &amp; Enhancement Spend as a share of IT Operations &amp; Maintenance Spend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37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per Help Desk Ticket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84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per TB of Network Storage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21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Network Storage Refresh Year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18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per Desktop End User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84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Desk Top Services Refresh Year (Y/N)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84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per Email Inbox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84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of Email System (e.g.,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Google, Exchange)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41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Email Refresh Year (Y/N)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004535"/>
              </p:ext>
            </p:extLst>
          </p:nvPr>
        </p:nvGraphicFramePr>
        <p:xfrm>
          <a:off x="4876800" y="1779270"/>
          <a:ext cx="3733799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33799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 smtClean="0">
                          <a:solidFill>
                            <a:schemeClr val="tx1"/>
                          </a:solidFill>
                        </a:rPr>
                        <a:t>Operational Quality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Percent of Help Desk Tickets Escalated Above Tier 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Help Desk First Contact Resolution Rate (Percent)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Help Desk Abandonment Rate (Percent)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Number of Desktop Configurations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Email Percent Uptime (Percent)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Email Inbox Maximum Storage (GB)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76800" y="4724400"/>
            <a:ext cx="3733800" cy="16158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6213" algn="ctr">
              <a:spcAft>
                <a:spcPts val="300"/>
              </a:spcAft>
            </a:pPr>
            <a:r>
              <a:rPr lang="en-US" sz="1600" u="sng" dirty="0">
                <a:solidFill>
                  <a:prstClr val="black"/>
                </a:solidFill>
              </a:rPr>
              <a:t>Customer Satisfaction</a:t>
            </a: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prstClr val="black"/>
                </a:solidFill>
              </a:rPr>
              <a:t>Satisfaction with the quality of support and solutions in the following </a:t>
            </a:r>
            <a:r>
              <a:rPr lang="en-US" sz="1300" dirty="0" smtClean="0">
                <a:solidFill>
                  <a:prstClr val="black"/>
                </a:solidFill>
              </a:rPr>
              <a:t>IT </a:t>
            </a:r>
            <a:r>
              <a:rPr lang="en-US" sz="1300" dirty="0">
                <a:solidFill>
                  <a:prstClr val="black"/>
                </a:solidFill>
              </a:rPr>
              <a:t>service areas:</a:t>
            </a:r>
          </a:p>
          <a:p>
            <a:pPr marL="231775" indent="-122238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prstClr val="black"/>
                </a:solidFill>
              </a:rPr>
              <a:t>IT Help Desk	</a:t>
            </a:r>
            <a:r>
              <a:rPr lang="en-US" sz="900" dirty="0" smtClean="0">
                <a:solidFill>
                  <a:prstClr val="black"/>
                </a:solidFill>
              </a:rPr>
              <a:t>●</a:t>
            </a:r>
            <a:r>
              <a:rPr lang="en-US" sz="1300" dirty="0" smtClean="0">
                <a:solidFill>
                  <a:prstClr val="black"/>
                </a:solidFill>
              </a:rPr>
              <a:t> O&amp;M Services</a:t>
            </a:r>
            <a:endParaRPr lang="en-US" sz="1300" dirty="0">
              <a:solidFill>
                <a:prstClr val="black"/>
              </a:solidFill>
            </a:endParaRPr>
          </a:p>
          <a:p>
            <a:pPr marL="231775" indent="-122238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prstClr val="black"/>
                </a:solidFill>
              </a:rPr>
              <a:t>IT Equipment	</a:t>
            </a:r>
            <a:r>
              <a:rPr lang="en-US" sz="900" dirty="0" smtClean="0">
                <a:solidFill>
                  <a:prstClr val="black"/>
                </a:solidFill>
              </a:rPr>
              <a:t>●</a:t>
            </a:r>
            <a:r>
              <a:rPr lang="en-US" sz="1300" dirty="0" smtClean="0">
                <a:solidFill>
                  <a:prstClr val="black"/>
                </a:solidFill>
              </a:rPr>
              <a:t> DM&amp;E Services</a:t>
            </a:r>
            <a:endParaRPr lang="en-US" sz="1300" dirty="0">
              <a:solidFill>
                <a:prstClr val="black"/>
              </a:solidFill>
            </a:endParaRPr>
          </a:p>
          <a:p>
            <a:pPr marL="231775" indent="-122238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prstClr val="black"/>
                </a:solidFill>
              </a:rPr>
              <a:t>Network Storage</a:t>
            </a:r>
            <a:endParaRPr lang="en-US" sz="1300" dirty="0">
              <a:solidFill>
                <a:prstClr val="black"/>
              </a:solidFill>
            </a:endParaRPr>
          </a:p>
          <a:p>
            <a:pPr marL="231775" indent="-122238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prstClr val="black"/>
                </a:solidFill>
              </a:rPr>
              <a:t>Email</a:t>
            </a:r>
            <a:endParaRPr lang="en-US" sz="1300" dirty="0">
              <a:solidFill>
                <a:prstClr val="black"/>
              </a:solidFill>
            </a:endParaRPr>
          </a:p>
        </p:txBody>
      </p:sp>
      <p:sp>
        <p:nvSpPr>
          <p:cNvPr id="12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735869" y="6536323"/>
            <a:ext cx="331931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713"/>
            <a:fld id="{81D60167-4931-47E6-BA6A-407CBD079E47}" type="slidenum">
              <a:rPr sz="1300" spc="-9" dirty="0">
                <a:solidFill>
                  <a:prstClr val="black"/>
                </a:solidFill>
              </a:rPr>
              <a:pPr marL="91713"/>
              <a:t>5</a:t>
            </a:fld>
            <a:endParaRPr sz="1300" spc="-9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4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000" y="228600"/>
            <a:ext cx="9144000" cy="838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 Mission-Support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Benchmarking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Real Property Metrics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9600" y="1371600"/>
            <a:ext cx="3276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>
              <a:spcAft>
                <a:spcPts val="300"/>
              </a:spcAft>
            </a:pPr>
            <a:r>
              <a:rPr lang="en-US" sz="1800" b="1" dirty="0" smtClean="0">
                <a:solidFill>
                  <a:prstClr val="black"/>
                </a:solidFill>
              </a:rPr>
              <a:t>Cost &amp; Efficiency Measures</a:t>
            </a:r>
          </a:p>
          <a:p>
            <a:pPr marL="176213" algn="l">
              <a:spcAft>
                <a:spcPts val="300"/>
              </a:spcAft>
            </a:pPr>
            <a:endParaRPr lang="en-US" sz="1600" dirty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 smtClean="0">
              <a:solidFill>
                <a:prstClr val="black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419600" y="1371600"/>
            <a:ext cx="43434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>
              <a:spcAft>
                <a:spcPts val="300"/>
              </a:spcAft>
            </a:pPr>
            <a:r>
              <a:rPr lang="en-US" sz="1800" b="1" dirty="0" smtClean="0">
                <a:solidFill>
                  <a:prstClr val="black"/>
                </a:solidFill>
              </a:rPr>
              <a:t>‘Quality of Service’ Measures</a:t>
            </a:r>
          </a:p>
          <a:p>
            <a:pPr marL="176213" algn="l">
              <a:spcAft>
                <a:spcPts val="300"/>
              </a:spcAft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>
              <a:solidFill>
                <a:prstClr val="black"/>
              </a:solidFill>
            </a:endParaRPr>
          </a:p>
          <a:p>
            <a:pPr marL="176213" algn="l">
              <a:spcAft>
                <a:spcPts val="300"/>
              </a:spcAft>
            </a:pPr>
            <a:endParaRPr lang="en-US" sz="1600" dirty="0" smtClean="0">
              <a:solidFill>
                <a:prstClr val="black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934567"/>
              </p:ext>
            </p:extLst>
          </p:nvPr>
        </p:nvGraphicFramePr>
        <p:xfrm>
          <a:off x="381000" y="1752952"/>
          <a:ext cx="3810000" cy="4571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0"/>
              </a:tblGrid>
              <a:tr h="609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Operation and Maintenance (O&amp;M) Cost per square foot ($/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sqft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– Owned Offices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Operation and Maintenance (O&amp;M) Cost per square foot ($/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sqft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– Owned Warehouse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Rent per square foot ($/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sqft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– Direct Leased - Offices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90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Rent per square foot ($/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sqft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– Direct Leased - Warehouse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37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Rent per square foot ($/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sqft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– Occupancy Agreement - Offices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Rent per square foot ($/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sqft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– Occupancy Agreement - Warehouse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Square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feet per person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Direct Leased – Offices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Square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feet per person 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 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Occupancy Agreement 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 Offices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Square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feet per person 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 Owned –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Offices 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162636"/>
              </p:ext>
            </p:extLst>
          </p:nvPr>
        </p:nvGraphicFramePr>
        <p:xfrm>
          <a:off x="4876800" y="1779270"/>
          <a:ext cx="3733799" cy="963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33799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 smtClean="0">
                          <a:solidFill>
                            <a:schemeClr val="tx1"/>
                          </a:solidFill>
                        </a:rPr>
                        <a:t>Operational Quality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Current Portfolio Square Feet (SF) as a percent of Reduce the Footprint (</a:t>
                      </a:r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FtF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Baseline SF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76800" y="2895600"/>
            <a:ext cx="3733800" cy="22159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6213" algn="ctr">
              <a:spcAft>
                <a:spcPts val="300"/>
              </a:spcAft>
            </a:pPr>
            <a:r>
              <a:rPr lang="en-US" sz="1600" u="sng" dirty="0">
                <a:solidFill>
                  <a:prstClr val="black"/>
                </a:solidFill>
              </a:rPr>
              <a:t>Customer Satisfaction</a:t>
            </a: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prstClr val="black"/>
                </a:solidFill>
              </a:rPr>
              <a:t>Satisfaction with the quality of support and solutions in </a:t>
            </a:r>
            <a:r>
              <a:rPr lang="en-US" sz="1300" dirty="0" smtClean="0">
                <a:solidFill>
                  <a:prstClr val="black"/>
                </a:solidFill>
              </a:rPr>
              <a:t>a variety of Building </a:t>
            </a:r>
            <a:r>
              <a:rPr lang="en-US" sz="1300" dirty="0">
                <a:solidFill>
                  <a:prstClr val="black"/>
                </a:solidFill>
              </a:rPr>
              <a:t>service </a:t>
            </a:r>
            <a:r>
              <a:rPr lang="en-US" sz="1300" dirty="0" smtClean="0">
                <a:solidFill>
                  <a:prstClr val="black"/>
                </a:solidFill>
              </a:rPr>
              <a:t>areas and attributes, including:</a:t>
            </a:r>
            <a:endParaRPr lang="en-US" sz="1300" dirty="0">
              <a:solidFill>
                <a:prstClr val="black"/>
              </a:solidFill>
            </a:endParaRPr>
          </a:p>
          <a:p>
            <a:pPr marL="231775" indent="-122238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prstClr val="black"/>
                </a:solidFill>
              </a:rPr>
              <a:t>Building condition</a:t>
            </a:r>
          </a:p>
          <a:p>
            <a:pPr marL="231775" indent="-122238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prstClr val="black"/>
                </a:solidFill>
              </a:rPr>
              <a:t>Cleanliness</a:t>
            </a:r>
          </a:p>
          <a:p>
            <a:pPr marL="231775" indent="-122238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prstClr val="black"/>
                </a:solidFill>
              </a:rPr>
              <a:t>Temperature</a:t>
            </a:r>
          </a:p>
          <a:p>
            <a:pPr marL="231775" indent="-122238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prstClr val="black"/>
                </a:solidFill>
              </a:rPr>
              <a:t>Noise level</a:t>
            </a:r>
          </a:p>
          <a:p>
            <a:pPr marL="231775" indent="-122238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prstClr val="black"/>
                </a:solidFill>
              </a:rPr>
              <a:t>Privacy level</a:t>
            </a:r>
          </a:p>
          <a:p>
            <a:pPr marL="231775" indent="-122238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prstClr val="black"/>
                </a:solidFill>
              </a:rPr>
              <a:t>Responsiveness of maintenance &amp; repair services</a:t>
            </a:r>
            <a:endParaRPr lang="en-US" sz="1300" dirty="0">
              <a:solidFill>
                <a:prstClr val="black"/>
              </a:solidFill>
            </a:endParaRPr>
          </a:p>
        </p:txBody>
      </p:sp>
      <p:sp>
        <p:nvSpPr>
          <p:cNvPr id="12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735869" y="6505545"/>
            <a:ext cx="408131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713"/>
            <a:fld id="{81D60167-4931-47E6-BA6A-407CBD079E47}" type="slidenum">
              <a:rPr sz="1300" spc="-9" dirty="0">
                <a:solidFill>
                  <a:prstClr val="black"/>
                </a:solidFill>
              </a:rPr>
              <a:pPr marL="91713"/>
              <a:t>6</a:t>
            </a:fld>
            <a:endParaRPr sz="1300" spc="-9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1914</TotalTime>
  <Words>735</Words>
  <Application>Microsoft Office PowerPoint</Application>
  <PresentationFormat>On-screen Show (4:3)</PresentationFormat>
  <Paragraphs>166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Full List of Federal Mission-Support Benchmark Metrics, by Function 2017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General Services Administration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ClarkJBradley</dc:creator>
  <cp:lastModifiedBy>LaurenGStocker</cp:lastModifiedBy>
  <cp:revision>98</cp:revision>
  <cp:lastPrinted>2017-09-20T15:23:09Z</cp:lastPrinted>
  <dcterms:created xsi:type="dcterms:W3CDTF">2016-08-05T15:21:45Z</dcterms:created>
  <dcterms:modified xsi:type="dcterms:W3CDTF">2018-04-25T16:58:08Z</dcterms:modified>
</cp:coreProperties>
</file>