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5" r:id="rId5"/>
    <p:sldId id="266" r:id="rId6"/>
    <p:sldId id="267" r:id="rId7"/>
    <p:sldId id="268" r:id="rId8"/>
  </p:sldIdLst>
  <p:sldSz cx="134112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 Anderson" initials="LA" lastIdx="9" clrIdx="0">
    <p:extLst>
      <p:ext uri="{19B8F6BF-5375-455C-9EA6-DF929625EA0E}">
        <p15:presenceInfo xmlns:p15="http://schemas.microsoft.com/office/powerpoint/2012/main" userId="Lauren Ander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47" d="100"/>
          <a:sy n="47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840" y="1646133"/>
            <a:ext cx="1139952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5282989"/>
            <a:ext cx="100584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10CA-C9D8-4E78-B56A-AB7A50C7F27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AFCF-D21F-414D-A9D4-B0A2F796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10CA-C9D8-4E78-B56A-AB7A50C7F27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AFCF-D21F-414D-A9D4-B0A2F796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1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7391" y="535517"/>
            <a:ext cx="289179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2021" y="535517"/>
            <a:ext cx="8507730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10CA-C9D8-4E78-B56A-AB7A50C7F27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AFCF-D21F-414D-A9D4-B0A2F796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3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10CA-C9D8-4E78-B56A-AB7A50C7F27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AFCF-D21F-414D-A9D4-B0A2F796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3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36" y="2507618"/>
            <a:ext cx="1156716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036" y="6731215"/>
            <a:ext cx="1156716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10CA-C9D8-4E78-B56A-AB7A50C7F27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AFCF-D21F-414D-A9D4-B0A2F796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3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2020" y="2677584"/>
            <a:ext cx="569976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9420" y="2677584"/>
            <a:ext cx="569976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10CA-C9D8-4E78-B56A-AB7A50C7F27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AFCF-D21F-414D-A9D4-B0A2F796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9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67" y="535519"/>
            <a:ext cx="1156716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768" y="2465706"/>
            <a:ext cx="5673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3768" y="3674110"/>
            <a:ext cx="5673565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9421" y="2465706"/>
            <a:ext cx="5701507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9421" y="3674110"/>
            <a:ext cx="5701507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10CA-C9D8-4E78-B56A-AB7A50C7F27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AFCF-D21F-414D-A9D4-B0A2F796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8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10CA-C9D8-4E78-B56A-AB7A50C7F27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AFCF-D21F-414D-A9D4-B0A2F796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9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10CA-C9D8-4E78-B56A-AB7A50C7F27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AFCF-D21F-414D-A9D4-B0A2F796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8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67" y="670560"/>
            <a:ext cx="432546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1507" y="1448226"/>
            <a:ext cx="678942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3767" y="3017520"/>
            <a:ext cx="432546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10CA-C9D8-4E78-B56A-AB7A50C7F27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AFCF-D21F-414D-A9D4-B0A2F796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8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67" y="670560"/>
            <a:ext cx="432546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01507" y="1448226"/>
            <a:ext cx="678942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3767" y="3017520"/>
            <a:ext cx="432546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10CA-C9D8-4E78-B56A-AB7A50C7F27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AFCF-D21F-414D-A9D4-B0A2F796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5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2020" y="535519"/>
            <a:ext cx="1156716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2020" y="2677584"/>
            <a:ext cx="1156716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2020" y="9322649"/>
            <a:ext cx="30175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B10CA-C9D8-4E78-B56A-AB7A50C7F27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2460" y="9322649"/>
            <a:ext cx="45262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1660" y="9322649"/>
            <a:ext cx="30175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7AFCF-D21F-414D-A9D4-B0A2F796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3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E338BE80-542B-4E60-8D3E-668DD7427350}"/>
              </a:ext>
            </a:extLst>
          </p:cNvPr>
          <p:cNvGrpSpPr/>
          <p:nvPr/>
        </p:nvGrpSpPr>
        <p:grpSpPr>
          <a:xfrm>
            <a:off x="7160125" y="4335022"/>
            <a:ext cx="5029200" cy="5029200"/>
            <a:chOff x="4024681" y="1557042"/>
            <a:chExt cx="3401355" cy="3361321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242F48F-9102-47A5-9480-F98E121CDD05}"/>
                </a:ext>
              </a:extLst>
            </p:cNvPr>
            <p:cNvSpPr/>
            <p:nvPr/>
          </p:nvSpPr>
          <p:spPr>
            <a:xfrm>
              <a:off x="4336473" y="1828800"/>
              <a:ext cx="3089563" cy="30895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F74B45F-DBC2-4B89-BAFF-7984046AB176}"/>
                </a:ext>
              </a:extLst>
            </p:cNvPr>
            <p:cNvSpPr/>
            <p:nvPr/>
          </p:nvSpPr>
          <p:spPr>
            <a:xfrm rot="18787312">
              <a:off x="6182746" y="1751006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BF74CE5-2CD4-4446-AF94-7BD796B173A8}"/>
                </a:ext>
              </a:extLst>
            </p:cNvPr>
            <p:cNvSpPr/>
            <p:nvPr/>
          </p:nvSpPr>
          <p:spPr>
            <a:xfrm rot="2452716">
              <a:off x="6403462" y="4200842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B865006-2ACA-477A-8CD2-FFF60FBBE20C}"/>
                </a:ext>
              </a:extLst>
            </p:cNvPr>
            <p:cNvSpPr/>
            <p:nvPr/>
          </p:nvSpPr>
          <p:spPr>
            <a:xfrm rot="21166380">
              <a:off x="4024681" y="3471505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92" name="Right Triangle 91">
              <a:extLst>
                <a:ext uri="{FF2B5EF4-FFF2-40B4-BE49-F238E27FC236}">
                  <a16:creationId xmlns:a16="http://schemas.microsoft.com/office/drawing/2014/main" id="{FBC8562B-06CF-46CA-81EA-BC81DA1FF3D7}"/>
                </a:ext>
              </a:extLst>
            </p:cNvPr>
            <p:cNvSpPr/>
            <p:nvPr/>
          </p:nvSpPr>
          <p:spPr>
            <a:xfrm rot="6498819">
              <a:off x="4388385" y="3953626"/>
              <a:ext cx="235527" cy="235527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93" name="Right Triangle 92">
              <a:extLst>
                <a:ext uri="{FF2B5EF4-FFF2-40B4-BE49-F238E27FC236}">
                  <a16:creationId xmlns:a16="http://schemas.microsoft.com/office/drawing/2014/main" id="{E6F685AA-F9D4-4F4F-933C-851E13454E96}"/>
                </a:ext>
              </a:extLst>
            </p:cNvPr>
            <p:cNvSpPr/>
            <p:nvPr/>
          </p:nvSpPr>
          <p:spPr>
            <a:xfrm rot="303790">
              <a:off x="7061574" y="4128561"/>
              <a:ext cx="235527" cy="235527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94" name="Right Triangle 93">
              <a:extLst>
                <a:ext uri="{FF2B5EF4-FFF2-40B4-BE49-F238E27FC236}">
                  <a16:creationId xmlns:a16="http://schemas.microsoft.com/office/drawing/2014/main" id="{7F96C35D-9A9E-4121-B194-6D7D05859A8C}"/>
                </a:ext>
              </a:extLst>
            </p:cNvPr>
            <p:cNvSpPr/>
            <p:nvPr/>
          </p:nvSpPr>
          <p:spPr>
            <a:xfrm rot="14928958">
              <a:off x="6200481" y="1772661"/>
              <a:ext cx="235527" cy="235527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B0F69B6-340F-4AB6-AEE9-1B04D37E4D71}"/>
              </a:ext>
            </a:extLst>
          </p:cNvPr>
          <p:cNvGrpSpPr/>
          <p:nvPr/>
        </p:nvGrpSpPr>
        <p:grpSpPr>
          <a:xfrm>
            <a:off x="5095654" y="146549"/>
            <a:ext cx="3158932" cy="3158932"/>
            <a:chOff x="4024681" y="1557042"/>
            <a:chExt cx="3401355" cy="3361321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8C82CFF-D1D2-4E7D-A688-C933B908AC45}"/>
                </a:ext>
              </a:extLst>
            </p:cNvPr>
            <p:cNvSpPr/>
            <p:nvPr/>
          </p:nvSpPr>
          <p:spPr>
            <a:xfrm>
              <a:off x="4336473" y="1828800"/>
              <a:ext cx="3089563" cy="30895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CE07666-A0B9-4BC8-8879-41EC83AC63F2}"/>
                </a:ext>
              </a:extLst>
            </p:cNvPr>
            <p:cNvSpPr/>
            <p:nvPr/>
          </p:nvSpPr>
          <p:spPr>
            <a:xfrm rot="18787312">
              <a:off x="6182746" y="1751006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1EB0267-512E-4DBF-A40B-A0EECA14963D}"/>
                </a:ext>
              </a:extLst>
            </p:cNvPr>
            <p:cNvSpPr/>
            <p:nvPr/>
          </p:nvSpPr>
          <p:spPr>
            <a:xfrm rot="2452716">
              <a:off x="6403462" y="4200842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F468174-3638-4FB1-B7ED-4C6136F63018}"/>
                </a:ext>
              </a:extLst>
            </p:cNvPr>
            <p:cNvSpPr/>
            <p:nvPr/>
          </p:nvSpPr>
          <p:spPr>
            <a:xfrm rot="21166380">
              <a:off x="4024681" y="3471505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81" name="Right Triangle 80">
              <a:extLst>
                <a:ext uri="{FF2B5EF4-FFF2-40B4-BE49-F238E27FC236}">
                  <a16:creationId xmlns:a16="http://schemas.microsoft.com/office/drawing/2014/main" id="{CEC1D224-1966-46CB-BD17-A580C1519304}"/>
                </a:ext>
              </a:extLst>
            </p:cNvPr>
            <p:cNvSpPr/>
            <p:nvPr/>
          </p:nvSpPr>
          <p:spPr>
            <a:xfrm rot="6498819">
              <a:off x="4388385" y="3953626"/>
              <a:ext cx="235527" cy="235527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82" name="Right Triangle 81">
              <a:extLst>
                <a:ext uri="{FF2B5EF4-FFF2-40B4-BE49-F238E27FC236}">
                  <a16:creationId xmlns:a16="http://schemas.microsoft.com/office/drawing/2014/main" id="{70C8E318-1F81-4285-A94D-86A61B7F2252}"/>
                </a:ext>
              </a:extLst>
            </p:cNvPr>
            <p:cNvSpPr/>
            <p:nvPr/>
          </p:nvSpPr>
          <p:spPr>
            <a:xfrm rot="303790">
              <a:off x="7061574" y="4128561"/>
              <a:ext cx="235527" cy="235527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83" name="Right Triangle 82">
              <a:extLst>
                <a:ext uri="{FF2B5EF4-FFF2-40B4-BE49-F238E27FC236}">
                  <a16:creationId xmlns:a16="http://schemas.microsoft.com/office/drawing/2014/main" id="{F65CD475-5E2B-4798-B134-F8BB2A2C9FDD}"/>
                </a:ext>
              </a:extLst>
            </p:cNvPr>
            <p:cNvSpPr/>
            <p:nvPr/>
          </p:nvSpPr>
          <p:spPr>
            <a:xfrm rot="14928958">
              <a:off x="6200481" y="1772661"/>
              <a:ext cx="235527" cy="235527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B79499D-2D7A-4A14-ADDC-9A13ABA7761C}"/>
              </a:ext>
            </a:extLst>
          </p:cNvPr>
          <p:cNvGrpSpPr/>
          <p:nvPr/>
        </p:nvGrpSpPr>
        <p:grpSpPr>
          <a:xfrm rot="20884816">
            <a:off x="686627" y="4457718"/>
            <a:ext cx="5029200" cy="5029200"/>
            <a:chOff x="4024681" y="1557042"/>
            <a:chExt cx="3401355" cy="336132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5CE4EBF-9F49-4EED-A9F0-D5B2877246D5}"/>
                </a:ext>
              </a:extLst>
            </p:cNvPr>
            <p:cNvSpPr/>
            <p:nvPr/>
          </p:nvSpPr>
          <p:spPr>
            <a:xfrm>
              <a:off x="4336473" y="1828800"/>
              <a:ext cx="3089563" cy="30895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390EBC0-39B3-4C96-AD44-B510ED5B8A9B}"/>
                </a:ext>
              </a:extLst>
            </p:cNvPr>
            <p:cNvSpPr/>
            <p:nvPr/>
          </p:nvSpPr>
          <p:spPr>
            <a:xfrm rot="18787312">
              <a:off x="6182746" y="1751006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8039D5F-D401-446E-A0A1-31C410FD52F8}"/>
                </a:ext>
              </a:extLst>
            </p:cNvPr>
            <p:cNvSpPr/>
            <p:nvPr/>
          </p:nvSpPr>
          <p:spPr>
            <a:xfrm rot="2452716">
              <a:off x="6403462" y="4200842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6D70A79-6A11-42F6-B60F-87AEA356A3D6}"/>
                </a:ext>
              </a:extLst>
            </p:cNvPr>
            <p:cNvSpPr/>
            <p:nvPr/>
          </p:nvSpPr>
          <p:spPr>
            <a:xfrm rot="21166380">
              <a:off x="4024681" y="3471505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67" name="Right Triangle 66">
              <a:extLst>
                <a:ext uri="{FF2B5EF4-FFF2-40B4-BE49-F238E27FC236}">
                  <a16:creationId xmlns:a16="http://schemas.microsoft.com/office/drawing/2014/main" id="{4083CA9B-EE05-4F9F-8B94-2C8A760A872D}"/>
                </a:ext>
              </a:extLst>
            </p:cNvPr>
            <p:cNvSpPr/>
            <p:nvPr/>
          </p:nvSpPr>
          <p:spPr>
            <a:xfrm rot="6498819">
              <a:off x="4388385" y="3953626"/>
              <a:ext cx="235527" cy="235527"/>
            </a:xfrm>
            <a:prstGeom prst="rt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68" name="Right Triangle 67">
              <a:extLst>
                <a:ext uri="{FF2B5EF4-FFF2-40B4-BE49-F238E27FC236}">
                  <a16:creationId xmlns:a16="http://schemas.microsoft.com/office/drawing/2014/main" id="{D465265A-E676-42F3-8A17-062D467BD6D1}"/>
                </a:ext>
              </a:extLst>
            </p:cNvPr>
            <p:cNvSpPr/>
            <p:nvPr/>
          </p:nvSpPr>
          <p:spPr>
            <a:xfrm rot="303790">
              <a:off x="7061574" y="4128561"/>
              <a:ext cx="235527" cy="235527"/>
            </a:xfrm>
            <a:prstGeom prst="rt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69" name="Right Triangle 68">
              <a:extLst>
                <a:ext uri="{FF2B5EF4-FFF2-40B4-BE49-F238E27FC236}">
                  <a16:creationId xmlns:a16="http://schemas.microsoft.com/office/drawing/2014/main" id="{45D112E9-40CD-4235-8581-969EF1B1233B}"/>
                </a:ext>
              </a:extLst>
            </p:cNvPr>
            <p:cNvSpPr/>
            <p:nvPr/>
          </p:nvSpPr>
          <p:spPr>
            <a:xfrm rot="14909464">
              <a:off x="6225315" y="1772151"/>
              <a:ext cx="235527" cy="235527"/>
            </a:xfrm>
            <a:prstGeom prst="rt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EC0694C-9155-4505-9A85-6D5F93C66722}"/>
              </a:ext>
            </a:extLst>
          </p:cNvPr>
          <p:cNvGrpSpPr/>
          <p:nvPr/>
        </p:nvGrpSpPr>
        <p:grpSpPr>
          <a:xfrm>
            <a:off x="4185921" y="2692401"/>
            <a:ext cx="5039359" cy="5031501"/>
            <a:chOff x="4185921" y="2509521"/>
            <a:chExt cx="5039359" cy="5031501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8EA1AB7-8C73-4634-B8A6-D3228095F4CB}"/>
                </a:ext>
              </a:extLst>
            </p:cNvPr>
            <p:cNvSpPr/>
            <p:nvPr/>
          </p:nvSpPr>
          <p:spPr>
            <a:xfrm>
              <a:off x="4289828" y="2509521"/>
              <a:ext cx="4570909" cy="2017365"/>
            </a:xfrm>
            <a:custGeom>
              <a:avLst/>
              <a:gdLst>
                <a:gd name="connsiteX0" fmla="*/ 2415773 w 4570909"/>
                <a:gd name="connsiteY0" fmla="*/ 0 h 2017365"/>
                <a:gd name="connsiteX1" fmla="*/ 4505131 w 4570909"/>
                <a:gd name="connsiteY1" fmla="*/ 1110903 h 2017365"/>
                <a:gd name="connsiteX2" fmla="*/ 4570909 w 4570909"/>
                <a:gd name="connsiteY2" fmla="*/ 1219177 h 2017365"/>
                <a:gd name="connsiteX3" fmla="*/ 4208564 w 4570909"/>
                <a:gd name="connsiteY3" fmla="*/ 1797250 h 2017365"/>
                <a:gd name="connsiteX4" fmla="*/ 3533787 w 4570909"/>
                <a:gd name="connsiteY4" fmla="*/ 1760838 h 2017365"/>
                <a:gd name="connsiteX5" fmla="*/ 3458486 w 4570909"/>
                <a:gd name="connsiteY5" fmla="*/ 1660141 h 2017365"/>
                <a:gd name="connsiteX6" fmla="*/ 2415773 w 4570909"/>
                <a:gd name="connsiteY6" fmla="*/ 1168400 h 2017365"/>
                <a:gd name="connsiteX7" fmla="*/ 1170683 w 4570909"/>
                <a:gd name="connsiteY7" fmla="*/ 1993701 h 2017365"/>
                <a:gd name="connsiteX8" fmla="*/ 1162022 w 4570909"/>
                <a:gd name="connsiteY8" fmla="*/ 2017365 h 2017365"/>
                <a:gd name="connsiteX9" fmla="*/ 695432 w 4570909"/>
                <a:gd name="connsiteY9" fmla="*/ 1581475 h 2017365"/>
                <a:gd name="connsiteX10" fmla="*/ 0 w 4570909"/>
                <a:gd name="connsiteY10" fmla="*/ 1806859 h 2017365"/>
                <a:gd name="connsiteX11" fmla="*/ 9373 w 4570909"/>
                <a:gd name="connsiteY11" fmla="*/ 1770404 h 2017365"/>
                <a:gd name="connsiteX12" fmla="*/ 2415773 w 4570909"/>
                <a:gd name="connsiteY12" fmla="*/ 0 h 201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0909" h="2017365">
                  <a:moveTo>
                    <a:pt x="2415773" y="0"/>
                  </a:moveTo>
                  <a:cubicBezTo>
                    <a:pt x="3285511" y="0"/>
                    <a:pt x="4052327" y="440664"/>
                    <a:pt x="4505131" y="1110903"/>
                  </a:cubicBezTo>
                  <a:lnTo>
                    <a:pt x="4570909" y="1219177"/>
                  </a:lnTo>
                  <a:lnTo>
                    <a:pt x="4208564" y="1797250"/>
                  </a:lnTo>
                  <a:lnTo>
                    <a:pt x="3533787" y="1760838"/>
                  </a:lnTo>
                  <a:lnTo>
                    <a:pt x="3458486" y="1660141"/>
                  </a:lnTo>
                  <a:cubicBezTo>
                    <a:pt x="3210642" y="1359822"/>
                    <a:pt x="2835562" y="1168400"/>
                    <a:pt x="2415773" y="1168400"/>
                  </a:cubicBezTo>
                  <a:cubicBezTo>
                    <a:pt x="1856055" y="1168400"/>
                    <a:pt x="1375819" y="1508706"/>
                    <a:pt x="1170683" y="1993701"/>
                  </a:cubicBezTo>
                  <a:lnTo>
                    <a:pt x="1162022" y="2017365"/>
                  </a:lnTo>
                  <a:lnTo>
                    <a:pt x="695432" y="1581475"/>
                  </a:lnTo>
                  <a:lnTo>
                    <a:pt x="0" y="1806859"/>
                  </a:lnTo>
                  <a:lnTo>
                    <a:pt x="9373" y="1770404"/>
                  </a:lnTo>
                  <a:cubicBezTo>
                    <a:pt x="328393" y="744722"/>
                    <a:pt x="1285114" y="0"/>
                    <a:pt x="2415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451C967-FA6E-48F5-B9DD-A61E0E9488DC}"/>
                </a:ext>
              </a:extLst>
            </p:cNvPr>
            <p:cNvSpPr/>
            <p:nvPr/>
          </p:nvSpPr>
          <p:spPr>
            <a:xfrm>
              <a:off x="6624320" y="4074255"/>
              <a:ext cx="2600960" cy="3463689"/>
            </a:xfrm>
            <a:custGeom>
              <a:avLst/>
              <a:gdLst>
                <a:gd name="connsiteX0" fmla="*/ 2412404 w 2600960"/>
                <a:gd name="connsiteY0" fmla="*/ 0 h 3463689"/>
                <a:gd name="connsiteX1" fmla="*/ 2487680 w 2600960"/>
                <a:gd name="connsiteY1" fmla="*/ 205670 h 3463689"/>
                <a:gd name="connsiteX2" fmla="*/ 2600960 w 2600960"/>
                <a:gd name="connsiteY2" fmla="*/ 954946 h 3463689"/>
                <a:gd name="connsiteX3" fmla="*/ 338903 w 2600960"/>
                <a:gd name="connsiteY3" fmla="*/ 3461617 h 3463689"/>
                <a:gd name="connsiteX4" fmla="*/ 297867 w 2600960"/>
                <a:gd name="connsiteY4" fmla="*/ 3463689 h 3463689"/>
                <a:gd name="connsiteX5" fmla="*/ 0 w 2600960"/>
                <a:gd name="connsiteY5" fmla="*/ 2882587 h 3463689"/>
                <a:gd name="connsiteX6" fmla="*/ 416058 w 2600960"/>
                <a:gd name="connsiteY6" fmla="*/ 2262716 h 3463689"/>
                <a:gd name="connsiteX7" fmla="*/ 483109 w 2600960"/>
                <a:gd name="connsiteY7" fmla="*/ 2245475 h 3463689"/>
                <a:gd name="connsiteX8" fmla="*/ 1432560 w 2600960"/>
                <a:gd name="connsiteY8" fmla="*/ 954946 h 3463689"/>
                <a:gd name="connsiteX9" fmla="*/ 1371809 w 2600960"/>
                <a:gd name="connsiteY9" fmla="*/ 553117 h 3463689"/>
                <a:gd name="connsiteX10" fmla="*/ 1366366 w 2600960"/>
                <a:gd name="connsiteY10" fmla="*/ 538246 h 3463689"/>
                <a:gd name="connsiteX11" fmla="*/ 2051838 w 2600960"/>
                <a:gd name="connsiteY11" fmla="*/ 575236 h 3463689"/>
                <a:gd name="connsiteX12" fmla="*/ 2412404 w 2600960"/>
                <a:gd name="connsiteY12" fmla="*/ 0 h 3463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0960" h="3463689">
                  <a:moveTo>
                    <a:pt x="2412404" y="0"/>
                  </a:moveTo>
                  <a:lnTo>
                    <a:pt x="2487680" y="205670"/>
                  </a:lnTo>
                  <a:cubicBezTo>
                    <a:pt x="2561300" y="442366"/>
                    <a:pt x="2600960" y="694025"/>
                    <a:pt x="2600960" y="954946"/>
                  </a:cubicBezTo>
                  <a:cubicBezTo>
                    <a:pt x="2600960" y="2259553"/>
                    <a:pt x="1609467" y="3332585"/>
                    <a:pt x="338903" y="3461617"/>
                  </a:cubicBezTo>
                  <a:lnTo>
                    <a:pt x="297867" y="3463689"/>
                  </a:lnTo>
                  <a:lnTo>
                    <a:pt x="0" y="2882587"/>
                  </a:lnTo>
                  <a:lnTo>
                    <a:pt x="416058" y="2262716"/>
                  </a:lnTo>
                  <a:lnTo>
                    <a:pt x="483109" y="2245475"/>
                  </a:lnTo>
                  <a:cubicBezTo>
                    <a:pt x="1033173" y="2074388"/>
                    <a:pt x="1432560" y="1561308"/>
                    <a:pt x="1432560" y="954946"/>
                  </a:cubicBezTo>
                  <a:cubicBezTo>
                    <a:pt x="1432560" y="815017"/>
                    <a:pt x="1411291" y="680055"/>
                    <a:pt x="1371809" y="553117"/>
                  </a:cubicBezTo>
                  <a:lnTo>
                    <a:pt x="1366366" y="538246"/>
                  </a:lnTo>
                  <a:lnTo>
                    <a:pt x="2051838" y="575236"/>
                  </a:lnTo>
                  <a:lnTo>
                    <a:pt x="24124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DFF78C9-8E9E-4AF3-B1BC-1BD1E734883C}"/>
                </a:ext>
              </a:extLst>
            </p:cNvPr>
            <p:cNvSpPr/>
            <p:nvPr/>
          </p:nvSpPr>
          <p:spPr>
            <a:xfrm>
              <a:off x="4185921" y="4467855"/>
              <a:ext cx="2427745" cy="3073167"/>
            </a:xfrm>
            <a:custGeom>
              <a:avLst/>
              <a:gdLst>
                <a:gd name="connsiteX0" fmla="*/ 715465 w 2427745"/>
                <a:gd name="connsiteY0" fmla="*/ 0 h 3073167"/>
                <a:gd name="connsiteX1" fmla="*/ 1175065 w 2427745"/>
                <a:gd name="connsiteY1" fmla="*/ 429360 h 3073167"/>
                <a:gd name="connsiteX2" fmla="*/ 1168400 w 2427745"/>
                <a:gd name="connsiteY2" fmla="*/ 561346 h 3073167"/>
                <a:gd name="connsiteX3" fmla="*/ 2381520 w 2427745"/>
                <a:gd name="connsiteY3" fmla="*/ 1905649 h 3073167"/>
                <a:gd name="connsiteX4" fmla="*/ 2427745 w 2427745"/>
                <a:gd name="connsiteY4" fmla="*/ 1907984 h 3073167"/>
                <a:gd name="connsiteX5" fmla="*/ 2052986 w 2427745"/>
                <a:gd name="connsiteY5" fmla="*/ 2466325 h 3073167"/>
                <a:gd name="connsiteX6" fmla="*/ 2364047 w 2427745"/>
                <a:gd name="connsiteY6" fmla="*/ 3073167 h 3073167"/>
                <a:gd name="connsiteX7" fmla="*/ 2262057 w 2427745"/>
                <a:gd name="connsiteY7" fmla="*/ 3068017 h 3073167"/>
                <a:gd name="connsiteX8" fmla="*/ 0 w 2427745"/>
                <a:gd name="connsiteY8" fmla="*/ 561346 h 3073167"/>
                <a:gd name="connsiteX9" fmla="*/ 13009 w 2427745"/>
                <a:gd name="connsiteY9" fmla="*/ 303723 h 3073167"/>
                <a:gd name="connsiteX10" fmla="*/ 25222 w 2427745"/>
                <a:gd name="connsiteY10" fmla="*/ 223702 h 3073167"/>
                <a:gd name="connsiteX11" fmla="*/ 715465 w 2427745"/>
                <a:gd name="connsiteY11" fmla="*/ 0 h 307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7745" h="3073167">
                  <a:moveTo>
                    <a:pt x="715465" y="0"/>
                  </a:moveTo>
                  <a:lnTo>
                    <a:pt x="1175065" y="429360"/>
                  </a:lnTo>
                  <a:lnTo>
                    <a:pt x="1168400" y="561346"/>
                  </a:lnTo>
                  <a:cubicBezTo>
                    <a:pt x="1168400" y="1260994"/>
                    <a:pt x="1700129" y="1836451"/>
                    <a:pt x="2381520" y="1905649"/>
                  </a:cubicBezTo>
                  <a:lnTo>
                    <a:pt x="2427745" y="1907984"/>
                  </a:lnTo>
                  <a:lnTo>
                    <a:pt x="2052986" y="2466325"/>
                  </a:lnTo>
                  <a:lnTo>
                    <a:pt x="2364047" y="3073167"/>
                  </a:lnTo>
                  <a:lnTo>
                    <a:pt x="2262057" y="3068017"/>
                  </a:lnTo>
                  <a:cubicBezTo>
                    <a:pt x="991494" y="2938985"/>
                    <a:pt x="0" y="1865953"/>
                    <a:pt x="0" y="561346"/>
                  </a:cubicBezTo>
                  <a:cubicBezTo>
                    <a:pt x="0" y="474372"/>
                    <a:pt x="4407" y="388428"/>
                    <a:pt x="13009" y="303723"/>
                  </a:cubicBezTo>
                  <a:lnTo>
                    <a:pt x="25222" y="223702"/>
                  </a:lnTo>
                  <a:lnTo>
                    <a:pt x="7154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9185885-E340-4EB8-A5F8-BE75B33190D8}"/>
                </a:ext>
              </a:extLst>
            </p:cNvPr>
            <p:cNvSpPr txBox="1"/>
            <p:nvPr/>
          </p:nvSpPr>
          <p:spPr>
            <a:xfrm>
              <a:off x="5788315" y="3284419"/>
              <a:ext cx="1834570" cy="830997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Open Sans"/>
                </a:rPr>
                <a:t>SET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B315DC5-2CAA-4944-957B-BA73835BEB90}"/>
                </a:ext>
              </a:extLst>
            </p:cNvPr>
            <p:cNvSpPr txBox="1"/>
            <p:nvPr/>
          </p:nvSpPr>
          <p:spPr>
            <a:xfrm rot="18364849">
              <a:off x="6775789" y="5470055"/>
              <a:ext cx="2499360" cy="830997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Open Sans"/>
                </a:rPr>
                <a:t>PLAN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ECFF4B2-1040-45F4-A073-A2F03CF84783}"/>
                </a:ext>
              </a:extLst>
            </p:cNvPr>
            <p:cNvSpPr txBox="1"/>
            <p:nvPr/>
          </p:nvSpPr>
          <p:spPr>
            <a:xfrm rot="3399733">
              <a:off x="4314814" y="5505801"/>
              <a:ext cx="2130571" cy="830997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Open Sans"/>
                </a:rPr>
                <a:t>ACHIEVE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9F82A898-5BD4-4E03-99B5-C963BC8FAF25}"/>
              </a:ext>
            </a:extLst>
          </p:cNvPr>
          <p:cNvSpPr txBox="1"/>
          <p:nvPr/>
        </p:nvSpPr>
        <p:spPr>
          <a:xfrm>
            <a:off x="2067362" y="5226594"/>
            <a:ext cx="2397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Open Sans"/>
              </a:rPr>
              <a:t>Assess progress and identify improvement opportunities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43804FD-D5D6-49BD-8FEF-A3C82592CAA6}"/>
              </a:ext>
            </a:extLst>
          </p:cNvPr>
          <p:cNvSpPr/>
          <p:nvPr/>
        </p:nvSpPr>
        <p:spPr>
          <a:xfrm>
            <a:off x="1463286" y="6465025"/>
            <a:ext cx="2577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Open Sans"/>
              </a:rPr>
              <a:t>Innovate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D63A441-0BE6-48A7-A431-B08A6C4A541F}"/>
              </a:ext>
            </a:extLst>
          </p:cNvPr>
          <p:cNvSpPr/>
          <p:nvPr/>
        </p:nvSpPr>
        <p:spPr>
          <a:xfrm>
            <a:off x="1284204" y="6872459"/>
            <a:ext cx="2862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Open Sans"/>
              </a:rPr>
              <a:t>Celebrate progress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907AD32-323B-4C93-B25E-50F2EC54620B}"/>
              </a:ext>
            </a:extLst>
          </p:cNvPr>
          <p:cNvSpPr/>
          <p:nvPr/>
        </p:nvSpPr>
        <p:spPr>
          <a:xfrm>
            <a:off x="2480367" y="8648759"/>
            <a:ext cx="2341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Open Sans"/>
              </a:rPr>
              <a:t>Capture lessons learned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7897BD3-E7C8-492E-ACA6-F0D96E6018F6}"/>
              </a:ext>
            </a:extLst>
          </p:cNvPr>
          <p:cNvSpPr/>
          <p:nvPr/>
        </p:nvSpPr>
        <p:spPr>
          <a:xfrm>
            <a:off x="1737462" y="7964326"/>
            <a:ext cx="29646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Open Sans"/>
              </a:rPr>
              <a:t>Communicate strategically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AA62D73-A52F-4C38-AD80-10FDFA784D1C}"/>
              </a:ext>
            </a:extLst>
          </p:cNvPr>
          <p:cNvSpPr/>
          <p:nvPr/>
        </p:nvSpPr>
        <p:spPr>
          <a:xfrm>
            <a:off x="1463286" y="7279893"/>
            <a:ext cx="3896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Open Sans"/>
              </a:rPr>
              <a:t>Adjust strategies, activities, measures, and milestones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35F08F2-3BD2-4D5E-A3A8-CCF3FA47A0F4}"/>
              </a:ext>
            </a:extLst>
          </p:cNvPr>
          <p:cNvSpPr txBox="1"/>
          <p:nvPr/>
        </p:nvSpPr>
        <p:spPr>
          <a:xfrm>
            <a:off x="5857789" y="765544"/>
            <a:ext cx="206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/>
                </a:solidFill>
                <a:latin typeface="Open Sans"/>
              </a:rPr>
              <a:t>Set the goal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A5EEEE5-EFB3-4403-B684-6DED7722BE41}"/>
              </a:ext>
            </a:extLst>
          </p:cNvPr>
          <p:cNvSpPr/>
          <p:nvPr/>
        </p:nvSpPr>
        <p:spPr>
          <a:xfrm>
            <a:off x="5542806" y="1226468"/>
            <a:ext cx="2508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/>
                </a:solidFill>
                <a:latin typeface="Open Sans"/>
              </a:rPr>
              <a:t>Refine the goal statement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A21CEDC-3B1E-46DD-935B-561B13DA3681}"/>
              </a:ext>
            </a:extLst>
          </p:cNvPr>
          <p:cNvSpPr/>
          <p:nvPr/>
        </p:nvSpPr>
        <p:spPr>
          <a:xfrm>
            <a:off x="5488101" y="1964392"/>
            <a:ext cx="2418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/>
                </a:solidFill>
                <a:latin typeface="Open Sans"/>
              </a:rPr>
              <a:t>Build the goal team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94E304E-6522-45AB-9D94-E242C46D5E25}"/>
              </a:ext>
            </a:extLst>
          </p:cNvPr>
          <p:cNvSpPr txBox="1"/>
          <p:nvPr/>
        </p:nvSpPr>
        <p:spPr>
          <a:xfrm>
            <a:off x="9260508" y="5131793"/>
            <a:ext cx="1834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Assess the landscape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A0FD6CD-2FBD-4927-A58E-88AAF185A3DE}"/>
              </a:ext>
            </a:extLst>
          </p:cNvPr>
          <p:cNvSpPr/>
          <p:nvPr/>
        </p:nvSpPr>
        <p:spPr>
          <a:xfrm>
            <a:off x="9053411" y="5925604"/>
            <a:ext cx="3104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Identify key stakeholders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EA110D9-FC3E-4C1D-8C0F-A8B234EED34B}"/>
              </a:ext>
            </a:extLst>
          </p:cNvPr>
          <p:cNvSpPr/>
          <p:nvPr/>
        </p:nvSpPr>
        <p:spPr>
          <a:xfrm>
            <a:off x="8825300" y="6442416"/>
            <a:ext cx="285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Identify strategies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DC72C24-50BE-4B33-A48B-50EE37E77C00}"/>
              </a:ext>
            </a:extLst>
          </p:cNvPr>
          <p:cNvSpPr/>
          <p:nvPr/>
        </p:nvSpPr>
        <p:spPr>
          <a:xfrm>
            <a:off x="8424442" y="6959228"/>
            <a:ext cx="3135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Determine how to measure progress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86C60E-3858-4EFA-82F1-D65EC3A5428D}"/>
              </a:ext>
            </a:extLst>
          </p:cNvPr>
          <p:cNvSpPr/>
          <p:nvPr/>
        </p:nvSpPr>
        <p:spPr>
          <a:xfrm>
            <a:off x="8210681" y="7753039"/>
            <a:ext cx="2910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Manage for success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F8B41C5-D59D-4CE7-98D0-823E5BEA404F}"/>
              </a:ext>
            </a:extLst>
          </p:cNvPr>
          <p:cNvSpPr/>
          <p:nvPr/>
        </p:nvSpPr>
        <p:spPr>
          <a:xfrm>
            <a:off x="8447785" y="8269852"/>
            <a:ext cx="2901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Develop a communication strategy</a:t>
            </a:r>
          </a:p>
        </p:txBody>
      </p:sp>
    </p:spTree>
    <p:extLst>
      <p:ext uri="{BB962C8B-B14F-4D97-AF65-F5344CB8AC3E}">
        <p14:creationId xmlns:p14="http://schemas.microsoft.com/office/powerpoint/2010/main" val="211685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E338BE80-542B-4E60-8D3E-668DD7427350}"/>
              </a:ext>
            </a:extLst>
          </p:cNvPr>
          <p:cNvGrpSpPr/>
          <p:nvPr/>
        </p:nvGrpSpPr>
        <p:grpSpPr>
          <a:xfrm>
            <a:off x="7160125" y="4335022"/>
            <a:ext cx="5029200" cy="5029200"/>
            <a:chOff x="4024681" y="1557042"/>
            <a:chExt cx="3401355" cy="3361321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242F48F-9102-47A5-9480-F98E121CDD05}"/>
                </a:ext>
              </a:extLst>
            </p:cNvPr>
            <p:cNvSpPr/>
            <p:nvPr/>
          </p:nvSpPr>
          <p:spPr>
            <a:xfrm>
              <a:off x="4336473" y="1828800"/>
              <a:ext cx="3089563" cy="30895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F74B45F-DBC2-4B89-BAFF-7984046AB176}"/>
                </a:ext>
              </a:extLst>
            </p:cNvPr>
            <p:cNvSpPr/>
            <p:nvPr/>
          </p:nvSpPr>
          <p:spPr>
            <a:xfrm rot="18787312">
              <a:off x="6182746" y="1751006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BF74CE5-2CD4-4446-AF94-7BD796B173A8}"/>
                </a:ext>
              </a:extLst>
            </p:cNvPr>
            <p:cNvSpPr/>
            <p:nvPr/>
          </p:nvSpPr>
          <p:spPr>
            <a:xfrm rot="2452716">
              <a:off x="6403462" y="4200842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B865006-2ACA-477A-8CD2-FFF60FBBE20C}"/>
                </a:ext>
              </a:extLst>
            </p:cNvPr>
            <p:cNvSpPr/>
            <p:nvPr/>
          </p:nvSpPr>
          <p:spPr>
            <a:xfrm rot="21166380">
              <a:off x="4024681" y="3471505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92" name="Right Triangle 91">
              <a:extLst>
                <a:ext uri="{FF2B5EF4-FFF2-40B4-BE49-F238E27FC236}">
                  <a16:creationId xmlns:a16="http://schemas.microsoft.com/office/drawing/2014/main" id="{FBC8562B-06CF-46CA-81EA-BC81DA1FF3D7}"/>
                </a:ext>
              </a:extLst>
            </p:cNvPr>
            <p:cNvSpPr/>
            <p:nvPr/>
          </p:nvSpPr>
          <p:spPr>
            <a:xfrm rot="6498819">
              <a:off x="4388385" y="3953626"/>
              <a:ext cx="235527" cy="235527"/>
            </a:xfrm>
            <a:prstGeom prst="rt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93" name="Right Triangle 92">
              <a:extLst>
                <a:ext uri="{FF2B5EF4-FFF2-40B4-BE49-F238E27FC236}">
                  <a16:creationId xmlns:a16="http://schemas.microsoft.com/office/drawing/2014/main" id="{E6F685AA-F9D4-4F4F-933C-851E13454E96}"/>
                </a:ext>
              </a:extLst>
            </p:cNvPr>
            <p:cNvSpPr/>
            <p:nvPr/>
          </p:nvSpPr>
          <p:spPr>
            <a:xfrm rot="303790">
              <a:off x="7061574" y="4128561"/>
              <a:ext cx="235527" cy="235527"/>
            </a:xfrm>
            <a:prstGeom prst="rt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94" name="Right Triangle 93">
              <a:extLst>
                <a:ext uri="{FF2B5EF4-FFF2-40B4-BE49-F238E27FC236}">
                  <a16:creationId xmlns:a16="http://schemas.microsoft.com/office/drawing/2014/main" id="{7F96C35D-9A9E-4121-B194-6D7D05859A8C}"/>
                </a:ext>
              </a:extLst>
            </p:cNvPr>
            <p:cNvSpPr/>
            <p:nvPr/>
          </p:nvSpPr>
          <p:spPr>
            <a:xfrm rot="14928958">
              <a:off x="6200481" y="1772661"/>
              <a:ext cx="235527" cy="235527"/>
            </a:xfrm>
            <a:prstGeom prst="rt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 dirty="0">
                <a:latin typeface="Open Sans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B0F69B6-340F-4AB6-AEE9-1B04D37E4D71}"/>
              </a:ext>
            </a:extLst>
          </p:cNvPr>
          <p:cNvGrpSpPr/>
          <p:nvPr/>
        </p:nvGrpSpPr>
        <p:grpSpPr>
          <a:xfrm>
            <a:off x="5095654" y="146549"/>
            <a:ext cx="3158932" cy="3158932"/>
            <a:chOff x="4024681" y="1557042"/>
            <a:chExt cx="3401355" cy="3361321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8C82CFF-D1D2-4E7D-A688-C933B908AC45}"/>
                </a:ext>
              </a:extLst>
            </p:cNvPr>
            <p:cNvSpPr/>
            <p:nvPr/>
          </p:nvSpPr>
          <p:spPr>
            <a:xfrm>
              <a:off x="4336473" y="1828800"/>
              <a:ext cx="3089563" cy="30895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CE07666-A0B9-4BC8-8879-41EC83AC63F2}"/>
                </a:ext>
              </a:extLst>
            </p:cNvPr>
            <p:cNvSpPr/>
            <p:nvPr/>
          </p:nvSpPr>
          <p:spPr>
            <a:xfrm rot="18787312">
              <a:off x="6182746" y="1751006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1EB0267-512E-4DBF-A40B-A0EECA14963D}"/>
                </a:ext>
              </a:extLst>
            </p:cNvPr>
            <p:cNvSpPr/>
            <p:nvPr/>
          </p:nvSpPr>
          <p:spPr>
            <a:xfrm rot="2452716">
              <a:off x="6403462" y="4200842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F468174-3638-4FB1-B7ED-4C6136F63018}"/>
                </a:ext>
              </a:extLst>
            </p:cNvPr>
            <p:cNvSpPr/>
            <p:nvPr/>
          </p:nvSpPr>
          <p:spPr>
            <a:xfrm rot="21166380">
              <a:off x="4024681" y="3471505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81" name="Right Triangle 80">
              <a:extLst>
                <a:ext uri="{FF2B5EF4-FFF2-40B4-BE49-F238E27FC236}">
                  <a16:creationId xmlns:a16="http://schemas.microsoft.com/office/drawing/2014/main" id="{CEC1D224-1966-46CB-BD17-A580C1519304}"/>
                </a:ext>
              </a:extLst>
            </p:cNvPr>
            <p:cNvSpPr/>
            <p:nvPr/>
          </p:nvSpPr>
          <p:spPr>
            <a:xfrm rot="6498819">
              <a:off x="4388385" y="3953626"/>
              <a:ext cx="235527" cy="235527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82" name="Right Triangle 81">
              <a:extLst>
                <a:ext uri="{FF2B5EF4-FFF2-40B4-BE49-F238E27FC236}">
                  <a16:creationId xmlns:a16="http://schemas.microsoft.com/office/drawing/2014/main" id="{70C8E318-1F81-4285-A94D-86A61B7F2252}"/>
                </a:ext>
              </a:extLst>
            </p:cNvPr>
            <p:cNvSpPr/>
            <p:nvPr/>
          </p:nvSpPr>
          <p:spPr>
            <a:xfrm rot="303790">
              <a:off x="7061574" y="4128561"/>
              <a:ext cx="235527" cy="235527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83" name="Right Triangle 82">
              <a:extLst>
                <a:ext uri="{FF2B5EF4-FFF2-40B4-BE49-F238E27FC236}">
                  <a16:creationId xmlns:a16="http://schemas.microsoft.com/office/drawing/2014/main" id="{F65CD475-5E2B-4798-B134-F8BB2A2C9FDD}"/>
                </a:ext>
              </a:extLst>
            </p:cNvPr>
            <p:cNvSpPr/>
            <p:nvPr/>
          </p:nvSpPr>
          <p:spPr>
            <a:xfrm rot="14928958">
              <a:off x="6200481" y="1772661"/>
              <a:ext cx="235527" cy="235527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B79499D-2D7A-4A14-ADDC-9A13ABA7761C}"/>
              </a:ext>
            </a:extLst>
          </p:cNvPr>
          <p:cNvGrpSpPr/>
          <p:nvPr/>
        </p:nvGrpSpPr>
        <p:grpSpPr>
          <a:xfrm rot="20884816">
            <a:off x="686627" y="4457718"/>
            <a:ext cx="5029200" cy="5029200"/>
            <a:chOff x="4024681" y="1557042"/>
            <a:chExt cx="3401355" cy="336132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5CE4EBF-9F49-4EED-A9F0-D5B2877246D5}"/>
                </a:ext>
              </a:extLst>
            </p:cNvPr>
            <p:cNvSpPr/>
            <p:nvPr/>
          </p:nvSpPr>
          <p:spPr>
            <a:xfrm>
              <a:off x="4336473" y="1828800"/>
              <a:ext cx="3089563" cy="30895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390EBC0-39B3-4C96-AD44-B510ED5B8A9B}"/>
                </a:ext>
              </a:extLst>
            </p:cNvPr>
            <p:cNvSpPr/>
            <p:nvPr/>
          </p:nvSpPr>
          <p:spPr>
            <a:xfrm rot="18787312">
              <a:off x="6182746" y="1751006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8039D5F-D401-446E-A0A1-31C410FD52F8}"/>
                </a:ext>
              </a:extLst>
            </p:cNvPr>
            <p:cNvSpPr/>
            <p:nvPr/>
          </p:nvSpPr>
          <p:spPr>
            <a:xfrm rot="2452716">
              <a:off x="6403462" y="4200842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6D70A79-6A11-42F6-B60F-87AEA356A3D6}"/>
                </a:ext>
              </a:extLst>
            </p:cNvPr>
            <p:cNvSpPr/>
            <p:nvPr/>
          </p:nvSpPr>
          <p:spPr>
            <a:xfrm rot="21166380">
              <a:off x="4024681" y="3471505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67" name="Right Triangle 66">
              <a:extLst>
                <a:ext uri="{FF2B5EF4-FFF2-40B4-BE49-F238E27FC236}">
                  <a16:creationId xmlns:a16="http://schemas.microsoft.com/office/drawing/2014/main" id="{4083CA9B-EE05-4F9F-8B94-2C8A760A872D}"/>
                </a:ext>
              </a:extLst>
            </p:cNvPr>
            <p:cNvSpPr/>
            <p:nvPr/>
          </p:nvSpPr>
          <p:spPr>
            <a:xfrm rot="6498819">
              <a:off x="4388385" y="3953626"/>
              <a:ext cx="235527" cy="235527"/>
            </a:xfrm>
            <a:prstGeom prst="rt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68" name="Right Triangle 67">
              <a:extLst>
                <a:ext uri="{FF2B5EF4-FFF2-40B4-BE49-F238E27FC236}">
                  <a16:creationId xmlns:a16="http://schemas.microsoft.com/office/drawing/2014/main" id="{D465265A-E676-42F3-8A17-062D467BD6D1}"/>
                </a:ext>
              </a:extLst>
            </p:cNvPr>
            <p:cNvSpPr/>
            <p:nvPr/>
          </p:nvSpPr>
          <p:spPr>
            <a:xfrm rot="303790">
              <a:off x="7061574" y="4128561"/>
              <a:ext cx="235527" cy="235527"/>
            </a:xfrm>
            <a:prstGeom prst="rt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69" name="Right Triangle 68">
              <a:extLst>
                <a:ext uri="{FF2B5EF4-FFF2-40B4-BE49-F238E27FC236}">
                  <a16:creationId xmlns:a16="http://schemas.microsoft.com/office/drawing/2014/main" id="{45D112E9-40CD-4235-8581-969EF1B1233B}"/>
                </a:ext>
              </a:extLst>
            </p:cNvPr>
            <p:cNvSpPr/>
            <p:nvPr/>
          </p:nvSpPr>
          <p:spPr>
            <a:xfrm rot="14909464">
              <a:off x="6225315" y="1772151"/>
              <a:ext cx="235527" cy="235527"/>
            </a:xfrm>
            <a:prstGeom prst="rt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EC0694C-9155-4505-9A85-6D5F93C66722}"/>
              </a:ext>
            </a:extLst>
          </p:cNvPr>
          <p:cNvGrpSpPr/>
          <p:nvPr/>
        </p:nvGrpSpPr>
        <p:grpSpPr>
          <a:xfrm>
            <a:off x="4185921" y="2692401"/>
            <a:ext cx="5039359" cy="5031501"/>
            <a:chOff x="4185921" y="2509521"/>
            <a:chExt cx="5039359" cy="5031501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8EA1AB7-8C73-4634-B8A6-D3228095F4CB}"/>
                </a:ext>
              </a:extLst>
            </p:cNvPr>
            <p:cNvSpPr/>
            <p:nvPr/>
          </p:nvSpPr>
          <p:spPr>
            <a:xfrm>
              <a:off x="4289828" y="2509521"/>
              <a:ext cx="4570909" cy="2017365"/>
            </a:xfrm>
            <a:custGeom>
              <a:avLst/>
              <a:gdLst>
                <a:gd name="connsiteX0" fmla="*/ 2415773 w 4570909"/>
                <a:gd name="connsiteY0" fmla="*/ 0 h 2017365"/>
                <a:gd name="connsiteX1" fmla="*/ 4505131 w 4570909"/>
                <a:gd name="connsiteY1" fmla="*/ 1110903 h 2017365"/>
                <a:gd name="connsiteX2" fmla="*/ 4570909 w 4570909"/>
                <a:gd name="connsiteY2" fmla="*/ 1219177 h 2017365"/>
                <a:gd name="connsiteX3" fmla="*/ 4208564 w 4570909"/>
                <a:gd name="connsiteY3" fmla="*/ 1797250 h 2017365"/>
                <a:gd name="connsiteX4" fmla="*/ 3533787 w 4570909"/>
                <a:gd name="connsiteY4" fmla="*/ 1760838 h 2017365"/>
                <a:gd name="connsiteX5" fmla="*/ 3458486 w 4570909"/>
                <a:gd name="connsiteY5" fmla="*/ 1660141 h 2017365"/>
                <a:gd name="connsiteX6" fmla="*/ 2415773 w 4570909"/>
                <a:gd name="connsiteY6" fmla="*/ 1168400 h 2017365"/>
                <a:gd name="connsiteX7" fmla="*/ 1170683 w 4570909"/>
                <a:gd name="connsiteY7" fmla="*/ 1993701 h 2017365"/>
                <a:gd name="connsiteX8" fmla="*/ 1162022 w 4570909"/>
                <a:gd name="connsiteY8" fmla="*/ 2017365 h 2017365"/>
                <a:gd name="connsiteX9" fmla="*/ 695432 w 4570909"/>
                <a:gd name="connsiteY9" fmla="*/ 1581475 h 2017365"/>
                <a:gd name="connsiteX10" fmla="*/ 0 w 4570909"/>
                <a:gd name="connsiteY10" fmla="*/ 1806859 h 2017365"/>
                <a:gd name="connsiteX11" fmla="*/ 9373 w 4570909"/>
                <a:gd name="connsiteY11" fmla="*/ 1770404 h 2017365"/>
                <a:gd name="connsiteX12" fmla="*/ 2415773 w 4570909"/>
                <a:gd name="connsiteY12" fmla="*/ 0 h 201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0909" h="2017365">
                  <a:moveTo>
                    <a:pt x="2415773" y="0"/>
                  </a:moveTo>
                  <a:cubicBezTo>
                    <a:pt x="3285511" y="0"/>
                    <a:pt x="4052327" y="440664"/>
                    <a:pt x="4505131" y="1110903"/>
                  </a:cubicBezTo>
                  <a:lnTo>
                    <a:pt x="4570909" y="1219177"/>
                  </a:lnTo>
                  <a:lnTo>
                    <a:pt x="4208564" y="1797250"/>
                  </a:lnTo>
                  <a:lnTo>
                    <a:pt x="3533787" y="1760838"/>
                  </a:lnTo>
                  <a:lnTo>
                    <a:pt x="3458486" y="1660141"/>
                  </a:lnTo>
                  <a:cubicBezTo>
                    <a:pt x="3210642" y="1359822"/>
                    <a:pt x="2835562" y="1168400"/>
                    <a:pt x="2415773" y="1168400"/>
                  </a:cubicBezTo>
                  <a:cubicBezTo>
                    <a:pt x="1856055" y="1168400"/>
                    <a:pt x="1375819" y="1508706"/>
                    <a:pt x="1170683" y="1993701"/>
                  </a:cubicBezTo>
                  <a:lnTo>
                    <a:pt x="1162022" y="2017365"/>
                  </a:lnTo>
                  <a:lnTo>
                    <a:pt x="695432" y="1581475"/>
                  </a:lnTo>
                  <a:lnTo>
                    <a:pt x="0" y="1806859"/>
                  </a:lnTo>
                  <a:lnTo>
                    <a:pt x="9373" y="1770404"/>
                  </a:lnTo>
                  <a:cubicBezTo>
                    <a:pt x="328393" y="744722"/>
                    <a:pt x="1285114" y="0"/>
                    <a:pt x="2415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451C967-FA6E-48F5-B9DD-A61E0E9488DC}"/>
                </a:ext>
              </a:extLst>
            </p:cNvPr>
            <p:cNvSpPr/>
            <p:nvPr/>
          </p:nvSpPr>
          <p:spPr>
            <a:xfrm>
              <a:off x="6624320" y="4074255"/>
              <a:ext cx="2600960" cy="3463689"/>
            </a:xfrm>
            <a:custGeom>
              <a:avLst/>
              <a:gdLst>
                <a:gd name="connsiteX0" fmla="*/ 2412404 w 2600960"/>
                <a:gd name="connsiteY0" fmla="*/ 0 h 3463689"/>
                <a:gd name="connsiteX1" fmla="*/ 2487680 w 2600960"/>
                <a:gd name="connsiteY1" fmla="*/ 205670 h 3463689"/>
                <a:gd name="connsiteX2" fmla="*/ 2600960 w 2600960"/>
                <a:gd name="connsiteY2" fmla="*/ 954946 h 3463689"/>
                <a:gd name="connsiteX3" fmla="*/ 338903 w 2600960"/>
                <a:gd name="connsiteY3" fmla="*/ 3461617 h 3463689"/>
                <a:gd name="connsiteX4" fmla="*/ 297867 w 2600960"/>
                <a:gd name="connsiteY4" fmla="*/ 3463689 h 3463689"/>
                <a:gd name="connsiteX5" fmla="*/ 0 w 2600960"/>
                <a:gd name="connsiteY5" fmla="*/ 2882587 h 3463689"/>
                <a:gd name="connsiteX6" fmla="*/ 416058 w 2600960"/>
                <a:gd name="connsiteY6" fmla="*/ 2262716 h 3463689"/>
                <a:gd name="connsiteX7" fmla="*/ 483109 w 2600960"/>
                <a:gd name="connsiteY7" fmla="*/ 2245475 h 3463689"/>
                <a:gd name="connsiteX8" fmla="*/ 1432560 w 2600960"/>
                <a:gd name="connsiteY8" fmla="*/ 954946 h 3463689"/>
                <a:gd name="connsiteX9" fmla="*/ 1371809 w 2600960"/>
                <a:gd name="connsiteY9" fmla="*/ 553117 h 3463689"/>
                <a:gd name="connsiteX10" fmla="*/ 1366366 w 2600960"/>
                <a:gd name="connsiteY10" fmla="*/ 538246 h 3463689"/>
                <a:gd name="connsiteX11" fmla="*/ 2051838 w 2600960"/>
                <a:gd name="connsiteY11" fmla="*/ 575236 h 3463689"/>
                <a:gd name="connsiteX12" fmla="*/ 2412404 w 2600960"/>
                <a:gd name="connsiteY12" fmla="*/ 0 h 3463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0960" h="3463689">
                  <a:moveTo>
                    <a:pt x="2412404" y="0"/>
                  </a:moveTo>
                  <a:lnTo>
                    <a:pt x="2487680" y="205670"/>
                  </a:lnTo>
                  <a:cubicBezTo>
                    <a:pt x="2561300" y="442366"/>
                    <a:pt x="2600960" y="694025"/>
                    <a:pt x="2600960" y="954946"/>
                  </a:cubicBezTo>
                  <a:cubicBezTo>
                    <a:pt x="2600960" y="2259553"/>
                    <a:pt x="1609467" y="3332585"/>
                    <a:pt x="338903" y="3461617"/>
                  </a:cubicBezTo>
                  <a:lnTo>
                    <a:pt x="297867" y="3463689"/>
                  </a:lnTo>
                  <a:lnTo>
                    <a:pt x="0" y="2882587"/>
                  </a:lnTo>
                  <a:lnTo>
                    <a:pt x="416058" y="2262716"/>
                  </a:lnTo>
                  <a:lnTo>
                    <a:pt x="483109" y="2245475"/>
                  </a:lnTo>
                  <a:cubicBezTo>
                    <a:pt x="1033173" y="2074388"/>
                    <a:pt x="1432560" y="1561308"/>
                    <a:pt x="1432560" y="954946"/>
                  </a:cubicBezTo>
                  <a:cubicBezTo>
                    <a:pt x="1432560" y="815017"/>
                    <a:pt x="1411291" y="680055"/>
                    <a:pt x="1371809" y="553117"/>
                  </a:cubicBezTo>
                  <a:lnTo>
                    <a:pt x="1366366" y="538246"/>
                  </a:lnTo>
                  <a:lnTo>
                    <a:pt x="2051838" y="575236"/>
                  </a:lnTo>
                  <a:lnTo>
                    <a:pt x="2412404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DFF78C9-8E9E-4AF3-B1BC-1BD1E734883C}"/>
                </a:ext>
              </a:extLst>
            </p:cNvPr>
            <p:cNvSpPr/>
            <p:nvPr/>
          </p:nvSpPr>
          <p:spPr>
            <a:xfrm>
              <a:off x="4185921" y="4467855"/>
              <a:ext cx="2427745" cy="3073167"/>
            </a:xfrm>
            <a:custGeom>
              <a:avLst/>
              <a:gdLst>
                <a:gd name="connsiteX0" fmla="*/ 715465 w 2427745"/>
                <a:gd name="connsiteY0" fmla="*/ 0 h 3073167"/>
                <a:gd name="connsiteX1" fmla="*/ 1175065 w 2427745"/>
                <a:gd name="connsiteY1" fmla="*/ 429360 h 3073167"/>
                <a:gd name="connsiteX2" fmla="*/ 1168400 w 2427745"/>
                <a:gd name="connsiteY2" fmla="*/ 561346 h 3073167"/>
                <a:gd name="connsiteX3" fmla="*/ 2381520 w 2427745"/>
                <a:gd name="connsiteY3" fmla="*/ 1905649 h 3073167"/>
                <a:gd name="connsiteX4" fmla="*/ 2427745 w 2427745"/>
                <a:gd name="connsiteY4" fmla="*/ 1907984 h 3073167"/>
                <a:gd name="connsiteX5" fmla="*/ 2052986 w 2427745"/>
                <a:gd name="connsiteY5" fmla="*/ 2466325 h 3073167"/>
                <a:gd name="connsiteX6" fmla="*/ 2364047 w 2427745"/>
                <a:gd name="connsiteY6" fmla="*/ 3073167 h 3073167"/>
                <a:gd name="connsiteX7" fmla="*/ 2262057 w 2427745"/>
                <a:gd name="connsiteY7" fmla="*/ 3068017 h 3073167"/>
                <a:gd name="connsiteX8" fmla="*/ 0 w 2427745"/>
                <a:gd name="connsiteY8" fmla="*/ 561346 h 3073167"/>
                <a:gd name="connsiteX9" fmla="*/ 13009 w 2427745"/>
                <a:gd name="connsiteY9" fmla="*/ 303723 h 3073167"/>
                <a:gd name="connsiteX10" fmla="*/ 25222 w 2427745"/>
                <a:gd name="connsiteY10" fmla="*/ 223702 h 3073167"/>
                <a:gd name="connsiteX11" fmla="*/ 715465 w 2427745"/>
                <a:gd name="connsiteY11" fmla="*/ 0 h 307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7745" h="3073167">
                  <a:moveTo>
                    <a:pt x="715465" y="0"/>
                  </a:moveTo>
                  <a:lnTo>
                    <a:pt x="1175065" y="429360"/>
                  </a:lnTo>
                  <a:lnTo>
                    <a:pt x="1168400" y="561346"/>
                  </a:lnTo>
                  <a:cubicBezTo>
                    <a:pt x="1168400" y="1260994"/>
                    <a:pt x="1700129" y="1836451"/>
                    <a:pt x="2381520" y="1905649"/>
                  </a:cubicBezTo>
                  <a:lnTo>
                    <a:pt x="2427745" y="1907984"/>
                  </a:lnTo>
                  <a:lnTo>
                    <a:pt x="2052986" y="2466325"/>
                  </a:lnTo>
                  <a:lnTo>
                    <a:pt x="2364047" y="3073167"/>
                  </a:lnTo>
                  <a:lnTo>
                    <a:pt x="2262057" y="3068017"/>
                  </a:lnTo>
                  <a:cubicBezTo>
                    <a:pt x="991494" y="2938985"/>
                    <a:pt x="0" y="1865953"/>
                    <a:pt x="0" y="561346"/>
                  </a:cubicBezTo>
                  <a:cubicBezTo>
                    <a:pt x="0" y="474372"/>
                    <a:pt x="4407" y="388428"/>
                    <a:pt x="13009" y="303723"/>
                  </a:cubicBezTo>
                  <a:lnTo>
                    <a:pt x="25222" y="223702"/>
                  </a:lnTo>
                  <a:lnTo>
                    <a:pt x="715465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9185885-E340-4EB8-A5F8-BE75B33190D8}"/>
                </a:ext>
              </a:extLst>
            </p:cNvPr>
            <p:cNvSpPr txBox="1"/>
            <p:nvPr/>
          </p:nvSpPr>
          <p:spPr>
            <a:xfrm>
              <a:off x="5788315" y="3284419"/>
              <a:ext cx="1834570" cy="830997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Open Sans"/>
                </a:rPr>
                <a:t>SET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B315DC5-2CAA-4944-957B-BA73835BEB90}"/>
                </a:ext>
              </a:extLst>
            </p:cNvPr>
            <p:cNvSpPr txBox="1"/>
            <p:nvPr/>
          </p:nvSpPr>
          <p:spPr>
            <a:xfrm rot="18364849">
              <a:off x="6775789" y="5470055"/>
              <a:ext cx="2499360" cy="830997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Open Sans"/>
                </a:rPr>
                <a:t>PLAN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ECFF4B2-1040-45F4-A073-A2F03CF84783}"/>
                </a:ext>
              </a:extLst>
            </p:cNvPr>
            <p:cNvSpPr txBox="1"/>
            <p:nvPr/>
          </p:nvSpPr>
          <p:spPr>
            <a:xfrm rot="3399733">
              <a:off x="4314814" y="5505801"/>
              <a:ext cx="2130571" cy="830997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Open Sans"/>
                </a:rPr>
                <a:t>ACHIEVE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9F82A898-5BD4-4E03-99B5-C963BC8FAF25}"/>
              </a:ext>
            </a:extLst>
          </p:cNvPr>
          <p:cNvSpPr txBox="1"/>
          <p:nvPr/>
        </p:nvSpPr>
        <p:spPr>
          <a:xfrm>
            <a:off x="2067362" y="5226594"/>
            <a:ext cx="2397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Open Sans"/>
              </a:rPr>
              <a:t>Assess progress and identify improvement opportunities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43804FD-D5D6-49BD-8FEF-A3C82592CAA6}"/>
              </a:ext>
            </a:extLst>
          </p:cNvPr>
          <p:cNvSpPr/>
          <p:nvPr/>
        </p:nvSpPr>
        <p:spPr>
          <a:xfrm>
            <a:off x="1463286" y="6465025"/>
            <a:ext cx="2577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Open Sans"/>
              </a:rPr>
              <a:t>Innovate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D63A441-0BE6-48A7-A431-B08A6C4A541F}"/>
              </a:ext>
            </a:extLst>
          </p:cNvPr>
          <p:cNvSpPr/>
          <p:nvPr/>
        </p:nvSpPr>
        <p:spPr>
          <a:xfrm>
            <a:off x="1284204" y="6872459"/>
            <a:ext cx="2862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Open Sans"/>
              </a:rPr>
              <a:t>Celebrate progress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907AD32-323B-4C93-B25E-50F2EC54620B}"/>
              </a:ext>
            </a:extLst>
          </p:cNvPr>
          <p:cNvSpPr/>
          <p:nvPr/>
        </p:nvSpPr>
        <p:spPr>
          <a:xfrm>
            <a:off x="2480367" y="8648759"/>
            <a:ext cx="2341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Open Sans"/>
              </a:rPr>
              <a:t>Capture lessons learned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7897BD3-E7C8-492E-ACA6-F0D96E6018F6}"/>
              </a:ext>
            </a:extLst>
          </p:cNvPr>
          <p:cNvSpPr/>
          <p:nvPr/>
        </p:nvSpPr>
        <p:spPr>
          <a:xfrm>
            <a:off x="1737462" y="7964326"/>
            <a:ext cx="2907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Open Sans"/>
              </a:rPr>
              <a:t>Communicate strategically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AA62D73-A52F-4C38-AD80-10FDFA784D1C}"/>
              </a:ext>
            </a:extLst>
          </p:cNvPr>
          <p:cNvSpPr/>
          <p:nvPr/>
        </p:nvSpPr>
        <p:spPr>
          <a:xfrm>
            <a:off x="1463286" y="7279893"/>
            <a:ext cx="3896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Open Sans"/>
              </a:rPr>
              <a:t>Adjust strategies, activities, measures, and milestones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35F08F2-3BD2-4D5E-A3A8-CCF3FA47A0F4}"/>
              </a:ext>
            </a:extLst>
          </p:cNvPr>
          <p:cNvSpPr txBox="1"/>
          <p:nvPr/>
        </p:nvSpPr>
        <p:spPr>
          <a:xfrm>
            <a:off x="5857789" y="765544"/>
            <a:ext cx="206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/>
                </a:solidFill>
                <a:latin typeface="Open Sans"/>
              </a:rPr>
              <a:t>Set the goal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A5EEEE5-EFB3-4403-B684-6DED7722BE41}"/>
              </a:ext>
            </a:extLst>
          </p:cNvPr>
          <p:cNvSpPr/>
          <p:nvPr/>
        </p:nvSpPr>
        <p:spPr>
          <a:xfrm>
            <a:off x="5542806" y="1226468"/>
            <a:ext cx="2508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/>
                </a:solidFill>
                <a:latin typeface="Open Sans"/>
              </a:rPr>
              <a:t>Refine the goal statement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A21CEDC-3B1E-46DD-935B-561B13DA3681}"/>
              </a:ext>
            </a:extLst>
          </p:cNvPr>
          <p:cNvSpPr/>
          <p:nvPr/>
        </p:nvSpPr>
        <p:spPr>
          <a:xfrm>
            <a:off x="5488101" y="1964392"/>
            <a:ext cx="2418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/>
                </a:solidFill>
                <a:latin typeface="Open Sans"/>
              </a:rPr>
              <a:t>Build the goal team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94E304E-6522-45AB-9D94-E242C46D5E25}"/>
              </a:ext>
            </a:extLst>
          </p:cNvPr>
          <p:cNvSpPr txBox="1"/>
          <p:nvPr/>
        </p:nvSpPr>
        <p:spPr>
          <a:xfrm>
            <a:off x="9260508" y="5131793"/>
            <a:ext cx="1834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Open Sans"/>
              </a:rPr>
              <a:t>Assess the landscape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A0FD6CD-2FBD-4927-A58E-88AAF185A3DE}"/>
              </a:ext>
            </a:extLst>
          </p:cNvPr>
          <p:cNvSpPr/>
          <p:nvPr/>
        </p:nvSpPr>
        <p:spPr>
          <a:xfrm>
            <a:off x="9053411" y="5925604"/>
            <a:ext cx="3104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Open Sans"/>
              </a:rPr>
              <a:t>Identify key stakeholders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EA110D9-FC3E-4C1D-8C0F-A8B234EED34B}"/>
              </a:ext>
            </a:extLst>
          </p:cNvPr>
          <p:cNvSpPr/>
          <p:nvPr/>
        </p:nvSpPr>
        <p:spPr>
          <a:xfrm>
            <a:off x="8825300" y="6442416"/>
            <a:ext cx="285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Open Sans"/>
              </a:rPr>
              <a:t>Identify strategies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DC72C24-50BE-4B33-A48B-50EE37E77C00}"/>
              </a:ext>
            </a:extLst>
          </p:cNvPr>
          <p:cNvSpPr/>
          <p:nvPr/>
        </p:nvSpPr>
        <p:spPr>
          <a:xfrm>
            <a:off x="8424442" y="6959228"/>
            <a:ext cx="3135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Open Sans"/>
              </a:rPr>
              <a:t>Determine how to measure progress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86C60E-3858-4EFA-82F1-D65EC3A5428D}"/>
              </a:ext>
            </a:extLst>
          </p:cNvPr>
          <p:cNvSpPr/>
          <p:nvPr/>
        </p:nvSpPr>
        <p:spPr>
          <a:xfrm>
            <a:off x="8210681" y="7753039"/>
            <a:ext cx="2910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Open Sans"/>
              </a:rPr>
              <a:t>Manage for success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F8B41C5-D59D-4CE7-98D0-823E5BEA404F}"/>
              </a:ext>
            </a:extLst>
          </p:cNvPr>
          <p:cNvSpPr/>
          <p:nvPr/>
        </p:nvSpPr>
        <p:spPr>
          <a:xfrm>
            <a:off x="8447785" y="8269852"/>
            <a:ext cx="2901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Open Sans"/>
              </a:rPr>
              <a:t>Develop a communication strategy</a:t>
            </a:r>
          </a:p>
        </p:txBody>
      </p:sp>
    </p:spTree>
    <p:extLst>
      <p:ext uri="{BB962C8B-B14F-4D97-AF65-F5344CB8AC3E}">
        <p14:creationId xmlns:p14="http://schemas.microsoft.com/office/powerpoint/2010/main" val="86325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E338BE80-542B-4E60-8D3E-668DD7427350}"/>
              </a:ext>
            </a:extLst>
          </p:cNvPr>
          <p:cNvGrpSpPr/>
          <p:nvPr/>
        </p:nvGrpSpPr>
        <p:grpSpPr>
          <a:xfrm>
            <a:off x="7160125" y="4335022"/>
            <a:ext cx="5029200" cy="5029200"/>
            <a:chOff x="4024681" y="1557042"/>
            <a:chExt cx="3401355" cy="3361321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242F48F-9102-47A5-9480-F98E121CDD05}"/>
                </a:ext>
              </a:extLst>
            </p:cNvPr>
            <p:cNvSpPr/>
            <p:nvPr/>
          </p:nvSpPr>
          <p:spPr>
            <a:xfrm>
              <a:off x="4336473" y="1828800"/>
              <a:ext cx="3089563" cy="30895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F74B45F-DBC2-4B89-BAFF-7984046AB176}"/>
                </a:ext>
              </a:extLst>
            </p:cNvPr>
            <p:cNvSpPr/>
            <p:nvPr/>
          </p:nvSpPr>
          <p:spPr>
            <a:xfrm rot="18787312">
              <a:off x="6182746" y="1751006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BF74CE5-2CD4-4446-AF94-7BD796B173A8}"/>
                </a:ext>
              </a:extLst>
            </p:cNvPr>
            <p:cNvSpPr/>
            <p:nvPr/>
          </p:nvSpPr>
          <p:spPr>
            <a:xfrm rot="2452716">
              <a:off x="6403462" y="4200842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B865006-2ACA-477A-8CD2-FFF60FBBE20C}"/>
                </a:ext>
              </a:extLst>
            </p:cNvPr>
            <p:cNvSpPr/>
            <p:nvPr/>
          </p:nvSpPr>
          <p:spPr>
            <a:xfrm rot="21166380">
              <a:off x="4024681" y="3471505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92" name="Right Triangle 91">
              <a:extLst>
                <a:ext uri="{FF2B5EF4-FFF2-40B4-BE49-F238E27FC236}">
                  <a16:creationId xmlns:a16="http://schemas.microsoft.com/office/drawing/2014/main" id="{FBC8562B-06CF-46CA-81EA-BC81DA1FF3D7}"/>
                </a:ext>
              </a:extLst>
            </p:cNvPr>
            <p:cNvSpPr/>
            <p:nvPr/>
          </p:nvSpPr>
          <p:spPr>
            <a:xfrm rot="6498819">
              <a:off x="4388385" y="3953626"/>
              <a:ext cx="235527" cy="235527"/>
            </a:xfrm>
            <a:prstGeom prst="rt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93" name="Right Triangle 92">
              <a:extLst>
                <a:ext uri="{FF2B5EF4-FFF2-40B4-BE49-F238E27FC236}">
                  <a16:creationId xmlns:a16="http://schemas.microsoft.com/office/drawing/2014/main" id="{E6F685AA-F9D4-4F4F-933C-851E13454E96}"/>
                </a:ext>
              </a:extLst>
            </p:cNvPr>
            <p:cNvSpPr/>
            <p:nvPr/>
          </p:nvSpPr>
          <p:spPr>
            <a:xfrm rot="303790">
              <a:off x="7061574" y="4128561"/>
              <a:ext cx="235527" cy="235527"/>
            </a:xfrm>
            <a:prstGeom prst="rt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94" name="Right Triangle 93">
              <a:extLst>
                <a:ext uri="{FF2B5EF4-FFF2-40B4-BE49-F238E27FC236}">
                  <a16:creationId xmlns:a16="http://schemas.microsoft.com/office/drawing/2014/main" id="{7F96C35D-9A9E-4121-B194-6D7D05859A8C}"/>
                </a:ext>
              </a:extLst>
            </p:cNvPr>
            <p:cNvSpPr/>
            <p:nvPr/>
          </p:nvSpPr>
          <p:spPr>
            <a:xfrm rot="14928958">
              <a:off x="6200481" y="1772661"/>
              <a:ext cx="235527" cy="235527"/>
            </a:xfrm>
            <a:prstGeom prst="rt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 dirty="0">
                <a:latin typeface="Open Sans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B0F69B6-340F-4AB6-AEE9-1B04D37E4D71}"/>
              </a:ext>
            </a:extLst>
          </p:cNvPr>
          <p:cNvGrpSpPr/>
          <p:nvPr/>
        </p:nvGrpSpPr>
        <p:grpSpPr>
          <a:xfrm>
            <a:off x="5095654" y="146549"/>
            <a:ext cx="3158932" cy="3158932"/>
            <a:chOff x="4024681" y="1557042"/>
            <a:chExt cx="3401355" cy="3361321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8C82CFF-D1D2-4E7D-A688-C933B908AC45}"/>
                </a:ext>
              </a:extLst>
            </p:cNvPr>
            <p:cNvSpPr/>
            <p:nvPr/>
          </p:nvSpPr>
          <p:spPr>
            <a:xfrm>
              <a:off x="4336473" y="1828800"/>
              <a:ext cx="3089563" cy="30895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CE07666-A0B9-4BC8-8879-41EC83AC63F2}"/>
                </a:ext>
              </a:extLst>
            </p:cNvPr>
            <p:cNvSpPr/>
            <p:nvPr/>
          </p:nvSpPr>
          <p:spPr>
            <a:xfrm rot="18787312">
              <a:off x="6182746" y="1751006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1EB0267-512E-4DBF-A40B-A0EECA14963D}"/>
                </a:ext>
              </a:extLst>
            </p:cNvPr>
            <p:cNvSpPr/>
            <p:nvPr/>
          </p:nvSpPr>
          <p:spPr>
            <a:xfrm rot="2452716">
              <a:off x="6403462" y="4200842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F468174-3638-4FB1-B7ED-4C6136F63018}"/>
                </a:ext>
              </a:extLst>
            </p:cNvPr>
            <p:cNvSpPr/>
            <p:nvPr/>
          </p:nvSpPr>
          <p:spPr>
            <a:xfrm rot="21166380">
              <a:off x="4024681" y="3471505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81" name="Right Triangle 80">
              <a:extLst>
                <a:ext uri="{FF2B5EF4-FFF2-40B4-BE49-F238E27FC236}">
                  <a16:creationId xmlns:a16="http://schemas.microsoft.com/office/drawing/2014/main" id="{CEC1D224-1966-46CB-BD17-A580C1519304}"/>
                </a:ext>
              </a:extLst>
            </p:cNvPr>
            <p:cNvSpPr/>
            <p:nvPr/>
          </p:nvSpPr>
          <p:spPr>
            <a:xfrm rot="6498819">
              <a:off x="4388385" y="3953626"/>
              <a:ext cx="235527" cy="235527"/>
            </a:xfrm>
            <a:prstGeom prst="rt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82" name="Right Triangle 81">
              <a:extLst>
                <a:ext uri="{FF2B5EF4-FFF2-40B4-BE49-F238E27FC236}">
                  <a16:creationId xmlns:a16="http://schemas.microsoft.com/office/drawing/2014/main" id="{70C8E318-1F81-4285-A94D-86A61B7F2252}"/>
                </a:ext>
              </a:extLst>
            </p:cNvPr>
            <p:cNvSpPr/>
            <p:nvPr/>
          </p:nvSpPr>
          <p:spPr>
            <a:xfrm rot="303790">
              <a:off x="7061574" y="4128561"/>
              <a:ext cx="235527" cy="235527"/>
            </a:xfrm>
            <a:prstGeom prst="rt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83" name="Right Triangle 82">
              <a:extLst>
                <a:ext uri="{FF2B5EF4-FFF2-40B4-BE49-F238E27FC236}">
                  <a16:creationId xmlns:a16="http://schemas.microsoft.com/office/drawing/2014/main" id="{F65CD475-5E2B-4798-B134-F8BB2A2C9FDD}"/>
                </a:ext>
              </a:extLst>
            </p:cNvPr>
            <p:cNvSpPr/>
            <p:nvPr/>
          </p:nvSpPr>
          <p:spPr>
            <a:xfrm rot="14928958">
              <a:off x="6200481" y="1772661"/>
              <a:ext cx="235527" cy="235527"/>
            </a:xfrm>
            <a:prstGeom prst="rt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B79499D-2D7A-4A14-ADDC-9A13ABA7761C}"/>
              </a:ext>
            </a:extLst>
          </p:cNvPr>
          <p:cNvGrpSpPr/>
          <p:nvPr/>
        </p:nvGrpSpPr>
        <p:grpSpPr>
          <a:xfrm rot="20884816">
            <a:off x="686627" y="4457718"/>
            <a:ext cx="5029200" cy="5029200"/>
            <a:chOff x="4024681" y="1557042"/>
            <a:chExt cx="3401355" cy="336132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5CE4EBF-9F49-4EED-A9F0-D5B2877246D5}"/>
                </a:ext>
              </a:extLst>
            </p:cNvPr>
            <p:cNvSpPr/>
            <p:nvPr/>
          </p:nvSpPr>
          <p:spPr>
            <a:xfrm>
              <a:off x="4336473" y="1828800"/>
              <a:ext cx="3089563" cy="30895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390EBC0-39B3-4C96-AD44-B510ED5B8A9B}"/>
                </a:ext>
              </a:extLst>
            </p:cNvPr>
            <p:cNvSpPr/>
            <p:nvPr/>
          </p:nvSpPr>
          <p:spPr>
            <a:xfrm rot="18787312">
              <a:off x="6182746" y="1751006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8039D5F-D401-446E-A0A1-31C410FD52F8}"/>
                </a:ext>
              </a:extLst>
            </p:cNvPr>
            <p:cNvSpPr/>
            <p:nvPr/>
          </p:nvSpPr>
          <p:spPr>
            <a:xfrm rot="2452716">
              <a:off x="6403462" y="4200842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6D70A79-6A11-42F6-B60F-87AEA356A3D6}"/>
                </a:ext>
              </a:extLst>
            </p:cNvPr>
            <p:cNvSpPr/>
            <p:nvPr/>
          </p:nvSpPr>
          <p:spPr>
            <a:xfrm rot="21166380">
              <a:off x="4024681" y="3471505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67" name="Right Triangle 66">
              <a:extLst>
                <a:ext uri="{FF2B5EF4-FFF2-40B4-BE49-F238E27FC236}">
                  <a16:creationId xmlns:a16="http://schemas.microsoft.com/office/drawing/2014/main" id="{4083CA9B-EE05-4F9F-8B94-2C8A760A872D}"/>
                </a:ext>
              </a:extLst>
            </p:cNvPr>
            <p:cNvSpPr/>
            <p:nvPr/>
          </p:nvSpPr>
          <p:spPr>
            <a:xfrm rot="6498819">
              <a:off x="4388385" y="3953626"/>
              <a:ext cx="235527" cy="235527"/>
            </a:xfrm>
            <a:prstGeom prst="rt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68" name="Right Triangle 67">
              <a:extLst>
                <a:ext uri="{FF2B5EF4-FFF2-40B4-BE49-F238E27FC236}">
                  <a16:creationId xmlns:a16="http://schemas.microsoft.com/office/drawing/2014/main" id="{D465265A-E676-42F3-8A17-062D467BD6D1}"/>
                </a:ext>
              </a:extLst>
            </p:cNvPr>
            <p:cNvSpPr/>
            <p:nvPr/>
          </p:nvSpPr>
          <p:spPr>
            <a:xfrm rot="303790">
              <a:off x="7061574" y="4128561"/>
              <a:ext cx="235527" cy="235527"/>
            </a:xfrm>
            <a:prstGeom prst="rt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69" name="Right Triangle 68">
              <a:extLst>
                <a:ext uri="{FF2B5EF4-FFF2-40B4-BE49-F238E27FC236}">
                  <a16:creationId xmlns:a16="http://schemas.microsoft.com/office/drawing/2014/main" id="{45D112E9-40CD-4235-8581-969EF1B1233B}"/>
                </a:ext>
              </a:extLst>
            </p:cNvPr>
            <p:cNvSpPr/>
            <p:nvPr/>
          </p:nvSpPr>
          <p:spPr>
            <a:xfrm rot="14909464">
              <a:off x="6225315" y="1772151"/>
              <a:ext cx="235527" cy="235527"/>
            </a:xfrm>
            <a:prstGeom prst="rt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EC0694C-9155-4505-9A85-6D5F93C66722}"/>
              </a:ext>
            </a:extLst>
          </p:cNvPr>
          <p:cNvGrpSpPr/>
          <p:nvPr/>
        </p:nvGrpSpPr>
        <p:grpSpPr>
          <a:xfrm>
            <a:off x="4185921" y="2692401"/>
            <a:ext cx="5039359" cy="5031501"/>
            <a:chOff x="4185921" y="2509521"/>
            <a:chExt cx="5039359" cy="5031501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8EA1AB7-8C73-4634-B8A6-D3228095F4CB}"/>
                </a:ext>
              </a:extLst>
            </p:cNvPr>
            <p:cNvSpPr/>
            <p:nvPr/>
          </p:nvSpPr>
          <p:spPr>
            <a:xfrm>
              <a:off x="4289828" y="2509521"/>
              <a:ext cx="4570909" cy="2017365"/>
            </a:xfrm>
            <a:custGeom>
              <a:avLst/>
              <a:gdLst>
                <a:gd name="connsiteX0" fmla="*/ 2415773 w 4570909"/>
                <a:gd name="connsiteY0" fmla="*/ 0 h 2017365"/>
                <a:gd name="connsiteX1" fmla="*/ 4505131 w 4570909"/>
                <a:gd name="connsiteY1" fmla="*/ 1110903 h 2017365"/>
                <a:gd name="connsiteX2" fmla="*/ 4570909 w 4570909"/>
                <a:gd name="connsiteY2" fmla="*/ 1219177 h 2017365"/>
                <a:gd name="connsiteX3" fmla="*/ 4208564 w 4570909"/>
                <a:gd name="connsiteY3" fmla="*/ 1797250 h 2017365"/>
                <a:gd name="connsiteX4" fmla="*/ 3533787 w 4570909"/>
                <a:gd name="connsiteY4" fmla="*/ 1760838 h 2017365"/>
                <a:gd name="connsiteX5" fmla="*/ 3458486 w 4570909"/>
                <a:gd name="connsiteY5" fmla="*/ 1660141 h 2017365"/>
                <a:gd name="connsiteX6" fmla="*/ 2415773 w 4570909"/>
                <a:gd name="connsiteY6" fmla="*/ 1168400 h 2017365"/>
                <a:gd name="connsiteX7" fmla="*/ 1170683 w 4570909"/>
                <a:gd name="connsiteY7" fmla="*/ 1993701 h 2017365"/>
                <a:gd name="connsiteX8" fmla="*/ 1162022 w 4570909"/>
                <a:gd name="connsiteY8" fmla="*/ 2017365 h 2017365"/>
                <a:gd name="connsiteX9" fmla="*/ 695432 w 4570909"/>
                <a:gd name="connsiteY9" fmla="*/ 1581475 h 2017365"/>
                <a:gd name="connsiteX10" fmla="*/ 0 w 4570909"/>
                <a:gd name="connsiteY10" fmla="*/ 1806859 h 2017365"/>
                <a:gd name="connsiteX11" fmla="*/ 9373 w 4570909"/>
                <a:gd name="connsiteY11" fmla="*/ 1770404 h 2017365"/>
                <a:gd name="connsiteX12" fmla="*/ 2415773 w 4570909"/>
                <a:gd name="connsiteY12" fmla="*/ 0 h 201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0909" h="2017365">
                  <a:moveTo>
                    <a:pt x="2415773" y="0"/>
                  </a:moveTo>
                  <a:cubicBezTo>
                    <a:pt x="3285511" y="0"/>
                    <a:pt x="4052327" y="440664"/>
                    <a:pt x="4505131" y="1110903"/>
                  </a:cubicBezTo>
                  <a:lnTo>
                    <a:pt x="4570909" y="1219177"/>
                  </a:lnTo>
                  <a:lnTo>
                    <a:pt x="4208564" y="1797250"/>
                  </a:lnTo>
                  <a:lnTo>
                    <a:pt x="3533787" y="1760838"/>
                  </a:lnTo>
                  <a:lnTo>
                    <a:pt x="3458486" y="1660141"/>
                  </a:lnTo>
                  <a:cubicBezTo>
                    <a:pt x="3210642" y="1359822"/>
                    <a:pt x="2835562" y="1168400"/>
                    <a:pt x="2415773" y="1168400"/>
                  </a:cubicBezTo>
                  <a:cubicBezTo>
                    <a:pt x="1856055" y="1168400"/>
                    <a:pt x="1375819" y="1508706"/>
                    <a:pt x="1170683" y="1993701"/>
                  </a:cubicBezTo>
                  <a:lnTo>
                    <a:pt x="1162022" y="2017365"/>
                  </a:lnTo>
                  <a:lnTo>
                    <a:pt x="695432" y="1581475"/>
                  </a:lnTo>
                  <a:lnTo>
                    <a:pt x="0" y="1806859"/>
                  </a:lnTo>
                  <a:lnTo>
                    <a:pt x="9373" y="1770404"/>
                  </a:lnTo>
                  <a:cubicBezTo>
                    <a:pt x="328393" y="744722"/>
                    <a:pt x="1285114" y="0"/>
                    <a:pt x="2415773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451C967-FA6E-48F5-B9DD-A61E0E9488DC}"/>
                </a:ext>
              </a:extLst>
            </p:cNvPr>
            <p:cNvSpPr/>
            <p:nvPr/>
          </p:nvSpPr>
          <p:spPr>
            <a:xfrm>
              <a:off x="6624320" y="4074255"/>
              <a:ext cx="2600960" cy="3463689"/>
            </a:xfrm>
            <a:custGeom>
              <a:avLst/>
              <a:gdLst>
                <a:gd name="connsiteX0" fmla="*/ 2412404 w 2600960"/>
                <a:gd name="connsiteY0" fmla="*/ 0 h 3463689"/>
                <a:gd name="connsiteX1" fmla="*/ 2487680 w 2600960"/>
                <a:gd name="connsiteY1" fmla="*/ 205670 h 3463689"/>
                <a:gd name="connsiteX2" fmla="*/ 2600960 w 2600960"/>
                <a:gd name="connsiteY2" fmla="*/ 954946 h 3463689"/>
                <a:gd name="connsiteX3" fmla="*/ 338903 w 2600960"/>
                <a:gd name="connsiteY3" fmla="*/ 3461617 h 3463689"/>
                <a:gd name="connsiteX4" fmla="*/ 297867 w 2600960"/>
                <a:gd name="connsiteY4" fmla="*/ 3463689 h 3463689"/>
                <a:gd name="connsiteX5" fmla="*/ 0 w 2600960"/>
                <a:gd name="connsiteY5" fmla="*/ 2882587 h 3463689"/>
                <a:gd name="connsiteX6" fmla="*/ 416058 w 2600960"/>
                <a:gd name="connsiteY6" fmla="*/ 2262716 h 3463689"/>
                <a:gd name="connsiteX7" fmla="*/ 483109 w 2600960"/>
                <a:gd name="connsiteY7" fmla="*/ 2245475 h 3463689"/>
                <a:gd name="connsiteX8" fmla="*/ 1432560 w 2600960"/>
                <a:gd name="connsiteY8" fmla="*/ 954946 h 3463689"/>
                <a:gd name="connsiteX9" fmla="*/ 1371809 w 2600960"/>
                <a:gd name="connsiteY9" fmla="*/ 553117 h 3463689"/>
                <a:gd name="connsiteX10" fmla="*/ 1366366 w 2600960"/>
                <a:gd name="connsiteY10" fmla="*/ 538246 h 3463689"/>
                <a:gd name="connsiteX11" fmla="*/ 2051838 w 2600960"/>
                <a:gd name="connsiteY11" fmla="*/ 575236 h 3463689"/>
                <a:gd name="connsiteX12" fmla="*/ 2412404 w 2600960"/>
                <a:gd name="connsiteY12" fmla="*/ 0 h 3463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0960" h="3463689">
                  <a:moveTo>
                    <a:pt x="2412404" y="0"/>
                  </a:moveTo>
                  <a:lnTo>
                    <a:pt x="2487680" y="205670"/>
                  </a:lnTo>
                  <a:cubicBezTo>
                    <a:pt x="2561300" y="442366"/>
                    <a:pt x="2600960" y="694025"/>
                    <a:pt x="2600960" y="954946"/>
                  </a:cubicBezTo>
                  <a:cubicBezTo>
                    <a:pt x="2600960" y="2259553"/>
                    <a:pt x="1609467" y="3332585"/>
                    <a:pt x="338903" y="3461617"/>
                  </a:cubicBezTo>
                  <a:lnTo>
                    <a:pt x="297867" y="3463689"/>
                  </a:lnTo>
                  <a:lnTo>
                    <a:pt x="0" y="2882587"/>
                  </a:lnTo>
                  <a:lnTo>
                    <a:pt x="416058" y="2262716"/>
                  </a:lnTo>
                  <a:lnTo>
                    <a:pt x="483109" y="2245475"/>
                  </a:lnTo>
                  <a:cubicBezTo>
                    <a:pt x="1033173" y="2074388"/>
                    <a:pt x="1432560" y="1561308"/>
                    <a:pt x="1432560" y="954946"/>
                  </a:cubicBezTo>
                  <a:cubicBezTo>
                    <a:pt x="1432560" y="815017"/>
                    <a:pt x="1411291" y="680055"/>
                    <a:pt x="1371809" y="553117"/>
                  </a:cubicBezTo>
                  <a:lnTo>
                    <a:pt x="1366366" y="538246"/>
                  </a:lnTo>
                  <a:lnTo>
                    <a:pt x="2051838" y="575236"/>
                  </a:lnTo>
                  <a:lnTo>
                    <a:pt x="24124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DFF78C9-8E9E-4AF3-B1BC-1BD1E734883C}"/>
                </a:ext>
              </a:extLst>
            </p:cNvPr>
            <p:cNvSpPr/>
            <p:nvPr/>
          </p:nvSpPr>
          <p:spPr>
            <a:xfrm>
              <a:off x="4185921" y="4467855"/>
              <a:ext cx="2427745" cy="3073167"/>
            </a:xfrm>
            <a:custGeom>
              <a:avLst/>
              <a:gdLst>
                <a:gd name="connsiteX0" fmla="*/ 715465 w 2427745"/>
                <a:gd name="connsiteY0" fmla="*/ 0 h 3073167"/>
                <a:gd name="connsiteX1" fmla="*/ 1175065 w 2427745"/>
                <a:gd name="connsiteY1" fmla="*/ 429360 h 3073167"/>
                <a:gd name="connsiteX2" fmla="*/ 1168400 w 2427745"/>
                <a:gd name="connsiteY2" fmla="*/ 561346 h 3073167"/>
                <a:gd name="connsiteX3" fmla="*/ 2381520 w 2427745"/>
                <a:gd name="connsiteY3" fmla="*/ 1905649 h 3073167"/>
                <a:gd name="connsiteX4" fmla="*/ 2427745 w 2427745"/>
                <a:gd name="connsiteY4" fmla="*/ 1907984 h 3073167"/>
                <a:gd name="connsiteX5" fmla="*/ 2052986 w 2427745"/>
                <a:gd name="connsiteY5" fmla="*/ 2466325 h 3073167"/>
                <a:gd name="connsiteX6" fmla="*/ 2364047 w 2427745"/>
                <a:gd name="connsiteY6" fmla="*/ 3073167 h 3073167"/>
                <a:gd name="connsiteX7" fmla="*/ 2262057 w 2427745"/>
                <a:gd name="connsiteY7" fmla="*/ 3068017 h 3073167"/>
                <a:gd name="connsiteX8" fmla="*/ 0 w 2427745"/>
                <a:gd name="connsiteY8" fmla="*/ 561346 h 3073167"/>
                <a:gd name="connsiteX9" fmla="*/ 13009 w 2427745"/>
                <a:gd name="connsiteY9" fmla="*/ 303723 h 3073167"/>
                <a:gd name="connsiteX10" fmla="*/ 25222 w 2427745"/>
                <a:gd name="connsiteY10" fmla="*/ 223702 h 3073167"/>
                <a:gd name="connsiteX11" fmla="*/ 715465 w 2427745"/>
                <a:gd name="connsiteY11" fmla="*/ 0 h 307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7745" h="3073167">
                  <a:moveTo>
                    <a:pt x="715465" y="0"/>
                  </a:moveTo>
                  <a:lnTo>
                    <a:pt x="1175065" y="429360"/>
                  </a:lnTo>
                  <a:lnTo>
                    <a:pt x="1168400" y="561346"/>
                  </a:lnTo>
                  <a:cubicBezTo>
                    <a:pt x="1168400" y="1260994"/>
                    <a:pt x="1700129" y="1836451"/>
                    <a:pt x="2381520" y="1905649"/>
                  </a:cubicBezTo>
                  <a:lnTo>
                    <a:pt x="2427745" y="1907984"/>
                  </a:lnTo>
                  <a:lnTo>
                    <a:pt x="2052986" y="2466325"/>
                  </a:lnTo>
                  <a:lnTo>
                    <a:pt x="2364047" y="3073167"/>
                  </a:lnTo>
                  <a:lnTo>
                    <a:pt x="2262057" y="3068017"/>
                  </a:lnTo>
                  <a:cubicBezTo>
                    <a:pt x="991494" y="2938985"/>
                    <a:pt x="0" y="1865953"/>
                    <a:pt x="0" y="561346"/>
                  </a:cubicBezTo>
                  <a:cubicBezTo>
                    <a:pt x="0" y="474372"/>
                    <a:pt x="4407" y="388428"/>
                    <a:pt x="13009" y="303723"/>
                  </a:cubicBezTo>
                  <a:lnTo>
                    <a:pt x="25222" y="223702"/>
                  </a:lnTo>
                  <a:lnTo>
                    <a:pt x="715465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9185885-E340-4EB8-A5F8-BE75B33190D8}"/>
                </a:ext>
              </a:extLst>
            </p:cNvPr>
            <p:cNvSpPr txBox="1"/>
            <p:nvPr/>
          </p:nvSpPr>
          <p:spPr>
            <a:xfrm>
              <a:off x="5788315" y="3284419"/>
              <a:ext cx="1834570" cy="830997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Open Sans"/>
                </a:rPr>
                <a:t>SET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B315DC5-2CAA-4944-957B-BA73835BEB90}"/>
                </a:ext>
              </a:extLst>
            </p:cNvPr>
            <p:cNvSpPr txBox="1"/>
            <p:nvPr/>
          </p:nvSpPr>
          <p:spPr>
            <a:xfrm rot="18364849">
              <a:off x="6775789" y="5470055"/>
              <a:ext cx="2499360" cy="830997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Open Sans"/>
                </a:rPr>
                <a:t>PLAN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ECFF4B2-1040-45F4-A073-A2F03CF84783}"/>
                </a:ext>
              </a:extLst>
            </p:cNvPr>
            <p:cNvSpPr txBox="1"/>
            <p:nvPr/>
          </p:nvSpPr>
          <p:spPr>
            <a:xfrm rot="3399733">
              <a:off x="4314814" y="5505801"/>
              <a:ext cx="2130571" cy="830997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Open Sans"/>
                </a:rPr>
                <a:t>ACHIEVE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9F82A898-5BD4-4E03-99B5-C963BC8FAF25}"/>
              </a:ext>
            </a:extLst>
          </p:cNvPr>
          <p:cNvSpPr txBox="1"/>
          <p:nvPr/>
        </p:nvSpPr>
        <p:spPr>
          <a:xfrm>
            <a:off x="2067362" y="5226594"/>
            <a:ext cx="2397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Open Sans"/>
              </a:rPr>
              <a:t>Assess progress and identify improvement opportunities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43804FD-D5D6-49BD-8FEF-A3C82592CAA6}"/>
              </a:ext>
            </a:extLst>
          </p:cNvPr>
          <p:cNvSpPr/>
          <p:nvPr/>
        </p:nvSpPr>
        <p:spPr>
          <a:xfrm>
            <a:off x="1463286" y="6465025"/>
            <a:ext cx="2577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Open Sans"/>
              </a:rPr>
              <a:t>Innovate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D63A441-0BE6-48A7-A431-B08A6C4A541F}"/>
              </a:ext>
            </a:extLst>
          </p:cNvPr>
          <p:cNvSpPr/>
          <p:nvPr/>
        </p:nvSpPr>
        <p:spPr>
          <a:xfrm>
            <a:off x="1284204" y="6872459"/>
            <a:ext cx="2862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Open Sans"/>
              </a:rPr>
              <a:t>Celebrate progress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907AD32-323B-4C93-B25E-50F2EC54620B}"/>
              </a:ext>
            </a:extLst>
          </p:cNvPr>
          <p:cNvSpPr/>
          <p:nvPr/>
        </p:nvSpPr>
        <p:spPr>
          <a:xfrm>
            <a:off x="2480367" y="8648759"/>
            <a:ext cx="2341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Open Sans"/>
              </a:rPr>
              <a:t>Capture lessons learned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7897BD3-E7C8-492E-ACA6-F0D96E6018F6}"/>
              </a:ext>
            </a:extLst>
          </p:cNvPr>
          <p:cNvSpPr/>
          <p:nvPr/>
        </p:nvSpPr>
        <p:spPr>
          <a:xfrm>
            <a:off x="1737463" y="7964326"/>
            <a:ext cx="2743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Open Sans"/>
              </a:rPr>
              <a:t>Communicate strategically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AA62D73-A52F-4C38-AD80-10FDFA784D1C}"/>
              </a:ext>
            </a:extLst>
          </p:cNvPr>
          <p:cNvSpPr/>
          <p:nvPr/>
        </p:nvSpPr>
        <p:spPr>
          <a:xfrm>
            <a:off x="1463286" y="7279893"/>
            <a:ext cx="3896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Open Sans"/>
              </a:rPr>
              <a:t>Adjust strategies, activities, measures, and milestones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35F08F2-3BD2-4D5E-A3A8-CCF3FA47A0F4}"/>
              </a:ext>
            </a:extLst>
          </p:cNvPr>
          <p:cNvSpPr txBox="1"/>
          <p:nvPr/>
        </p:nvSpPr>
        <p:spPr>
          <a:xfrm>
            <a:off x="5857789" y="765544"/>
            <a:ext cx="206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Open Sans"/>
              </a:rPr>
              <a:t>Set the goal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A5EEEE5-EFB3-4403-B684-6DED7722BE41}"/>
              </a:ext>
            </a:extLst>
          </p:cNvPr>
          <p:cNvSpPr/>
          <p:nvPr/>
        </p:nvSpPr>
        <p:spPr>
          <a:xfrm>
            <a:off x="5542806" y="1226468"/>
            <a:ext cx="2508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Open Sans"/>
              </a:rPr>
              <a:t>Refine the goal statement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A21CEDC-3B1E-46DD-935B-561B13DA3681}"/>
              </a:ext>
            </a:extLst>
          </p:cNvPr>
          <p:cNvSpPr/>
          <p:nvPr/>
        </p:nvSpPr>
        <p:spPr>
          <a:xfrm>
            <a:off x="5488101" y="1964392"/>
            <a:ext cx="2418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Open Sans"/>
              </a:rPr>
              <a:t>Build the goal team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94E304E-6522-45AB-9D94-E242C46D5E25}"/>
              </a:ext>
            </a:extLst>
          </p:cNvPr>
          <p:cNvSpPr txBox="1"/>
          <p:nvPr/>
        </p:nvSpPr>
        <p:spPr>
          <a:xfrm>
            <a:off x="9260508" y="5131793"/>
            <a:ext cx="1834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Assess the landscape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A0FD6CD-2FBD-4927-A58E-88AAF185A3DE}"/>
              </a:ext>
            </a:extLst>
          </p:cNvPr>
          <p:cNvSpPr/>
          <p:nvPr/>
        </p:nvSpPr>
        <p:spPr>
          <a:xfrm>
            <a:off x="9053411" y="5925604"/>
            <a:ext cx="3104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Identify key stakeholders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EA110D9-FC3E-4C1D-8C0F-A8B234EED34B}"/>
              </a:ext>
            </a:extLst>
          </p:cNvPr>
          <p:cNvSpPr/>
          <p:nvPr/>
        </p:nvSpPr>
        <p:spPr>
          <a:xfrm>
            <a:off x="8825300" y="6442416"/>
            <a:ext cx="285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Identify strategies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DC72C24-50BE-4B33-A48B-50EE37E77C00}"/>
              </a:ext>
            </a:extLst>
          </p:cNvPr>
          <p:cNvSpPr/>
          <p:nvPr/>
        </p:nvSpPr>
        <p:spPr>
          <a:xfrm>
            <a:off x="8424442" y="6959228"/>
            <a:ext cx="3135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Determine how to measure progress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86C60E-3858-4EFA-82F1-D65EC3A5428D}"/>
              </a:ext>
            </a:extLst>
          </p:cNvPr>
          <p:cNvSpPr/>
          <p:nvPr/>
        </p:nvSpPr>
        <p:spPr>
          <a:xfrm>
            <a:off x="8210681" y="7753039"/>
            <a:ext cx="2910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Manage for success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F8B41C5-D59D-4CE7-98D0-823E5BEA404F}"/>
              </a:ext>
            </a:extLst>
          </p:cNvPr>
          <p:cNvSpPr/>
          <p:nvPr/>
        </p:nvSpPr>
        <p:spPr>
          <a:xfrm>
            <a:off x="8447785" y="8269852"/>
            <a:ext cx="2901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Develop a communication strategy</a:t>
            </a:r>
          </a:p>
        </p:txBody>
      </p:sp>
    </p:spTree>
    <p:extLst>
      <p:ext uri="{BB962C8B-B14F-4D97-AF65-F5344CB8AC3E}">
        <p14:creationId xmlns:p14="http://schemas.microsoft.com/office/powerpoint/2010/main" val="26018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E338BE80-542B-4E60-8D3E-668DD7427350}"/>
              </a:ext>
            </a:extLst>
          </p:cNvPr>
          <p:cNvGrpSpPr/>
          <p:nvPr/>
        </p:nvGrpSpPr>
        <p:grpSpPr>
          <a:xfrm>
            <a:off x="7160125" y="4335022"/>
            <a:ext cx="5029200" cy="5029200"/>
            <a:chOff x="4024681" y="1557042"/>
            <a:chExt cx="3401355" cy="3361321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242F48F-9102-47A5-9480-F98E121CDD05}"/>
                </a:ext>
              </a:extLst>
            </p:cNvPr>
            <p:cNvSpPr/>
            <p:nvPr/>
          </p:nvSpPr>
          <p:spPr>
            <a:xfrm>
              <a:off x="4336473" y="1828800"/>
              <a:ext cx="3089563" cy="30895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F74B45F-DBC2-4B89-BAFF-7984046AB176}"/>
                </a:ext>
              </a:extLst>
            </p:cNvPr>
            <p:cNvSpPr/>
            <p:nvPr/>
          </p:nvSpPr>
          <p:spPr>
            <a:xfrm rot="18787312">
              <a:off x="6182746" y="1751006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BF74CE5-2CD4-4446-AF94-7BD796B173A8}"/>
                </a:ext>
              </a:extLst>
            </p:cNvPr>
            <p:cNvSpPr/>
            <p:nvPr/>
          </p:nvSpPr>
          <p:spPr>
            <a:xfrm rot="2452716">
              <a:off x="6403462" y="4200842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B865006-2ACA-477A-8CD2-FFF60FBBE20C}"/>
                </a:ext>
              </a:extLst>
            </p:cNvPr>
            <p:cNvSpPr/>
            <p:nvPr/>
          </p:nvSpPr>
          <p:spPr>
            <a:xfrm rot="21166380">
              <a:off x="4024681" y="3471505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92" name="Right Triangle 91">
              <a:extLst>
                <a:ext uri="{FF2B5EF4-FFF2-40B4-BE49-F238E27FC236}">
                  <a16:creationId xmlns:a16="http://schemas.microsoft.com/office/drawing/2014/main" id="{FBC8562B-06CF-46CA-81EA-BC81DA1FF3D7}"/>
                </a:ext>
              </a:extLst>
            </p:cNvPr>
            <p:cNvSpPr/>
            <p:nvPr/>
          </p:nvSpPr>
          <p:spPr>
            <a:xfrm rot="6498819">
              <a:off x="4388385" y="3953626"/>
              <a:ext cx="235527" cy="235527"/>
            </a:xfrm>
            <a:prstGeom prst="rt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93" name="Right Triangle 92">
              <a:extLst>
                <a:ext uri="{FF2B5EF4-FFF2-40B4-BE49-F238E27FC236}">
                  <a16:creationId xmlns:a16="http://schemas.microsoft.com/office/drawing/2014/main" id="{E6F685AA-F9D4-4F4F-933C-851E13454E96}"/>
                </a:ext>
              </a:extLst>
            </p:cNvPr>
            <p:cNvSpPr/>
            <p:nvPr/>
          </p:nvSpPr>
          <p:spPr>
            <a:xfrm rot="303790">
              <a:off x="7061574" y="4128561"/>
              <a:ext cx="235527" cy="235527"/>
            </a:xfrm>
            <a:prstGeom prst="rt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94" name="Right Triangle 93">
              <a:extLst>
                <a:ext uri="{FF2B5EF4-FFF2-40B4-BE49-F238E27FC236}">
                  <a16:creationId xmlns:a16="http://schemas.microsoft.com/office/drawing/2014/main" id="{7F96C35D-9A9E-4121-B194-6D7D05859A8C}"/>
                </a:ext>
              </a:extLst>
            </p:cNvPr>
            <p:cNvSpPr/>
            <p:nvPr/>
          </p:nvSpPr>
          <p:spPr>
            <a:xfrm rot="14928958">
              <a:off x="6200481" y="1772661"/>
              <a:ext cx="235527" cy="235527"/>
            </a:xfrm>
            <a:prstGeom prst="rt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 dirty="0">
                <a:latin typeface="Open Sans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B0F69B6-340F-4AB6-AEE9-1B04D37E4D71}"/>
              </a:ext>
            </a:extLst>
          </p:cNvPr>
          <p:cNvGrpSpPr/>
          <p:nvPr/>
        </p:nvGrpSpPr>
        <p:grpSpPr>
          <a:xfrm>
            <a:off x="5095654" y="146549"/>
            <a:ext cx="3158932" cy="3158932"/>
            <a:chOff x="4024681" y="1557042"/>
            <a:chExt cx="3401355" cy="3361321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8C82CFF-D1D2-4E7D-A688-C933B908AC45}"/>
                </a:ext>
              </a:extLst>
            </p:cNvPr>
            <p:cNvSpPr/>
            <p:nvPr/>
          </p:nvSpPr>
          <p:spPr>
            <a:xfrm>
              <a:off x="4336473" y="1828800"/>
              <a:ext cx="3089563" cy="30895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CE07666-A0B9-4BC8-8879-41EC83AC63F2}"/>
                </a:ext>
              </a:extLst>
            </p:cNvPr>
            <p:cNvSpPr/>
            <p:nvPr/>
          </p:nvSpPr>
          <p:spPr>
            <a:xfrm rot="18787312">
              <a:off x="6182746" y="1751006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1EB0267-512E-4DBF-A40B-A0EECA14963D}"/>
                </a:ext>
              </a:extLst>
            </p:cNvPr>
            <p:cNvSpPr/>
            <p:nvPr/>
          </p:nvSpPr>
          <p:spPr>
            <a:xfrm rot="2452716">
              <a:off x="6403462" y="4200842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F468174-3638-4FB1-B7ED-4C6136F63018}"/>
                </a:ext>
              </a:extLst>
            </p:cNvPr>
            <p:cNvSpPr/>
            <p:nvPr/>
          </p:nvSpPr>
          <p:spPr>
            <a:xfrm rot="21166380">
              <a:off x="4024681" y="3471505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81" name="Right Triangle 80">
              <a:extLst>
                <a:ext uri="{FF2B5EF4-FFF2-40B4-BE49-F238E27FC236}">
                  <a16:creationId xmlns:a16="http://schemas.microsoft.com/office/drawing/2014/main" id="{CEC1D224-1966-46CB-BD17-A580C1519304}"/>
                </a:ext>
              </a:extLst>
            </p:cNvPr>
            <p:cNvSpPr/>
            <p:nvPr/>
          </p:nvSpPr>
          <p:spPr>
            <a:xfrm rot="6498819">
              <a:off x="4388385" y="3953626"/>
              <a:ext cx="235527" cy="235527"/>
            </a:xfrm>
            <a:prstGeom prst="rt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82" name="Right Triangle 81">
              <a:extLst>
                <a:ext uri="{FF2B5EF4-FFF2-40B4-BE49-F238E27FC236}">
                  <a16:creationId xmlns:a16="http://schemas.microsoft.com/office/drawing/2014/main" id="{70C8E318-1F81-4285-A94D-86A61B7F2252}"/>
                </a:ext>
              </a:extLst>
            </p:cNvPr>
            <p:cNvSpPr/>
            <p:nvPr/>
          </p:nvSpPr>
          <p:spPr>
            <a:xfrm rot="303790">
              <a:off x="7061574" y="4128561"/>
              <a:ext cx="235527" cy="235527"/>
            </a:xfrm>
            <a:prstGeom prst="rt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83" name="Right Triangle 82">
              <a:extLst>
                <a:ext uri="{FF2B5EF4-FFF2-40B4-BE49-F238E27FC236}">
                  <a16:creationId xmlns:a16="http://schemas.microsoft.com/office/drawing/2014/main" id="{F65CD475-5E2B-4798-B134-F8BB2A2C9FDD}"/>
                </a:ext>
              </a:extLst>
            </p:cNvPr>
            <p:cNvSpPr/>
            <p:nvPr/>
          </p:nvSpPr>
          <p:spPr>
            <a:xfrm rot="14928958">
              <a:off x="6200481" y="1772661"/>
              <a:ext cx="235527" cy="235527"/>
            </a:xfrm>
            <a:prstGeom prst="rt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B79499D-2D7A-4A14-ADDC-9A13ABA7761C}"/>
              </a:ext>
            </a:extLst>
          </p:cNvPr>
          <p:cNvGrpSpPr/>
          <p:nvPr/>
        </p:nvGrpSpPr>
        <p:grpSpPr>
          <a:xfrm rot="20884816">
            <a:off x="686627" y="4457718"/>
            <a:ext cx="5029200" cy="5029200"/>
            <a:chOff x="4024681" y="1557042"/>
            <a:chExt cx="3401355" cy="336132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5CE4EBF-9F49-4EED-A9F0-D5B2877246D5}"/>
                </a:ext>
              </a:extLst>
            </p:cNvPr>
            <p:cNvSpPr/>
            <p:nvPr/>
          </p:nvSpPr>
          <p:spPr>
            <a:xfrm>
              <a:off x="4336473" y="1828800"/>
              <a:ext cx="3089563" cy="30895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390EBC0-39B3-4C96-AD44-B510ED5B8A9B}"/>
                </a:ext>
              </a:extLst>
            </p:cNvPr>
            <p:cNvSpPr/>
            <p:nvPr/>
          </p:nvSpPr>
          <p:spPr>
            <a:xfrm rot="18787312">
              <a:off x="6182746" y="1751006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8039D5F-D401-446E-A0A1-31C410FD52F8}"/>
                </a:ext>
              </a:extLst>
            </p:cNvPr>
            <p:cNvSpPr/>
            <p:nvPr/>
          </p:nvSpPr>
          <p:spPr>
            <a:xfrm rot="2452716">
              <a:off x="6403462" y="4200842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6D70A79-6A11-42F6-B60F-87AEA356A3D6}"/>
                </a:ext>
              </a:extLst>
            </p:cNvPr>
            <p:cNvSpPr/>
            <p:nvPr/>
          </p:nvSpPr>
          <p:spPr>
            <a:xfrm rot="21166380">
              <a:off x="4024681" y="3471505"/>
              <a:ext cx="84512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67" name="Right Triangle 66">
              <a:extLst>
                <a:ext uri="{FF2B5EF4-FFF2-40B4-BE49-F238E27FC236}">
                  <a16:creationId xmlns:a16="http://schemas.microsoft.com/office/drawing/2014/main" id="{4083CA9B-EE05-4F9F-8B94-2C8A760A872D}"/>
                </a:ext>
              </a:extLst>
            </p:cNvPr>
            <p:cNvSpPr/>
            <p:nvPr/>
          </p:nvSpPr>
          <p:spPr>
            <a:xfrm rot="6498819">
              <a:off x="4388385" y="3953626"/>
              <a:ext cx="235527" cy="235527"/>
            </a:xfrm>
            <a:prstGeom prst="rt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68" name="Right Triangle 67">
              <a:extLst>
                <a:ext uri="{FF2B5EF4-FFF2-40B4-BE49-F238E27FC236}">
                  <a16:creationId xmlns:a16="http://schemas.microsoft.com/office/drawing/2014/main" id="{D465265A-E676-42F3-8A17-062D467BD6D1}"/>
                </a:ext>
              </a:extLst>
            </p:cNvPr>
            <p:cNvSpPr/>
            <p:nvPr/>
          </p:nvSpPr>
          <p:spPr>
            <a:xfrm rot="303790">
              <a:off x="7061574" y="4128561"/>
              <a:ext cx="235527" cy="235527"/>
            </a:xfrm>
            <a:prstGeom prst="rt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  <p:sp>
          <p:nvSpPr>
            <p:cNvPr id="69" name="Right Triangle 68">
              <a:extLst>
                <a:ext uri="{FF2B5EF4-FFF2-40B4-BE49-F238E27FC236}">
                  <a16:creationId xmlns:a16="http://schemas.microsoft.com/office/drawing/2014/main" id="{45D112E9-40CD-4235-8581-969EF1B1233B}"/>
                </a:ext>
              </a:extLst>
            </p:cNvPr>
            <p:cNvSpPr/>
            <p:nvPr/>
          </p:nvSpPr>
          <p:spPr>
            <a:xfrm rot="14909464">
              <a:off x="6225315" y="1772151"/>
              <a:ext cx="235527" cy="235527"/>
            </a:xfrm>
            <a:prstGeom prst="rt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Open Sans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EC0694C-9155-4505-9A85-6D5F93C66722}"/>
              </a:ext>
            </a:extLst>
          </p:cNvPr>
          <p:cNvGrpSpPr/>
          <p:nvPr/>
        </p:nvGrpSpPr>
        <p:grpSpPr>
          <a:xfrm>
            <a:off x="4185921" y="2692401"/>
            <a:ext cx="5039359" cy="5031501"/>
            <a:chOff x="4185921" y="2509521"/>
            <a:chExt cx="5039359" cy="5031501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8EA1AB7-8C73-4634-B8A6-D3228095F4CB}"/>
                </a:ext>
              </a:extLst>
            </p:cNvPr>
            <p:cNvSpPr/>
            <p:nvPr/>
          </p:nvSpPr>
          <p:spPr>
            <a:xfrm>
              <a:off x="4289828" y="2509521"/>
              <a:ext cx="4570909" cy="2017365"/>
            </a:xfrm>
            <a:custGeom>
              <a:avLst/>
              <a:gdLst>
                <a:gd name="connsiteX0" fmla="*/ 2415773 w 4570909"/>
                <a:gd name="connsiteY0" fmla="*/ 0 h 2017365"/>
                <a:gd name="connsiteX1" fmla="*/ 4505131 w 4570909"/>
                <a:gd name="connsiteY1" fmla="*/ 1110903 h 2017365"/>
                <a:gd name="connsiteX2" fmla="*/ 4570909 w 4570909"/>
                <a:gd name="connsiteY2" fmla="*/ 1219177 h 2017365"/>
                <a:gd name="connsiteX3" fmla="*/ 4208564 w 4570909"/>
                <a:gd name="connsiteY3" fmla="*/ 1797250 h 2017365"/>
                <a:gd name="connsiteX4" fmla="*/ 3533787 w 4570909"/>
                <a:gd name="connsiteY4" fmla="*/ 1760838 h 2017365"/>
                <a:gd name="connsiteX5" fmla="*/ 3458486 w 4570909"/>
                <a:gd name="connsiteY5" fmla="*/ 1660141 h 2017365"/>
                <a:gd name="connsiteX6" fmla="*/ 2415773 w 4570909"/>
                <a:gd name="connsiteY6" fmla="*/ 1168400 h 2017365"/>
                <a:gd name="connsiteX7" fmla="*/ 1170683 w 4570909"/>
                <a:gd name="connsiteY7" fmla="*/ 1993701 h 2017365"/>
                <a:gd name="connsiteX8" fmla="*/ 1162022 w 4570909"/>
                <a:gd name="connsiteY8" fmla="*/ 2017365 h 2017365"/>
                <a:gd name="connsiteX9" fmla="*/ 695432 w 4570909"/>
                <a:gd name="connsiteY9" fmla="*/ 1581475 h 2017365"/>
                <a:gd name="connsiteX10" fmla="*/ 0 w 4570909"/>
                <a:gd name="connsiteY10" fmla="*/ 1806859 h 2017365"/>
                <a:gd name="connsiteX11" fmla="*/ 9373 w 4570909"/>
                <a:gd name="connsiteY11" fmla="*/ 1770404 h 2017365"/>
                <a:gd name="connsiteX12" fmla="*/ 2415773 w 4570909"/>
                <a:gd name="connsiteY12" fmla="*/ 0 h 201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0909" h="2017365">
                  <a:moveTo>
                    <a:pt x="2415773" y="0"/>
                  </a:moveTo>
                  <a:cubicBezTo>
                    <a:pt x="3285511" y="0"/>
                    <a:pt x="4052327" y="440664"/>
                    <a:pt x="4505131" y="1110903"/>
                  </a:cubicBezTo>
                  <a:lnTo>
                    <a:pt x="4570909" y="1219177"/>
                  </a:lnTo>
                  <a:lnTo>
                    <a:pt x="4208564" y="1797250"/>
                  </a:lnTo>
                  <a:lnTo>
                    <a:pt x="3533787" y="1760838"/>
                  </a:lnTo>
                  <a:lnTo>
                    <a:pt x="3458486" y="1660141"/>
                  </a:lnTo>
                  <a:cubicBezTo>
                    <a:pt x="3210642" y="1359822"/>
                    <a:pt x="2835562" y="1168400"/>
                    <a:pt x="2415773" y="1168400"/>
                  </a:cubicBezTo>
                  <a:cubicBezTo>
                    <a:pt x="1856055" y="1168400"/>
                    <a:pt x="1375819" y="1508706"/>
                    <a:pt x="1170683" y="1993701"/>
                  </a:cubicBezTo>
                  <a:lnTo>
                    <a:pt x="1162022" y="2017365"/>
                  </a:lnTo>
                  <a:lnTo>
                    <a:pt x="695432" y="1581475"/>
                  </a:lnTo>
                  <a:lnTo>
                    <a:pt x="0" y="1806859"/>
                  </a:lnTo>
                  <a:lnTo>
                    <a:pt x="9373" y="1770404"/>
                  </a:lnTo>
                  <a:cubicBezTo>
                    <a:pt x="328393" y="744722"/>
                    <a:pt x="1285114" y="0"/>
                    <a:pt x="2415773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451C967-FA6E-48F5-B9DD-A61E0E9488DC}"/>
                </a:ext>
              </a:extLst>
            </p:cNvPr>
            <p:cNvSpPr/>
            <p:nvPr/>
          </p:nvSpPr>
          <p:spPr>
            <a:xfrm>
              <a:off x="6624320" y="4074255"/>
              <a:ext cx="2600960" cy="3463689"/>
            </a:xfrm>
            <a:custGeom>
              <a:avLst/>
              <a:gdLst>
                <a:gd name="connsiteX0" fmla="*/ 2412404 w 2600960"/>
                <a:gd name="connsiteY0" fmla="*/ 0 h 3463689"/>
                <a:gd name="connsiteX1" fmla="*/ 2487680 w 2600960"/>
                <a:gd name="connsiteY1" fmla="*/ 205670 h 3463689"/>
                <a:gd name="connsiteX2" fmla="*/ 2600960 w 2600960"/>
                <a:gd name="connsiteY2" fmla="*/ 954946 h 3463689"/>
                <a:gd name="connsiteX3" fmla="*/ 338903 w 2600960"/>
                <a:gd name="connsiteY3" fmla="*/ 3461617 h 3463689"/>
                <a:gd name="connsiteX4" fmla="*/ 297867 w 2600960"/>
                <a:gd name="connsiteY4" fmla="*/ 3463689 h 3463689"/>
                <a:gd name="connsiteX5" fmla="*/ 0 w 2600960"/>
                <a:gd name="connsiteY5" fmla="*/ 2882587 h 3463689"/>
                <a:gd name="connsiteX6" fmla="*/ 416058 w 2600960"/>
                <a:gd name="connsiteY6" fmla="*/ 2262716 h 3463689"/>
                <a:gd name="connsiteX7" fmla="*/ 483109 w 2600960"/>
                <a:gd name="connsiteY7" fmla="*/ 2245475 h 3463689"/>
                <a:gd name="connsiteX8" fmla="*/ 1432560 w 2600960"/>
                <a:gd name="connsiteY8" fmla="*/ 954946 h 3463689"/>
                <a:gd name="connsiteX9" fmla="*/ 1371809 w 2600960"/>
                <a:gd name="connsiteY9" fmla="*/ 553117 h 3463689"/>
                <a:gd name="connsiteX10" fmla="*/ 1366366 w 2600960"/>
                <a:gd name="connsiteY10" fmla="*/ 538246 h 3463689"/>
                <a:gd name="connsiteX11" fmla="*/ 2051838 w 2600960"/>
                <a:gd name="connsiteY11" fmla="*/ 575236 h 3463689"/>
                <a:gd name="connsiteX12" fmla="*/ 2412404 w 2600960"/>
                <a:gd name="connsiteY12" fmla="*/ 0 h 3463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0960" h="3463689">
                  <a:moveTo>
                    <a:pt x="2412404" y="0"/>
                  </a:moveTo>
                  <a:lnTo>
                    <a:pt x="2487680" y="205670"/>
                  </a:lnTo>
                  <a:cubicBezTo>
                    <a:pt x="2561300" y="442366"/>
                    <a:pt x="2600960" y="694025"/>
                    <a:pt x="2600960" y="954946"/>
                  </a:cubicBezTo>
                  <a:cubicBezTo>
                    <a:pt x="2600960" y="2259553"/>
                    <a:pt x="1609467" y="3332585"/>
                    <a:pt x="338903" y="3461617"/>
                  </a:cubicBezTo>
                  <a:lnTo>
                    <a:pt x="297867" y="3463689"/>
                  </a:lnTo>
                  <a:lnTo>
                    <a:pt x="0" y="2882587"/>
                  </a:lnTo>
                  <a:lnTo>
                    <a:pt x="416058" y="2262716"/>
                  </a:lnTo>
                  <a:lnTo>
                    <a:pt x="483109" y="2245475"/>
                  </a:lnTo>
                  <a:cubicBezTo>
                    <a:pt x="1033173" y="2074388"/>
                    <a:pt x="1432560" y="1561308"/>
                    <a:pt x="1432560" y="954946"/>
                  </a:cubicBezTo>
                  <a:cubicBezTo>
                    <a:pt x="1432560" y="815017"/>
                    <a:pt x="1411291" y="680055"/>
                    <a:pt x="1371809" y="553117"/>
                  </a:cubicBezTo>
                  <a:lnTo>
                    <a:pt x="1366366" y="538246"/>
                  </a:lnTo>
                  <a:lnTo>
                    <a:pt x="2051838" y="575236"/>
                  </a:lnTo>
                  <a:lnTo>
                    <a:pt x="2412404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DFF78C9-8E9E-4AF3-B1BC-1BD1E734883C}"/>
                </a:ext>
              </a:extLst>
            </p:cNvPr>
            <p:cNvSpPr/>
            <p:nvPr/>
          </p:nvSpPr>
          <p:spPr>
            <a:xfrm>
              <a:off x="4185921" y="4467855"/>
              <a:ext cx="2427745" cy="3073167"/>
            </a:xfrm>
            <a:custGeom>
              <a:avLst/>
              <a:gdLst>
                <a:gd name="connsiteX0" fmla="*/ 715465 w 2427745"/>
                <a:gd name="connsiteY0" fmla="*/ 0 h 3073167"/>
                <a:gd name="connsiteX1" fmla="*/ 1175065 w 2427745"/>
                <a:gd name="connsiteY1" fmla="*/ 429360 h 3073167"/>
                <a:gd name="connsiteX2" fmla="*/ 1168400 w 2427745"/>
                <a:gd name="connsiteY2" fmla="*/ 561346 h 3073167"/>
                <a:gd name="connsiteX3" fmla="*/ 2381520 w 2427745"/>
                <a:gd name="connsiteY3" fmla="*/ 1905649 h 3073167"/>
                <a:gd name="connsiteX4" fmla="*/ 2427745 w 2427745"/>
                <a:gd name="connsiteY4" fmla="*/ 1907984 h 3073167"/>
                <a:gd name="connsiteX5" fmla="*/ 2052986 w 2427745"/>
                <a:gd name="connsiteY5" fmla="*/ 2466325 h 3073167"/>
                <a:gd name="connsiteX6" fmla="*/ 2364047 w 2427745"/>
                <a:gd name="connsiteY6" fmla="*/ 3073167 h 3073167"/>
                <a:gd name="connsiteX7" fmla="*/ 2262057 w 2427745"/>
                <a:gd name="connsiteY7" fmla="*/ 3068017 h 3073167"/>
                <a:gd name="connsiteX8" fmla="*/ 0 w 2427745"/>
                <a:gd name="connsiteY8" fmla="*/ 561346 h 3073167"/>
                <a:gd name="connsiteX9" fmla="*/ 13009 w 2427745"/>
                <a:gd name="connsiteY9" fmla="*/ 303723 h 3073167"/>
                <a:gd name="connsiteX10" fmla="*/ 25222 w 2427745"/>
                <a:gd name="connsiteY10" fmla="*/ 223702 h 3073167"/>
                <a:gd name="connsiteX11" fmla="*/ 715465 w 2427745"/>
                <a:gd name="connsiteY11" fmla="*/ 0 h 307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7745" h="3073167">
                  <a:moveTo>
                    <a:pt x="715465" y="0"/>
                  </a:moveTo>
                  <a:lnTo>
                    <a:pt x="1175065" y="429360"/>
                  </a:lnTo>
                  <a:lnTo>
                    <a:pt x="1168400" y="561346"/>
                  </a:lnTo>
                  <a:cubicBezTo>
                    <a:pt x="1168400" y="1260994"/>
                    <a:pt x="1700129" y="1836451"/>
                    <a:pt x="2381520" y="1905649"/>
                  </a:cubicBezTo>
                  <a:lnTo>
                    <a:pt x="2427745" y="1907984"/>
                  </a:lnTo>
                  <a:lnTo>
                    <a:pt x="2052986" y="2466325"/>
                  </a:lnTo>
                  <a:lnTo>
                    <a:pt x="2364047" y="3073167"/>
                  </a:lnTo>
                  <a:lnTo>
                    <a:pt x="2262057" y="3068017"/>
                  </a:lnTo>
                  <a:cubicBezTo>
                    <a:pt x="991494" y="2938985"/>
                    <a:pt x="0" y="1865953"/>
                    <a:pt x="0" y="561346"/>
                  </a:cubicBezTo>
                  <a:cubicBezTo>
                    <a:pt x="0" y="474372"/>
                    <a:pt x="4407" y="388428"/>
                    <a:pt x="13009" y="303723"/>
                  </a:cubicBezTo>
                  <a:lnTo>
                    <a:pt x="25222" y="223702"/>
                  </a:lnTo>
                  <a:lnTo>
                    <a:pt x="7154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9185885-E340-4EB8-A5F8-BE75B33190D8}"/>
                </a:ext>
              </a:extLst>
            </p:cNvPr>
            <p:cNvSpPr txBox="1"/>
            <p:nvPr/>
          </p:nvSpPr>
          <p:spPr>
            <a:xfrm>
              <a:off x="5788315" y="3284419"/>
              <a:ext cx="1834570" cy="830997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Open Sans"/>
                </a:rPr>
                <a:t>SET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B315DC5-2CAA-4944-957B-BA73835BEB90}"/>
                </a:ext>
              </a:extLst>
            </p:cNvPr>
            <p:cNvSpPr txBox="1"/>
            <p:nvPr/>
          </p:nvSpPr>
          <p:spPr>
            <a:xfrm rot="18364849">
              <a:off x="6775789" y="5470055"/>
              <a:ext cx="2499360" cy="830997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Open Sans"/>
                </a:rPr>
                <a:t>PLAN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ECFF4B2-1040-45F4-A073-A2F03CF84783}"/>
                </a:ext>
              </a:extLst>
            </p:cNvPr>
            <p:cNvSpPr txBox="1"/>
            <p:nvPr/>
          </p:nvSpPr>
          <p:spPr>
            <a:xfrm rot="3399733">
              <a:off x="4314814" y="5505801"/>
              <a:ext cx="2130571" cy="830997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Open Sans"/>
                </a:rPr>
                <a:t>ACHIEVE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9F82A898-5BD4-4E03-99B5-C963BC8FAF25}"/>
              </a:ext>
            </a:extLst>
          </p:cNvPr>
          <p:cNvSpPr txBox="1"/>
          <p:nvPr/>
        </p:nvSpPr>
        <p:spPr>
          <a:xfrm>
            <a:off x="2067362" y="5226594"/>
            <a:ext cx="2397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Open Sans"/>
              </a:rPr>
              <a:t>Assess progress and identify improvement opportunities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43804FD-D5D6-49BD-8FEF-A3C82592CAA6}"/>
              </a:ext>
            </a:extLst>
          </p:cNvPr>
          <p:cNvSpPr/>
          <p:nvPr/>
        </p:nvSpPr>
        <p:spPr>
          <a:xfrm>
            <a:off x="1463286" y="6465025"/>
            <a:ext cx="2577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Open Sans"/>
              </a:rPr>
              <a:t>Innovate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D63A441-0BE6-48A7-A431-B08A6C4A541F}"/>
              </a:ext>
            </a:extLst>
          </p:cNvPr>
          <p:cNvSpPr/>
          <p:nvPr/>
        </p:nvSpPr>
        <p:spPr>
          <a:xfrm>
            <a:off x="1284204" y="6872459"/>
            <a:ext cx="2862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Open Sans"/>
              </a:rPr>
              <a:t>Celebrate progress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907AD32-323B-4C93-B25E-50F2EC54620B}"/>
              </a:ext>
            </a:extLst>
          </p:cNvPr>
          <p:cNvSpPr/>
          <p:nvPr/>
        </p:nvSpPr>
        <p:spPr>
          <a:xfrm>
            <a:off x="2480367" y="8648759"/>
            <a:ext cx="2341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Open Sans"/>
              </a:rPr>
              <a:t>Capture lessons learned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7897BD3-E7C8-492E-ACA6-F0D96E6018F6}"/>
              </a:ext>
            </a:extLst>
          </p:cNvPr>
          <p:cNvSpPr/>
          <p:nvPr/>
        </p:nvSpPr>
        <p:spPr>
          <a:xfrm>
            <a:off x="1737462" y="7964326"/>
            <a:ext cx="3021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Open Sans"/>
              </a:rPr>
              <a:t>Communicate strategically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AA62D73-A52F-4C38-AD80-10FDFA784D1C}"/>
              </a:ext>
            </a:extLst>
          </p:cNvPr>
          <p:cNvSpPr/>
          <p:nvPr/>
        </p:nvSpPr>
        <p:spPr>
          <a:xfrm>
            <a:off x="1463286" y="7279893"/>
            <a:ext cx="3896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Open Sans"/>
              </a:rPr>
              <a:t>Adjust strategies, activities, measures, and milestones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35F08F2-3BD2-4D5E-A3A8-CCF3FA47A0F4}"/>
              </a:ext>
            </a:extLst>
          </p:cNvPr>
          <p:cNvSpPr txBox="1"/>
          <p:nvPr/>
        </p:nvSpPr>
        <p:spPr>
          <a:xfrm>
            <a:off x="5857789" y="765544"/>
            <a:ext cx="206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Open Sans"/>
              </a:rPr>
              <a:t>Set the goal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A5EEEE5-EFB3-4403-B684-6DED7722BE41}"/>
              </a:ext>
            </a:extLst>
          </p:cNvPr>
          <p:cNvSpPr/>
          <p:nvPr/>
        </p:nvSpPr>
        <p:spPr>
          <a:xfrm>
            <a:off x="5542806" y="1226468"/>
            <a:ext cx="2508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Open Sans"/>
              </a:rPr>
              <a:t>Refine the goal statement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A21CEDC-3B1E-46DD-935B-561B13DA3681}"/>
              </a:ext>
            </a:extLst>
          </p:cNvPr>
          <p:cNvSpPr/>
          <p:nvPr/>
        </p:nvSpPr>
        <p:spPr>
          <a:xfrm>
            <a:off x="5488101" y="1964392"/>
            <a:ext cx="2418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Open Sans"/>
              </a:rPr>
              <a:t>Build the goal team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94E304E-6522-45AB-9D94-E242C46D5E25}"/>
              </a:ext>
            </a:extLst>
          </p:cNvPr>
          <p:cNvSpPr txBox="1"/>
          <p:nvPr/>
        </p:nvSpPr>
        <p:spPr>
          <a:xfrm>
            <a:off x="9260508" y="5131793"/>
            <a:ext cx="1834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Open Sans"/>
              </a:rPr>
              <a:t>Assess the landscape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A0FD6CD-2FBD-4927-A58E-88AAF185A3DE}"/>
              </a:ext>
            </a:extLst>
          </p:cNvPr>
          <p:cNvSpPr/>
          <p:nvPr/>
        </p:nvSpPr>
        <p:spPr>
          <a:xfrm>
            <a:off x="9053411" y="5925604"/>
            <a:ext cx="3104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Open Sans"/>
              </a:rPr>
              <a:t>Identify key stakeholders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EA110D9-FC3E-4C1D-8C0F-A8B234EED34B}"/>
              </a:ext>
            </a:extLst>
          </p:cNvPr>
          <p:cNvSpPr/>
          <p:nvPr/>
        </p:nvSpPr>
        <p:spPr>
          <a:xfrm>
            <a:off x="8825300" y="6442416"/>
            <a:ext cx="285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Open Sans"/>
              </a:rPr>
              <a:t>Identify strategies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DC72C24-50BE-4B33-A48B-50EE37E77C00}"/>
              </a:ext>
            </a:extLst>
          </p:cNvPr>
          <p:cNvSpPr/>
          <p:nvPr/>
        </p:nvSpPr>
        <p:spPr>
          <a:xfrm>
            <a:off x="8424442" y="6959228"/>
            <a:ext cx="3135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Open Sans"/>
              </a:rPr>
              <a:t>Determine how to measure progress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86C60E-3858-4EFA-82F1-D65EC3A5428D}"/>
              </a:ext>
            </a:extLst>
          </p:cNvPr>
          <p:cNvSpPr/>
          <p:nvPr/>
        </p:nvSpPr>
        <p:spPr>
          <a:xfrm>
            <a:off x="8210681" y="7753039"/>
            <a:ext cx="2910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Open Sans"/>
              </a:rPr>
              <a:t>Manage for success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F8B41C5-D59D-4CE7-98D0-823E5BEA404F}"/>
              </a:ext>
            </a:extLst>
          </p:cNvPr>
          <p:cNvSpPr/>
          <p:nvPr/>
        </p:nvSpPr>
        <p:spPr>
          <a:xfrm>
            <a:off x="8447785" y="8269852"/>
            <a:ext cx="2901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165" indent="-11132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Open Sans"/>
              </a:rPr>
              <a:t>Develop a communication strategy</a:t>
            </a:r>
          </a:p>
        </p:txBody>
      </p:sp>
    </p:spTree>
    <p:extLst>
      <p:ext uri="{BB962C8B-B14F-4D97-AF65-F5344CB8AC3E}">
        <p14:creationId xmlns:p14="http://schemas.microsoft.com/office/powerpoint/2010/main" val="293062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IC">
      <a:dk1>
        <a:srgbClr val="000000"/>
      </a:dk1>
      <a:lt1>
        <a:srgbClr val="FFFFFF"/>
      </a:lt1>
      <a:dk2>
        <a:srgbClr val="000000"/>
      </a:dk2>
      <a:lt2>
        <a:srgbClr val="A1B5B8"/>
      </a:lt2>
      <a:accent1>
        <a:srgbClr val="28628E"/>
      </a:accent1>
      <a:accent2>
        <a:srgbClr val="E16740"/>
      </a:accent2>
      <a:accent3>
        <a:srgbClr val="4CB4E7"/>
      </a:accent3>
      <a:accent4>
        <a:srgbClr val="A1B5B8"/>
      </a:accent4>
      <a:accent5>
        <a:srgbClr val="006EB6"/>
      </a:accent5>
      <a:accent6>
        <a:srgbClr val="F1B828"/>
      </a:accent6>
      <a:hlink>
        <a:srgbClr val="E16740"/>
      </a:hlink>
      <a:folHlink>
        <a:srgbClr val="A1B5B8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Status xmlns="5183cf2f-65fa-471f-b289-068b3e4a8c87" xsi:nil="true"/>
    <Document_x0020_Type xmlns="5183cf2f-65fa-471f-b289-068b3e4a8c87" xsi:nil="true"/>
    <Sub-Document_x0020_Type xmlns="5183cf2f-65fa-471f-b289-068b3e4a8c87" xsi:nil="true"/>
    <Client xmlns="5183cf2f-65fa-471f-b289-068b3e4a8c87">GSA</Client>
    <Capability_x0020_Area xmlns="5183cf2f-65fa-471f-b289-068b3e4a8c87">Change Management</Capability_x0020_Area>
    <vkcf xmlns="c1423053-c61a-4e3a-907f-9cd94057210b">
      <UserInfo>
        <DisplayName/>
        <AccountId xsi:nil="true"/>
        <AccountType/>
      </UserInfo>
    </vkc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39383255C38B4DA9D5C732D7AF9E4E" ma:contentTypeVersion="16" ma:contentTypeDescription="Create a new document." ma:contentTypeScope="" ma:versionID="fa11bbaa4c68c7de204b40d1fdcdc9ff">
  <xsd:schema xmlns:xsd="http://www.w3.org/2001/XMLSchema" xmlns:xs="http://www.w3.org/2001/XMLSchema" xmlns:p="http://schemas.microsoft.com/office/2006/metadata/properties" xmlns:ns2="5183cf2f-65fa-471f-b289-068b3e4a8c87" xmlns:ns3="4bb2f405-6655-473c-8d9b-3654730134bd" xmlns:ns4="c1423053-c61a-4e3a-907f-9cd94057210b" targetNamespace="http://schemas.microsoft.com/office/2006/metadata/properties" ma:root="true" ma:fieldsID="c6237069d7c9f9225e8ac713e94cecbd" ns2:_="" ns3:_="" ns4:_="">
    <xsd:import namespace="5183cf2f-65fa-471f-b289-068b3e4a8c87"/>
    <xsd:import namespace="4bb2f405-6655-473c-8d9b-3654730134bd"/>
    <xsd:import namespace="c1423053-c61a-4e3a-907f-9cd94057210b"/>
    <xsd:element name="properties">
      <xsd:complexType>
        <xsd:sequence>
          <xsd:element name="documentManagement">
            <xsd:complexType>
              <xsd:all>
                <xsd:element ref="ns2:Document_x0020_Type" minOccurs="0"/>
                <xsd:element ref="ns2:Sub-Document_x0020_Type" minOccurs="0"/>
                <xsd:element ref="ns2:Document_x0020_Status" minOccurs="0"/>
                <xsd:element ref="ns2:Capability_x0020_Area" minOccurs="0"/>
                <xsd:element ref="ns2:Client" minOccurs="0"/>
                <xsd:element ref="ns3:SharedWithUsers" minOccurs="0"/>
                <xsd:element ref="ns3:SharingHintHash" minOccurs="0"/>
                <xsd:element ref="ns3:SharedWithDetails" minOccurs="0"/>
                <xsd:element ref="ns4:vkcf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83cf2f-65fa-471f-b289-068b3e4a8c87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8" nillable="true" ma:displayName="Document Type" ma:description="Identify the type of document you are uploading" ma:format="Dropdown" ma:internalName="Document_x0020_Type">
      <xsd:simpleType>
        <xsd:restriction base="dms:Choice">
          <xsd:enumeration value="Business Development"/>
          <xsd:enumeration value="Client Deliverable"/>
          <xsd:enumeration value="Contractual"/>
          <xsd:enumeration value="EHC Internal"/>
          <xsd:enumeration value="Graphic/Image"/>
          <xsd:enumeration value="Notes/Research"/>
          <xsd:enumeration value="Template"/>
          <xsd:enumeration value="Other"/>
        </xsd:restriction>
      </xsd:simpleType>
    </xsd:element>
    <xsd:element name="Sub-Document_x0020_Type" ma:index="9" nillable="true" ma:displayName="Document Sub-Type" ma:format="Dropdown" ma:internalName="Sub_x002d_Document_x0020_Type">
      <xsd:simpleType>
        <xsd:union memberTypes="dms:Text">
          <xsd:simpleType>
            <xsd:restriction base="dms:Choice">
              <xsd:enumeration value="Business Development - Account Management"/>
              <xsd:enumeration value="Business Development - Capture or Pre-RFP"/>
              <xsd:enumeration value="Business Development - Case Study/PP"/>
              <xsd:enumeration value="Business Development - Final Proposal"/>
              <xsd:enumeration value="Business Development - Pricing"/>
              <xsd:enumeration value="Business Development - Proposal Inputs"/>
              <xsd:enumeration value="Business Development - RFI"/>
              <xsd:enumeration value="Business Development - RFP"/>
              <xsd:enumeration value="Business Development - Sources Sought"/>
              <xsd:enumeration value="Business Development - Sources Sought Response"/>
              <xsd:enumeration value="Business Development - Template"/>
              <xsd:enumeration value="Business Development - WBS"/>
              <xsd:enumeration value="Business Development - Other"/>
              <xsd:enumeration value="Client Deliverable - Change Management Plan"/>
              <xsd:enumeration value="Client Deliverable - Communications Plan"/>
              <xsd:enumeration value="Client Deliverable - Competency Model"/>
              <xsd:enumeration value="Client Deliverable - Current State Analysis"/>
              <xsd:enumeration value="Client Deliverable - Implementation Plan"/>
              <xsd:enumeration value="Client Deliverable - Process Model"/>
              <xsd:enumeration value="Client Deliverable - Recomendations"/>
              <xsd:enumeration value="Client Deliverable - Stakeholder Analysis"/>
              <xsd:enumeration value="Client Deliverable - Status Report"/>
              <xsd:enumeration value="Client Deliverable - Strategic Plan"/>
              <xsd:enumeration value="Client Deliverable - Tool"/>
              <xsd:enumeration value="Client Deliverable - Training Plan"/>
              <xsd:enumeration value="Client Deliverable - Other"/>
              <xsd:enumeration value="Contractual - Contract"/>
              <xsd:enumeration value="Contractual - Invoice"/>
              <xsd:enumeration value="Contractual - NDA"/>
              <xsd:enumeration value="Contractual - Statement of Work"/>
              <xsd:enumeration value="Contractual - Teaming Agreement"/>
              <xsd:enumeration value="Contractual - Other"/>
              <xsd:enumeration value="EHC Internal - Form"/>
              <xsd:enumeration value="EHC Internal - Internal Information"/>
              <xsd:enumeration value="EHC Internal - Marketing Material"/>
              <xsd:enumeration value="EHC Internal - Presentation"/>
              <xsd:enumeration value="EHC Internal - Training"/>
              <xsd:enumeration value="EHC Internal - Tool"/>
              <xsd:enumeration value="EHC Internal - Other"/>
              <xsd:enumeration value="Notes/Research - All"/>
              <xsd:enumeration value="Graphic/Image - Branding or Logos"/>
              <xsd:enumeration value="Graphic/Image - Client-specific"/>
              <xsd:enumeration value="Graphic/Image - EHC-related"/>
              <xsd:enumeration value="Graphic/Image - Other"/>
              <xsd:enumeration value="Template - Client Deliverable"/>
              <xsd:enumeration value="Template - Other"/>
              <xsd:enumeration value="Template - General EHC"/>
              <xsd:enumeration value="Template - Project Management"/>
            </xsd:restriction>
          </xsd:simpleType>
        </xsd:union>
      </xsd:simpleType>
    </xsd:element>
    <xsd:element name="Document_x0020_Status" ma:index="10" nillable="true" ma:displayName="Document Status" ma:format="RadioButtons" ma:internalName="Document_x0020_Status">
      <xsd:simpleType>
        <xsd:restriction base="dms:Choice">
          <xsd:enumeration value="Draft"/>
          <xsd:enumeration value="Ongoing"/>
          <xsd:enumeration value="Final"/>
          <xsd:enumeration value="Final - Do not use without permission"/>
        </xsd:restriction>
      </xsd:simpleType>
    </xsd:element>
    <xsd:element name="Capability_x0020_Area" ma:index="11" nillable="true" ma:displayName="Capability Area" ma:format="RadioButtons" ma:internalName="Capability_x0020_Area">
      <xsd:simpleType>
        <xsd:restriction base="dms:Choice">
          <xsd:enumeration value="Strategy"/>
          <xsd:enumeration value="Organizational Transformation"/>
          <xsd:enumeration value="Process Improvement"/>
          <xsd:enumeration value="Change Management"/>
          <xsd:enumeration value="Program Management"/>
        </xsd:restriction>
      </xsd:simpleType>
    </xsd:element>
    <xsd:element name="Client" ma:index="12" nillable="true" ma:displayName="Client" ma:format="Dropdown" ma:internalName="Client">
      <xsd:simpleType>
        <xsd:union memberTypes="dms:Text">
          <xsd:simpleType>
            <xsd:restriction base="dms:Choice">
              <xsd:enumeration value="Amtrak/MARTA"/>
              <xsd:enumeration value="BEP"/>
              <xsd:enumeration value="CBP"/>
              <xsd:enumeration value="Census"/>
              <xsd:enumeration value="Commerce"/>
              <xsd:enumeration value="DoD"/>
              <xsd:enumeration value="DoL"/>
              <xsd:enumeration value="FEMA"/>
              <xsd:enumeration value="FreddieMac"/>
              <xsd:enumeration value="GSA"/>
              <xsd:enumeration value="HHS/FDA"/>
              <xsd:enumeration value="ICE"/>
              <xsd:enumeration value="NPPD ISCD"/>
              <xsd:enumeration value="PBS"/>
              <xsd:enumeration value="TSA"/>
              <xsd:enumeration value="USCG"/>
              <xsd:enumeration value="USDA"/>
              <xsd:enumeration value="USHMM"/>
              <xsd:enumeration value="USSS"/>
              <xsd:enumeration value="Information Technology"/>
            </xsd:restriction>
          </xsd:simpleType>
        </xsd:union>
      </xsd:simpleType>
    </xsd:element>
    <xsd:element name="LastSharedByUser" ma:index="17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8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b2f405-6655-473c-8d9b-3654730134b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Sharing Hint Hash" ma:internalName="SharingHintHash" ma:readOnly="true">
      <xsd:simpleType>
        <xsd:restriction base="dms:Text"/>
      </xsd:simple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23053-c61a-4e3a-907f-9cd94057210b" elementFormDefault="qualified">
    <xsd:import namespace="http://schemas.microsoft.com/office/2006/documentManagement/types"/>
    <xsd:import namespace="http://schemas.microsoft.com/office/infopath/2007/PartnerControls"/>
    <xsd:element name="vkcf" ma:index="16" nillable="true" ma:displayName="Person or Group" ma:list="UserInfo" ma:internalName="vkcf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Metadata" ma:index="1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0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2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23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A773CA-780B-43A2-8693-2AF34D8F3C5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bb2f405-6655-473c-8d9b-3654730134bd"/>
    <ds:schemaRef ds:uri="http://purl.org/dc/elements/1.1/"/>
    <ds:schemaRef ds:uri="http://schemas.microsoft.com/office/2006/metadata/properties"/>
    <ds:schemaRef ds:uri="5183cf2f-65fa-471f-b289-068b3e4a8c87"/>
    <ds:schemaRef ds:uri="c1423053-c61a-4e3a-907f-9cd94057210b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C13E82E-56FC-4B65-ABFA-09BBE36480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83cf2f-65fa-471f-b289-068b3e4a8c87"/>
    <ds:schemaRef ds:uri="4bb2f405-6655-473c-8d9b-3654730134bd"/>
    <ds:schemaRef ds:uri="c1423053-c61a-4e3a-907f-9cd9405721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5F9614-AA09-4E8D-9EF5-8B97E0C2A5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1806</TotalTime>
  <Words>228</Words>
  <Application>Microsoft Office PowerPoint</Application>
  <PresentationFormat>Custom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Anderson</dc:creator>
  <cp:lastModifiedBy>Lauren Anderson</cp:lastModifiedBy>
  <cp:revision>29</cp:revision>
  <dcterms:created xsi:type="dcterms:W3CDTF">2017-10-06T19:58:03Z</dcterms:created>
  <dcterms:modified xsi:type="dcterms:W3CDTF">2017-10-25T17:05:04Z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0x010100A939383255C38B4DA9D5C732D7AF9E4E</vt:lpwstr>
  </property>
</Properties>
</file>