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C2EE-B5CC-41F7-B768-8C0BE4889113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13ED-0D6C-48F5-9D8C-AAACE57D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C2EE-B5CC-41F7-B768-8C0BE4889113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13ED-0D6C-48F5-9D8C-AAACE57D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2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C2EE-B5CC-41F7-B768-8C0BE4889113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13ED-0D6C-48F5-9D8C-AAACE57D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8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C2EE-B5CC-41F7-B768-8C0BE4889113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13ED-0D6C-48F5-9D8C-AAACE57D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C2EE-B5CC-41F7-B768-8C0BE4889113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13ED-0D6C-48F5-9D8C-AAACE57D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C2EE-B5CC-41F7-B768-8C0BE4889113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13ED-0D6C-48F5-9D8C-AAACE57D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1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C2EE-B5CC-41F7-B768-8C0BE4889113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13ED-0D6C-48F5-9D8C-AAACE57D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4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C2EE-B5CC-41F7-B768-8C0BE4889113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13ED-0D6C-48F5-9D8C-AAACE57D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4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C2EE-B5CC-41F7-B768-8C0BE4889113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13ED-0D6C-48F5-9D8C-AAACE57D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5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C2EE-B5CC-41F7-B768-8C0BE4889113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13ED-0D6C-48F5-9D8C-AAACE57D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7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C2EE-B5CC-41F7-B768-8C0BE4889113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13ED-0D6C-48F5-9D8C-AAACE57D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7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C2EE-B5CC-41F7-B768-8C0BE4889113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13ED-0D6C-48F5-9D8C-AAACE57D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8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80F9703-D770-4504-B9DA-3772444BDCBF}"/>
              </a:ext>
            </a:extLst>
          </p:cNvPr>
          <p:cNvGrpSpPr/>
          <p:nvPr/>
        </p:nvGrpSpPr>
        <p:grpSpPr>
          <a:xfrm>
            <a:off x="304800" y="206968"/>
            <a:ext cx="3657600" cy="5383114"/>
            <a:chOff x="480405" y="979843"/>
            <a:chExt cx="3657600" cy="538311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EA1EC2-1B17-429F-8468-E3D430802755}"/>
                </a:ext>
              </a:extLst>
            </p:cNvPr>
            <p:cNvSpPr txBox="1"/>
            <p:nvPr/>
          </p:nvSpPr>
          <p:spPr>
            <a:xfrm>
              <a:off x="480405" y="3866899"/>
              <a:ext cx="3657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353D46"/>
                  </a:solidFill>
                  <a:latin typeface="Open sans"/>
                </a:rPr>
                <a:t>APG and CAP Goal team members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A91507-6916-4D34-8EE1-99C91B8BDDC4}"/>
                </a:ext>
              </a:extLst>
            </p:cNvPr>
            <p:cNvSpPr txBox="1"/>
            <p:nvPr/>
          </p:nvSpPr>
          <p:spPr>
            <a:xfrm>
              <a:off x="480405" y="4547075"/>
              <a:ext cx="36576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353D46"/>
                  </a:solidFill>
                  <a:latin typeface="Open sans"/>
                </a:rPr>
                <a:t>Use this playbook to build a goal Action Plan and think through how to implement strategies and achieve your goal. </a:t>
              </a:r>
              <a:r>
                <a:rPr lang="en-US" sz="1600" i="1" dirty="0">
                  <a:solidFill>
                    <a:srgbClr val="353D46"/>
                  </a:solidFill>
                  <a:latin typeface="Open sans"/>
                </a:rPr>
                <a:t>The playbook complements, but does not replace, OMB-issued guidance.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61F7677-F8A5-47FA-AB6E-BBBDC7A07E1F}"/>
                </a:ext>
              </a:extLst>
            </p:cNvPr>
            <p:cNvSpPr/>
            <p:nvPr/>
          </p:nvSpPr>
          <p:spPr>
            <a:xfrm>
              <a:off x="911373" y="979843"/>
              <a:ext cx="2795664" cy="2795664"/>
            </a:xfrm>
            <a:prstGeom prst="ellipse">
              <a:avLst/>
            </a:prstGeom>
            <a:solidFill>
              <a:srgbClr val="35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4C696A8-6256-4E4B-B78F-62E1BEC1B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9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138" y="1285590"/>
              <a:ext cx="2174134" cy="217413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BA7D89-D333-48E6-997C-04F045DCC479}"/>
              </a:ext>
            </a:extLst>
          </p:cNvPr>
          <p:cNvGrpSpPr/>
          <p:nvPr/>
        </p:nvGrpSpPr>
        <p:grpSpPr>
          <a:xfrm>
            <a:off x="8229600" y="206968"/>
            <a:ext cx="3657600" cy="4826048"/>
            <a:chOff x="8709048" y="979843"/>
            <a:chExt cx="3657600" cy="482604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0B1A98-6FDA-4F50-8B28-27102B0B6B16}"/>
                </a:ext>
              </a:extLst>
            </p:cNvPr>
            <p:cNvSpPr/>
            <p:nvPr/>
          </p:nvSpPr>
          <p:spPr>
            <a:xfrm>
              <a:off x="8709048" y="3866899"/>
              <a:ext cx="365760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353D46"/>
                  </a:solidFill>
                  <a:latin typeface="Open sans"/>
                </a:rPr>
                <a:t>Anyone who wants to solve a complex problem by setting a goal and working methodically to achieve it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324AA8-0C28-4F3A-B9ED-0710438EB95C}"/>
                </a:ext>
              </a:extLst>
            </p:cNvPr>
            <p:cNvSpPr/>
            <p:nvPr/>
          </p:nvSpPr>
          <p:spPr>
            <a:xfrm>
              <a:off x="8709048" y="5207162"/>
              <a:ext cx="36576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353D46"/>
                  </a:solidFill>
                  <a:latin typeface="Open sans"/>
                </a:rPr>
                <a:t>Use this playbook to find the useful elements that support your work.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7D24F7-9248-4DAB-8675-D50C90DEF07E}"/>
                </a:ext>
              </a:extLst>
            </p:cNvPr>
            <p:cNvSpPr/>
            <p:nvPr/>
          </p:nvSpPr>
          <p:spPr>
            <a:xfrm>
              <a:off x="9140016" y="979843"/>
              <a:ext cx="2795664" cy="2795664"/>
            </a:xfrm>
            <a:prstGeom prst="ellipse">
              <a:avLst/>
            </a:prstGeom>
            <a:solidFill>
              <a:srgbClr val="35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5CCBC43-5AB2-4EFD-AE7A-BFA855AA1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4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587" y="1426254"/>
              <a:ext cx="1900523" cy="1900523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21823E-54F0-4EF9-BDFC-04347638ABE2}"/>
              </a:ext>
            </a:extLst>
          </p:cNvPr>
          <p:cNvGrpSpPr/>
          <p:nvPr/>
        </p:nvGrpSpPr>
        <p:grpSpPr>
          <a:xfrm>
            <a:off x="4267200" y="-243985"/>
            <a:ext cx="3657600" cy="5658653"/>
            <a:chOff x="4534980" y="528890"/>
            <a:chExt cx="3657600" cy="565865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51DAF8-5E1B-422F-8833-90913DACB05A}"/>
                </a:ext>
              </a:extLst>
            </p:cNvPr>
            <p:cNvSpPr txBox="1"/>
            <p:nvPr/>
          </p:nvSpPr>
          <p:spPr>
            <a:xfrm>
              <a:off x="4534980" y="3866899"/>
              <a:ext cx="3657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353D46"/>
                  </a:solidFill>
                  <a:latin typeface="Open sans"/>
                </a:rPr>
                <a:t>Members of the Performance Management Community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0E0136-DBEE-459B-BA8F-6655A9E0641E}"/>
                </a:ext>
              </a:extLst>
            </p:cNvPr>
            <p:cNvSpPr/>
            <p:nvPr/>
          </p:nvSpPr>
          <p:spPr>
            <a:xfrm>
              <a:off x="4617887" y="4864104"/>
              <a:ext cx="349178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353D46"/>
                  </a:solidFill>
                  <a:latin typeface="Open sans"/>
                </a:rPr>
                <a:t>Use this playbook to facilitate the goal setting, defining, planning, and implementation processes with the teams who will be responsible for the goal.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C0FB549-DC6D-48F0-8422-88F9CA38E858}"/>
                </a:ext>
              </a:extLst>
            </p:cNvPr>
            <p:cNvSpPr/>
            <p:nvPr/>
          </p:nvSpPr>
          <p:spPr>
            <a:xfrm>
              <a:off x="4965948" y="979843"/>
              <a:ext cx="2795664" cy="2795664"/>
            </a:xfrm>
            <a:prstGeom prst="ellipse">
              <a:avLst/>
            </a:prstGeom>
            <a:solidFill>
              <a:srgbClr val="35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19431CB-C8BB-4BD5-8685-3F95E8026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0794" y="528890"/>
              <a:ext cx="3325973" cy="3323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633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39383255C38B4DA9D5C732D7AF9E4E" ma:contentTypeVersion="16" ma:contentTypeDescription="Create a new document." ma:contentTypeScope="" ma:versionID="fa11bbaa4c68c7de204b40d1fdcdc9ff">
  <xsd:schema xmlns:xsd="http://www.w3.org/2001/XMLSchema" xmlns:xs="http://www.w3.org/2001/XMLSchema" xmlns:p="http://schemas.microsoft.com/office/2006/metadata/properties" xmlns:ns2="5183cf2f-65fa-471f-b289-068b3e4a8c87" xmlns:ns3="4bb2f405-6655-473c-8d9b-3654730134bd" xmlns:ns4="c1423053-c61a-4e3a-907f-9cd94057210b" targetNamespace="http://schemas.microsoft.com/office/2006/metadata/properties" ma:root="true" ma:fieldsID="c6237069d7c9f9225e8ac713e94cecbd" ns2:_="" ns3:_="" ns4:_="">
    <xsd:import namespace="5183cf2f-65fa-471f-b289-068b3e4a8c87"/>
    <xsd:import namespace="4bb2f405-6655-473c-8d9b-3654730134bd"/>
    <xsd:import namespace="c1423053-c61a-4e3a-907f-9cd94057210b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Sub-Document_x0020_Type" minOccurs="0"/>
                <xsd:element ref="ns2:Document_x0020_Status" minOccurs="0"/>
                <xsd:element ref="ns2:Capability_x0020_Area" minOccurs="0"/>
                <xsd:element ref="ns2:Client" minOccurs="0"/>
                <xsd:element ref="ns3:SharedWithUsers" minOccurs="0"/>
                <xsd:element ref="ns3:SharingHintHash" minOccurs="0"/>
                <xsd:element ref="ns3:SharedWithDetails" minOccurs="0"/>
                <xsd:element ref="ns4:vkcf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83cf2f-65fa-471f-b289-068b3e4a8c87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8" nillable="true" ma:displayName="Document Type" ma:description="Identify the type of document you are uploading" ma:format="Dropdown" ma:internalName="Document_x0020_Type">
      <xsd:simpleType>
        <xsd:restriction base="dms:Choice">
          <xsd:enumeration value="Business Development"/>
          <xsd:enumeration value="Client Deliverable"/>
          <xsd:enumeration value="Contractual"/>
          <xsd:enumeration value="EHC Internal"/>
          <xsd:enumeration value="Graphic/Image"/>
          <xsd:enumeration value="Notes/Research"/>
          <xsd:enumeration value="Template"/>
          <xsd:enumeration value="Other"/>
        </xsd:restriction>
      </xsd:simpleType>
    </xsd:element>
    <xsd:element name="Sub-Document_x0020_Type" ma:index="9" nillable="true" ma:displayName="Document Sub-Type" ma:format="Dropdown" ma:internalName="Sub_x002d_Document_x0020_Type">
      <xsd:simpleType>
        <xsd:union memberTypes="dms:Text">
          <xsd:simpleType>
            <xsd:restriction base="dms:Choice">
              <xsd:enumeration value="Business Development - Account Management"/>
              <xsd:enumeration value="Business Development - Capture or Pre-RFP"/>
              <xsd:enumeration value="Business Development - Case Study/PP"/>
              <xsd:enumeration value="Business Development - Final Proposal"/>
              <xsd:enumeration value="Business Development - Pricing"/>
              <xsd:enumeration value="Business Development - Proposal Inputs"/>
              <xsd:enumeration value="Business Development - RFI"/>
              <xsd:enumeration value="Business Development - RFP"/>
              <xsd:enumeration value="Business Development - Sources Sought"/>
              <xsd:enumeration value="Business Development - Sources Sought Response"/>
              <xsd:enumeration value="Business Development - Template"/>
              <xsd:enumeration value="Business Development - WBS"/>
              <xsd:enumeration value="Business Development - Other"/>
              <xsd:enumeration value="Client Deliverable - Change Management Plan"/>
              <xsd:enumeration value="Client Deliverable - Communications Plan"/>
              <xsd:enumeration value="Client Deliverable - Competency Model"/>
              <xsd:enumeration value="Client Deliverable - Current State Analysis"/>
              <xsd:enumeration value="Client Deliverable - Implementation Plan"/>
              <xsd:enumeration value="Client Deliverable - Process Model"/>
              <xsd:enumeration value="Client Deliverable - Recomendations"/>
              <xsd:enumeration value="Client Deliverable - Stakeholder Analysis"/>
              <xsd:enumeration value="Client Deliverable - Status Report"/>
              <xsd:enumeration value="Client Deliverable - Strategic Plan"/>
              <xsd:enumeration value="Client Deliverable - Tool"/>
              <xsd:enumeration value="Client Deliverable - Training Plan"/>
              <xsd:enumeration value="Client Deliverable - Other"/>
              <xsd:enumeration value="Contractual - Contract"/>
              <xsd:enumeration value="Contractual - Invoice"/>
              <xsd:enumeration value="Contractual - NDA"/>
              <xsd:enumeration value="Contractual - Statement of Work"/>
              <xsd:enumeration value="Contractual - Teaming Agreement"/>
              <xsd:enumeration value="Contractual - Other"/>
              <xsd:enumeration value="EHC Internal - Form"/>
              <xsd:enumeration value="EHC Internal - Internal Information"/>
              <xsd:enumeration value="EHC Internal - Marketing Material"/>
              <xsd:enumeration value="EHC Internal - Presentation"/>
              <xsd:enumeration value="EHC Internal - Training"/>
              <xsd:enumeration value="EHC Internal - Tool"/>
              <xsd:enumeration value="EHC Internal - Other"/>
              <xsd:enumeration value="Notes/Research - All"/>
              <xsd:enumeration value="Graphic/Image - Branding or Logos"/>
              <xsd:enumeration value="Graphic/Image - Client-specific"/>
              <xsd:enumeration value="Graphic/Image - EHC-related"/>
              <xsd:enumeration value="Graphic/Image - Other"/>
              <xsd:enumeration value="Template - Client Deliverable"/>
              <xsd:enumeration value="Template - Other"/>
              <xsd:enumeration value="Template - General EHC"/>
              <xsd:enumeration value="Template - Project Management"/>
            </xsd:restriction>
          </xsd:simpleType>
        </xsd:union>
      </xsd:simpleType>
    </xsd:element>
    <xsd:element name="Document_x0020_Status" ma:index="10" nillable="true" ma:displayName="Document Status" ma:format="RadioButtons" ma:internalName="Document_x0020_Status">
      <xsd:simpleType>
        <xsd:restriction base="dms:Choice">
          <xsd:enumeration value="Draft"/>
          <xsd:enumeration value="Ongoing"/>
          <xsd:enumeration value="Final"/>
          <xsd:enumeration value="Final - Do not use without permission"/>
        </xsd:restriction>
      </xsd:simpleType>
    </xsd:element>
    <xsd:element name="Capability_x0020_Area" ma:index="11" nillable="true" ma:displayName="Capability Area" ma:format="RadioButtons" ma:internalName="Capability_x0020_Area">
      <xsd:simpleType>
        <xsd:restriction base="dms:Choice">
          <xsd:enumeration value="Strategy"/>
          <xsd:enumeration value="Organizational Transformation"/>
          <xsd:enumeration value="Process Improvement"/>
          <xsd:enumeration value="Change Management"/>
          <xsd:enumeration value="Program Management"/>
        </xsd:restriction>
      </xsd:simpleType>
    </xsd:element>
    <xsd:element name="Client" ma:index="12" nillable="true" ma:displayName="Client" ma:format="Dropdown" ma:internalName="Client">
      <xsd:simpleType>
        <xsd:union memberTypes="dms:Text">
          <xsd:simpleType>
            <xsd:restriction base="dms:Choice">
              <xsd:enumeration value="Amtrak/MARTA"/>
              <xsd:enumeration value="BEP"/>
              <xsd:enumeration value="CBP"/>
              <xsd:enumeration value="Census"/>
              <xsd:enumeration value="Commerce"/>
              <xsd:enumeration value="DoD"/>
              <xsd:enumeration value="DoL"/>
              <xsd:enumeration value="FEMA"/>
              <xsd:enumeration value="FreddieMac"/>
              <xsd:enumeration value="GSA"/>
              <xsd:enumeration value="HHS/FDA"/>
              <xsd:enumeration value="ICE"/>
              <xsd:enumeration value="NPPD ISCD"/>
              <xsd:enumeration value="PBS"/>
              <xsd:enumeration value="TSA"/>
              <xsd:enumeration value="USCG"/>
              <xsd:enumeration value="USDA"/>
              <xsd:enumeration value="USHMM"/>
              <xsd:enumeration value="USSS"/>
              <xsd:enumeration value="Information Technology"/>
            </xsd:restriction>
          </xsd:simpleType>
        </xsd:union>
      </xsd:simpleType>
    </xsd:element>
    <xsd:element name="LastSharedByUser" ma:index="17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8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b2f405-6655-473c-8d9b-3654730134b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Sharing Hint Hash" ma:internalName="SharingHintHash" ma:readOnly="true">
      <xsd:simpleType>
        <xsd:restriction base="dms:Text"/>
      </xsd:simple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23053-c61a-4e3a-907f-9cd94057210b" elementFormDefault="qualified">
    <xsd:import namespace="http://schemas.microsoft.com/office/2006/documentManagement/types"/>
    <xsd:import namespace="http://schemas.microsoft.com/office/infopath/2007/PartnerControls"/>
    <xsd:element name="vkcf" ma:index="16" nillable="true" ma:displayName="Person or Group" ma:list="UserInfo" ma:internalName="vkcf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2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23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Status xmlns="5183cf2f-65fa-471f-b289-068b3e4a8c87" xsi:nil="true"/>
    <Document_x0020_Type xmlns="5183cf2f-65fa-471f-b289-068b3e4a8c87" xsi:nil="true"/>
    <Sub-Document_x0020_Type xmlns="5183cf2f-65fa-471f-b289-068b3e4a8c87" xsi:nil="true"/>
    <Client xmlns="5183cf2f-65fa-471f-b289-068b3e4a8c87">GSA</Client>
    <Capability_x0020_Area xmlns="5183cf2f-65fa-471f-b289-068b3e4a8c87">Change Management</Capability_x0020_Area>
    <vkcf xmlns="c1423053-c61a-4e3a-907f-9cd94057210b">
      <UserInfo>
        <DisplayName/>
        <AccountId xsi:nil="true"/>
        <AccountType/>
      </UserInfo>
    </vkcf>
  </documentManagement>
</p:properties>
</file>

<file path=customXml/itemProps1.xml><?xml version="1.0" encoding="utf-8"?>
<ds:datastoreItem xmlns:ds="http://schemas.openxmlformats.org/officeDocument/2006/customXml" ds:itemID="{C07A612C-D460-49E0-9B67-32DEBAB205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E74267-730A-4DA1-939D-9D59B88966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83cf2f-65fa-471f-b289-068b3e4a8c87"/>
    <ds:schemaRef ds:uri="4bb2f405-6655-473c-8d9b-3654730134bd"/>
    <ds:schemaRef ds:uri="c1423053-c61a-4e3a-907f-9cd9405721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EB5518-5A3B-48EC-8CEB-98F83866775D}">
  <ds:schemaRefs>
    <ds:schemaRef ds:uri="4bb2f405-6655-473c-8d9b-3654730134bd"/>
    <ds:schemaRef ds:uri="http://purl.org/dc/elements/1.1/"/>
    <ds:schemaRef ds:uri="http://schemas.microsoft.com/office/2006/metadata/properties"/>
    <ds:schemaRef ds:uri="5183cf2f-65fa-471f-b289-068b3e4a8c8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1423053-c61a-4e3a-907f-9cd94057210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103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Anderson</dc:creator>
  <cp:lastModifiedBy>Lauren Anderson</cp:lastModifiedBy>
  <cp:revision>2</cp:revision>
  <dcterms:created xsi:type="dcterms:W3CDTF">2017-10-17T13:24:52Z</dcterms:created>
  <dcterms:modified xsi:type="dcterms:W3CDTF">2017-10-19T16:36:13Z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0x010100A939383255C38B4DA9D5C732D7AF9E4E</vt:lpwstr>
  </property>
</Properties>
</file>