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handoutMasterIdLst>
    <p:handoutMasterId r:id="rId15"/>
  </p:handoutMasterIdLst>
  <p:sldIdLst>
    <p:sldId id="256" r:id="rId2"/>
    <p:sldId id="300" r:id="rId3"/>
    <p:sldId id="291" r:id="rId4"/>
    <p:sldId id="293" r:id="rId5"/>
    <p:sldId id="294" r:id="rId6"/>
    <p:sldId id="295" r:id="rId7"/>
    <p:sldId id="296" r:id="rId8"/>
    <p:sldId id="297" r:id="rId9"/>
    <p:sldId id="309" r:id="rId10"/>
    <p:sldId id="298" r:id="rId11"/>
    <p:sldId id="299" r:id="rId12"/>
    <p:sldId id="301" r:id="rId13"/>
  </p:sldIdLst>
  <p:sldSz cx="12192000" cy="6858000"/>
  <p:notesSz cx="7010400" cy="9296400"/>
  <p:defaultTextStyle>
    <a:defPPr>
      <a:defRPr lang="en-US"/>
    </a:defPPr>
    <a:lvl1pPr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len 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7E8AE6"/>
    <a:srgbClr val="1F5FA0"/>
    <a:srgbClr val="81000D"/>
    <a:srgbClr val="81001F"/>
    <a:srgbClr val="EBE6E5"/>
    <a:srgbClr val="415A73"/>
    <a:srgbClr val="567798"/>
    <a:srgbClr val="7996B3"/>
    <a:srgbClr val="DAE2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1681" autoAdjust="0"/>
  </p:normalViewPr>
  <p:slideViewPr>
    <p:cSldViewPr>
      <p:cViewPr varScale="1">
        <p:scale>
          <a:sx n="78" d="100"/>
          <a:sy n="78" d="100"/>
        </p:scale>
        <p:origin x="-341" y="-72"/>
      </p:cViewPr>
      <p:guideLst>
        <p:guide orient="horz" pos="2160"/>
        <p:guide pos="3840"/>
      </p:guideLst>
    </p:cSldViewPr>
  </p:slideViewPr>
  <p:outlineViewPr>
    <p:cViewPr>
      <p:scale>
        <a:sx n="33" d="100"/>
        <a:sy n="33" d="100"/>
      </p:scale>
      <p:origin x="256" y="19800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1" d="100"/>
          <a:sy n="121" d="100"/>
        </p:scale>
        <p:origin x="-86" y="-40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568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0"/>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5597521-59F1-4FA5-A749-43A340B25405}" type="slidenum">
              <a:rPr lang="en-US" smtClean="0"/>
              <a:t>‹#›</a:t>
            </a:fld>
            <a:endParaRPr lang="en-US" dirty="0"/>
          </a:p>
        </p:txBody>
      </p:sp>
      <p:sp>
        <p:nvSpPr>
          <p:cNvPr id="12" name="Slide Image Placeholder 11"/>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16" name="Notes Placeholder 15"/>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7906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normAutofit fontScale="92500" lnSpcReduction="20000"/>
          </a:bodyPr>
          <a:lstStyle/>
          <a:p>
            <a:r>
              <a:rPr lang="en-US" dirty="0"/>
              <a:t>Today I want to </a:t>
            </a:r>
            <a:r>
              <a:rPr lang="en-US" dirty="0" err="1"/>
              <a:t>to</a:t>
            </a:r>
            <a:r>
              <a:rPr lang="en-US" dirty="0"/>
              <a:t> talk about why and how you integrate human capital strategy within your strategic plans.</a:t>
            </a:r>
          </a:p>
          <a:p>
            <a:endParaRPr lang="en-US" dirty="0"/>
          </a:p>
          <a:p>
            <a:r>
              <a:rPr lang="en-US" dirty="0"/>
              <a:t>I’m going to describe:</a:t>
            </a:r>
          </a:p>
          <a:p>
            <a:endParaRPr lang="en-US" dirty="0"/>
          </a:p>
          <a:p>
            <a:pPr marL="228600" indent="-228600">
              <a:buAutoNum type="arabicPeriod"/>
            </a:pPr>
            <a:r>
              <a:rPr lang="en-US" baseline="0" dirty="0"/>
              <a:t>Why </a:t>
            </a:r>
            <a:r>
              <a:rPr lang="en-US" sz="1200" kern="1200" dirty="0">
                <a:solidFill>
                  <a:schemeClr val="tx1"/>
                </a:solidFill>
                <a:effectLst/>
                <a:latin typeface="+mn-lt"/>
                <a:ea typeface="ＭＳ Ｐゴシック" pitchFamily="-72" charset="-128"/>
                <a:cs typeface="ＭＳ Ｐゴシック" pitchFamily="-72" charset="-128"/>
              </a:rPr>
              <a:t>Integrating an HC Strategy into the Agency Strategic Plan</a:t>
            </a:r>
            <a:r>
              <a:rPr lang="en-US" dirty="0">
                <a:effectLst/>
              </a:rPr>
              <a:t> is Essential, and,</a:t>
            </a:r>
            <a:endParaRPr lang="en-US" baseline="0" dirty="0">
              <a:effectLst/>
            </a:endParaRPr>
          </a:p>
          <a:p>
            <a:pPr marL="228600" indent="-228600">
              <a:buAutoNum type="arabicPeriod"/>
            </a:pPr>
            <a:endParaRPr lang="en-US" baseline="0" dirty="0">
              <a:effectLst/>
            </a:endParaRPr>
          </a:p>
          <a:p>
            <a:pPr marL="228600" indent="-228600">
              <a:buAutoNum type="arabicPeriod"/>
            </a:pPr>
            <a:r>
              <a:rPr lang="en-US" baseline="0" dirty="0">
                <a:effectLst/>
              </a:rPr>
              <a:t>Why you base this on three key HC practices that every agency has to get right:</a:t>
            </a:r>
          </a:p>
          <a:p>
            <a:pPr marL="685800" lvl="1" indent="-228600">
              <a:buAutoNum type="arabicPeriod"/>
            </a:pPr>
            <a:r>
              <a:rPr lang="en-US" baseline="0" dirty="0">
                <a:effectLst/>
              </a:rPr>
              <a:t>Recruiting the right talent</a:t>
            </a:r>
          </a:p>
          <a:p>
            <a:pPr marL="685800" lvl="1" indent="-228600">
              <a:buAutoNum type="arabicPeriod"/>
            </a:pPr>
            <a:r>
              <a:rPr lang="en-US" baseline="0" dirty="0">
                <a:effectLst/>
              </a:rPr>
              <a:t>Keeping the right talent, and</a:t>
            </a:r>
          </a:p>
          <a:p>
            <a:pPr marL="685800" lvl="1" indent="-228600">
              <a:buAutoNum type="arabicPeriod"/>
            </a:pPr>
            <a:r>
              <a:rPr lang="en-US" baseline="0" dirty="0">
                <a:effectLst/>
              </a:rPr>
              <a:t>Inspiring and engaging your workforce</a:t>
            </a:r>
          </a:p>
          <a:p>
            <a:pPr marL="0" indent="0">
              <a:buNone/>
            </a:pPr>
            <a:endParaRPr lang="en-US" baseline="0" dirty="0">
              <a:effectLst/>
            </a:endParaRPr>
          </a:p>
          <a:p>
            <a:pPr fontAlgn="base"/>
            <a:r>
              <a:rPr lang="en-US" sz="1200" b="0" i="0" kern="1200" dirty="0">
                <a:solidFill>
                  <a:schemeClr val="tx1"/>
                </a:solidFill>
                <a:effectLst/>
                <a:latin typeface="+mn-lt"/>
                <a:ea typeface="ＭＳ Ｐゴシック" pitchFamily="-72" charset="-128"/>
                <a:cs typeface="ＭＳ Ｐゴシック" pitchFamily="-72" charset="-128"/>
              </a:rPr>
              <a:t>Does anyone here refute the notion </a:t>
            </a:r>
            <a:r>
              <a:rPr lang="en-US" sz="1200" b="0" i="0" kern="1200" baseline="0" dirty="0">
                <a:solidFill>
                  <a:schemeClr val="tx1"/>
                </a:solidFill>
                <a:effectLst/>
                <a:latin typeface="+mn-lt"/>
                <a:ea typeface="ＭＳ Ｐゴシック" pitchFamily="-72" charset="-128"/>
                <a:cs typeface="ＭＳ Ｐゴシック" pitchFamily="-72" charset="-128"/>
              </a:rPr>
              <a:t> that p</a:t>
            </a:r>
            <a:r>
              <a:rPr lang="en-US" sz="1200" b="0" i="0" kern="1200" dirty="0">
                <a:solidFill>
                  <a:schemeClr val="tx1"/>
                </a:solidFill>
                <a:effectLst/>
                <a:latin typeface="+mn-lt"/>
                <a:ea typeface="ＭＳ Ｐゴシック" pitchFamily="-72" charset="-128"/>
                <a:cs typeface="ＭＳ Ｐゴシック" pitchFamily="-72" charset="-128"/>
              </a:rPr>
              <a:t>eople are by far the largest,</a:t>
            </a:r>
            <a:r>
              <a:rPr lang="en-US" sz="1200" b="0" i="0" kern="1200" baseline="0" dirty="0">
                <a:solidFill>
                  <a:schemeClr val="tx1"/>
                </a:solidFill>
                <a:effectLst/>
                <a:latin typeface="+mn-lt"/>
                <a:ea typeface="ＭＳ Ｐゴシック" pitchFamily="-72" charset="-128"/>
                <a:cs typeface="ＭＳ Ｐゴシック" pitchFamily="-72" charset="-128"/>
              </a:rPr>
              <a:t> most critical </a:t>
            </a:r>
            <a:r>
              <a:rPr lang="mr-IN" sz="1200" b="0" i="0" kern="1200" baseline="0" dirty="0">
                <a:solidFill>
                  <a:schemeClr val="tx1"/>
                </a:solidFill>
                <a:effectLst/>
                <a:latin typeface="+mn-lt"/>
                <a:ea typeface="ＭＳ Ｐゴシック" pitchFamily="-72" charset="-128"/>
                <a:cs typeface="ＭＳ Ｐゴシック" pitchFamily="-72" charset="-128"/>
              </a:rPr>
              <a:t>…</a:t>
            </a:r>
            <a:r>
              <a:rPr lang="en-US" sz="1200" b="0" i="0" kern="1200" baseline="0" dirty="0">
                <a:solidFill>
                  <a:schemeClr val="tx1"/>
                </a:solidFill>
                <a:effectLst/>
                <a:latin typeface="+mn-lt"/>
                <a:ea typeface="ＭＳ Ｐゴシック" pitchFamily="-72" charset="-128"/>
                <a:cs typeface="ＭＳ Ｐゴシック" pitchFamily="-72" charset="-128"/>
              </a:rPr>
              <a:t>  and most perplexing </a:t>
            </a:r>
            <a:r>
              <a:rPr lang="en-US" sz="1200" b="0" i="0" kern="1200" dirty="0">
                <a:solidFill>
                  <a:schemeClr val="tx1"/>
                </a:solidFill>
                <a:effectLst/>
                <a:latin typeface="+mn-lt"/>
                <a:ea typeface="ＭＳ Ｐゴシック" pitchFamily="-72" charset="-128"/>
                <a:cs typeface="ＭＳ Ｐゴシック" pitchFamily="-72" charset="-128"/>
              </a:rPr>
              <a:t>resource that agencies have for delivering services?</a:t>
            </a:r>
          </a:p>
          <a:p>
            <a:pPr fontAlgn="base"/>
            <a:endParaRPr lang="en-US" sz="1200" b="0" i="0" kern="1200" dirty="0">
              <a:solidFill>
                <a:schemeClr val="tx1"/>
              </a:solidFill>
              <a:effectLst/>
              <a:latin typeface="+mn-lt"/>
              <a:ea typeface="ＭＳ Ｐゴシック" pitchFamily="-72" charset="-128"/>
              <a:cs typeface="ＭＳ Ｐゴシック" pitchFamily="-72" charset="-128"/>
            </a:endParaRPr>
          </a:p>
          <a:p>
            <a:pPr marL="0" indent="0">
              <a:buNone/>
            </a:pPr>
            <a:r>
              <a:rPr lang="en-US" baseline="0" dirty="0">
                <a:effectLst/>
              </a:rPr>
              <a:t>I didn’t think so. People constitute most of the critical success factors in your plan, and people</a:t>
            </a:r>
          </a:p>
          <a:p>
            <a:pPr marL="0" indent="0">
              <a:buNone/>
            </a:pPr>
            <a:r>
              <a:rPr lang="en-US" baseline="0" dirty="0">
                <a:effectLst/>
              </a:rPr>
              <a:t>Perform almost all of the actions necessary to successfully execute the plan</a:t>
            </a:r>
          </a:p>
          <a:p>
            <a:pPr marL="0" indent="0">
              <a:buNone/>
            </a:pPr>
            <a:endParaRPr lang="en-US" baseline="0" dirty="0">
              <a:effectLst/>
            </a:endParaRPr>
          </a:p>
          <a:p>
            <a:pPr marL="0" indent="0">
              <a:buNone/>
            </a:pPr>
            <a:r>
              <a:rPr lang="en-US" baseline="0" dirty="0">
                <a:effectLst/>
              </a:rPr>
              <a:t>Leaving HC strategy out of the agency strategic plan is like leaving the motor and wheels out of the design for a new car. </a:t>
            </a:r>
          </a:p>
          <a:p>
            <a:pPr marL="0" indent="0">
              <a:buNone/>
            </a:pPr>
            <a:endParaRPr lang="en-US" baseline="0" dirty="0">
              <a:effectLst/>
            </a:endParaRPr>
          </a:p>
          <a:p>
            <a:pPr marL="0" indent="0">
              <a:buNone/>
            </a:pPr>
            <a:r>
              <a:rPr lang="en-US" baseline="0" dirty="0">
                <a:effectLst/>
              </a:rPr>
              <a:t>It may be possible one day but it definitely isn’t possible now.</a:t>
            </a:r>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pPr>
              <a:defRPr/>
            </a:pPr>
            <a:r>
              <a:rPr lang="en-US" dirty="0"/>
              <a:t>		</a:t>
            </a:r>
            <a:fld id="{E73F0745-5840-43D7-9B8C-5DB131AFC521}" type="slidenum">
              <a:rPr lang="en-US" smtClean="0"/>
              <a:pPr>
                <a:defRPr/>
              </a:pPr>
              <a:t>1</a:t>
            </a:fld>
            <a:endParaRPr lang="en-US" dirty="0"/>
          </a:p>
        </p:txBody>
      </p:sp>
    </p:spTree>
    <p:extLst>
      <p:ext uri="{BB962C8B-B14F-4D97-AF65-F5344CB8AC3E}">
        <p14:creationId xmlns:p14="http://schemas.microsoft.com/office/powerpoint/2010/main" val="365296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normAutofit fontScale="92500" lnSpcReduction="20000"/>
          </a:bodyPr>
          <a:lstStyle/>
          <a:p>
            <a:r>
              <a:rPr lang="en-US" dirty="0"/>
              <a:t>Today I want to </a:t>
            </a:r>
            <a:r>
              <a:rPr lang="en-US" dirty="0" err="1"/>
              <a:t>to</a:t>
            </a:r>
            <a:r>
              <a:rPr lang="en-US" dirty="0"/>
              <a:t> talk about why and how you integrate human capital strategy within your strategic plans.</a:t>
            </a:r>
          </a:p>
          <a:p>
            <a:endParaRPr lang="en-US" dirty="0"/>
          </a:p>
          <a:p>
            <a:r>
              <a:rPr lang="en-US" dirty="0"/>
              <a:t>I’m going to describe:</a:t>
            </a:r>
          </a:p>
          <a:p>
            <a:endParaRPr lang="en-US" dirty="0"/>
          </a:p>
          <a:p>
            <a:pPr marL="228600" indent="-228600">
              <a:buAutoNum type="arabicPeriod"/>
            </a:pPr>
            <a:r>
              <a:rPr lang="en-US" baseline="0" dirty="0"/>
              <a:t>Why </a:t>
            </a:r>
            <a:r>
              <a:rPr lang="en-US" sz="1200" kern="1200" dirty="0">
                <a:solidFill>
                  <a:schemeClr val="tx1"/>
                </a:solidFill>
                <a:effectLst/>
                <a:latin typeface="+mn-lt"/>
                <a:ea typeface="ＭＳ Ｐゴシック" pitchFamily="-72" charset="-128"/>
                <a:cs typeface="ＭＳ Ｐゴシック" pitchFamily="-72" charset="-128"/>
              </a:rPr>
              <a:t>Integrating an HC Strategy into the Agency Strategic Plan</a:t>
            </a:r>
            <a:r>
              <a:rPr lang="en-US" dirty="0">
                <a:effectLst/>
              </a:rPr>
              <a:t> is Essential, and,</a:t>
            </a:r>
            <a:endParaRPr lang="en-US" baseline="0" dirty="0">
              <a:effectLst/>
            </a:endParaRPr>
          </a:p>
          <a:p>
            <a:pPr marL="228600" indent="-228600">
              <a:buAutoNum type="arabicPeriod"/>
            </a:pPr>
            <a:endParaRPr lang="en-US" baseline="0" dirty="0">
              <a:effectLst/>
            </a:endParaRPr>
          </a:p>
          <a:p>
            <a:pPr marL="228600" indent="-228600">
              <a:buAutoNum type="arabicPeriod"/>
            </a:pPr>
            <a:r>
              <a:rPr lang="en-US" baseline="0" dirty="0">
                <a:effectLst/>
              </a:rPr>
              <a:t>Why you base this on three key HC practices that every agency has to get right:</a:t>
            </a:r>
          </a:p>
          <a:p>
            <a:pPr marL="685800" lvl="1" indent="-228600">
              <a:buAutoNum type="arabicPeriod"/>
            </a:pPr>
            <a:r>
              <a:rPr lang="en-US" baseline="0" dirty="0">
                <a:effectLst/>
              </a:rPr>
              <a:t>Recruiting the right talent</a:t>
            </a:r>
          </a:p>
          <a:p>
            <a:pPr marL="685800" lvl="1" indent="-228600">
              <a:buAutoNum type="arabicPeriod"/>
            </a:pPr>
            <a:r>
              <a:rPr lang="en-US" baseline="0" dirty="0">
                <a:effectLst/>
              </a:rPr>
              <a:t>Keeping the right talent, and</a:t>
            </a:r>
          </a:p>
          <a:p>
            <a:pPr marL="685800" lvl="1" indent="-228600">
              <a:buAutoNum type="arabicPeriod"/>
            </a:pPr>
            <a:r>
              <a:rPr lang="en-US" baseline="0" dirty="0">
                <a:effectLst/>
              </a:rPr>
              <a:t>Inspiring and engaging your workforce</a:t>
            </a:r>
          </a:p>
          <a:p>
            <a:pPr marL="0" indent="0">
              <a:buNone/>
            </a:pPr>
            <a:endParaRPr lang="en-US" baseline="0" dirty="0">
              <a:effectLst/>
            </a:endParaRPr>
          </a:p>
          <a:p>
            <a:pPr fontAlgn="base"/>
            <a:r>
              <a:rPr lang="en-US" sz="1200" b="0" i="0" kern="1200" dirty="0">
                <a:solidFill>
                  <a:schemeClr val="tx1"/>
                </a:solidFill>
                <a:effectLst/>
                <a:latin typeface="+mn-lt"/>
                <a:ea typeface="ＭＳ Ｐゴシック" pitchFamily="-72" charset="-128"/>
                <a:cs typeface="ＭＳ Ｐゴシック" pitchFamily="-72" charset="-128"/>
              </a:rPr>
              <a:t>Does anyone here refute the notion </a:t>
            </a:r>
            <a:r>
              <a:rPr lang="en-US" sz="1200" b="0" i="0" kern="1200" baseline="0" dirty="0">
                <a:solidFill>
                  <a:schemeClr val="tx1"/>
                </a:solidFill>
                <a:effectLst/>
                <a:latin typeface="+mn-lt"/>
                <a:ea typeface="ＭＳ Ｐゴシック" pitchFamily="-72" charset="-128"/>
                <a:cs typeface="ＭＳ Ｐゴシック" pitchFamily="-72" charset="-128"/>
              </a:rPr>
              <a:t> that p</a:t>
            </a:r>
            <a:r>
              <a:rPr lang="en-US" sz="1200" b="0" i="0" kern="1200" dirty="0">
                <a:solidFill>
                  <a:schemeClr val="tx1"/>
                </a:solidFill>
                <a:effectLst/>
                <a:latin typeface="+mn-lt"/>
                <a:ea typeface="ＭＳ Ｐゴシック" pitchFamily="-72" charset="-128"/>
                <a:cs typeface="ＭＳ Ｐゴシック" pitchFamily="-72" charset="-128"/>
              </a:rPr>
              <a:t>eople are by far the largest,</a:t>
            </a:r>
            <a:r>
              <a:rPr lang="en-US" sz="1200" b="0" i="0" kern="1200" baseline="0" dirty="0">
                <a:solidFill>
                  <a:schemeClr val="tx1"/>
                </a:solidFill>
                <a:effectLst/>
                <a:latin typeface="+mn-lt"/>
                <a:ea typeface="ＭＳ Ｐゴシック" pitchFamily="-72" charset="-128"/>
                <a:cs typeface="ＭＳ Ｐゴシック" pitchFamily="-72" charset="-128"/>
              </a:rPr>
              <a:t> most critical </a:t>
            </a:r>
            <a:r>
              <a:rPr lang="mr-IN" sz="1200" b="0" i="0" kern="1200" baseline="0" dirty="0">
                <a:solidFill>
                  <a:schemeClr val="tx1"/>
                </a:solidFill>
                <a:effectLst/>
                <a:latin typeface="+mn-lt"/>
                <a:ea typeface="ＭＳ Ｐゴシック" pitchFamily="-72" charset="-128"/>
                <a:cs typeface="ＭＳ Ｐゴシック" pitchFamily="-72" charset="-128"/>
              </a:rPr>
              <a:t>…</a:t>
            </a:r>
            <a:r>
              <a:rPr lang="en-US" sz="1200" b="0" i="0" kern="1200" baseline="0" dirty="0">
                <a:solidFill>
                  <a:schemeClr val="tx1"/>
                </a:solidFill>
                <a:effectLst/>
                <a:latin typeface="+mn-lt"/>
                <a:ea typeface="ＭＳ Ｐゴシック" pitchFamily="-72" charset="-128"/>
                <a:cs typeface="ＭＳ Ｐゴシック" pitchFamily="-72" charset="-128"/>
              </a:rPr>
              <a:t>  and most perplexing </a:t>
            </a:r>
            <a:r>
              <a:rPr lang="en-US" sz="1200" b="0" i="0" kern="1200" dirty="0">
                <a:solidFill>
                  <a:schemeClr val="tx1"/>
                </a:solidFill>
                <a:effectLst/>
                <a:latin typeface="+mn-lt"/>
                <a:ea typeface="ＭＳ Ｐゴシック" pitchFamily="-72" charset="-128"/>
                <a:cs typeface="ＭＳ Ｐゴシック" pitchFamily="-72" charset="-128"/>
              </a:rPr>
              <a:t>resource that agencies have for delivering services?</a:t>
            </a:r>
          </a:p>
          <a:p>
            <a:pPr fontAlgn="base"/>
            <a:endParaRPr lang="en-US" sz="1200" b="0" i="0" kern="1200" dirty="0">
              <a:solidFill>
                <a:schemeClr val="tx1"/>
              </a:solidFill>
              <a:effectLst/>
              <a:latin typeface="+mn-lt"/>
              <a:ea typeface="ＭＳ Ｐゴシック" pitchFamily="-72" charset="-128"/>
              <a:cs typeface="ＭＳ Ｐゴシック" pitchFamily="-72" charset="-128"/>
            </a:endParaRPr>
          </a:p>
          <a:p>
            <a:pPr marL="0" indent="0">
              <a:buNone/>
            </a:pPr>
            <a:r>
              <a:rPr lang="en-US" baseline="0" dirty="0">
                <a:effectLst/>
              </a:rPr>
              <a:t>I didn’t think so. People constitute most of the critical success factors in your plan, and people</a:t>
            </a:r>
          </a:p>
          <a:p>
            <a:pPr marL="0" indent="0">
              <a:buNone/>
            </a:pPr>
            <a:r>
              <a:rPr lang="en-US" baseline="0" dirty="0">
                <a:effectLst/>
              </a:rPr>
              <a:t>Perform almost all of the actions necessary to successfully execute the plan</a:t>
            </a:r>
          </a:p>
          <a:p>
            <a:pPr marL="0" indent="0">
              <a:buNone/>
            </a:pPr>
            <a:endParaRPr lang="en-US" baseline="0" dirty="0">
              <a:effectLst/>
            </a:endParaRPr>
          </a:p>
          <a:p>
            <a:pPr marL="0" indent="0">
              <a:buNone/>
            </a:pPr>
            <a:r>
              <a:rPr lang="en-US" baseline="0" dirty="0">
                <a:effectLst/>
              </a:rPr>
              <a:t>Leaving HC strategy out of the agency strategic plan is like leaving the motor and wheels out of the design for a new car. </a:t>
            </a:r>
          </a:p>
          <a:p>
            <a:pPr marL="0" indent="0">
              <a:buNone/>
            </a:pPr>
            <a:endParaRPr lang="en-US" baseline="0" dirty="0">
              <a:effectLst/>
            </a:endParaRPr>
          </a:p>
          <a:p>
            <a:pPr marL="0" indent="0">
              <a:buNone/>
            </a:pPr>
            <a:r>
              <a:rPr lang="en-US" baseline="0" dirty="0">
                <a:effectLst/>
              </a:rPr>
              <a:t>It may be possible one day but it definitely isn’t possible now.</a:t>
            </a:r>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pPr>
              <a:defRPr/>
            </a:pPr>
            <a:r>
              <a:rPr lang="en-US" dirty="0"/>
              <a:t>		</a:t>
            </a:r>
            <a:fld id="{E73F0745-5840-43D7-9B8C-5DB131AFC521}" type="slidenum">
              <a:rPr lang="en-US" smtClean="0"/>
              <a:pPr>
                <a:defRPr/>
              </a:pPr>
              <a:t>2</a:t>
            </a:fld>
            <a:endParaRPr lang="en-US" dirty="0"/>
          </a:p>
        </p:txBody>
      </p:sp>
    </p:spTree>
    <p:extLst>
      <p:ext uri="{BB962C8B-B14F-4D97-AF65-F5344CB8AC3E}">
        <p14:creationId xmlns:p14="http://schemas.microsoft.com/office/powerpoint/2010/main" val="363054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agency</a:t>
            </a:r>
            <a:r>
              <a:rPr lang="en-US" baseline="0" dirty="0"/>
              <a:t> we’ve worked with feels these pressures more acutely than the VA. The VA’s largest component, the Veteran’s Health Administration is the largest health care system in the country. It sees about 9 million veterans a year. We’ve worked with them on many human capital initiatives over the years. </a:t>
            </a:r>
          </a:p>
          <a:p>
            <a:endParaRPr lang="en-US" baseline="0" dirty="0"/>
          </a:p>
          <a:p>
            <a:r>
              <a:rPr lang="en-US" baseline="0" dirty="0"/>
              <a:t>Remarkably, given the constraints it faces, </a:t>
            </a:r>
            <a:r>
              <a:rPr lang="en-US" dirty="0"/>
              <a:t>VHA care is, by most measures,</a:t>
            </a:r>
            <a:r>
              <a:rPr lang="en-US" baseline="0" dirty="0"/>
              <a:t> </a:t>
            </a:r>
            <a:r>
              <a:rPr lang="en-US" dirty="0"/>
              <a:t>equal to, and often better than care provided in the private sector, when judged by standard evidence-based guidelines.</a:t>
            </a:r>
          </a:p>
          <a:p>
            <a:endParaRPr lang="en-US" dirty="0"/>
          </a:p>
          <a:p>
            <a:r>
              <a:rPr lang="en-US" dirty="0"/>
              <a:t>Its strategic workforce planning,</a:t>
            </a:r>
            <a:r>
              <a:rPr lang="en-US" baseline="0" dirty="0"/>
              <a:t> in my experience, is by almost </a:t>
            </a:r>
            <a:r>
              <a:rPr lang="en-US" i="1" baseline="0" dirty="0"/>
              <a:t>every</a:t>
            </a:r>
            <a:r>
              <a:rPr lang="en-US" baseline="0" dirty="0"/>
              <a:t> measure superior to anything I’ve experienced in government or the private sector.</a:t>
            </a:r>
          </a:p>
          <a:p>
            <a:endParaRPr lang="en-US" baseline="0" dirty="0"/>
          </a:p>
          <a:p>
            <a:r>
              <a:rPr lang="en-US" baseline="0" dirty="0"/>
              <a:t>It has to be.</a:t>
            </a:r>
          </a:p>
          <a:p>
            <a:endParaRPr lang="en-US" baseline="0" dirty="0"/>
          </a:p>
        </p:txBody>
      </p:sp>
      <p:sp>
        <p:nvSpPr>
          <p:cNvPr id="4" name="Slide Number Placeholder 3"/>
          <p:cNvSpPr>
            <a:spLocks noGrp="1"/>
          </p:cNvSpPr>
          <p:nvPr>
            <p:ph type="sldNum" sz="quarter" idx="10"/>
          </p:nvPr>
        </p:nvSpPr>
        <p:spPr/>
        <p:txBody>
          <a:bodyPr/>
          <a:lstStyle/>
          <a:p>
            <a:fld id="{65597521-59F1-4FA5-A749-43A340B25405}" type="slidenum">
              <a:rPr lang="en-US" smtClean="0"/>
              <a:t>5</a:t>
            </a:fld>
            <a:endParaRPr lang="en-US" dirty="0"/>
          </a:p>
        </p:txBody>
      </p:sp>
    </p:spTree>
    <p:extLst>
      <p:ext uri="{BB962C8B-B14F-4D97-AF65-F5344CB8AC3E}">
        <p14:creationId xmlns:p14="http://schemas.microsoft.com/office/powerpoint/2010/main" val="95898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The VHA has more than 200,000 employees. Like Valero, it maps agency strategic objectives</a:t>
            </a:r>
            <a:r>
              <a:rPr lang="en-US" baseline="0" dirty="0"/>
              <a:t> (</a:t>
            </a:r>
            <a:r>
              <a:rPr lang="en-US" dirty="0"/>
              <a:t>from the strategic plan) to workforce capacities.  It’s mission critical occupations read like a who’s who of the world’s most expensive and difficult to fill occupations. Yet the VHA does so despite</a:t>
            </a:r>
            <a:r>
              <a:rPr lang="en-US" baseline="0" dirty="0"/>
              <a:t> offering significantly lower pay than what most individuals in these positions can earn in private practice. And it does so despite withering and relentless, near constant criticism.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VA is under intense scrutiny. The occasional scandal captures all the attention. This causes people to forget just how good the veteran health system is, at least in relative terms.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p>
          <a:p>
            <a:r>
              <a:rPr lang="en-US" baseline="0" dirty="0"/>
              <a:t>Despite challenges that would make any private sector CEO turn pale, the VHA operates at a high level, again, as good or better than our other healthcare systems. </a:t>
            </a:r>
          </a:p>
          <a:p>
            <a:endParaRPr lang="en-US" baseline="0" dirty="0"/>
          </a:p>
          <a:p>
            <a:r>
              <a:rPr lang="en-US" baseline="0" dirty="0"/>
              <a:t>I am convinced its because they take strategic planning and human capital strategic planning seriously. It’s not </a:t>
            </a:r>
            <a:r>
              <a:rPr lang="en-US" baseline="0" dirty="0" err="1"/>
              <a:t>shelfware</a:t>
            </a:r>
            <a:r>
              <a:rPr lang="en-US" baseline="0" dirty="0"/>
              <a:t>. Their 2016 strategic workforce plan runs more than 125 pages. More importantly, it methodically maps each and every strategic VA priority to the workforce. It identifies gaps in terms of internal and external trends and it lays out exactly what the agency plans to do to close the gaps. It describes, in detail, precisely which occupations will receive exactly how much of the department’s recruitment and retention resources and why.  It lists the actions the agency will take to attract, recruit, retain and inspire its workforce.</a:t>
            </a:r>
          </a:p>
          <a:p>
            <a:endParaRPr lang="en-US" baseline="0" dirty="0"/>
          </a:p>
          <a:p>
            <a:r>
              <a:rPr lang="en-US" baseline="0" dirty="0"/>
              <a:t>Except for this foresight and world class commitment to integrated strategic and workforce planning the system might have collapsed years ago.</a:t>
            </a:r>
          </a:p>
          <a:p>
            <a:endParaRPr lang="en-US" baseline="0" dirty="0"/>
          </a:p>
          <a:p>
            <a:r>
              <a:rPr lang="en-US" baseline="0" dirty="0"/>
              <a:t>The VHA does an outstanding job of linking Department Strategy to Workforce Planning, particularly where recruiting and retaining talent are concerned. They also address engagement and inspiration.</a:t>
            </a:r>
          </a:p>
          <a:p>
            <a:endParaRPr lang="en-US" baseline="0" dirty="0"/>
          </a:p>
          <a:p>
            <a:r>
              <a:rPr lang="en-US" baseline="0" dirty="0"/>
              <a:t> But I want to turn to another story to illustrate that.</a:t>
            </a:r>
          </a:p>
          <a:p>
            <a:endParaRPr lang="en-US" baseline="0" dirty="0"/>
          </a:p>
          <a:p>
            <a:r>
              <a:rPr lang="en-US" baseline="0" dirty="0"/>
              <a:t>(Next slide&gt;</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65597521-59F1-4FA5-A749-43A340B25405}" type="slidenum">
              <a:rPr lang="en-US" smtClean="0"/>
              <a:t>6</a:t>
            </a:fld>
            <a:endParaRPr lang="en-US" dirty="0"/>
          </a:p>
        </p:txBody>
      </p:sp>
    </p:spTree>
    <p:extLst>
      <p:ext uri="{BB962C8B-B14F-4D97-AF65-F5344CB8AC3E}">
        <p14:creationId xmlns:p14="http://schemas.microsoft.com/office/powerpoint/2010/main" val="3497267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97521-59F1-4FA5-A749-43A340B25405}" type="slidenum">
              <a:rPr lang="en-US" smtClean="0"/>
              <a:t>7</a:t>
            </a:fld>
            <a:endParaRPr lang="en-US" dirty="0"/>
          </a:p>
        </p:txBody>
      </p:sp>
    </p:spTree>
    <p:extLst>
      <p:ext uri="{BB962C8B-B14F-4D97-AF65-F5344CB8AC3E}">
        <p14:creationId xmlns:p14="http://schemas.microsoft.com/office/powerpoint/2010/main" val="3080434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97521-59F1-4FA5-A749-43A340B25405}" type="slidenum">
              <a:rPr lang="en-US" smtClean="0"/>
              <a:t>8</a:t>
            </a:fld>
            <a:endParaRPr lang="en-US" dirty="0"/>
          </a:p>
        </p:txBody>
      </p:sp>
    </p:spTree>
    <p:extLst>
      <p:ext uri="{BB962C8B-B14F-4D97-AF65-F5344CB8AC3E}">
        <p14:creationId xmlns:p14="http://schemas.microsoft.com/office/powerpoint/2010/main" val="1230119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5597521-59F1-4FA5-A749-43A340B25405}" type="slidenum">
              <a:rPr lang="en-US" smtClean="0"/>
              <a:t>11</a:t>
            </a:fld>
            <a:endParaRPr lang="en-US" dirty="0"/>
          </a:p>
        </p:txBody>
      </p:sp>
    </p:spTree>
    <p:extLst>
      <p:ext uri="{BB962C8B-B14F-4D97-AF65-F5344CB8AC3E}">
        <p14:creationId xmlns:p14="http://schemas.microsoft.com/office/powerpoint/2010/main" val="1482185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1524000" y="1445762"/>
            <a:ext cx="10193784" cy="4366368"/>
          </a:xfrm>
          <a:prstGeom prst="rect">
            <a:avLst/>
          </a:prstGeom>
        </p:spPr>
        <p:txBody>
          <a:bodyPr/>
          <a:lstStyle>
            <a:lvl1pPr algn="l" rtl="0" eaLnBrk="1" fontAlgn="base" hangingPunct="1">
              <a:spcAft>
                <a:spcPct val="0"/>
              </a:spcAft>
              <a:buClr>
                <a:srgbClr val="A81010"/>
              </a:buClr>
              <a:defRPr lang="en-US" sz="2400" kern="1200" dirty="0" smtClean="0">
                <a:solidFill>
                  <a:srgbClr val="5F5F5F"/>
                </a:solidFill>
                <a:latin typeface="Calibri" panose="020F0502020204030204" pitchFamily="34" charset="0"/>
                <a:ea typeface="Tahoma" pitchFamily="34" charset="0"/>
                <a:cs typeface="Calibri" panose="020F0502020204030204" pitchFamily="34" charset="0"/>
              </a:defRPr>
            </a:lvl1pPr>
            <a:lvl2pPr algn="l" rtl="0" eaLnBrk="1" fontAlgn="base" hangingPunct="1">
              <a:spcAft>
                <a:spcPct val="0"/>
              </a:spcAft>
              <a:buClr>
                <a:srgbClr val="A81010"/>
              </a:buClr>
              <a:defRPr lang="en-US" sz="2400" kern="1200" dirty="0" smtClean="0">
                <a:solidFill>
                  <a:srgbClr val="5F5F5F"/>
                </a:solidFill>
                <a:latin typeface="Calibri" panose="020F0502020204030204" pitchFamily="34" charset="0"/>
                <a:ea typeface="Tahoma" pitchFamily="34" charset="0"/>
                <a:cs typeface="Calibri" panose="020F0502020204030204" pitchFamily="34" charset="0"/>
              </a:defRPr>
            </a:lvl2pPr>
            <a:lvl3pPr algn="l" rtl="0" eaLnBrk="1" fontAlgn="base" hangingPunct="1">
              <a:spcAft>
                <a:spcPct val="0"/>
              </a:spcAft>
              <a:buClr>
                <a:srgbClr val="A81010"/>
              </a:buClr>
              <a:defRPr lang="en-US" sz="2400" kern="1200" dirty="0" smtClean="0">
                <a:solidFill>
                  <a:srgbClr val="5F5F5F"/>
                </a:solidFill>
                <a:latin typeface="Calibri" panose="020F0502020204030204" pitchFamily="34" charset="0"/>
                <a:ea typeface="Tahoma" pitchFamily="34" charset="0"/>
                <a:cs typeface="Calibri" panose="020F0502020204030204" pitchFamily="34" charset="0"/>
              </a:defRPr>
            </a:lvl3pPr>
            <a:lvl4pPr algn="l" rtl="0" eaLnBrk="1" fontAlgn="base" hangingPunct="1">
              <a:spcAft>
                <a:spcPct val="0"/>
              </a:spcAft>
              <a:buClr>
                <a:srgbClr val="A81010"/>
              </a:buClr>
              <a:defRPr lang="en-US" sz="2400" kern="1200" dirty="0" smtClean="0">
                <a:solidFill>
                  <a:srgbClr val="5F5F5F"/>
                </a:solidFill>
                <a:latin typeface="Calibri" panose="020F0502020204030204" pitchFamily="34" charset="0"/>
                <a:ea typeface="Tahoma" pitchFamily="34" charset="0"/>
                <a:cs typeface="Calibri" panose="020F0502020204030204" pitchFamily="34" charset="0"/>
              </a:defRPr>
            </a:lvl4pPr>
            <a:lvl5pPr algn="l" rtl="0" eaLnBrk="1" fontAlgn="base" hangingPunct="1">
              <a:spcAft>
                <a:spcPct val="0"/>
              </a:spcAft>
              <a:buClr>
                <a:srgbClr val="A81010"/>
              </a:buClr>
              <a:defRPr lang="en-US" sz="2400" kern="1200" dirty="0">
                <a:solidFill>
                  <a:srgbClr val="5F5F5F"/>
                </a:solidFill>
                <a:latin typeface="Calibri" panose="020F0502020204030204" pitchFamily="34" charset="0"/>
                <a:ea typeface="Tahoma"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itle 10"/>
          <p:cNvSpPr>
            <a:spLocks noGrp="1"/>
          </p:cNvSpPr>
          <p:nvPr>
            <p:ph type="title"/>
          </p:nvPr>
        </p:nvSpPr>
        <p:spPr>
          <a:xfrm>
            <a:off x="1904971" y="166686"/>
            <a:ext cx="8953563" cy="690546"/>
          </a:xfrm>
          <a:prstGeom prst="roundRect">
            <a:avLst/>
          </a:prstGeom>
          <a:noFill/>
          <a:ln>
            <a:noFill/>
          </a:ln>
        </p:spPr>
        <p:style>
          <a:lnRef idx="0">
            <a:scrgbClr r="0" g="0" b="0"/>
          </a:lnRef>
          <a:fillRef idx="1003">
            <a:schemeClr val="lt1"/>
          </a:fillRef>
          <a:effectRef idx="0">
            <a:scrgbClr r="0" g="0" b="0"/>
          </a:effectRef>
          <a:fontRef idx="major"/>
        </p:style>
        <p:txBody>
          <a:bodyPr>
            <a:noAutofit/>
          </a:bodyPr>
          <a:lstStyle>
            <a:lvl1pPr algn="ctr">
              <a:defRPr sz="3200" b="1" baseline="0">
                <a:solidFill>
                  <a:schemeClr val="bg1"/>
                </a:solidFill>
                <a:latin typeface="Franklin Gothic Medium" pitchFamily="34" charset="0"/>
              </a:defRPr>
            </a:lvl1pPr>
          </a:lstStyle>
          <a:p>
            <a:r>
              <a:rPr lang="en-US" dirty="0"/>
              <a:t>Click to edit Master title style</a:t>
            </a:r>
          </a:p>
        </p:txBody>
      </p:sp>
      <p:sp>
        <p:nvSpPr>
          <p:cNvPr id="15" name="Rectangle 14"/>
          <p:cNvSpPr/>
          <p:nvPr userDrawn="1"/>
        </p:nvSpPr>
        <p:spPr bwMode="auto">
          <a:xfrm>
            <a:off x="1524000" y="0"/>
            <a:ext cx="10668000" cy="92868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latin typeface="Calibri" panose="020F0502020204030204" pitchFamily="34" charset="0"/>
              <a:cs typeface="Calibri" panose="020F0502020204030204" pitchFamily="34" charset="0"/>
            </a:endParaRPr>
          </a:p>
        </p:txBody>
      </p:sp>
      <p:sp>
        <p:nvSpPr>
          <p:cNvPr id="16" name="Rectangle 15"/>
          <p:cNvSpPr/>
          <p:nvPr userDrawn="1"/>
        </p:nvSpPr>
        <p:spPr bwMode="auto">
          <a:xfrm>
            <a:off x="0" y="0"/>
            <a:ext cx="1238251" cy="928688"/>
          </a:xfrm>
          <a:prstGeom prst="rect">
            <a:avLst/>
          </a:prstGeom>
          <a:solidFill>
            <a:srgbClr val="7E8AE6"/>
          </a:solidFill>
          <a:ln>
            <a:solidFill>
              <a:srgbClr val="7E8AE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sp>
        <p:nvSpPr>
          <p:cNvPr id="17" name="Rectangle 16"/>
          <p:cNvSpPr/>
          <p:nvPr userDrawn="1"/>
        </p:nvSpPr>
        <p:spPr bwMode="auto">
          <a:xfrm>
            <a:off x="1333500" y="0"/>
            <a:ext cx="95251" cy="928688"/>
          </a:xfrm>
          <a:prstGeom prst="rect">
            <a:avLst/>
          </a:prstGeom>
          <a:solidFill>
            <a:srgbClr val="1F5FA0"/>
          </a:solidFill>
          <a:ln>
            <a:solidFill>
              <a:srgbClr val="1F5F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0"/>
          </a:schemeClr>
        </a:solidFill>
        <a:effectLst/>
      </p:bgPr>
    </p:bg>
    <p:spTree>
      <p:nvGrpSpPr>
        <p:cNvPr id="1" name=""/>
        <p:cNvGrpSpPr/>
        <p:nvPr/>
      </p:nvGrpSpPr>
      <p:grpSpPr>
        <a:xfrm>
          <a:off x="0" y="0"/>
          <a:ext cx="0" cy="0"/>
          <a:chOff x="0" y="0"/>
          <a:chExt cx="0" cy="0"/>
        </a:xfrm>
      </p:grpSpPr>
      <p:sp>
        <p:nvSpPr>
          <p:cNvPr id="14" name="Title 7"/>
          <p:cNvSpPr>
            <a:spLocks noGrp="1"/>
          </p:cNvSpPr>
          <p:nvPr>
            <p:ph type="ctrTitle"/>
          </p:nvPr>
        </p:nvSpPr>
        <p:spPr>
          <a:xfrm>
            <a:off x="882653" y="4143380"/>
            <a:ext cx="10547384" cy="857256"/>
          </a:xfrm>
          <a:prstGeom prst="rect">
            <a:avLst/>
          </a:prstGeom>
        </p:spPr>
        <p:txBody>
          <a:bodyPr>
            <a:noAutofit/>
          </a:bodyPr>
          <a:lstStyle>
            <a:lvl1pPr algn="ctr">
              <a:defRPr sz="4000" b="1" cap="none" baseline="0">
                <a:solidFill>
                  <a:srgbClr val="81001F"/>
                </a:solidFill>
                <a:latin typeface="Franklin Gothic Medium" pitchFamily="34" charset="0"/>
              </a:defRPr>
            </a:lvl1pPr>
          </a:lstStyle>
          <a:p>
            <a:r>
              <a:rPr lang="en-US" dirty="0"/>
              <a:t>Click to edit Master title style</a:t>
            </a:r>
          </a:p>
        </p:txBody>
      </p:sp>
      <p:sp>
        <p:nvSpPr>
          <p:cNvPr id="15" name="Subtitle 8"/>
          <p:cNvSpPr>
            <a:spLocks noGrp="1"/>
          </p:cNvSpPr>
          <p:nvPr>
            <p:ph type="subTitle" idx="1"/>
          </p:nvPr>
        </p:nvSpPr>
        <p:spPr>
          <a:xfrm>
            <a:off x="1092235" y="5072074"/>
            <a:ext cx="9956800" cy="609600"/>
          </a:xfrm>
          <a:prstGeom prst="rect">
            <a:avLst/>
          </a:prstGeom>
        </p:spPr>
        <p:txBody>
          <a:bodyPr>
            <a:normAutofit/>
          </a:bodyPr>
          <a:lstStyle>
            <a:lvl1pPr marL="0" indent="0" algn="ctr">
              <a:buNone/>
              <a:defRPr sz="2700" b="0" i="1">
                <a:solidFill>
                  <a:schemeClr val="tx1"/>
                </a:solidFill>
                <a:latin typeface="+mj-lt"/>
                <a:ea typeface="Verdana" pitchFamily="34" charset="0"/>
                <a:cs typeface="Verdan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descr="D:\Bharti\Bharti's Projects\Templates\CHCI Template sept 14th-21st sept\3rd Attempt\CHCI-logo in blue\slide-background.jpg"/>
          <p:cNvPicPr>
            <a:picLocks noChangeAspect="1" noChangeArrowheads="1"/>
          </p:cNvPicPr>
          <p:nvPr userDrawn="1"/>
        </p:nvPicPr>
        <p:blipFill>
          <a:blip r:embed="rId4" cstate="print"/>
          <a:srcRect/>
          <a:stretch>
            <a:fillRect/>
          </a:stretch>
        </p:blipFill>
        <p:spPr bwMode="auto">
          <a:xfrm>
            <a:off x="4234" y="0"/>
            <a:ext cx="12183533" cy="6858000"/>
          </a:xfrm>
          <a:prstGeom prst="rect">
            <a:avLst/>
          </a:prstGeom>
          <a:noFill/>
          <a:ln w="9525">
            <a:noFill/>
            <a:miter lim="800000"/>
            <a:headEnd/>
            <a:tailEnd/>
          </a:ln>
        </p:spPr>
      </p:pic>
      <p:sp>
        <p:nvSpPr>
          <p:cNvPr id="17" name="Rectangle 16"/>
          <p:cNvSpPr/>
          <p:nvPr userDrawn="1"/>
        </p:nvSpPr>
        <p:spPr>
          <a:xfrm>
            <a:off x="0" y="1"/>
            <a:ext cx="12192000" cy="1825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sp>
        <p:nvSpPr>
          <p:cNvPr id="18" name="Rectangle 17"/>
          <p:cNvSpPr/>
          <p:nvPr userDrawn="1"/>
        </p:nvSpPr>
        <p:spPr>
          <a:xfrm>
            <a:off x="0" y="6675438"/>
            <a:ext cx="12192000" cy="18256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sp>
        <p:nvSpPr>
          <p:cNvPr id="19" name="Rectangle 18"/>
          <p:cNvSpPr/>
          <p:nvPr userDrawn="1"/>
        </p:nvSpPr>
        <p:spPr>
          <a:xfrm rot="5400000">
            <a:off x="-3200134" y="3271574"/>
            <a:ext cx="6643687" cy="24341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sp>
        <p:nvSpPr>
          <p:cNvPr id="20" name="Rectangle 19"/>
          <p:cNvSpPr/>
          <p:nvPr userDrawn="1"/>
        </p:nvSpPr>
        <p:spPr>
          <a:xfrm rot="5400000">
            <a:off x="8748448" y="3343011"/>
            <a:ext cx="6643688" cy="24341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sp>
        <p:nvSpPr>
          <p:cNvPr id="21" name="Rectangle 20"/>
          <p:cNvSpPr/>
          <p:nvPr userDrawn="1"/>
        </p:nvSpPr>
        <p:spPr>
          <a:xfrm>
            <a:off x="0" y="5000625"/>
            <a:ext cx="12192000" cy="150018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ftr="0" dt="0"/>
  <p:txStyles>
    <p:titleStyle>
      <a:lvl1pPr algn="l" rtl="0" eaLnBrk="0" fontAlgn="base" hangingPunct="0">
        <a:spcBef>
          <a:spcPct val="0"/>
        </a:spcBef>
        <a:spcAft>
          <a:spcPct val="0"/>
        </a:spcAft>
        <a:defRPr sz="4400" kern="1200">
          <a:solidFill>
            <a:schemeClr val="tx2"/>
          </a:solidFill>
          <a:latin typeface="+mj-lt"/>
          <a:ea typeface="ＭＳ Ｐゴシック" pitchFamily="-72" charset="-128"/>
          <a:cs typeface="ＭＳ Ｐゴシック" pitchFamily="-72" charset="-128"/>
        </a:defRPr>
      </a:lvl1pPr>
      <a:lvl2pPr algn="l" rtl="0" eaLnBrk="0" fontAlgn="base" hangingPunct="0">
        <a:spcBef>
          <a:spcPct val="0"/>
        </a:spcBef>
        <a:spcAft>
          <a:spcPct val="0"/>
        </a:spcAft>
        <a:defRPr sz="4400">
          <a:solidFill>
            <a:schemeClr val="tx2"/>
          </a:solidFill>
          <a:latin typeface="Georgia" pitchFamily="18" charset="0"/>
          <a:ea typeface="ＭＳ Ｐゴシック" pitchFamily="-72" charset="-128"/>
          <a:cs typeface="ＭＳ Ｐゴシック" pitchFamily="-72" charset="-128"/>
        </a:defRPr>
      </a:lvl2pPr>
      <a:lvl3pPr algn="l" rtl="0" eaLnBrk="0" fontAlgn="base" hangingPunct="0">
        <a:spcBef>
          <a:spcPct val="0"/>
        </a:spcBef>
        <a:spcAft>
          <a:spcPct val="0"/>
        </a:spcAft>
        <a:defRPr sz="4400">
          <a:solidFill>
            <a:schemeClr val="tx2"/>
          </a:solidFill>
          <a:latin typeface="Georgia" pitchFamily="18" charset="0"/>
          <a:ea typeface="ＭＳ Ｐゴシック" pitchFamily="-72" charset="-128"/>
          <a:cs typeface="ＭＳ Ｐゴシック" pitchFamily="-72" charset="-128"/>
        </a:defRPr>
      </a:lvl3pPr>
      <a:lvl4pPr algn="l" rtl="0" eaLnBrk="0" fontAlgn="base" hangingPunct="0">
        <a:spcBef>
          <a:spcPct val="0"/>
        </a:spcBef>
        <a:spcAft>
          <a:spcPct val="0"/>
        </a:spcAft>
        <a:defRPr sz="4400">
          <a:solidFill>
            <a:schemeClr val="tx2"/>
          </a:solidFill>
          <a:latin typeface="Georgia" pitchFamily="18" charset="0"/>
          <a:ea typeface="ＭＳ Ｐゴシック" pitchFamily="-72" charset="-128"/>
          <a:cs typeface="ＭＳ Ｐゴシック" pitchFamily="-72" charset="-128"/>
        </a:defRPr>
      </a:lvl4pPr>
      <a:lvl5pPr algn="l" rtl="0" eaLnBrk="0" fontAlgn="base" hangingPunct="0">
        <a:spcBef>
          <a:spcPct val="0"/>
        </a:spcBef>
        <a:spcAft>
          <a:spcPct val="0"/>
        </a:spcAft>
        <a:defRPr sz="4400">
          <a:solidFill>
            <a:schemeClr val="tx2"/>
          </a:solidFill>
          <a:latin typeface="Georgia" pitchFamily="18"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Georgia" pitchFamily="18" charset="0"/>
        </a:defRPr>
      </a:lvl6pPr>
      <a:lvl7pPr marL="914400" algn="l" rtl="0" eaLnBrk="1" fontAlgn="base" hangingPunct="1">
        <a:spcBef>
          <a:spcPct val="0"/>
        </a:spcBef>
        <a:spcAft>
          <a:spcPct val="0"/>
        </a:spcAft>
        <a:defRPr sz="4400">
          <a:solidFill>
            <a:schemeClr val="tx2"/>
          </a:solidFill>
          <a:latin typeface="Georgia" pitchFamily="18" charset="0"/>
        </a:defRPr>
      </a:lvl7pPr>
      <a:lvl8pPr marL="1371600" algn="l" rtl="0" eaLnBrk="1" fontAlgn="base" hangingPunct="1">
        <a:spcBef>
          <a:spcPct val="0"/>
        </a:spcBef>
        <a:spcAft>
          <a:spcPct val="0"/>
        </a:spcAft>
        <a:defRPr sz="4400">
          <a:solidFill>
            <a:schemeClr val="tx2"/>
          </a:solidFill>
          <a:latin typeface="Georgia" pitchFamily="18" charset="0"/>
        </a:defRPr>
      </a:lvl8pPr>
      <a:lvl9pPr marL="1828800" algn="l" rtl="0" eaLnBrk="1" fontAlgn="base" hangingPunct="1">
        <a:spcBef>
          <a:spcPct val="0"/>
        </a:spcBef>
        <a:spcAft>
          <a:spcPct val="0"/>
        </a:spcAft>
        <a:defRPr sz="4400">
          <a:solidFill>
            <a:schemeClr val="tx2"/>
          </a:solidFill>
          <a:latin typeface="Georgia" pitchFamily="18" charset="0"/>
        </a:defRPr>
      </a:lvl9pPr>
    </p:titleStyle>
    <p:bodyStyle>
      <a:lvl1pPr marL="319088" indent="-319088" algn="l" rtl="0" eaLnBrk="0" fontAlgn="base" hangingPunct="0">
        <a:spcBef>
          <a:spcPts val="700"/>
        </a:spcBef>
        <a:spcAft>
          <a:spcPct val="0"/>
        </a:spcAft>
        <a:buClr>
          <a:schemeClr val="tx2"/>
        </a:buClr>
        <a:buSzPct val="60000"/>
        <a:buFont typeface="Wingdings" pitchFamily="-72" charset="2"/>
        <a:buChar char=""/>
        <a:defRPr sz="2900" kern="1200">
          <a:solidFill>
            <a:schemeClr val="tx1"/>
          </a:solidFill>
          <a:latin typeface="+mn-lt"/>
          <a:ea typeface="ＭＳ Ｐゴシック" pitchFamily="-72" charset="-128"/>
          <a:cs typeface="ＭＳ Ｐゴシック" pitchFamily="-72" charset="-128"/>
        </a:defRPr>
      </a:lvl1pPr>
      <a:lvl2pPr marL="639763" indent="-273050" algn="l" rtl="0" eaLnBrk="0" fontAlgn="base" hangingPunct="0">
        <a:spcBef>
          <a:spcPts val="550"/>
        </a:spcBef>
        <a:spcAft>
          <a:spcPct val="0"/>
        </a:spcAft>
        <a:buClr>
          <a:schemeClr val="tx2"/>
        </a:buClr>
        <a:buSzPct val="70000"/>
        <a:buFont typeface="Wingdings 2" pitchFamily="-72" charset="2"/>
        <a:buChar char=""/>
        <a:defRPr sz="2600" kern="1200">
          <a:solidFill>
            <a:schemeClr val="tx1"/>
          </a:solidFill>
          <a:latin typeface="+mn-lt"/>
          <a:ea typeface="ＭＳ Ｐゴシック" pitchFamily="-72" charset="-128"/>
          <a:cs typeface="+mn-cs"/>
        </a:defRPr>
      </a:lvl2pPr>
      <a:lvl3pPr marL="914400" indent="-228600" algn="l" rtl="0" eaLnBrk="0" fontAlgn="base" hangingPunct="0">
        <a:spcBef>
          <a:spcPts val="500"/>
        </a:spcBef>
        <a:spcAft>
          <a:spcPct val="0"/>
        </a:spcAft>
        <a:buClr>
          <a:schemeClr val="tx2"/>
        </a:buClr>
        <a:buSzPct val="75000"/>
        <a:buFont typeface="Wingdings" pitchFamily="-72" charset="2"/>
        <a:buChar char=""/>
        <a:defRPr sz="2300" kern="1200">
          <a:solidFill>
            <a:schemeClr val="tx1"/>
          </a:solidFill>
          <a:latin typeface="+mn-lt"/>
          <a:ea typeface="ＭＳ Ｐゴシック" pitchFamily="-72" charset="-128"/>
          <a:cs typeface="+mn-cs"/>
        </a:defRPr>
      </a:lvl3pPr>
      <a:lvl4pPr marL="1371600" indent="-228600" algn="l" rtl="0" eaLnBrk="0" fontAlgn="base" hangingPunct="0">
        <a:spcBef>
          <a:spcPts val="400"/>
        </a:spcBef>
        <a:spcAft>
          <a:spcPct val="0"/>
        </a:spcAft>
        <a:buClr>
          <a:schemeClr val="tx2"/>
        </a:buClr>
        <a:buSzPct val="75000"/>
        <a:buFont typeface="Wingdings" pitchFamily="-72" charset="2"/>
        <a:buChar char=""/>
        <a:defRPr sz="2000" kern="1200">
          <a:solidFill>
            <a:schemeClr val="tx1"/>
          </a:solidFill>
          <a:latin typeface="+mn-lt"/>
          <a:ea typeface="ＭＳ Ｐゴシック" pitchFamily="-72" charset="-128"/>
          <a:cs typeface="+mn-cs"/>
        </a:defRPr>
      </a:lvl4pPr>
      <a:lvl5pPr marL="1828800" indent="-228600" algn="l" rtl="0" eaLnBrk="0" fontAlgn="base" hangingPunct="0">
        <a:spcBef>
          <a:spcPts val="400"/>
        </a:spcBef>
        <a:spcAft>
          <a:spcPct val="0"/>
        </a:spcAft>
        <a:buClr>
          <a:schemeClr val="tx2"/>
        </a:buClr>
        <a:buSzPct val="65000"/>
        <a:buFont typeface="Wingdings" pitchFamily="-72" charset="2"/>
        <a:buChar char=""/>
        <a:defRPr sz="2000" kern="1200">
          <a:solidFill>
            <a:schemeClr val="tx1"/>
          </a:solidFill>
          <a:latin typeface="+mn-lt"/>
          <a:ea typeface="ＭＳ Ｐゴシック" pitchFamily="-72"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ctrTitle"/>
          </p:nvPr>
        </p:nvSpPr>
        <p:spPr bwMode="auto">
          <a:xfrm>
            <a:off x="263352" y="1484784"/>
            <a:ext cx="11665296" cy="1727200"/>
          </a:xfrm>
          <a:noFill/>
          <a:ln>
            <a:miter lim="800000"/>
            <a:headEnd/>
            <a:tailEnd/>
          </a:ln>
        </p:spPr>
        <p:txBody>
          <a:bodyPr vert="horz" wrap="square" lIns="91440" tIns="45720" rIns="91440" bIns="45720" numCol="1" anchor="t" anchorCtr="0" compatLnSpc="1">
            <a:prstTxWarp prst="textNoShape">
              <a:avLst/>
            </a:prstTxWarp>
            <a:noAutofit/>
          </a:bodyPr>
          <a:lstStyle/>
          <a:p>
            <a:pPr eaLnBrk="1" hangingPunct="1"/>
            <a:r>
              <a:rPr lang="en-US" sz="3500" dirty="0">
                <a:solidFill>
                  <a:schemeClr val="bg1"/>
                </a:solidFill>
                <a:latin typeface="Calibri" panose="020F0502020204030204" pitchFamily="34" charset="0"/>
                <a:cs typeface="Calibri" panose="020F0502020204030204" pitchFamily="34" charset="0"/>
              </a:rPr>
              <a:t>INTEGRATING HUMAN CAPITAL STRATEGY WITHIN</a:t>
            </a:r>
            <a:br>
              <a:rPr lang="en-US" sz="3500" dirty="0">
                <a:solidFill>
                  <a:schemeClr val="bg1"/>
                </a:solidFill>
                <a:latin typeface="Calibri" panose="020F0502020204030204" pitchFamily="34" charset="0"/>
                <a:cs typeface="Calibri" panose="020F0502020204030204" pitchFamily="34" charset="0"/>
              </a:rPr>
            </a:br>
            <a:r>
              <a:rPr lang="en-US" sz="5000" dirty="0">
                <a:solidFill>
                  <a:schemeClr val="bg1"/>
                </a:solidFill>
                <a:latin typeface="Calibri" panose="020F0502020204030204" pitchFamily="34" charset="0"/>
                <a:cs typeface="Calibri" panose="020F0502020204030204" pitchFamily="34" charset="0"/>
              </a:rPr>
              <a:t>STRATEGIC PLANNING</a:t>
            </a:r>
          </a:p>
        </p:txBody>
      </p:sp>
      <p:grpSp>
        <p:nvGrpSpPr>
          <p:cNvPr id="13" name="Group 12"/>
          <p:cNvGrpSpPr/>
          <p:nvPr/>
        </p:nvGrpSpPr>
        <p:grpSpPr>
          <a:xfrm>
            <a:off x="754841" y="3356992"/>
            <a:ext cx="10682317" cy="461738"/>
            <a:chOff x="263352" y="3570372"/>
            <a:chExt cx="10682317" cy="461738"/>
          </a:xfrm>
        </p:grpSpPr>
        <p:sp>
          <p:nvSpPr>
            <p:cNvPr id="2" name="TextBox 1"/>
            <p:cNvSpPr txBox="1"/>
            <p:nvPr/>
          </p:nvSpPr>
          <p:spPr>
            <a:xfrm>
              <a:off x="263352" y="3570445"/>
              <a:ext cx="1512168" cy="461665"/>
            </a:xfrm>
            <a:prstGeom prst="rect">
              <a:avLst/>
            </a:prstGeom>
            <a:noFill/>
          </p:spPr>
          <p:txBody>
            <a:bodyPr wrap="square" rtlCol="0">
              <a:spAutoFit/>
            </a:bodyPr>
            <a:lstStyle/>
            <a:p>
              <a:pPr algn="ctr"/>
              <a:r>
                <a:rPr lang="en-US" b="1" dirty="0">
                  <a:solidFill>
                    <a:schemeClr val="bg1"/>
                  </a:solidFill>
                </a:rPr>
                <a:t>Vision</a:t>
              </a:r>
            </a:p>
          </p:txBody>
        </p:sp>
        <p:sp>
          <p:nvSpPr>
            <p:cNvPr id="10" name="TextBox 9"/>
            <p:cNvSpPr txBox="1"/>
            <p:nvPr/>
          </p:nvSpPr>
          <p:spPr>
            <a:xfrm>
              <a:off x="2135560" y="3570444"/>
              <a:ext cx="1512168" cy="461665"/>
            </a:xfrm>
            <a:prstGeom prst="rect">
              <a:avLst/>
            </a:prstGeom>
            <a:noFill/>
          </p:spPr>
          <p:txBody>
            <a:bodyPr wrap="square" rtlCol="0">
              <a:spAutoFit/>
            </a:bodyPr>
            <a:lstStyle/>
            <a:p>
              <a:pPr algn="ctr"/>
              <a:r>
                <a:rPr lang="en-US" b="1" dirty="0">
                  <a:solidFill>
                    <a:schemeClr val="bg1"/>
                  </a:solidFill>
                </a:rPr>
                <a:t>Mission</a:t>
              </a:r>
            </a:p>
          </p:txBody>
        </p:sp>
        <p:sp>
          <p:nvSpPr>
            <p:cNvPr id="11" name="TextBox 10"/>
            <p:cNvSpPr txBox="1"/>
            <p:nvPr/>
          </p:nvSpPr>
          <p:spPr>
            <a:xfrm>
              <a:off x="4097978" y="3570372"/>
              <a:ext cx="3810520" cy="461665"/>
            </a:xfrm>
            <a:prstGeom prst="rect">
              <a:avLst/>
            </a:prstGeom>
            <a:noFill/>
          </p:spPr>
          <p:txBody>
            <a:bodyPr wrap="square" rtlCol="0">
              <a:spAutoFit/>
            </a:bodyPr>
            <a:lstStyle/>
            <a:p>
              <a:pPr algn="ctr"/>
              <a:r>
                <a:rPr lang="en-US" b="1" dirty="0">
                  <a:solidFill>
                    <a:schemeClr val="bg1"/>
                  </a:solidFill>
                </a:rPr>
                <a:t>Critical Success Factors</a:t>
              </a:r>
            </a:p>
          </p:txBody>
        </p:sp>
        <p:sp>
          <p:nvSpPr>
            <p:cNvPr id="12" name="TextBox 11"/>
            <p:cNvSpPr txBox="1"/>
            <p:nvPr/>
          </p:nvSpPr>
          <p:spPr>
            <a:xfrm>
              <a:off x="8359285" y="3570372"/>
              <a:ext cx="2586384" cy="461665"/>
            </a:xfrm>
            <a:prstGeom prst="rect">
              <a:avLst/>
            </a:prstGeom>
            <a:noFill/>
          </p:spPr>
          <p:txBody>
            <a:bodyPr wrap="square" rtlCol="0">
              <a:spAutoFit/>
            </a:bodyPr>
            <a:lstStyle/>
            <a:p>
              <a:pPr algn="ctr"/>
              <a:r>
                <a:rPr lang="en-US" b="1" dirty="0">
                  <a:solidFill>
                    <a:schemeClr val="bg1"/>
                  </a:solidFill>
                </a:rPr>
                <a:t>Priority Actions</a:t>
              </a:r>
            </a:p>
          </p:txBody>
        </p:sp>
        <p:sp>
          <p:nvSpPr>
            <p:cNvPr id="9" name="Isosceles Triangle 8"/>
            <p:cNvSpPr/>
            <p:nvPr/>
          </p:nvSpPr>
          <p:spPr>
            <a:xfrm rot="5400000">
              <a:off x="1759952" y="3618325"/>
              <a:ext cx="365760" cy="365760"/>
            </a:xfrm>
            <a:prstGeom prst="triangle">
              <a:avLst/>
            </a:prstGeom>
            <a:solidFill>
              <a:srgbClr val="00206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5400000">
              <a:off x="3680811" y="3618325"/>
              <a:ext cx="365760" cy="365760"/>
            </a:xfrm>
            <a:prstGeom prst="triangle">
              <a:avLst/>
            </a:prstGeom>
            <a:solidFill>
              <a:srgbClr val="00206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a:off x="7993525" y="3618325"/>
              <a:ext cx="365760" cy="365760"/>
            </a:xfrm>
            <a:prstGeom prst="triangle">
              <a:avLst/>
            </a:prstGeom>
            <a:solidFill>
              <a:srgbClr val="00206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199456" y="1196752"/>
            <a:ext cx="10657184" cy="5040560"/>
          </a:xfrm>
        </p:spPr>
        <p:txBody>
          <a:bodyPr>
            <a:noAutofit/>
          </a:bodyPr>
          <a:lstStyle/>
          <a:p>
            <a:pPr marL="457200" indent="-457200">
              <a:buClrTx/>
              <a:buFont typeface="+mj-lt"/>
              <a:buAutoNum type="arabicPeriod"/>
            </a:pPr>
            <a:r>
              <a:rPr lang="en-US" sz="2000" dirty="0">
                <a:solidFill>
                  <a:schemeClr val="tx1"/>
                </a:solidFill>
              </a:rPr>
              <a:t>Which segments of the workforce and which jobs create the most value? </a:t>
            </a:r>
          </a:p>
          <a:p>
            <a:pPr marL="457200" indent="-457200">
              <a:buClrTx/>
              <a:buFont typeface="+mj-lt"/>
              <a:buAutoNum type="arabicPeriod"/>
            </a:pPr>
            <a:r>
              <a:rPr lang="en-US" sz="2000" dirty="0">
                <a:solidFill>
                  <a:schemeClr val="tx1"/>
                </a:solidFill>
              </a:rPr>
              <a:t>In what areas is the talent market heating up? How will my agency/department be impacted? </a:t>
            </a:r>
          </a:p>
          <a:p>
            <a:pPr marL="457200" indent="-457200">
              <a:buClrTx/>
              <a:buFont typeface="+mj-lt"/>
              <a:buAutoNum type="arabicPeriod"/>
            </a:pPr>
            <a:r>
              <a:rPr lang="en-US" sz="2000" dirty="0">
                <a:solidFill>
                  <a:schemeClr val="tx1"/>
                </a:solidFill>
              </a:rPr>
              <a:t>Which areas of my agency/department will be most severely impacted by retirements?</a:t>
            </a:r>
          </a:p>
          <a:p>
            <a:pPr marL="457200" indent="-457200">
              <a:buClrTx/>
              <a:buFont typeface="+mj-lt"/>
              <a:buAutoNum type="arabicPeriod"/>
            </a:pPr>
            <a:r>
              <a:rPr lang="en-US" sz="2000" dirty="0">
                <a:solidFill>
                  <a:schemeClr val="tx1"/>
                </a:solidFill>
              </a:rPr>
              <a:t>Are we successfully transferring and preserving knowledge? </a:t>
            </a:r>
          </a:p>
          <a:p>
            <a:pPr marL="457200" indent="-457200">
              <a:buClrTx/>
              <a:buFont typeface="+mj-lt"/>
              <a:buAutoNum type="arabicPeriod"/>
            </a:pPr>
            <a:r>
              <a:rPr lang="en-US" sz="2000" dirty="0">
                <a:solidFill>
                  <a:schemeClr val="tx1"/>
                </a:solidFill>
              </a:rPr>
              <a:t>What are we doing to prepare successors?</a:t>
            </a:r>
          </a:p>
          <a:p>
            <a:pPr marL="457200" indent="-457200">
              <a:buClrTx/>
              <a:buFont typeface="+mj-lt"/>
              <a:buAutoNum type="arabicPeriod"/>
            </a:pPr>
            <a:r>
              <a:rPr lang="en-US" sz="2000" dirty="0">
                <a:solidFill>
                  <a:schemeClr val="tx1"/>
                </a:solidFill>
              </a:rPr>
              <a:t>What skills /competencies will we need over the next 5 years that we don’t currently have? How do we get these skills?</a:t>
            </a:r>
          </a:p>
          <a:p>
            <a:pPr marL="457200" indent="-457200">
              <a:buClrTx/>
              <a:buFont typeface="+mj-lt"/>
              <a:buAutoNum type="arabicPeriod"/>
            </a:pPr>
            <a:r>
              <a:rPr lang="en-US" sz="2000" dirty="0">
                <a:solidFill>
                  <a:schemeClr val="tx1"/>
                </a:solidFill>
              </a:rPr>
              <a:t>What is our attrition within critical areas? What is this costing us in terms of clients, productivity, quality and innovation? </a:t>
            </a:r>
          </a:p>
          <a:p>
            <a:pPr marL="457200" indent="-457200">
              <a:buClrTx/>
              <a:buFont typeface="+mj-lt"/>
              <a:buAutoNum type="arabicPeriod"/>
            </a:pPr>
            <a:r>
              <a:rPr lang="en-US" sz="2000" dirty="0">
                <a:solidFill>
                  <a:schemeClr val="tx1"/>
                </a:solidFill>
              </a:rPr>
              <a:t>What are the key challenges faced by the main “business” divisions in the agency/department? How can we use our deep knowledge of Human Capital Management and our workforce to aid business division leaders in overcoming their challenges?</a:t>
            </a:r>
          </a:p>
          <a:p>
            <a:pPr marL="457200" indent="-457200">
              <a:buClrTx/>
              <a:buFont typeface="+mj-lt"/>
              <a:buAutoNum type="arabicPeriod"/>
            </a:pPr>
            <a:r>
              <a:rPr lang="en-US" sz="2000" dirty="0">
                <a:solidFill>
                  <a:schemeClr val="tx1"/>
                </a:solidFill>
              </a:rPr>
              <a:t>Where precisely can we reduce in order to meet budget restrictions and free resources for critical growth areas? </a:t>
            </a:r>
          </a:p>
        </p:txBody>
      </p:sp>
      <p:sp>
        <p:nvSpPr>
          <p:cNvPr id="2" name="Title 1"/>
          <p:cNvSpPr>
            <a:spLocks noGrp="1"/>
          </p:cNvSpPr>
          <p:nvPr>
            <p:ph type="title"/>
          </p:nvPr>
        </p:nvSpPr>
        <p:spPr>
          <a:xfrm>
            <a:off x="1703513" y="166686"/>
            <a:ext cx="10297144" cy="690546"/>
          </a:xfrm>
        </p:spPr>
        <p:txBody>
          <a:bodyPr>
            <a:noAutofit/>
          </a:bodyPr>
          <a:lstStyle/>
          <a:p>
            <a:r>
              <a:rPr lang="en-US" sz="3600" dirty="0"/>
              <a:t>Questions to start with</a:t>
            </a:r>
          </a:p>
        </p:txBody>
      </p:sp>
    </p:spTree>
    <p:extLst>
      <p:ext uri="{BB962C8B-B14F-4D97-AF65-F5344CB8AC3E}">
        <p14:creationId xmlns:p14="http://schemas.microsoft.com/office/powerpoint/2010/main" val="123625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32965" y="504312"/>
            <a:ext cx="9126070" cy="5849376"/>
          </a:xfrm>
          <a:prstGeom prst="rect">
            <a:avLst/>
          </a:prstGeom>
        </p:spPr>
      </p:pic>
    </p:spTree>
    <p:extLst>
      <p:ext uri="{BB962C8B-B14F-4D97-AF65-F5344CB8AC3E}">
        <p14:creationId xmlns:p14="http://schemas.microsoft.com/office/powerpoint/2010/main" val="42588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99756" y="2888940"/>
            <a:ext cx="4392488" cy="1080120"/>
          </a:xfrm>
        </p:spPr>
        <p:txBody>
          <a:bodyPr>
            <a:noAutofit/>
          </a:bodyPr>
          <a:lstStyle/>
          <a:p>
            <a:pPr marL="0" indent="0" algn="ctr">
              <a:buClrTx/>
              <a:buNone/>
            </a:pPr>
            <a:r>
              <a:rPr lang="en-US" sz="6000" dirty="0">
                <a:ln w="0"/>
                <a:solidFill>
                  <a:srgbClr val="002060"/>
                </a:solidFill>
                <a:effectLst>
                  <a:outerShdw blurRad="38100" dist="25400" dir="5400000" algn="ctr" rotWithShape="0">
                    <a:srgbClr val="6E747A">
                      <a:alpha val="43000"/>
                    </a:srgbClr>
                  </a:outerShdw>
                </a:effectLst>
              </a:rPr>
              <a:t>Backup Slides</a:t>
            </a:r>
          </a:p>
        </p:txBody>
      </p:sp>
    </p:spTree>
    <p:extLst>
      <p:ext uri="{BB962C8B-B14F-4D97-AF65-F5344CB8AC3E}">
        <p14:creationId xmlns:p14="http://schemas.microsoft.com/office/powerpoint/2010/main" val="103023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ctrTitle"/>
          </p:nvPr>
        </p:nvSpPr>
        <p:spPr bwMode="auto">
          <a:xfrm>
            <a:off x="263352" y="1484784"/>
            <a:ext cx="11665296" cy="1727200"/>
          </a:xfrm>
          <a:noFill/>
          <a:ln>
            <a:miter lim="800000"/>
            <a:headEnd/>
            <a:tailEnd/>
          </a:ln>
        </p:spPr>
        <p:txBody>
          <a:bodyPr vert="horz" wrap="square" lIns="91440" tIns="45720" rIns="91440" bIns="45720" numCol="1" anchor="t" anchorCtr="0" compatLnSpc="1">
            <a:prstTxWarp prst="textNoShape">
              <a:avLst/>
            </a:prstTxWarp>
            <a:noAutofit/>
          </a:bodyPr>
          <a:lstStyle/>
          <a:p>
            <a:pPr eaLnBrk="1" hangingPunct="1"/>
            <a:r>
              <a:rPr lang="en-US" sz="3500" dirty="0">
                <a:solidFill>
                  <a:schemeClr val="bg1"/>
                </a:solidFill>
                <a:latin typeface="Calibri" panose="020F0502020204030204" pitchFamily="34" charset="0"/>
                <a:cs typeface="Calibri" panose="020F0502020204030204" pitchFamily="34" charset="0"/>
              </a:rPr>
              <a:t>IT’S ALL ABOUT</a:t>
            </a:r>
            <a:br>
              <a:rPr lang="en-US" sz="3500" dirty="0">
                <a:solidFill>
                  <a:schemeClr val="bg1"/>
                </a:solidFill>
                <a:latin typeface="Calibri" panose="020F0502020204030204" pitchFamily="34" charset="0"/>
                <a:cs typeface="Calibri" panose="020F0502020204030204" pitchFamily="34" charset="0"/>
              </a:rPr>
            </a:br>
            <a:r>
              <a:rPr lang="en-US" sz="5000" dirty="0">
                <a:solidFill>
                  <a:schemeClr val="bg1"/>
                </a:solidFill>
                <a:latin typeface="Calibri" panose="020F0502020204030204" pitchFamily="34" charset="0"/>
                <a:cs typeface="Calibri" panose="020F0502020204030204" pitchFamily="34" charset="0"/>
              </a:rPr>
              <a:t>YOU</a:t>
            </a:r>
          </a:p>
        </p:txBody>
      </p:sp>
      <p:grpSp>
        <p:nvGrpSpPr>
          <p:cNvPr id="13" name="Group 12"/>
          <p:cNvGrpSpPr/>
          <p:nvPr/>
        </p:nvGrpSpPr>
        <p:grpSpPr>
          <a:xfrm>
            <a:off x="754841" y="3356992"/>
            <a:ext cx="10682317" cy="461738"/>
            <a:chOff x="263352" y="3570372"/>
            <a:chExt cx="10682317" cy="461738"/>
          </a:xfrm>
        </p:grpSpPr>
        <p:sp>
          <p:nvSpPr>
            <p:cNvPr id="2" name="TextBox 1"/>
            <p:cNvSpPr txBox="1"/>
            <p:nvPr/>
          </p:nvSpPr>
          <p:spPr>
            <a:xfrm>
              <a:off x="263352" y="3570445"/>
              <a:ext cx="1512168" cy="461665"/>
            </a:xfrm>
            <a:prstGeom prst="rect">
              <a:avLst/>
            </a:prstGeom>
            <a:noFill/>
          </p:spPr>
          <p:txBody>
            <a:bodyPr wrap="square" rtlCol="0">
              <a:spAutoFit/>
            </a:bodyPr>
            <a:lstStyle/>
            <a:p>
              <a:pPr algn="ctr"/>
              <a:r>
                <a:rPr lang="en-US" b="1" dirty="0">
                  <a:solidFill>
                    <a:schemeClr val="bg1"/>
                  </a:solidFill>
                </a:rPr>
                <a:t>Vision</a:t>
              </a:r>
            </a:p>
          </p:txBody>
        </p:sp>
        <p:sp>
          <p:nvSpPr>
            <p:cNvPr id="10" name="TextBox 9"/>
            <p:cNvSpPr txBox="1"/>
            <p:nvPr/>
          </p:nvSpPr>
          <p:spPr>
            <a:xfrm>
              <a:off x="2135560" y="3570444"/>
              <a:ext cx="1512168" cy="461665"/>
            </a:xfrm>
            <a:prstGeom prst="rect">
              <a:avLst/>
            </a:prstGeom>
            <a:noFill/>
          </p:spPr>
          <p:txBody>
            <a:bodyPr wrap="square" rtlCol="0">
              <a:spAutoFit/>
            </a:bodyPr>
            <a:lstStyle/>
            <a:p>
              <a:pPr algn="ctr"/>
              <a:r>
                <a:rPr lang="en-US" b="1" dirty="0">
                  <a:solidFill>
                    <a:schemeClr val="bg1"/>
                  </a:solidFill>
                </a:rPr>
                <a:t>Mission</a:t>
              </a:r>
            </a:p>
          </p:txBody>
        </p:sp>
        <p:sp>
          <p:nvSpPr>
            <p:cNvPr id="11" name="TextBox 10"/>
            <p:cNvSpPr txBox="1"/>
            <p:nvPr/>
          </p:nvSpPr>
          <p:spPr>
            <a:xfrm>
              <a:off x="4097978" y="3570372"/>
              <a:ext cx="3810520" cy="461665"/>
            </a:xfrm>
            <a:prstGeom prst="rect">
              <a:avLst/>
            </a:prstGeom>
            <a:noFill/>
          </p:spPr>
          <p:txBody>
            <a:bodyPr wrap="square" rtlCol="0">
              <a:spAutoFit/>
            </a:bodyPr>
            <a:lstStyle/>
            <a:p>
              <a:pPr algn="ctr"/>
              <a:r>
                <a:rPr lang="en-US" b="1" dirty="0">
                  <a:solidFill>
                    <a:schemeClr val="bg1"/>
                  </a:solidFill>
                </a:rPr>
                <a:t>Critical Success Factors</a:t>
              </a:r>
            </a:p>
          </p:txBody>
        </p:sp>
        <p:sp>
          <p:nvSpPr>
            <p:cNvPr id="12" name="TextBox 11"/>
            <p:cNvSpPr txBox="1"/>
            <p:nvPr/>
          </p:nvSpPr>
          <p:spPr>
            <a:xfrm>
              <a:off x="8359285" y="3570372"/>
              <a:ext cx="2586384" cy="461665"/>
            </a:xfrm>
            <a:prstGeom prst="rect">
              <a:avLst/>
            </a:prstGeom>
            <a:noFill/>
          </p:spPr>
          <p:txBody>
            <a:bodyPr wrap="square" rtlCol="0">
              <a:spAutoFit/>
            </a:bodyPr>
            <a:lstStyle/>
            <a:p>
              <a:pPr algn="ctr"/>
              <a:r>
                <a:rPr lang="en-US" b="1" dirty="0">
                  <a:solidFill>
                    <a:schemeClr val="bg1"/>
                  </a:solidFill>
                </a:rPr>
                <a:t>Priority Actions</a:t>
              </a:r>
            </a:p>
          </p:txBody>
        </p:sp>
        <p:sp>
          <p:nvSpPr>
            <p:cNvPr id="9" name="Isosceles Triangle 8"/>
            <p:cNvSpPr/>
            <p:nvPr/>
          </p:nvSpPr>
          <p:spPr>
            <a:xfrm rot="5400000">
              <a:off x="1759952" y="3618325"/>
              <a:ext cx="365760" cy="365760"/>
            </a:xfrm>
            <a:prstGeom prst="triangle">
              <a:avLst/>
            </a:prstGeom>
            <a:solidFill>
              <a:srgbClr val="00206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5400000">
              <a:off x="3680811" y="3618325"/>
              <a:ext cx="365760" cy="365760"/>
            </a:xfrm>
            <a:prstGeom prst="triangle">
              <a:avLst/>
            </a:prstGeom>
            <a:solidFill>
              <a:srgbClr val="00206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a:off x="7993525" y="3618325"/>
              <a:ext cx="365760" cy="365760"/>
            </a:xfrm>
            <a:prstGeom prst="triangle">
              <a:avLst/>
            </a:prstGeom>
            <a:solidFill>
              <a:srgbClr val="00206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75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a:buClrTx/>
              <a:buFont typeface="Arial" panose="020B0604020202020204" pitchFamily="34" charset="0"/>
              <a:buChar char="•"/>
            </a:pPr>
            <a:r>
              <a:rPr lang="en-US" dirty="0">
                <a:solidFill>
                  <a:schemeClr val="tx1"/>
                </a:solidFill>
              </a:rPr>
              <a:t>They are relatively large and most of the staff and virtually all of the senior executives are centrally located </a:t>
            </a:r>
          </a:p>
          <a:p>
            <a:pPr>
              <a:buClrTx/>
              <a:buFont typeface="Arial" panose="020B0604020202020204" pitchFamily="34" charset="0"/>
              <a:buChar char="•"/>
            </a:pPr>
            <a:r>
              <a:rPr lang="en-US" dirty="0">
                <a:solidFill>
                  <a:schemeClr val="tx1"/>
                </a:solidFill>
              </a:rPr>
              <a:t>Telework is strongly discouraged</a:t>
            </a:r>
          </a:p>
          <a:p>
            <a:pPr>
              <a:buClrTx/>
              <a:buFont typeface="Arial" panose="020B0604020202020204" pitchFamily="34" charset="0"/>
              <a:buChar char="•"/>
            </a:pPr>
            <a:r>
              <a:rPr lang="en-US" dirty="0">
                <a:solidFill>
                  <a:schemeClr val="tx1"/>
                </a:solidFill>
              </a:rPr>
              <a:t>Managers at the organization have little influence on who’s assigned to their teams </a:t>
            </a:r>
          </a:p>
          <a:p>
            <a:pPr>
              <a:buClrTx/>
              <a:buFont typeface="Arial" panose="020B0604020202020204" pitchFamily="34" charset="0"/>
              <a:buChar char="•"/>
            </a:pPr>
            <a:r>
              <a:rPr lang="en-US" dirty="0">
                <a:solidFill>
                  <a:schemeClr val="tx1"/>
                </a:solidFill>
              </a:rPr>
              <a:t>Managers have little influence on their team members’ compensation -- neither their annual salary nor their annual bonus awards</a:t>
            </a:r>
          </a:p>
          <a:p>
            <a:pPr>
              <a:buClrTx/>
              <a:buFont typeface="Arial" panose="020B0604020202020204" pitchFamily="34" charset="0"/>
              <a:buChar char="•"/>
            </a:pPr>
            <a:r>
              <a:rPr lang="en-US" dirty="0">
                <a:solidFill>
                  <a:schemeClr val="tx1"/>
                </a:solidFill>
              </a:rPr>
              <a:t>Managers cannot promote team members</a:t>
            </a:r>
          </a:p>
          <a:p>
            <a:pPr>
              <a:buClrTx/>
              <a:buFont typeface="Arial" panose="020B0604020202020204" pitchFamily="34" charset="0"/>
              <a:buChar char="•"/>
            </a:pPr>
            <a:r>
              <a:rPr lang="en-US" dirty="0">
                <a:solidFill>
                  <a:schemeClr val="tx1"/>
                </a:solidFill>
              </a:rPr>
              <a:t>Members of the team cannot, without tremendous effort, be fired. (Which is fitting in some ways, because the managers didn’t get to hire the team anyhow.)</a:t>
            </a:r>
          </a:p>
          <a:p>
            <a:pPr>
              <a:buClrTx/>
              <a:buFont typeface="Arial" panose="020B0604020202020204" pitchFamily="34" charset="0"/>
              <a:buChar char="•"/>
            </a:pPr>
            <a:r>
              <a:rPr lang="en-US" dirty="0">
                <a:solidFill>
                  <a:schemeClr val="tx1"/>
                </a:solidFill>
              </a:rPr>
              <a:t>The organization hires slowly and has almost never actually fired anyone</a:t>
            </a:r>
          </a:p>
        </p:txBody>
      </p:sp>
      <p:sp>
        <p:nvSpPr>
          <p:cNvPr id="2" name="Title 1"/>
          <p:cNvSpPr>
            <a:spLocks noGrp="1"/>
          </p:cNvSpPr>
          <p:nvPr>
            <p:ph type="title"/>
          </p:nvPr>
        </p:nvSpPr>
        <p:spPr>
          <a:xfrm>
            <a:off x="1703513" y="166686"/>
            <a:ext cx="10297144" cy="690546"/>
          </a:xfrm>
        </p:spPr>
        <p:txBody>
          <a:bodyPr>
            <a:noAutofit/>
          </a:bodyPr>
          <a:lstStyle/>
          <a:p>
            <a:r>
              <a:rPr lang="en-US" sz="3600" dirty="0"/>
              <a:t>Can you guess who this is? An organization where:</a:t>
            </a:r>
          </a:p>
        </p:txBody>
      </p:sp>
    </p:spTree>
    <p:extLst>
      <p:ext uri="{BB962C8B-B14F-4D97-AF65-F5344CB8AC3E}">
        <p14:creationId xmlns:p14="http://schemas.microsoft.com/office/powerpoint/2010/main" val="388354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4096" y="1897321"/>
            <a:ext cx="2843808" cy="3063358"/>
          </a:xfrm>
        </p:spPr>
        <p:txBody>
          <a:bodyPr>
            <a:noAutofit/>
          </a:bodyPr>
          <a:lstStyle/>
          <a:p>
            <a:pPr>
              <a:buClrTx/>
              <a:buFont typeface="Arial" panose="020B0604020202020204" pitchFamily="34" charset="0"/>
              <a:buChar char="•"/>
            </a:pPr>
            <a:r>
              <a:rPr lang="en-US" sz="6000" dirty="0">
                <a:ln w="0"/>
                <a:solidFill>
                  <a:srgbClr val="002060"/>
                </a:solidFill>
                <a:effectLst>
                  <a:outerShdw blurRad="38100" dist="25400" dir="5400000" algn="ctr" rotWithShape="0">
                    <a:srgbClr val="6E747A">
                      <a:alpha val="43000"/>
                    </a:srgbClr>
                  </a:outerShdw>
                </a:effectLst>
              </a:rPr>
              <a:t>Recruit</a:t>
            </a:r>
          </a:p>
          <a:p>
            <a:pPr>
              <a:buClrTx/>
              <a:buFont typeface="Arial" panose="020B0604020202020204" pitchFamily="34" charset="0"/>
              <a:buChar char="•"/>
            </a:pPr>
            <a:r>
              <a:rPr lang="en-US" sz="6000" dirty="0">
                <a:ln w="0"/>
                <a:solidFill>
                  <a:srgbClr val="002060"/>
                </a:solidFill>
                <a:effectLst>
                  <a:outerShdw blurRad="38100" dist="25400" dir="5400000" algn="ctr" rotWithShape="0">
                    <a:srgbClr val="6E747A">
                      <a:alpha val="43000"/>
                    </a:srgbClr>
                  </a:outerShdw>
                </a:effectLst>
              </a:rPr>
              <a:t>Retain</a:t>
            </a:r>
          </a:p>
          <a:p>
            <a:pPr>
              <a:buClrTx/>
              <a:buFont typeface="Arial" panose="020B0604020202020204" pitchFamily="34" charset="0"/>
              <a:buChar char="•"/>
            </a:pPr>
            <a:r>
              <a:rPr lang="en-US" sz="6000" dirty="0">
                <a:ln w="0"/>
                <a:solidFill>
                  <a:srgbClr val="002060"/>
                </a:solidFill>
                <a:effectLst>
                  <a:outerShdw blurRad="38100" dist="25400" dir="5400000" algn="ctr" rotWithShape="0">
                    <a:srgbClr val="6E747A">
                      <a:alpha val="43000"/>
                    </a:srgbClr>
                  </a:outerShdw>
                </a:effectLst>
              </a:rPr>
              <a:t>Inspire</a:t>
            </a:r>
          </a:p>
        </p:txBody>
      </p:sp>
      <p:sp>
        <p:nvSpPr>
          <p:cNvPr id="2" name="Title 1"/>
          <p:cNvSpPr>
            <a:spLocks noGrp="1"/>
          </p:cNvSpPr>
          <p:nvPr>
            <p:ph type="title"/>
          </p:nvPr>
        </p:nvSpPr>
        <p:spPr>
          <a:xfrm>
            <a:off x="1703513" y="166686"/>
            <a:ext cx="10297144" cy="690546"/>
          </a:xfrm>
        </p:spPr>
        <p:txBody>
          <a:bodyPr>
            <a:noAutofit/>
          </a:bodyPr>
          <a:lstStyle/>
          <a:p>
            <a:r>
              <a:rPr lang="en-US" sz="3600" dirty="0"/>
              <a:t>A Human Capital Model</a:t>
            </a:r>
          </a:p>
        </p:txBody>
      </p:sp>
    </p:spTree>
    <p:extLst>
      <p:ext uri="{BB962C8B-B14F-4D97-AF65-F5344CB8AC3E}">
        <p14:creationId xmlns:p14="http://schemas.microsoft.com/office/powerpoint/2010/main" val="189354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3702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tretch>
            <a:fillRect/>
          </a:stretch>
        </p:blipFill>
        <p:spPr>
          <a:xfrm>
            <a:off x="607495" y="1994640"/>
            <a:ext cx="10977010" cy="2868720"/>
          </a:xfrm>
          <a:prstGeom prst="rect">
            <a:avLst/>
          </a:prstGeom>
        </p:spPr>
      </p:pic>
      <p:sp>
        <p:nvSpPr>
          <p:cNvPr id="3" name="Title 1"/>
          <p:cNvSpPr>
            <a:spLocks noGrp="1"/>
          </p:cNvSpPr>
          <p:nvPr>
            <p:ph type="title"/>
          </p:nvPr>
        </p:nvSpPr>
        <p:spPr>
          <a:xfrm>
            <a:off x="1703513" y="166686"/>
            <a:ext cx="10297144" cy="690546"/>
          </a:xfrm>
        </p:spPr>
        <p:txBody>
          <a:bodyPr>
            <a:noAutofit/>
          </a:bodyPr>
          <a:lstStyle/>
          <a:p>
            <a:r>
              <a:rPr lang="en-US" sz="3600" dirty="0"/>
              <a:t>One Result of a Strategy</a:t>
            </a:r>
          </a:p>
        </p:txBody>
      </p:sp>
    </p:spTree>
    <p:extLst>
      <p:ext uri="{BB962C8B-B14F-4D97-AF65-F5344CB8AC3E}">
        <p14:creationId xmlns:p14="http://schemas.microsoft.com/office/powerpoint/2010/main" val="59166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3" y="166686"/>
            <a:ext cx="10297144" cy="690546"/>
          </a:xfrm>
        </p:spPr>
        <p:txBody>
          <a:bodyPr>
            <a:noAutofit/>
          </a:bodyPr>
          <a:lstStyle/>
          <a:p>
            <a:r>
              <a:rPr lang="en-US" sz="3600" dirty="0"/>
              <a:t>A Human Capital Model</a:t>
            </a:r>
          </a:p>
        </p:txBody>
      </p:sp>
      <p:sp>
        <p:nvSpPr>
          <p:cNvPr id="6" name="Content Placeholder 2"/>
          <p:cNvSpPr txBox="1">
            <a:spLocks/>
          </p:cNvSpPr>
          <p:nvPr/>
        </p:nvSpPr>
        <p:spPr>
          <a:xfrm>
            <a:off x="4674096" y="1897321"/>
            <a:ext cx="2843808" cy="3063358"/>
          </a:xfrm>
          <a:prstGeom prst="rect">
            <a:avLst/>
          </a:prstGeom>
        </p:spPr>
        <p:txBody>
          <a:bodyPr>
            <a:noAutofit/>
          </a:bodyPr>
          <a:lstStyle>
            <a:lvl1pPr marL="319088" indent="-319088" algn="l" rtl="0" eaLnBrk="1" fontAlgn="base" hangingPunct="1">
              <a:spcBef>
                <a:spcPts val="700"/>
              </a:spcBef>
              <a:spcAft>
                <a:spcPct val="0"/>
              </a:spcAft>
              <a:buClr>
                <a:srgbClr val="A81010"/>
              </a:buClr>
              <a:buSzPct val="60000"/>
              <a:buFont typeface="Wingdings" pitchFamily="-72" charset="2"/>
              <a:buChar char=""/>
              <a:defRPr lang="en-US" sz="2400" kern="1200" dirty="0" smtClean="0">
                <a:solidFill>
                  <a:srgbClr val="5F5F5F"/>
                </a:solidFill>
                <a:latin typeface="Calibri" panose="020F0502020204030204" pitchFamily="34" charset="0"/>
                <a:ea typeface="Tahoma" pitchFamily="34" charset="0"/>
                <a:cs typeface="Calibri" panose="020F0502020204030204" pitchFamily="34" charset="0"/>
              </a:defRPr>
            </a:lvl1pPr>
            <a:lvl2pPr marL="639763" indent="-273050" algn="l" rtl="0" eaLnBrk="1" fontAlgn="base" hangingPunct="1">
              <a:spcBef>
                <a:spcPts val="550"/>
              </a:spcBef>
              <a:spcAft>
                <a:spcPct val="0"/>
              </a:spcAft>
              <a:buClr>
                <a:srgbClr val="A81010"/>
              </a:buClr>
              <a:buSzPct val="70000"/>
              <a:buFont typeface="Wingdings 2" pitchFamily="-72" charset="2"/>
              <a:buChar char=""/>
              <a:defRPr lang="en-US" sz="2400" kern="1200" dirty="0" smtClean="0">
                <a:solidFill>
                  <a:srgbClr val="5F5F5F"/>
                </a:solidFill>
                <a:latin typeface="Calibri" panose="020F0502020204030204" pitchFamily="34" charset="0"/>
                <a:ea typeface="Tahoma" pitchFamily="34" charset="0"/>
                <a:cs typeface="Calibri" panose="020F0502020204030204" pitchFamily="34" charset="0"/>
              </a:defRPr>
            </a:lvl2pPr>
            <a:lvl3pPr marL="914400" indent="-228600" algn="l" rtl="0" eaLnBrk="1" fontAlgn="base" hangingPunct="1">
              <a:spcBef>
                <a:spcPts val="500"/>
              </a:spcBef>
              <a:spcAft>
                <a:spcPct val="0"/>
              </a:spcAft>
              <a:buClr>
                <a:srgbClr val="A81010"/>
              </a:buClr>
              <a:buSzPct val="75000"/>
              <a:buFont typeface="Wingdings" pitchFamily="-72" charset="2"/>
              <a:buChar char=""/>
              <a:defRPr lang="en-US" sz="2400" kern="1200" dirty="0" smtClean="0">
                <a:solidFill>
                  <a:srgbClr val="5F5F5F"/>
                </a:solidFill>
                <a:latin typeface="Calibri" panose="020F0502020204030204" pitchFamily="34" charset="0"/>
                <a:ea typeface="Tahoma" pitchFamily="34" charset="0"/>
                <a:cs typeface="Calibri" panose="020F0502020204030204" pitchFamily="34" charset="0"/>
              </a:defRPr>
            </a:lvl3pPr>
            <a:lvl4pPr marL="1371600" indent="-228600" algn="l" rtl="0" eaLnBrk="1" fontAlgn="base" hangingPunct="1">
              <a:spcBef>
                <a:spcPts val="400"/>
              </a:spcBef>
              <a:spcAft>
                <a:spcPct val="0"/>
              </a:spcAft>
              <a:buClr>
                <a:srgbClr val="A81010"/>
              </a:buClr>
              <a:buSzPct val="75000"/>
              <a:buFont typeface="Wingdings" pitchFamily="-72" charset="2"/>
              <a:buChar char=""/>
              <a:defRPr lang="en-US" sz="2400" kern="1200" dirty="0" smtClean="0">
                <a:solidFill>
                  <a:srgbClr val="5F5F5F"/>
                </a:solidFill>
                <a:latin typeface="Calibri" panose="020F0502020204030204" pitchFamily="34" charset="0"/>
                <a:ea typeface="Tahoma" pitchFamily="34" charset="0"/>
                <a:cs typeface="Calibri" panose="020F0502020204030204" pitchFamily="34" charset="0"/>
              </a:defRPr>
            </a:lvl4pPr>
            <a:lvl5pPr marL="1828800" indent="-228600" algn="l" rtl="0" eaLnBrk="1" fontAlgn="base" hangingPunct="1">
              <a:spcBef>
                <a:spcPts val="400"/>
              </a:spcBef>
              <a:spcAft>
                <a:spcPct val="0"/>
              </a:spcAft>
              <a:buClr>
                <a:srgbClr val="A81010"/>
              </a:buClr>
              <a:buSzPct val="65000"/>
              <a:buFont typeface="Wingdings" pitchFamily="-72" charset="2"/>
              <a:buChar char=""/>
              <a:defRPr lang="en-US" sz="2400" kern="1200" dirty="0">
                <a:solidFill>
                  <a:srgbClr val="5F5F5F"/>
                </a:solidFill>
                <a:latin typeface="Calibri" panose="020F0502020204030204" pitchFamily="34" charset="0"/>
                <a:ea typeface="Tahoma" pitchFamily="34" charset="0"/>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ClrTx/>
              <a:buFont typeface="Arial" panose="020B0604020202020204" pitchFamily="34" charset="0"/>
              <a:buChar char="•"/>
            </a:pPr>
            <a:r>
              <a:rPr lang="en-US" sz="6000">
                <a:ln w="0"/>
                <a:solidFill>
                  <a:srgbClr val="002060"/>
                </a:solidFill>
                <a:effectLst>
                  <a:outerShdw blurRad="38100" dist="25400" dir="5400000" algn="ctr" rotWithShape="0">
                    <a:srgbClr val="6E747A">
                      <a:alpha val="43000"/>
                    </a:srgbClr>
                  </a:outerShdw>
                </a:effectLst>
              </a:rPr>
              <a:t>Recruit</a:t>
            </a:r>
          </a:p>
          <a:p>
            <a:pPr>
              <a:buClrTx/>
              <a:buFont typeface="Arial" panose="020B0604020202020204" pitchFamily="34" charset="0"/>
              <a:buChar char="•"/>
            </a:pPr>
            <a:r>
              <a:rPr lang="en-US" sz="6000">
                <a:ln w="0"/>
                <a:solidFill>
                  <a:srgbClr val="002060"/>
                </a:solidFill>
                <a:effectLst>
                  <a:outerShdw blurRad="38100" dist="25400" dir="5400000" algn="ctr" rotWithShape="0">
                    <a:srgbClr val="6E747A">
                      <a:alpha val="43000"/>
                    </a:srgbClr>
                  </a:outerShdw>
                </a:effectLst>
              </a:rPr>
              <a:t>Retain</a:t>
            </a:r>
          </a:p>
          <a:p>
            <a:pPr>
              <a:buClrTx/>
              <a:buFont typeface="Arial" panose="020B0604020202020204" pitchFamily="34" charset="0"/>
              <a:buChar char="•"/>
            </a:pPr>
            <a:r>
              <a:rPr lang="en-US" sz="6000">
                <a:ln w="0"/>
                <a:solidFill>
                  <a:srgbClr val="002060"/>
                </a:solidFill>
                <a:effectLst>
                  <a:outerShdw blurRad="38100" dist="25400" dir="5400000" algn="ctr" rotWithShape="0">
                    <a:srgbClr val="6E747A">
                      <a:alpha val="43000"/>
                    </a:srgbClr>
                  </a:outerShdw>
                </a:effectLst>
              </a:rPr>
              <a:t>Inspire</a:t>
            </a:r>
          </a:p>
        </p:txBody>
      </p:sp>
    </p:spTree>
    <p:extLst>
      <p:ext uri="{BB962C8B-B14F-4D97-AF65-F5344CB8AC3E}">
        <p14:creationId xmlns:p14="http://schemas.microsoft.com/office/powerpoint/2010/main" val="12527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369587" y="1367017"/>
            <a:ext cx="7452827" cy="4123967"/>
          </a:xfrm>
        </p:spPr>
        <p:txBody>
          <a:bodyPr>
            <a:noAutofit/>
          </a:bodyPr>
          <a:lstStyle/>
          <a:p>
            <a:pPr marL="1143000" indent="-1143000">
              <a:buClrTx/>
              <a:buFont typeface="+mj-lt"/>
              <a:buAutoNum type="arabicPeriod"/>
            </a:pPr>
            <a:r>
              <a:rPr lang="en-US" sz="6000" dirty="0">
                <a:ln w="0"/>
                <a:solidFill>
                  <a:srgbClr val="002060"/>
                </a:solidFill>
                <a:effectLst>
                  <a:outerShdw blurRad="38100" dist="25400" dir="5400000" algn="ctr" rotWithShape="0">
                    <a:srgbClr val="6E747A">
                      <a:alpha val="43000"/>
                    </a:srgbClr>
                  </a:outerShdw>
                </a:effectLst>
              </a:rPr>
              <a:t>Assess</a:t>
            </a:r>
          </a:p>
          <a:p>
            <a:pPr marL="1143000" indent="-1143000">
              <a:buClrTx/>
              <a:buFont typeface="+mj-lt"/>
              <a:buAutoNum type="arabicPeriod"/>
            </a:pPr>
            <a:r>
              <a:rPr lang="en-US" sz="6000" dirty="0">
                <a:ln w="0"/>
                <a:solidFill>
                  <a:srgbClr val="002060"/>
                </a:solidFill>
                <a:effectLst>
                  <a:outerShdw blurRad="38100" dist="25400" dir="5400000" algn="ctr" rotWithShape="0">
                    <a:srgbClr val="6E747A">
                      <a:alpha val="43000"/>
                    </a:srgbClr>
                  </a:outerShdw>
                </a:effectLst>
              </a:rPr>
              <a:t>Think</a:t>
            </a:r>
          </a:p>
          <a:p>
            <a:pPr marL="1143000" indent="-1143000">
              <a:buClrTx/>
              <a:buFont typeface="+mj-lt"/>
              <a:buAutoNum type="arabicPeriod"/>
            </a:pPr>
            <a:r>
              <a:rPr lang="en-US" sz="6000" dirty="0">
                <a:ln w="0"/>
                <a:solidFill>
                  <a:srgbClr val="002060"/>
                </a:solidFill>
                <a:effectLst>
                  <a:outerShdw blurRad="38100" dist="25400" dir="5400000" algn="ctr" rotWithShape="0">
                    <a:srgbClr val="6E747A">
                      <a:alpha val="43000"/>
                    </a:srgbClr>
                  </a:outerShdw>
                </a:effectLst>
              </a:rPr>
              <a:t>Take Action</a:t>
            </a:r>
          </a:p>
          <a:p>
            <a:pPr marL="1143000" indent="-1143000">
              <a:buClrTx/>
              <a:buFont typeface="+mj-lt"/>
              <a:buAutoNum type="arabicPeriod"/>
            </a:pPr>
            <a:r>
              <a:rPr lang="en-US" sz="6000" dirty="0">
                <a:ln w="0"/>
                <a:solidFill>
                  <a:srgbClr val="002060"/>
                </a:solidFill>
                <a:effectLst>
                  <a:outerShdw blurRad="38100" dist="25400" dir="5400000" algn="ctr" rotWithShape="0">
                    <a:srgbClr val="6E747A">
                      <a:alpha val="43000"/>
                    </a:srgbClr>
                  </a:outerShdw>
                </a:effectLst>
              </a:rPr>
              <a:t>Measure Outcomes</a:t>
            </a:r>
          </a:p>
        </p:txBody>
      </p:sp>
      <p:sp>
        <p:nvSpPr>
          <p:cNvPr id="2" name="Title 1"/>
          <p:cNvSpPr>
            <a:spLocks noGrp="1"/>
          </p:cNvSpPr>
          <p:nvPr>
            <p:ph type="title"/>
          </p:nvPr>
        </p:nvSpPr>
        <p:spPr>
          <a:xfrm>
            <a:off x="1703513" y="166686"/>
            <a:ext cx="10297144" cy="690546"/>
          </a:xfrm>
        </p:spPr>
        <p:txBody>
          <a:bodyPr>
            <a:noAutofit/>
          </a:bodyPr>
          <a:lstStyle/>
          <a:p>
            <a:r>
              <a:rPr lang="en-US" sz="3600" dirty="0"/>
              <a:t>How to Strategize about a Workforce</a:t>
            </a:r>
          </a:p>
        </p:txBody>
      </p:sp>
    </p:spTree>
    <p:extLst>
      <p:ext uri="{BB962C8B-B14F-4D97-AF65-F5344CB8AC3E}">
        <p14:creationId xmlns:p14="http://schemas.microsoft.com/office/powerpoint/2010/main" val="3747088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392"/>
            <a:ext cx="12648728" cy="136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335360" y="518356"/>
            <a:ext cx="11594714" cy="5616624"/>
          </a:xfrm>
          <a:prstGeom prst="rect">
            <a:avLst/>
          </a:prstGeom>
        </p:spPr>
      </p:pic>
      <p:sp>
        <p:nvSpPr>
          <p:cNvPr id="3" name="Rectangle 2"/>
          <p:cNvSpPr/>
          <p:nvPr/>
        </p:nvSpPr>
        <p:spPr>
          <a:xfrm>
            <a:off x="47328" y="5877272"/>
            <a:ext cx="1656184"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9271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HCI_template_new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219</TotalTime>
  <Words>1143</Words>
  <Application>Microsoft Office PowerPoint</Application>
  <PresentationFormat>Custom</PresentationFormat>
  <Paragraphs>111</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CHCI_template_new (2)</vt:lpstr>
      <vt:lpstr>INTEGRATING HUMAN CAPITAL STRATEGY WITHIN STRATEGIC PLANNING</vt:lpstr>
      <vt:lpstr>IT’S ALL ABOUT YOU</vt:lpstr>
      <vt:lpstr>Can you guess who this is? An organization where:</vt:lpstr>
      <vt:lpstr>A Human Capital Model</vt:lpstr>
      <vt:lpstr>PowerPoint Presentation</vt:lpstr>
      <vt:lpstr>One Result of a Strategy</vt:lpstr>
      <vt:lpstr>A Human Capital Model</vt:lpstr>
      <vt:lpstr>How to Strategize about a Workforce</vt:lpstr>
      <vt:lpstr>PowerPoint Presentation</vt:lpstr>
      <vt:lpstr>Questions to start with</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Workforce &amp; Succession Planning</dc:title>
  <dc:creator>Jessica Alvarez</dc:creator>
  <cp:lastModifiedBy>Tammy L. Tippie</cp:lastModifiedBy>
  <cp:revision>37</cp:revision>
  <dcterms:modified xsi:type="dcterms:W3CDTF">2017-03-01T16:45:02Z</dcterms:modified>
</cp:coreProperties>
</file>