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70" r:id="rId3"/>
    <p:sldId id="272" r:id="rId4"/>
    <p:sldId id="263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9A0E-F318-41A4-95D1-3B76BDE16E18}" type="doc">
      <dgm:prSet loTypeId="urn:microsoft.com/office/officeart/2005/8/layout/default#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DD7E7D-1372-4AC8-8213-00354310C5FC}">
      <dgm:prSet phldrT="[Text]"/>
      <dgm:spPr/>
      <dgm:t>
        <a:bodyPr/>
        <a:lstStyle/>
        <a:p>
          <a:r>
            <a:rPr lang="en-US" dirty="0" smtClean="0"/>
            <a:t>October 8, 2015</a:t>
          </a:r>
        </a:p>
        <a:p>
          <a:r>
            <a:rPr lang="en-US" dirty="0" smtClean="0"/>
            <a:t>4 – 6:30pm </a:t>
          </a:r>
        </a:p>
        <a:p>
          <a:r>
            <a:rPr lang="en-US" dirty="0" smtClean="0"/>
            <a:t>Kick-Off &amp; Orientation</a:t>
          </a:r>
        </a:p>
        <a:p>
          <a:r>
            <a:rPr lang="en-US" dirty="0" smtClean="0"/>
            <a:t>White House</a:t>
          </a:r>
          <a:endParaRPr lang="en-US" dirty="0"/>
        </a:p>
      </dgm:t>
    </dgm:pt>
    <dgm:pt modelId="{994C3892-717F-42A1-B675-35E72FB6F8B1}" type="parTrans" cxnId="{49CE5A59-2C60-4617-AFA0-4BBFE2231C3E}">
      <dgm:prSet/>
      <dgm:spPr/>
      <dgm:t>
        <a:bodyPr/>
        <a:lstStyle/>
        <a:p>
          <a:endParaRPr lang="en-US"/>
        </a:p>
      </dgm:t>
    </dgm:pt>
    <dgm:pt modelId="{6835A414-5C4C-421D-A328-F96F8E78796A}" type="sibTrans" cxnId="{49CE5A59-2C60-4617-AFA0-4BBFE2231C3E}">
      <dgm:prSet/>
      <dgm:spPr/>
      <dgm:t>
        <a:bodyPr/>
        <a:lstStyle/>
        <a:p>
          <a:endParaRPr lang="en-US"/>
        </a:p>
      </dgm:t>
    </dgm:pt>
    <dgm:pt modelId="{757AD2AC-9253-4D7D-8285-019BB9F08CC3}">
      <dgm:prSet/>
      <dgm:spPr/>
      <dgm:t>
        <a:bodyPr/>
        <a:lstStyle/>
        <a:p>
          <a:r>
            <a:rPr lang="en-US" dirty="0" smtClean="0"/>
            <a:t>November 19, 2015 </a:t>
          </a:r>
        </a:p>
        <a:p>
          <a:r>
            <a:rPr lang="en-US" dirty="0" smtClean="0"/>
            <a:t>8 -10:30am</a:t>
          </a:r>
        </a:p>
        <a:p>
          <a:r>
            <a:rPr lang="en-US" dirty="0" smtClean="0"/>
            <a:t>Session 1</a:t>
          </a:r>
        </a:p>
      </dgm:t>
    </dgm:pt>
    <dgm:pt modelId="{117DC669-9E38-41BE-81EB-A0D8D3527030}" type="parTrans" cxnId="{B9AF5993-0F97-4D43-8775-2AF77D59A6E0}">
      <dgm:prSet/>
      <dgm:spPr/>
      <dgm:t>
        <a:bodyPr/>
        <a:lstStyle/>
        <a:p>
          <a:endParaRPr lang="en-US"/>
        </a:p>
      </dgm:t>
    </dgm:pt>
    <dgm:pt modelId="{35BE1D2F-67B7-474D-AA8E-C9B2F7FAB41D}" type="sibTrans" cxnId="{B9AF5993-0F97-4D43-8775-2AF77D59A6E0}">
      <dgm:prSet/>
      <dgm:spPr/>
      <dgm:t>
        <a:bodyPr/>
        <a:lstStyle/>
        <a:p>
          <a:endParaRPr lang="en-US"/>
        </a:p>
      </dgm:t>
    </dgm:pt>
    <dgm:pt modelId="{C27DD9E5-1422-4F2A-8BF9-0288DB6DA63B}">
      <dgm:prSet/>
      <dgm:spPr/>
      <dgm:t>
        <a:bodyPr/>
        <a:lstStyle/>
        <a:p>
          <a:r>
            <a:rPr lang="en-US" dirty="0" smtClean="0"/>
            <a:t>January 21, 2016</a:t>
          </a:r>
        </a:p>
        <a:p>
          <a:r>
            <a:rPr lang="en-US" dirty="0" smtClean="0"/>
            <a:t> 8 – 10:30am</a:t>
          </a:r>
        </a:p>
        <a:p>
          <a:r>
            <a:rPr lang="en-US" dirty="0" smtClean="0"/>
            <a:t>Session 2</a:t>
          </a:r>
        </a:p>
      </dgm:t>
    </dgm:pt>
    <dgm:pt modelId="{4874B10B-10C7-4AC2-9FA4-7821965D8DA2}" type="parTrans" cxnId="{B700CB83-1A60-4BD9-AF1E-454451FDB2FA}">
      <dgm:prSet/>
      <dgm:spPr/>
      <dgm:t>
        <a:bodyPr/>
        <a:lstStyle/>
        <a:p>
          <a:endParaRPr lang="en-US"/>
        </a:p>
      </dgm:t>
    </dgm:pt>
    <dgm:pt modelId="{6104C793-A6E6-4AA2-B7B8-88DB69515A4A}" type="sibTrans" cxnId="{B700CB83-1A60-4BD9-AF1E-454451FDB2FA}">
      <dgm:prSet/>
      <dgm:spPr/>
      <dgm:t>
        <a:bodyPr/>
        <a:lstStyle/>
        <a:p>
          <a:endParaRPr lang="en-US"/>
        </a:p>
      </dgm:t>
    </dgm:pt>
    <dgm:pt modelId="{9B42BEB4-40AB-4983-9BD8-0118CE04F915}">
      <dgm:prSet/>
      <dgm:spPr/>
      <dgm:t>
        <a:bodyPr/>
        <a:lstStyle/>
        <a:p>
          <a:r>
            <a:rPr lang="en-US" dirty="0" smtClean="0"/>
            <a:t>March 17, 2016</a:t>
          </a:r>
        </a:p>
        <a:p>
          <a:r>
            <a:rPr lang="en-US" dirty="0" smtClean="0"/>
            <a:t> 8 – 10:30am</a:t>
          </a:r>
        </a:p>
        <a:p>
          <a:r>
            <a:rPr lang="en-US" dirty="0" smtClean="0"/>
            <a:t>Session 3</a:t>
          </a:r>
        </a:p>
      </dgm:t>
    </dgm:pt>
    <dgm:pt modelId="{29D68B44-D8C5-435C-8667-0BA9B4EC1AD6}" type="parTrans" cxnId="{2B00BC4A-DAE9-4681-92AE-0ADC2EA9A355}">
      <dgm:prSet/>
      <dgm:spPr/>
      <dgm:t>
        <a:bodyPr/>
        <a:lstStyle/>
        <a:p>
          <a:endParaRPr lang="en-US"/>
        </a:p>
      </dgm:t>
    </dgm:pt>
    <dgm:pt modelId="{96DE8FDA-7388-44CA-B509-04191C206E14}" type="sibTrans" cxnId="{2B00BC4A-DAE9-4681-92AE-0ADC2EA9A355}">
      <dgm:prSet/>
      <dgm:spPr/>
      <dgm:t>
        <a:bodyPr/>
        <a:lstStyle/>
        <a:p>
          <a:endParaRPr lang="en-US"/>
        </a:p>
      </dgm:t>
    </dgm:pt>
    <dgm:pt modelId="{2805A395-E623-4672-81C8-1CF2C6BBF3F7}">
      <dgm:prSet/>
      <dgm:spPr/>
      <dgm:t>
        <a:bodyPr/>
        <a:lstStyle/>
        <a:p>
          <a:r>
            <a:rPr lang="en-US" dirty="0" smtClean="0"/>
            <a:t>May 19, 2016</a:t>
          </a:r>
        </a:p>
        <a:p>
          <a:r>
            <a:rPr lang="en-US" dirty="0" smtClean="0"/>
            <a:t>8 – 10:30am</a:t>
          </a:r>
        </a:p>
        <a:p>
          <a:r>
            <a:rPr lang="en-US" dirty="0" smtClean="0"/>
            <a:t> Session 4</a:t>
          </a:r>
        </a:p>
      </dgm:t>
    </dgm:pt>
    <dgm:pt modelId="{7FE5B4A5-5EED-4B60-A175-EC9F542C3A56}" type="parTrans" cxnId="{5CB0FC10-7386-4A26-B0CE-99B42591AF19}">
      <dgm:prSet/>
      <dgm:spPr/>
      <dgm:t>
        <a:bodyPr/>
        <a:lstStyle/>
        <a:p>
          <a:endParaRPr lang="en-US"/>
        </a:p>
      </dgm:t>
    </dgm:pt>
    <dgm:pt modelId="{8F2716DE-3894-450D-AFA6-47E674B8E775}" type="sibTrans" cxnId="{5CB0FC10-7386-4A26-B0CE-99B42591AF19}">
      <dgm:prSet/>
      <dgm:spPr/>
      <dgm:t>
        <a:bodyPr/>
        <a:lstStyle/>
        <a:p>
          <a:endParaRPr lang="en-US"/>
        </a:p>
      </dgm:t>
    </dgm:pt>
    <dgm:pt modelId="{D8AD626F-8A8A-42D0-A56A-4201A0BBEB28}">
      <dgm:prSet/>
      <dgm:spPr/>
      <dgm:t>
        <a:bodyPr/>
        <a:lstStyle/>
        <a:p>
          <a:r>
            <a:rPr lang="en-US" dirty="0" smtClean="0"/>
            <a:t>July 21, 2016</a:t>
          </a:r>
        </a:p>
        <a:p>
          <a:r>
            <a:rPr lang="en-US" dirty="0" smtClean="0"/>
            <a:t> 8 – 10:30am</a:t>
          </a:r>
        </a:p>
        <a:p>
          <a:r>
            <a:rPr lang="en-US" dirty="0" smtClean="0"/>
            <a:t>Session 5</a:t>
          </a:r>
        </a:p>
      </dgm:t>
    </dgm:pt>
    <dgm:pt modelId="{DE0DED47-5034-4384-954F-7AAFBE52692A}" type="parTrans" cxnId="{278598CD-EA0C-49D8-96A4-CBDE199C23A1}">
      <dgm:prSet/>
      <dgm:spPr/>
      <dgm:t>
        <a:bodyPr/>
        <a:lstStyle/>
        <a:p>
          <a:endParaRPr lang="en-US"/>
        </a:p>
      </dgm:t>
    </dgm:pt>
    <dgm:pt modelId="{C4E0C216-C2E9-4E20-9DFC-0098BA265FAF}" type="sibTrans" cxnId="{278598CD-EA0C-49D8-96A4-CBDE199C23A1}">
      <dgm:prSet/>
      <dgm:spPr/>
      <dgm:t>
        <a:bodyPr/>
        <a:lstStyle/>
        <a:p>
          <a:endParaRPr lang="en-US"/>
        </a:p>
      </dgm:t>
    </dgm:pt>
    <dgm:pt modelId="{7BF566BF-11C1-4C09-985B-E7654CB4C737}">
      <dgm:prSet/>
      <dgm:spPr/>
      <dgm:t>
        <a:bodyPr/>
        <a:lstStyle/>
        <a:p>
          <a:r>
            <a:rPr lang="en-US" dirty="0" smtClean="0"/>
            <a:t>September 15, 2016 </a:t>
          </a:r>
        </a:p>
        <a:p>
          <a:r>
            <a:rPr lang="en-US" dirty="0" smtClean="0"/>
            <a:t>8 – 10:30am</a:t>
          </a:r>
        </a:p>
        <a:p>
          <a:r>
            <a:rPr lang="en-US" dirty="0" smtClean="0"/>
            <a:t>Session 6</a:t>
          </a:r>
        </a:p>
      </dgm:t>
    </dgm:pt>
    <dgm:pt modelId="{9AC63330-B4BD-46D4-B9A0-8E58C07BA183}" type="parTrans" cxnId="{F0289060-449D-43D3-9C55-5F481833B4B6}">
      <dgm:prSet/>
      <dgm:spPr/>
      <dgm:t>
        <a:bodyPr/>
        <a:lstStyle/>
        <a:p>
          <a:endParaRPr lang="en-US"/>
        </a:p>
      </dgm:t>
    </dgm:pt>
    <dgm:pt modelId="{421DF166-7452-4244-8AA7-E61D81F36EDF}" type="sibTrans" cxnId="{F0289060-449D-43D3-9C55-5F481833B4B6}">
      <dgm:prSet/>
      <dgm:spPr/>
      <dgm:t>
        <a:bodyPr/>
        <a:lstStyle/>
        <a:p>
          <a:endParaRPr lang="en-US"/>
        </a:p>
      </dgm:t>
    </dgm:pt>
    <dgm:pt modelId="{AB67E185-68A7-44D4-9476-F08D75C8A416}">
      <dgm:prSet/>
      <dgm:spPr/>
      <dgm:t>
        <a:bodyPr/>
        <a:lstStyle/>
        <a:p>
          <a:r>
            <a:rPr lang="en-US" dirty="0" smtClean="0"/>
            <a:t>November 17, 2016</a:t>
          </a:r>
        </a:p>
        <a:p>
          <a:r>
            <a:rPr lang="en-US" dirty="0" smtClean="0"/>
            <a:t>8 – 10:30am</a:t>
          </a:r>
        </a:p>
        <a:p>
          <a:r>
            <a:rPr lang="en-US" dirty="0" smtClean="0"/>
            <a:t>Session 7</a:t>
          </a:r>
        </a:p>
      </dgm:t>
    </dgm:pt>
    <dgm:pt modelId="{7F213240-32F2-45A1-96AD-F351F5768EB3}" type="parTrans" cxnId="{C917DA32-012C-4D73-B8A0-3EC671C24C45}">
      <dgm:prSet/>
      <dgm:spPr/>
      <dgm:t>
        <a:bodyPr/>
        <a:lstStyle/>
        <a:p>
          <a:endParaRPr lang="en-US"/>
        </a:p>
      </dgm:t>
    </dgm:pt>
    <dgm:pt modelId="{3AE467CA-DF99-44FD-BAC8-A9C121F2267D}" type="sibTrans" cxnId="{C917DA32-012C-4D73-B8A0-3EC671C24C45}">
      <dgm:prSet/>
      <dgm:spPr/>
      <dgm:t>
        <a:bodyPr/>
        <a:lstStyle/>
        <a:p>
          <a:endParaRPr lang="en-US"/>
        </a:p>
      </dgm:t>
    </dgm:pt>
    <dgm:pt modelId="{640DD7FF-00EE-4824-B7D8-DE00E2DEF578}" type="pres">
      <dgm:prSet presAssocID="{E91F9A0E-F318-41A4-95D1-3B76BDE16E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2BBB6-EF5C-430F-BA05-00D4F2FD067C}" type="pres">
      <dgm:prSet presAssocID="{2FDD7E7D-1372-4AC8-8213-00354310C5F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85CA2-DF36-4639-BA64-D6318FB4EB92}" type="pres">
      <dgm:prSet presAssocID="{6835A414-5C4C-421D-A328-F96F8E78796A}" presName="sibTrans" presStyleCnt="0"/>
      <dgm:spPr/>
    </dgm:pt>
    <dgm:pt modelId="{15A93476-C0AA-42EB-9362-45AB0179AA04}" type="pres">
      <dgm:prSet presAssocID="{757AD2AC-9253-4D7D-8285-019BB9F08CC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141B2-8286-4F72-9FDE-A4C8B1488205}" type="pres">
      <dgm:prSet presAssocID="{35BE1D2F-67B7-474D-AA8E-C9B2F7FAB41D}" presName="sibTrans" presStyleCnt="0"/>
      <dgm:spPr/>
    </dgm:pt>
    <dgm:pt modelId="{93B2A0D2-764B-4A2F-B8B2-EB9F81022162}" type="pres">
      <dgm:prSet presAssocID="{C27DD9E5-1422-4F2A-8BF9-0288DB6DA63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46F5B-6EB7-4381-957A-E42D585580EC}" type="pres">
      <dgm:prSet presAssocID="{6104C793-A6E6-4AA2-B7B8-88DB69515A4A}" presName="sibTrans" presStyleCnt="0"/>
      <dgm:spPr/>
    </dgm:pt>
    <dgm:pt modelId="{8532F830-575A-441D-A750-81E3F2D95AFF}" type="pres">
      <dgm:prSet presAssocID="{9B42BEB4-40AB-4983-9BD8-0118CE04F91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B6C87-AA87-4DB7-BA29-32D821A7F1B7}" type="pres">
      <dgm:prSet presAssocID="{96DE8FDA-7388-44CA-B509-04191C206E14}" presName="sibTrans" presStyleCnt="0"/>
      <dgm:spPr/>
    </dgm:pt>
    <dgm:pt modelId="{A4C2ACE1-2135-4575-8DE5-DBBEB4DE1B74}" type="pres">
      <dgm:prSet presAssocID="{2805A395-E623-4672-81C8-1CF2C6BBF3F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174E-CD64-47CE-BF4E-366F0C11507C}" type="pres">
      <dgm:prSet presAssocID="{8F2716DE-3894-450D-AFA6-47E674B8E775}" presName="sibTrans" presStyleCnt="0"/>
      <dgm:spPr/>
    </dgm:pt>
    <dgm:pt modelId="{0F223DE0-6FEC-4606-BFEB-503AEAAE5F54}" type="pres">
      <dgm:prSet presAssocID="{D8AD626F-8A8A-42D0-A56A-4201A0BBEB2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CCCB8-ADA3-407D-9653-478A82E1D09B}" type="pres">
      <dgm:prSet presAssocID="{C4E0C216-C2E9-4E20-9DFC-0098BA265FAF}" presName="sibTrans" presStyleCnt="0"/>
      <dgm:spPr/>
    </dgm:pt>
    <dgm:pt modelId="{7A494870-BFE7-47BB-890D-B54493B11921}" type="pres">
      <dgm:prSet presAssocID="{7BF566BF-11C1-4C09-985B-E7654CB4C73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009DE-F68E-4359-81E9-81161F8FE6BA}" type="pres">
      <dgm:prSet presAssocID="{421DF166-7452-4244-8AA7-E61D81F36EDF}" presName="sibTrans" presStyleCnt="0"/>
      <dgm:spPr/>
    </dgm:pt>
    <dgm:pt modelId="{B75EC41F-9DD4-4EEC-8512-927124EAE187}" type="pres">
      <dgm:prSet presAssocID="{AB67E185-68A7-44D4-9476-F08D75C8A41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AF5993-0F97-4D43-8775-2AF77D59A6E0}" srcId="{E91F9A0E-F318-41A4-95D1-3B76BDE16E18}" destId="{757AD2AC-9253-4D7D-8285-019BB9F08CC3}" srcOrd="1" destOrd="0" parTransId="{117DC669-9E38-41BE-81EB-A0D8D3527030}" sibTransId="{35BE1D2F-67B7-474D-AA8E-C9B2F7FAB41D}"/>
    <dgm:cxn modelId="{52216124-B590-4219-A5A6-ECBACB8853EC}" type="presOf" srcId="{9B42BEB4-40AB-4983-9BD8-0118CE04F915}" destId="{8532F830-575A-441D-A750-81E3F2D95AFF}" srcOrd="0" destOrd="0" presId="urn:microsoft.com/office/officeart/2005/8/layout/default#1"/>
    <dgm:cxn modelId="{B213DC50-4F31-42F7-B600-68E1253B5CEC}" type="presOf" srcId="{AB67E185-68A7-44D4-9476-F08D75C8A416}" destId="{B75EC41F-9DD4-4EEC-8512-927124EAE187}" srcOrd="0" destOrd="0" presId="urn:microsoft.com/office/officeart/2005/8/layout/default#1"/>
    <dgm:cxn modelId="{56F696E8-6191-41E2-A75B-E2691A202C20}" type="presOf" srcId="{757AD2AC-9253-4D7D-8285-019BB9F08CC3}" destId="{15A93476-C0AA-42EB-9362-45AB0179AA04}" srcOrd="0" destOrd="0" presId="urn:microsoft.com/office/officeart/2005/8/layout/default#1"/>
    <dgm:cxn modelId="{F80C4570-A7C9-4FAB-B666-8F220095516F}" type="presOf" srcId="{2FDD7E7D-1372-4AC8-8213-00354310C5FC}" destId="{0562BBB6-EF5C-430F-BA05-00D4F2FD067C}" srcOrd="0" destOrd="0" presId="urn:microsoft.com/office/officeart/2005/8/layout/default#1"/>
    <dgm:cxn modelId="{49CE5A59-2C60-4617-AFA0-4BBFE2231C3E}" srcId="{E91F9A0E-F318-41A4-95D1-3B76BDE16E18}" destId="{2FDD7E7D-1372-4AC8-8213-00354310C5FC}" srcOrd="0" destOrd="0" parTransId="{994C3892-717F-42A1-B675-35E72FB6F8B1}" sibTransId="{6835A414-5C4C-421D-A328-F96F8E78796A}"/>
    <dgm:cxn modelId="{E15202FB-8B26-4B2F-ADC9-E3CAED52500F}" type="presOf" srcId="{C27DD9E5-1422-4F2A-8BF9-0288DB6DA63B}" destId="{93B2A0D2-764B-4A2F-B8B2-EB9F81022162}" srcOrd="0" destOrd="0" presId="urn:microsoft.com/office/officeart/2005/8/layout/default#1"/>
    <dgm:cxn modelId="{B700CB83-1A60-4BD9-AF1E-454451FDB2FA}" srcId="{E91F9A0E-F318-41A4-95D1-3B76BDE16E18}" destId="{C27DD9E5-1422-4F2A-8BF9-0288DB6DA63B}" srcOrd="2" destOrd="0" parTransId="{4874B10B-10C7-4AC2-9FA4-7821965D8DA2}" sibTransId="{6104C793-A6E6-4AA2-B7B8-88DB69515A4A}"/>
    <dgm:cxn modelId="{F0289060-449D-43D3-9C55-5F481833B4B6}" srcId="{E91F9A0E-F318-41A4-95D1-3B76BDE16E18}" destId="{7BF566BF-11C1-4C09-985B-E7654CB4C737}" srcOrd="6" destOrd="0" parTransId="{9AC63330-B4BD-46D4-B9A0-8E58C07BA183}" sibTransId="{421DF166-7452-4244-8AA7-E61D81F36EDF}"/>
    <dgm:cxn modelId="{504C94BA-7841-444A-B0DF-299146FA8E80}" type="presOf" srcId="{7BF566BF-11C1-4C09-985B-E7654CB4C737}" destId="{7A494870-BFE7-47BB-890D-B54493B11921}" srcOrd="0" destOrd="0" presId="urn:microsoft.com/office/officeart/2005/8/layout/default#1"/>
    <dgm:cxn modelId="{53A0CF79-E2B0-44B8-90A6-D1CCDF0FD991}" type="presOf" srcId="{E91F9A0E-F318-41A4-95D1-3B76BDE16E18}" destId="{640DD7FF-00EE-4824-B7D8-DE00E2DEF578}" srcOrd="0" destOrd="0" presId="urn:microsoft.com/office/officeart/2005/8/layout/default#1"/>
    <dgm:cxn modelId="{C917DA32-012C-4D73-B8A0-3EC671C24C45}" srcId="{E91F9A0E-F318-41A4-95D1-3B76BDE16E18}" destId="{AB67E185-68A7-44D4-9476-F08D75C8A416}" srcOrd="7" destOrd="0" parTransId="{7F213240-32F2-45A1-96AD-F351F5768EB3}" sibTransId="{3AE467CA-DF99-44FD-BAC8-A9C121F2267D}"/>
    <dgm:cxn modelId="{19EFEB05-9D99-4505-8C19-165FAA0B58C8}" type="presOf" srcId="{2805A395-E623-4672-81C8-1CF2C6BBF3F7}" destId="{A4C2ACE1-2135-4575-8DE5-DBBEB4DE1B74}" srcOrd="0" destOrd="0" presId="urn:microsoft.com/office/officeart/2005/8/layout/default#1"/>
    <dgm:cxn modelId="{AD86A589-3426-431C-B3ED-5449AC838CF4}" type="presOf" srcId="{D8AD626F-8A8A-42D0-A56A-4201A0BBEB28}" destId="{0F223DE0-6FEC-4606-BFEB-503AEAAE5F54}" srcOrd="0" destOrd="0" presId="urn:microsoft.com/office/officeart/2005/8/layout/default#1"/>
    <dgm:cxn modelId="{278598CD-EA0C-49D8-96A4-CBDE199C23A1}" srcId="{E91F9A0E-F318-41A4-95D1-3B76BDE16E18}" destId="{D8AD626F-8A8A-42D0-A56A-4201A0BBEB28}" srcOrd="5" destOrd="0" parTransId="{DE0DED47-5034-4384-954F-7AAFBE52692A}" sibTransId="{C4E0C216-C2E9-4E20-9DFC-0098BA265FAF}"/>
    <dgm:cxn modelId="{5CB0FC10-7386-4A26-B0CE-99B42591AF19}" srcId="{E91F9A0E-F318-41A4-95D1-3B76BDE16E18}" destId="{2805A395-E623-4672-81C8-1CF2C6BBF3F7}" srcOrd="4" destOrd="0" parTransId="{7FE5B4A5-5EED-4B60-A175-EC9F542C3A56}" sibTransId="{8F2716DE-3894-450D-AFA6-47E674B8E775}"/>
    <dgm:cxn modelId="{2B00BC4A-DAE9-4681-92AE-0ADC2EA9A355}" srcId="{E91F9A0E-F318-41A4-95D1-3B76BDE16E18}" destId="{9B42BEB4-40AB-4983-9BD8-0118CE04F915}" srcOrd="3" destOrd="0" parTransId="{29D68B44-D8C5-435C-8667-0BA9B4EC1AD6}" sibTransId="{96DE8FDA-7388-44CA-B509-04191C206E14}"/>
    <dgm:cxn modelId="{2D4FD3FA-7D84-4AD9-9695-668E60E0298C}" type="presParOf" srcId="{640DD7FF-00EE-4824-B7D8-DE00E2DEF578}" destId="{0562BBB6-EF5C-430F-BA05-00D4F2FD067C}" srcOrd="0" destOrd="0" presId="urn:microsoft.com/office/officeart/2005/8/layout/default#1"/>
    <dgm:cxn modelId="{3D87C1E5-E6F0-4AEE-A950-233A98957FDF}" type="presParOf" srcId="{640DD7FF-00EE-4824-B7D8-DE00E2DEF578}" destId="{8CD85CA2-DF36-4639-BA64-D6318FB4EB92}" srcOrd="1" destOrd="0" presId="urn:microsoft.com/office/officeart/2005/8/layout/default#1"/>
    <dgm:cxn modelId="{1A5A475E-1226-400E-9B7D-713F6C3A9AD6}" type="presParOf" srcId="{640DD7FF-00EE-4824-B7D8-DE00E2DEF578}" destId="{15A93476-C0AA-42EB-9362-45AB0179AA04}" srcOrd="2" destOrd="0" presId="urn:microsoft.com/office/officeart/2005/8/layout/default#1"/>
    <dgm:cxn modelId="{E9E73E27-369E-487A-B6E1-9905EAC206AC}" type="presParOf" srcId="{640DD7FF-00EE-4824-B7D8-DE00E2DEF578}" destId="{035141B2-8286-4F72-9FDE-A4C8B1488205}" srcOrd="3" destOrd="0" presId="urn:microsoft.com/office/officeart/2005/8/layout/default#1"/>
    <dgm:cxn modelId="{7C8303DB-8A59-436C-9103-F69CF9BAA46E}" type="presParOf" srcId="{640DD7FF-00EE-4824-B7D8-DE00E2DEF578}" destId="{93B2A0D2-764B-4A2F-B8B2-EB9F81022162}" srcOrd="4" destOrd="0" presId="urn:microsoft.com/office/officeart/2005/8/layout/default#1"/>
    <dgm:cxn modelId="{A25F4FC2-D987-48E9-9364-F1C30DEFDC5A}" type="presParOf" srcId="{640DD7FF-00EE-4824-B7D8-DE00E2DEF578}" destId="{E6E46F5B-6EB7-4381-957A-E42D585580EC}" srcOrd="5" destOrd="0" presId="urn:microsoft.com/office/officeart/2005/8/layout/default#1"/>
    <dgm:cxn modelId="{E826E4D3-739B-4921-AA8D-EFDB2CB876B8}" type="presParOf" srcId="{640DD7FF-00EE-4824-B7D8-DE00E2DEF578}" destId="{8532F830-575A-441D-A750-81E3F2D95AFF}" srcOrd="6" destOrd="0" presId="urn:microsoft.com/office/officeart/2005/8/layout/default#1"/>
    <dgm:cxn modelId="{C180AC61-ED8A-4242-9C6D-8E5C4B08F065}" type="presParOf" srcId="{640DD7FF-00EE-4824-B7D8-DE00E2DEF578}" destId="{0B6B6C87-AA87-4DB7-BA29-32D821A7F1B7}" srcOrd="7" destOrd="0" presId="urn:microsoft.com/office/officeart/2005/8/layout/default#1"/>
    <dgm:cxn modelId="{3D144A73-9E32-4076-8AF1-6D7543F99F3D}" type="presParOf" srcId="{640DD7FF-00EE-4824-B7D8-DE00E2DEF578}" destId="{A4C2ACE1-2135-4575-8DE5-DBBEB4DE1B74}" srcOrd="8" destOrd="0" presId="urn:microsoft.com/office/officeart/2005/8/layout/default#1"/>
    <dgm:cxn modelId="{322BE280-43BC-4A2C-A6FC-73BEFDAD2C16}" type="presParOf" srcId="{640DD7FF-00EE-4824-B7D8-DE00E2DEF578}" destId="{7A0A174E-CD64-47CE-BF4E-366F0C11507C}" srcOrd="9" destOrd="0" presId="urn:microsoft.com/office/officeart/2005/8/layout/default#1"/>
    <dgm:cxn modelId="{802C2443-8091-416C-B0A0-02B40A8DA30B}" type="presParOf" srcId="{640DD7FF-00EE-4824-B7D8-DE00E2DEF578}" destId="{0F223DE0-6FEC-4606-BFEB-503AEAAE5F54}" srcOrd="10" destOrd="0" presId="urn:microsoft.com/office/officeart/2005/8/layout/default#1"/>
    <dgm:cxn modelId="{D7439A03-45F0-4F2C-91DB-50139BFA19B5}" type="presParOf" srcId="{640DD7FF-00EE-4824-B7D8-DE00E2DEF578}" destId="{1D0CCCB8-ADA3-407D-9653-478A82E1D09B}" srcOrd="11" destOrd="0" presId="urn:microsoft.com/office/officeart/2005/8/layout/default#1"/>
    <dgm:cxn modelId="{C6830105-D654-448B-A412-5F8116F6CD6A}" type="presParOf" srcId="{640DD7FF-00EE-4824-B7D8-DE00E2DEF578}" destId="{7A494870-BFE7-47BB-890D-B54493B11921}" srcOrd="12" destOrd="0" presId="urn:microsoft.com/office/officeart/2005/8/layout/default#1"/>
    <dgm:cxn modelId="{02D77F3A-1C1F-4439-8933-42578DFD8FAB}" type="presParOf" srcId="{640DD7FF-00EE-4824-B7D8-DE00E2DEF578}" destId="{22D009DE-F68E-4359-81E9-81161F8FE6BA}" srcOrd="13" destOrd="0" presId="urn:microsoft.com/office/officeart/2005/8/layout/default#1"/>
    <dgm:cxn modelId="{7A12D2CA-D63F-49D1-BAAF-C21F009B4AF8}" type="presParOf" srcId="{640DD7FF-00EE-4824-B7D8-DE00E2DEF578}" destId="{B75EC41F-9DD4-4EEC-8512-927124EAE187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2BBB6-EF5C-430F-BA05-00D4F2FD067C}">
      <dsp:nvSpPr>
        <dsp:cNvPr id="0" name=""/>
        <dsp:cNvSpPr/>
      </dsp:nvSpPr>
      <dsp:spPr>
        <a:xfrm>
          <a:off x="437376" y="1897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October 8, 2015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 – 6:30pm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Kick-Off &amp; Orientation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White House</a:t>
          </a:r>
          <a:endParaRPr lang="en-US" sz="1400" kern="1200" dirty="0"/>
        </a:p>
      </dsp:txBody>
      <dsp:txXfrm>
        <a:off x="437376" y="1897"/>
        <a:ext cx="1941202" cy="1164721"/>
      </dsp:txXfrm>
    </dsp:sp>
    <dsp:sp modelId="{15A93476-C0AA-42EB-9362-45AB0179AA04}">
      <dsp:nvSpPr>
        <dsp:cNvPr id="0" name=""/>
        <dsp:cNvSpPr/>
      </dsp:nvSpPr>
      <dsp:spPr>
        <a:xfrm>
          <a:off x="2572698" y="1897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November 19, 2015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8 -10:30am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1</a:t>
          </a:r>
        </a:p>
      </dsp:txBody>
      <dsp:txXfrm>
        <a:off x="2572698" y="1897"/>
        <a:ext cx="1941202" cy="1164721"/>
      </dsp:txXfrm>
    </dsp:sp>
    <dsp:sp modelId="{93B2A0D2-764B-4A2F-B8B2-EB9F81022162}">
      <dsp:nvSpPr>
        <dsp:cNvPr id="0" name=""/>
        <dsp:cNvSpPr/>
      </dsp:nvSpPr>
      <dsp:spPr>
        <a:xfrm>
          <a:off x="4708021" y="1897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January 21, 2016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2</a:t>
          </a:r>
        </a:p>
      </dsp:txBody>
      <dsp:txXfrm>
        <a:off x="4708021" y="1897"/>
        <a:ext cx="1941202" cy="1164721"/>
      </dsp:txXfrm>
    </dsp:sp>
    <dsp:sp modelId="{8532F830-575A-441D-A750-81E3F2D95AFF}">
      <dsp:nvSpPr>
        <dsp:cNvPr id="0" name=""/>
        <dsp:cNvSpPr/>
      </dsp:nvSpPr>
      <dsp:spPr>
        <a:xfrm>
          <a:off x="437376" y="1360739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March 17, 2016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3</a:t>
          </a:r>
        </a:p>
      </dsp:txBody>
      <dsp:txXfrm>
        <a:off x="437376" y="1360739"/>
        <a:ext cx="1941202" cy="1164721"/>
      </dsp:txXfrm>
    </dsp:sp>
    <dsp:sp modelId="{A4C2ACE1-2135-4575-8DE5-DBBEB4DE1B74}">
      <dsp:nvSpPr>
        <dsp:cNvPr id="0" name=""/>
        <dsp:cNvSpPr/>
      </dsp:nvSpPr>
      <dsp:spPr>
        <a:xfrm>
          <a:off x="2572698" y="1360739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May 19, 2016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Session 4</a:t>
          </a:r>
        </a:p>
      </dsp:txBody>
      <dsp:txXfrm>
        <a:off x="2572698" y="1360739"/>
        <a:ext cx="1941202" cy="1164721"/>
      </dsp:txXfrm>
    </dsp:sp>
    <dsp:sp modelId="{0F223DE0-6FEC-4606-BFEB-503AEAAE5F54}">
      <dsp:nvSpPr>
        <dsp:cNvPr id="0" name=""/>
        <dsp:cNvSpPr/>
      </dsp:nvSpPr>
      <dsp:spPr>
        <a:xfrm>
          <a:off x="4708021" y="1360739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July 21, 2016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5</a:t>
          </a:r>
        </a:p>
      </dsp:txBody>
      <dsp:txXfrm>
        <a:off x="4708021" y="1360739"/>
        <a:ext cx="1941202" cy="1164721"/>
      </dsp:txXfrm>
    </dsp:sp>
    <dsp:sp modelId="{7A494870-BFE7-47BB-890D-B54493B11921}">
      <dsp:nvSpPr>
        <dsp:cNvPr id="0" name=""/>
        <dsp:cNvSpPr/>
      </dsp:nvSpPr>
      <dsp:spPr>
        <a:xfrm>
          <a:off x="1505037" y="2719580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September 15, 2016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6</a:t>
          </a:r>
        </a:p>
      </dsp:txBody>
      <dsp:txXfrm>
        <a:off x="1505037" y="2719580"/>
        <a:ext cx="1941202" cy="1164721"/>
      </dsp:txXfrm>
    </dsp:sp>
    <dsp:sp modelId="{B75EC41F-9DD4-4EEC-8512-927124EAE187}">
      <dsp:nvSpPr>
        <dsp:cNvPr id="0" name=""/>
        <dsp:cNvSpPr/>
      </dsp:nvSpPr>
      <dsp:spPr>
        <a:xfrm>
          <a:off x="3640360" y="2719580"/>
          <a:ext cx="1941202" cy="1164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November 17, 2016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8 – 10:30am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Session 7</a:t>
          </a:r>
        </a:p>
      </dsp:txBody>
      <dsp:txXfrm>
        <a:off x="3640360" y="2719580"/>
        <a:ext cx="1941202" cy="1164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98AF-DD51-4674-B01E-A1E20A0C0D2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F96D-D516-47A5-9369-6490497D4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3217-8EF9-4D17-9D17-FBFAF278C83A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FBCF-8101-49AF-A679-9B24C7A26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ethany.Blakey@pic.gov" TargetMode="External"/><Relationship Id="rId2" Type="http://schemas.openxmlformats.org/officeDocument/2006/relationships/hyperlink" Target="mailto:Dana.Roberts@pic.g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434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small" dirty="0" smtClean="0"/>
              <a:t>Leaders Delivery Network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sz="3600" dirty="0" smtClean="0"/>
              <a:t> Cultivating a network of outcome-oriented senior leaders accelerating change and achieving their mission on key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90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500" dirty="0" smtClean="0"/>
              <a:t>Brought to you by the </a:t>
            </a:r>
          </a:p>
          <a:p>
            <a:pPr marL="0" indent="0" algn="ctr">
              <a:buNone/>
            </a:pPr>
            <a:r>
              <a:rPr lang="en-US" sz="4200" dirty="0" smtClean="0"/>
              <a:t>Performance Improvement Council</a:t>
            </a:r>
          </a:p>
          <a:p>
            <a:pPr marL="0" indent="0" algn="ctr">
              <a:buNone/>
            </a:pPr>
            <a:r>
              <a:rPr lang="en-US" sz="2900" dirty="0" smtClean="0"/>
              <a:t>in collaboration with the</a:t>
            </a:r>
          </a:p>
          <a:p>
            <a:pPr marL="0" indent="0" algn="ctr">
              <a:buNone/>
            </a:pPr>
            <a:r>
              <a:rPr lang="en-US" sz="4200" dirty="0" smtClean="0"/>
              <a:t>Office of Management and Budget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0" y="2857500"/>
            <a:ext cx="6858000" cy="11430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is the Leaders Delivery Network?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7696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LDN is a select group of senior managers who are moving the needle on key Agency priority areas (Agency priority Goals). A subset of these managers (cohort ~25 individuals)  will participate in a two-year program  involving: 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Insight-to-Action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Sessions held </a:t>
            </a:r>
            <a:r>
              <a:rPr lang="en-US" dirty="0"/>
              <a:t>bi-monthly </a:t>
            </a:r>
            <a:r>
              <a:rPr lang="en-US" dirty="0" smtClean="0"/>
              <a:t>in </a:t>
            </a:r>
            <a:r>
              <a:rPr lang="en-US" dirty="0"/>
              <a:t>downtown Washington DC.  </a:t>
            </a:r>
            <a:endParaRPr lang="en-US" dirty="0" smtClean="0"/>
          </a:p>
          <a:p>
            <a:pPr marL="742950" lvl="1"/>
            <a:r>
              <a:rPr lang="en-US" sz="1400" i="1" dirty="0" smtClean="0"/>
              <a:t>Participants </a:t>
            </a:r>
            <a:r>
              <a:rPr lang="en-US" sz="1400" i="1" dirty="0"/>
              <a:t>located outside of the Washington DC area will be expected to travel to </a:t>
            </a:r>
            <a:r>
              <a:rPr lang="en-US" sz="1400" i="1" dirty="0" smtClean="0"/>
              <a:t>attend in-person.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ed </a:t>
            </a:r>
            <a:r>
              <a:rPr lang="en-US" dirty="0"/>
              <a:t>by well-known government, non-profit, academia, or private sector guests from around the world to discuss topics related to your implementation challenges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en-US" dirty="0"/>
              <a:t>– 45 min </a:t>
            </a:r>
            <a:r>
              <a:rPr lang="en-US" dirty="0" smtClean="0"/>
              <a:t>presentation followed </a:t>
            </a:r>
            <a:r>
              <a:rPr lang="en-US" dirty="0"/>
              <a:t>by a group discussion and application of the </a:t>
            </a:r>
            <a:r>
              <a:rPr lang="en-US" dirty="0" smtClean="0"/>
              <a:t>ways you </a:t>
            </a:r>
            <a:r>
              <a:rPr lang="en-US" dirty="0"/>
              <a:t>can </a:t>
            </a:r>
            <a:r>
              <a:rPr lang="en-US" dirty="0" smtClean="0"/>
              <a:t>apply the concepts to advance </a:t>
            </a:r>
            <a:r>
              <a:rPr lang="en-US" dirty="0"/>
              <a:t>your </a:t>
            </a:r>
            <a:r>
              <a:rPr lang="en-US" dirty="0" smtClean="0"/>
              <a:t>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 smtClean="0"/>
              <a:t>Peer Groups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meetings </a:t>
            </a:r>
            <a:r>
              <a:rPr lang="en-US" dirty="0"/>
              <a:t>held after each Insight-to-Action session to discuss application of ideas and current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 discussions with 6 – 8 peers at other agencies working on priority goals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Groups organized around shared challenges or topics and are consistent through the program to build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for additional engagement with peer groups and other peer groups between sessions</a:t>
            </a:r>
          </a:p>
        </p:txBody>
      </p:sp>
    </p:spTree>
    <p:extLst>
      <p:ext uri="{BB962C8B-B14F-4D97-AF65-F5344CB8AC3E}">
        <p14:creationId xmlns:p14="http://schemas.microsoft.com/office/powerpoint/2010/main" val="386842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0" y="2857500"/>
            <a:ext cx="6858000" cy="11430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Why join the LDN?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304800"/>
            <a:ext cx="769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accelerate </a:t>
            </a:r>
            <a:r>
              <a:rPr lang="en-US" sz="2400" dirty="0" smtClean="0"/>
              <a:t>your progress </a:t>
            </a:r>
            <a:r>
              <a:rPr lang="en-US" sz="2400" dirty="0"/>
              <a:t>and results on select FY16-17 Agency Priority </a:t>
            </a:r>
            <a:r>
              <a:rPr lang="en-US" sz="2400" dirty="0" smtClean="0"/>
              <a:t>Goals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 develop a </a:t>
            </a:r>
            <a:r>
              <a:rPr lang="en-US" sz="2400" dirty="0"/>
              <a:t>network of senior </a:t>
            </a:r>
            <a:r>
              <a:rPr lang="en-US" sz="2400" dirty="0" smtClean="0"/>
              <a:t>leaders/colleagues </a:t>
            </a:r>
            <a:r>
              <a:rPr lang="en-US" sz="2400" dirty="0"/>
              <a:t>working on Agency Priority Goals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gain visibility into success stories and lessons learned of the performance </a:t>
            </a:r>
            <a:r>
              <a:rPr lang="en-US" sz="2400" dirty="0" smtClean="0"/>
              <a:t>framework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better institutionalize effective performance management and improvement practices at senior leadership </a:t>
            </a:r>
            <a:r>
              <a:rPr lang="en-US" sz="2400" dirty="0" smtClean="0"/>
              <a:t>level and in your agency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highlight common issues, challenges and opportunities that exist across agency level and cross-agency level goals as well as across mission and mission delivery types</a:t>
            </a:r>
          </a:p>
        </p:txBody>
      </p:sp>
    </p:spTree>
    <p:extLst>
      <p:ext uri="{BB962C8B-B14F-4D97-AF65-F5344CB8AC3E}">
        <p14:creationId xmlns:p14="http://schemas.microsoft.com/office/powerpoint/2010/main" val="25908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0" y="2857500"/>
            <a:ext cx="6858000" cy="11430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1. Insight-to-Action Sessions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First 12 months (dates tentative)</a:t>
            </a:r>
            <a:endParaRPr lang="en-US" sz="27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0796359"/>
              </p:ext>
            </p:extLst>
          </p:nvPr>
        </p:nvGraphicFramePr>
        <p:xfrm>
          <a:off x="1600200" y="2971800"/>
          <a:ext cx="7086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4572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Thought-provoking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Discussion about how ideas apply to your own context and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Ideas for actions you can take to help achieve your goal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Dates for Sessions – 3</a:t>
            </a:r>
            <a:r>
              <a:rPr lang="en-US" b="1" baseline="30000" dirty="0" smtClean="0"/>
              <a:t>rd</a:t>
            </a:r>
            <a:r>
              <a:rPr lang="en-US" b="1" dirty="0" smtClean="0"/>
              <a:t> Thurs. every other month (to be confirmed)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857500" y="2857500"/>
            <a:ext cx="6858000" cy="1143000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2. Peer Groups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40913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Closed peer group experience with 6-8 leaders from other agencies with shared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evolve at your own pace to become a source of inspiration, advice, professional support and a sounding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dirty="0"/>
              <a:t>Quotes from </a:t>
            </a:r>
            <a:r>
              <a:rPr lang="en-US" b="1" dirty="0" smtClean="0"/>
              <a:t>Agency Leaders </a:t>
            </a:r>
            <a:r>
              <a:rPr lang="en-US" b="1" dirty="0"/>
              <a:t>about their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4953000" y="2514600"/>
            <a:ext cx="3962400" cy="2133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/>
          </a:p>
          <a:p>
            <a:pPr lvl="0" algn="ctr"/>
            <a:r>
              <a:rPr lang="en-US" dirty="0" smtClean="0"/>
              <a:t>“</a:t>
            </a:r>
            <a:r>
              <a:rPr lang="en-US" dirty="0"/>
              <a:t>We talk like feds and give our partners and grantees charts and they don’t know what they mean, they can’t really figure out how it applies to them”</a:t>
            </a:r>
          </a:p>
          <a:p>
            <a:pPr algn="ctr"/>
            <a:endParaRPr lang="en-US" b="1" dirty="0"/>
          </a:p>
        </p:txBody>
      </p:sp>
      <p:sp>
        <p:nvSpPr>
          <p:cNvPr id="4" name="Oval Callout 3"/>
          <p:cNvSpPr/>
          <p:nvPr/>
        </p:nvSpPr>
        <p:spPr>
          <a:xfrm>
            <a:off x="1181101" y="2514599"/>
            <a:ext cx="3733799" cy="201849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/>
          </a:p>
          <a:p>
            <a:pPr lvl="0" algn="ctr"/>
            <a:r>
              <a:rPr lang="en-US" dirty="0" smtClean="0"/>
              <a:t>We </a:t>
            </a:r>
            <a:r>
              <a:rPr lang="en-US" dirty="0"/>
              <a:t>are changing the </a:t>
            </a:r>
            <a:r>
              <a:rPr lang="en-US" dirty="0" smtClean="0"/>
              <a:t>business model </a:t>
            </a:r>
            <a:r>
              <a:rPr lang="en-US" dirty="0"/>
              <a:t>which </a:t>
            </a:r>
            <a:r>
              <a:rPr lang="en-US" dirty="0" smtClean="0"/>
              <a:t>is </a:t>
            </a:r>
            <a:r>
              <a:rPr lang="en-US" dirty="0"/>
              <a:t>steeped in the culture of the 80s…this is a big culture </a:t>
            </a:r>
            <a:r>
              <a:rPr lang="en-US" dirty="0" smtClean="0"/>
              <a:t>change we are trying to navigate”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590800" y="4533098"/>
            <a:ext cx="3657600" cy="1905000"/>
          </a:xfrm>
          <a:prstGeom prst="wedgeEllipseCallout">
            <a:avLst>
              <a:gd name="adj1" fmla="val 5815"/>
              <a:gd name="adj2" fmla="val 6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“</a:t>
            </a:r>
          </a:p>
          <a:p>
            <a:pPr algn="ctr"/>
            <a:r>
              <a:rPr lang="en-US" dirty="0"/>
              <a:t>It would be great to know how others work with the White House and the policy councils and other </a:t>
            </a:r>
            <a:r>
              <a:rPr lang="en-US" dirty="0" smtClean="0"/>
              <a:t>agencies, we haven’t really cracked this nut”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4025"/>
          </a:xfrm>
          <a:solidFill>
            <a:schemeClr val="accent6"/>
          </a:solidFill>
        </p:spPr>
        <p:txBody>
          <a:bodyPr/>
          <a:lstStyle/>
          <a:p>
            <a:pPr algn="l" fontAlgn="base"/>
            <a:r>
              <a:rPr lang="en-US" sz="4800" b="1" dirty="0" smtClean="0"/>
              <a:t>Leadership </a:t>
            </a:r>
            <a:r>
              <a:rPr lang="en-US" dirty="0" smtClean="0"/>
              <a:t>is the capacity to </a:t>
            </a:r>
            <a:br>
              <a:rPr lang="en-US" dirty="0" smtClean="0"/>
            </a:br>
            <a:r>
              <a:rPr lang="en-US" dirty="0" smtClean="0"/>
              <a:t>translate vision into reality.	       								</a:t>
            </a:r>
            <a:r>
              <a:rPr lang="en-US" sz="3200" dirty="0" smtClean="0"/>
              <a:t>—Warren </a:t>
            </a:r>
            <a:r>
              <a:rPr lang="en-US" sz="3200" dirty="0" err="1" smtClean="0"/>
              <a:t>Bennis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more information</a:t>
            </a:r>
            <a:br>
              <a:rPr lang="en-US" dirty="0" smtClean="0"/>
            </a:br>
            <a:r>
              <a:rPr lang="en-US" dirty="0" smtClean="0"/>
              <a:t>Contact</a:t>
            </a:r>
          </a:p>
          <a:p>
            <a:r>
              <a:rPr lang="en-US" dirty="0" smtClean="0">
                <a:hlinkClick r:id="rId2"/>
              </a:rPr>
              <a:t>Dana.Roberts@pic.gov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3"/>
              </a:rPr>
              <a:t>Bethany.Blakey@pic.gov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547</TotalTime>
  <Words>549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  Leaders Delivery Network    Cultivating a network of outcome-oriented senior leaders accelerating change and achieving their mission on key priorities</vt:lpstr>
      <vt:lpstr>What is the Leaders Delivery Network?</vt:lpstr>
      <vt:lpstr>Why join the LDN?</vt:lpstr>
      <vt:lpstr>1. Insight-to-Action Sessions First 12 months (dates tentative)</vt:lpstr>
      <vt:lpstr>2. Peer Groups</vt:lpstr>
      <vt:lpstr>Leadership is the capacity to  translate vision into reality.                —Warren Bennis</vt:lpstr>
    </vt:vector>
  </TitlesOfParts>
  <Company>GSA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</dc:title>
  <dc:creator>BethanyABlakey</dc:creator>
  <cp:lastModifiedBy>NicoleAPeters</cp:lastModifiedBy>
  <cp:revision>41</cp:revision>
  <dcterms:created xsi:type="dcterms:W3CDTF">2015-08-10T00:29:53Z</dcterms:created>
  <dcterms:modified xsi:type="dcterms:W3CDTF">2015-08-17T17:29:31Z</dcterms:modified>
</cp:coreProperties>
</file>