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11"/>
  </p:notesMasterIdLst>
  <p:sldIdLst>
    <p:sldId id="257" r:id="rId3"/>
    <p:sldId id="303" r:id="rId4"/>
    <p:sldId id="304" r:id="rId5"/>
    <p:sldId id="264" r:id="rId6"/>
    <p:sldId id="260" r:id="rId7"/>
    <p:sldId id="297" r:id="rId8"/>
    <p:sldId id="302" r:id="rId9"/>
    <p:sldId id="298" r:id="rId10"/>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66733" cy="468154"/>
          </a:xfrm>
          <a:prstGeom prst="rect">
            <a:avLst/>
          </a:prstGeom>
        </p:spPr>
        <p:txBody>
          <a:bodyPr vert="horz" lIns="93923" tIns="46961" rIns="93923" bIns="46961" rtlCol="0"/>
          <a:lstStyle>
            <a:lvl1pPr algn="l">
              <a:defRPr sz="1200"/>
            </a:lvl1pPr>
          </a:lstStyle>
          <a:p>
            <a:endParaRPr lang="en-US" dirty="0"/>
          </a:p>
        </p:txBody>
      </p:sp>
      <p:sp>
        <p:nvSpPr>
          <p:cNvPr id="3" name="Date Placeholder 2"/>
          <p:cNvSpPr>
            <a:spLocks noGrp="1"/>
          </p:cNvSpPr>
          <p:nvPr>
            <p:ph type="dt" idx="1"/>
          </p:nvPr>
        </p:nvSpPr>
        <p:spPr>
          <a:xfrm>
            <a:off x="4008707" y="1"/>
            <a:ext cx="3066733" cy="468154"/>
          </a:xfrm>
          <a:prstGeom prst="rect">
            <a:avLst/>
          </a:prstGeom>
        </p:spPr>
        <p:txBody>
          <a:bodyPr vert="horz" lIns="93923" tIns="46961" rIns="93923" bIns="46961" rtlCol="0"/>
          <a:lstStyle>
            <a:lvl1pPr algn="r">
              <a:defRPr sz="1200"/>
            </a:lvl1pPr>
          </a:lstStyle>
          <a:p>
            <a:fld id="{01AD4D3A-A549-4D50-8155-BC0019AFE399}" type="datetimeFigureOut">
              <a:rPr lang="en-US" smtClean="0"/>
              <a:t>3/20/2017</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23" tIns="46961" rIns="93923" bIns="46961" rtlCol="0" anchor="ctr"/>
          <a:lstStyle/>
          <a:p>
            <a:endParaRPr lang="en-US" dirty="0"/>
          </a:p>
        </p:txBody>
      </p:sp>
      <p:sp>
        <p:nvSpPr>
          <p:cNvPr id="5" name="Notes Placeholder 4"/>
          <p:cNvSpPr>
            <a:spLocks noGrp="1"/>
          </p:cNvSpPr>
          <p:nvPr>
            <p:ph type="body" sz="quarter" idx="3"/>
          </p:nvPr>
        </p:nvSpPr>
        <p:spPr>
          <a:xfrm>
            <a:off x="707709" y="4447462"/>
            <a:ext cx="5661660" cy="4213384"/>
          </a:xfrm>
          <a:prstGeom prst="rect">
            <a:avLst/>
          </a:prstGeom>
        </p:spPr>
        <p:txBody>
          <a:bodyPr vert="horz" lIns="93923" tIns="46961" rIns="93923" bIns="4696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93297"/>
            <a:ext cx="3066733" cy="468154"/>
          </a:xfrm>
          <a:prstGeom prst="rect">
            <a:avLst/>
          </a:prstGeom>
        </p:spPr>
        <p:txBody>
          <a:bodyPr vert="horz" lIns="93923" tIns="46961" rIns="93923" bIns="46961"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7" y="8893297"/>
            <a:ext cx="3066733" cy="468154"/>
          </a:xfrm>
          <a:prstGeom prst="rect">
            <a:avLst/>
          </a:prstGeom>
        </p:spPr>
        <p:txBody>
          <a:bodyPr vert="horz" lIns="93923" tIns="46961" rIns="93923" bIns="46961" rtlCol="0" anchor="b"/>
          <a:lstStyle>
            <a:lvl1pPr algn="r">
              <a:defRPr sz="1200"/>
            </a:lvl1pPr>
          </a:lstStyle>
          <a:p>
            <a:fld id="{B12A864E-7AE3-4D6B-91F9-F45B736CEEEE}" type="slidenum">
              <a:rPr lang="en-US" smtClean="0"/>
              <a:t>‹#›</a:t>
            </a:fld>
            <a:endParaRPr lang="en-US" dirty="0"/>
          </a:p>
        </p:txBody>
      </p:sp>
    </p:spTree>
    <p:extLst>
      <p:ext uri="{BB962C8B-B14F-4D97-AF65-F5344CB8AC3E}">
        <p14:creationId xmlns:p14="http://schemas.microsoft.com/office/powerpoint/2010/main" val="239376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296531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189376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94317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425968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3315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19365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125451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250978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8E2B78-AB72-4893-8282-A81BB3A88B4D}"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457200" y="4983163"/>
            <a:ext cx="8229600" cy="46037"/>
          </a:xfrm>
          <a:prstGeom prst="rect">
            <a:avLst/>
          </a:prstGeom>
          <a:gradFill flip="none" rotWithShape="1">
            <a:gsLst>
              <a:gs pos="0">
                <a:schemeClr val="accent1">
                  <a:lumMod val="50000"/>
                </a:schemeClr>
              </a:gs>
              <a:gs pos="25000">
                <a:schemeClr val="accent1">
                  <a:lumMod val="20000"/>
                  <a:lumOff val="80000"/>
                </a:schemeClr>
              </a:gs>
              <a:gs pos="75000">
                <a:schemeClr val="accent1">
                  <a:lumMod val="60000"/>
                  <a:lumOff val="40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27"/>
          <p:cNvSpPr>
            <a:spLocks noGrp="1"/>
          </p:cNvSpPr>
          <p:nvPr>
            <p:ph type="dt" sz="half" idx="10"/>
          </p:nvPr>
        </p:nvSpPr>
        <p:spPr>
          <a:xfrm>
            <a:off x="6400800" y="6354763"/>
            <a:ext cx="2286000" cy="366712"/>
          </a:xfrm>
          <a:prstGeom prst="rect">
            <a:avLst/>
          </a:prstGeom>
        </p:spPr>
        <p:txBody>
          <a:bodyPr/>
          <a:lstStyle>
            <a:lvl1pPr fontAlgn="auto">
              <a:spcBef>
                <a:spcPts val="0"/>
              </a:spcBef>
              <a:spcAft>
                <a:spcPts val="0"/>
              </a:spcAft>
              <a:defRPr sz="1400">
                <a:solidFill>
                  <a:prstClr val="black"/>
                </a:solidFill>
                <a:latin typeface="+mn-lt"/>
                <a:cs typeface="+mn-cs"/>
              </a:defRPr>
            </a:lvl1pPr>
          </a:lstStyle>
          <a:p>
            <a:pPr>
              <a:defRPr/>
            </a:pPr>
            <a:fld id="{38A46C78-8A9F-40A8-9346-7D6B0BA5B3A5}" type="datetime1">
              <a:rPr lang="en-US" smtClean="0"/>
              <a:pPr>
                <a:defRPr/>
              </a:pPr>
              <a:t>3/20/2017</a:t>
            </a:fld>
            <a:endParaRPr lang="en-US" dirty="0"/>
          </a:p>
        </p:txBody>
      </p:sp>
      <p:sp>
        <p:nvSpPr>
          <p:cNvPr id="6" name="Footer Placeholder 16"/>
          <p:cNvSpPr>
            <a:spLocks noGrp="1"/>
          </p:cNvSpPr>
          <p:nvPr>
            <p:ph type="ftr" sz="quarter" idx="11"/>
          </p:nvPr>
        </p:nvSpPr>
        <p:spPr>
          <a:xfrm>
            <a:off x="2898775" y="6354763"/>
            <a:ext cx="3475038" cy="366712"/>
          </a:xfrm>
        </p:spPr>
        <p:txBody>
          <a:bodyPr/>
          <a:lstStyle>
            <a:lvl1pPr>
              <a:defRPr b="0">
                <a:solidFill>
                  <a:srgbClr val="FF0000"/>
                </a:solidFill>
              </a:defRPr>
            </a:lvl1pPr>
          </a:lstStyle>
          <a:p>
            <a:pPr>
              <a:defRPr/>
            </a:pPr>
            <a:r>
              <a:rPr lang="en-US" dirty="0" smtClean="0"/>
              <a:t>DRAFT – Predecisional, Deliberative and Confidential</a:t>
            </a:r>
            <a:endParaRPr lang="en-US" dirty="0"/>
          </a:p>
        </p:txBody>
      </p:sp>
      <p:sp>
        <p:nvSpPr>
          <p:cNvPr id="7" name="Slide Number Placeholder 28"/>
          <p:cNvSpPr>
            <a:spLocks noGrp="1"/>
          </p:cNvSpPr>
          <p:nvPr>
            <p:ph type="sldNum" sz="quarter" idx="12"/>
          </p:nvPr>
        </p:nvSpPr>
        <p:spPr>
          <a:xfrm>
            <a:off x="1216025" y="6354763"/>
            <a:ext cx="1219200" cy="366712"/>
          </a:xfrm>
        </p:spPr>
        <p:txBody>
          <a:bodyPr/>
          <a:lstStyle>
            <a:lvl1pPr>
              <a:defRPr/>
            </a:lvl1pPr>
          </a:lstStyle>
          <a:p>
            <a:pPr>
              <a:defRPr/>
            </a:pPr>
            <a:fld id="{7BD31F74-C811-4C3A-A364-FB791B6DEB11}" type="slidenum">
              <a:rPr lang="en-US"/>
              <a:pPr>
                <a:defRPr/>
              </a:pPr>
              <a:t>‹#›</a:t>
            </a:fld>
            <a:endParaRPr lang="en-US" dirty="0"/>
          </a:p>
        </p:txBody>
      </p:sp>
    </p:spTree>
    <p:extLst>
      <p:ext uri="{BB962C8B-B14F-4D97-AF65-F5344CB8AC3E}">
        <p14:creationId xmlns:p14="http://schemas.microsoft.com/office/powerpoint/2010/main" val="1964529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922A617E-DF16-490A-AD20-5F95AC67F4F7}" type="datetime1">
              <a:rPr lang="en-US" smtClean="0"/>
              <a:pPr>
                <a:defRPr/>
              </a:pPr>
              <a:t>3/20/2017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3114336-C29F-4576-B3FF-427FB7921F99}" type="slidenum">
              <a:rPr lang="en-US"/>
              <a:pPr>
                <a:defRPr/>
              </a:pPr>
              <a:t>‹#›</a:t>
            </a:fld>
            <a:endParaRPr lang="en-US" dirty="0"/>
          </a:p>
        </p:txBody>
      </p:sp>
    </p:spTree>
    <p:extLst>
      <p:ext uri="{BB962C8B-B14F-4D97-AF65-F5344CB8AC3E}">
        <p14:creationId xmlns:p14="http://schemas.microsoft.com/office/powerpoint/2010/main" val="2721702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a:prstGeom prst="rect">
            <a:avLst/>
          </a:prstGeom>
        </p:spPr>
        <p:txBody>
          <a:bodyPr/>
          <a:lstStyle>
            <a:lvl1pPr fontAlgn="auto">
              <a:spcBef>
                <a:spcPts val="0"/>
              </a:spcBef>
              <a:spcAft>
                <a:spcPts val="0"/>
              </a:spcAft>
              <a:defRPr>
                <a:solidFill>
                  <a:prstClr val="white"/>
                </a:solidFill>
                <a:latin typeface="+mn-lt"/>
                <a:cs typeface="+mn-cs"/>
              </a:defRPr>
            </a:lvl1pPr>
          </a:lstStyle>
          <a:p>
            <a:pPr>
              <a:defRPr/>
            </a:pPr>
            <a:fld id="{A2C658B6-640F-43D0-86F0-FD1D1A96425F}" type="datetime1">
              <a:rPr lang="en-US" smtClean="0"/>
              <a:pPr>
                <a:defRPr/>
              </a:pPr>
              <a:t>3/20/2017</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r>
              <a:rPr lang="en-US" dirty="0" smtClean="0"/>
              <a:t>DRAFT – Predecisional, Deliberative and Confidential</a:t>
            </a:r>
            <a:endParaRPr lang="en-US" dirty="0"/>
          </a:p>
        </p:txBody>
      </p:sp>
      <p:sp>
        <p:nvSpPr>
          <p:cNvPr id="8" name="Slide Number Placeholder 5"/>
          <p:cNvSpPr>
            <a:spLocks noGrp="1"/>
          </p:cNvSpPr>
          <p:nvPr>
            <p:ph type="sldNum" sz="quarter" idx="12"/>
          </p:nvPr>
        </p:nvSpPr>
        <p:spPr>
          <a:xfrm>
            <a:off x="1069975" y="6354763"/>
            <a:ext cx="1520825" cy="366712"/>
          </a:xfrm>
        </p:spPr>
        <p:txBody>
          <a:bodyPr/>
          <a:lstStyle>
            <a:lvl1pPr>
              <a:defRPr>
                <a:solidFill>
                  <a:srgbClr val="EEECE1"/>
                </a:solidFill>
              </a:defRPr>
            </a:lvl1pPr>
          </a:lstStyle>
          <a:p>
            <a:pPr>
              <a:defRPr/>
            </a:pPr>
            <a:fld id="{3AC7004D-B188-4141-89E5-BD17D0637B22}" type="slidenum">
              <a:rPr lang="en-US"/>
              <a:pPr>
                <a:defRPr/>
              </a:pPr>
              <a:t>‹#›</a:t>
            </a:fld>
            <a:endParaRPr lang="en-US" dirty="0"/>
          </a:p>
        </p:txBody>
      </p:sp>
    </p:spTree>
    <p:extLst>
      <p:ext uri="{BB962C8B-B14F-4D97-AF65-F5344CB8AC3E}">
        <p14:creationId xmlns:p14="http://schemas.microsoft.com/office/powerpoint/2010/main" val="51423480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D2628335-5DE2-4844-9C6D-0F41CAF1386E}" type="datetime1">
              <a:rPr lang="en-US" smtClean="0"/>
              <a:pPr>
                <a:defRPr/>
              </a:pPr>
              <a:t>3/20/2017</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0F88424B-CA59-45AA-B06B-17A8B5EB709D}" type="slidenum">
              <a:rPr lang="en-US"/>
              <a:pPr>
                <a:defRPr/>
              </a:pPr>
              <a:t>‹#›</a:t>
            </a:fld>
            <a:endParaRPr lang="en-US" dirty="0"/>
          </a:p>
        </p:txBody>
      </p:sp>
    </p:spTree>
    <p:extLst>
      <p:ext uri="{BB962C8B-B14F-4D97-AF65-F5344CB8AC3E}">
        <p14:creationId xmlns:p14="http://schemas.microsoft.com/office/powerpoint/2010/main" val="2113144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Autofit/>
          </a:bodyPr>
          <a:lstStyle>
            <a:lvl1pP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285875"/>
            <a:ext cx="4040188" cy="685800"/>
          </a:xfrm>
          <a:noFill/>
          <a:ln>
            <a:noFill/>
          </a:ln>
        </p:spPr>
        <p:txBody>
          <a:bodyPr anchor="ctr">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ct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758B64ED-95B7-465B-8707-BB70AACAC47A}" type="datetime1">
              <a:rPr lang="en-US" smtClean="0"/>
              <a:pPr>
                <a:defRPr/>
              </a:pPr>
              <a:t>3/20/2017</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98BE57D7-9E90-407B-B7F8-E9F829F6B8BE}" type="slidenum">
              <a:rPr lang="en-US"/>
              <a:pPr>
                <a:defRPr/>
              </a:pPr>
              <a:t>‹#›</a:t>
            </a:fld>
            <a:endParaRPr lang="en-US" dirty="0"/>
          </a:p>
        </p:txBody>
      </p:sp>
    </p:spTree>
    <p:extLst>
      <p:ext uri="{BB962C8B-B14F-4D97-AF65-F5344CB8AC3E}">
        <p14:creationId xmlns:p14="http://schemas.microsoft.com/office/powerpoint/2010/main" val="380107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457200" y="228600"/>
            <a:ext cx="8229600" cy="83820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478E10AB-CEAF-4F20-99FB-76750E62499E}" type="datetime1">
              <a:rPr lang="en-US" smtClean="0"/>
              <a:pPr>
                <a:defRPr/>
              </a:pPr>
              <a:t>3/20/2017</a:t>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D21AFB05-5D0E-4651-8C9D-A2AB34AA7353}" type="slidenum">
              <a:rPr lang="en-US"/>
              <a:pPr>
                <a:defRPr/>
              </a:pPr>
              <a:t>‹#›</a:t>
            </a:fld>
            <a:endParaRPr lang="en-US" dirty="0"/>
          </a:p>
        </p:txBody>
      </p:sp>
    </p:spTree>
    <p:extLst>
      <p:ext uri="{BB962C8B-B14F-4D97-AF65-F5344CB8AC3E}">
        <p14:creationId xmlns:p14="http://schemas.microsoft.com/office/powerpoint/2010/main" val="1642959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Isosceles Triangle 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3" name="Date Placeholder 1"/>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9B89C1BA-8DBB-4683-BBA8-BE039BE3ADE2}" type="datetime1">
              <a:rPr lang="en-US" smtClean="0"/>
              <a:pPr>
                <a:defRPr/>
              </a:pPr>
              <a:t>3/20/2017</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4D2EE056-B052-4CF6-82E8-2E3FCF42D7C3}" type="slidenum">
              <a:rPr lang="en-US"/>
              <a:pPr>
                <a:defRPr/>
              </a:pPr>
              <a:t>‹#›</a:t>
            </a:fld>
            <a:endParaRPr lang="en-US" dirty="0"/>
          </a:p>
        </p:txBody>
      </p:sp>
    </p:spTree>
    <p:extLst>
      <p:ext uri="{BB962C8B-B14F-4D97-AF65-F5344CB8AC3E}">
        <p14:creationId xmlns:p14="http://schemas.microsoft.com/office/powerpoint/2010/main" val="1533274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t>DRAFT – Predecisional, Deliberative and Confidential</a:t>
            </a:r>
            <a:endParaRPr lang="en-US" dirty="0"/>
          </a:p>
        </p:txBody>
      </p:sp>
      <p:sp>
        <p:nvSpPr>
          <p:cNvPr id="4" name="Slide Number Placeholder 22"/>
          <p:cNvSpPr>
            <a:spLocks noGrp="1"/>
          </p:cNvSpPr>
          <p:nvPr>
            <p:ph type="sldNum" sz="quarter" idx="11"/>
          </p:nvPr>
        </p:nvSpPr>
        <p:spPr/>
        <p:txBody>
          <a:bodyPr/>
          <a:lstStyle>
            <a:lvl1pPr>
              <a:defRPr/>
            </a:lvl1pPr>
          </a:lstStyle>
          <a:p>
            <a:pPr>
              <a:defRPr/>
            </a:pPr>
            <a:fld id="{FF61F10F-4672-498F-AC4D-ABC5B5709C30}" type="slidenum">
              <a:rPr lang="en-US"/>
              <a:pPr>
                <a:defRPr/>
              </a:pPr>
              <a:t>‹#›</a:t>
            </a:fld>
            <a:endParaRPr lang="en-US" dirty="0"/>
          </a:p>
        </p:txBody>
      </p:sp>
    </p:spTree>
    <p:extLst>
      <p:ext uri="{BB962C8B-B14F-4D97-AF65-F5344CB8AC3E}">
        <p14:creationId xmlns:p14="http://schemas.microsoft.com/office/powerpoint/2010/main" val="213962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prstClr val="black"/>
              </a:solidFill>
              <a:latin typeface="Calibri" pitchFamily="34" charset="0"/>
            </a:endParaRPr>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prstClr val="black"/>
              </a:solidFill>
              <a:latin typeface="Calibri" pitchFamily="34" charset="0"/>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0E01A87D-9F6F-42D3-83EB-A1E5BC70E2A0}" type="datetime1">
              <a:rPr lang="en-US" smtClean="0"/>
              <a:pPr>
                <a:defRPr/>
              </a:pPr>
              <a:t>3/20/2017</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101BEB23-679B-4784-A345-3FF34FE4275D}" type="slidenum">
              <a:rPr lang="en-US"/>
              <a:pPr>
                <a:defRPr/>
              </a:pPr>
              <a:t>‹#›</a:t>
            </a:fld>
            <a:endParaRPr lang="en-US" dirty="0"/>
          </a:p>
        </p:txBody>
      </p:sp>
    </p:spTree>
    <p:extLst>
      <p:ext uri="{BB962C8B-B14F-4D97-AF65-F5344CB8AC3E}">
        <p14:creationId xmlns:p14="http://schemas.microsoft.com/office/powerpoint/2010/main" val="355449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prstClr val="white"/>
              </a:solidFill>
              <a:latin typeface="Calibri" pitchFamily="34" charset="0"/>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white"/>
                </a:solidFill>
                <a:latin typeface="+mn-lt"/>
                <a:cs typeface="+mn-cs"/>
              </a:defRPr>
            </a:lvl1pPr>
          </a:lstStyle>
          <a:p>
            <a:pPr>
              <a:defRPr/>
            </a:pPr>
            <a:fld id="{AF7963B3-2326-4C9F-90A1-CD67ECC8C49E}" type="datetime1">
              <a:rPr lang="en-US" smtClean="0"/>
              <a:pPr>
                <a:defRPr/>
              </a:pPr>
              <a:t>3/20/2017</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10" name="Slide Number Placeholder 6"/>
          <p:cNvSpPr>
            <a:spLocks noGrp="1"/>
          </p:cNvSpPr>
          <p:nvPr>
            <p:ph type="sldNum" sz="quarter" idx="12"/>
          </p:nvPr>
        </p:nvSpPr>
        <p:spPr/>
        <p:txBody>
          <a:bodyPr/>
          <a:lstStyle>
            <a:lvl1pPr>
              <a:defRPr>
                <a:solidFill>
                  <a:srgbClr val="EEECE1"/>
                </a:solidFill>
              </a:defRPr>
            </a:lvl1pPr>
          </a:lstStyle>
          <a:p>
            <a:pPr>
              <a:defRPr/>
            </a:pPr>
            <a:fld id="{AE1D082B-761E-445A-9248-058FB7803AA7}" type="slidenum">
              <a:rPr lang="en-US"/>
              <a:pPr>
                <a:defRPr/>
              </a:pPr>
              <a:t>‹#›</a:t>
            </a:fld>
            <a:endParaRPr lang="en-US" dirty="0"/>
          </a:p>
        </p:txBody>
      </p:sp>
    </p:spTree>
    <p:extLst>
      <p:ext uri="{BB962C8B-B14F-4D97-AF65-F5344CB8AC3E}">
        <p14:creationId xmlns:p14="http://schemas.microsoft.com/office/powerpoint/2010/main" val="161768143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C2D585EE-773C-4676-B522-678157917BE8}" type="datetime1">
              <a:rPr lang="en-US" smtClean="0"/>
              <a:pPr>
                <a:defRPr/>
              </a:pPr>
              <a:t>3/20/2017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52C188-049A-4EFB-8ECB-8AF1E461FCE8}" type="slidenum">
              <a:rPr lang="en-US"/>
              <a:pPr>
                <a:defRPr/>
              </a:pPr>
              <a:t>‹#›</a:t>
            </a:fld>
            <a:endParaRPr lang="en-US" dirty="0"/>
          </a:p>
        </p:txBody>
      </p:sp>
    </p:spTree>
    <p:extLst>
      <p:ext uri="{BB962C8B-B14F-4D97-AF65-F5344CB8AC3E}">
        <p14:creationId xmlns:p14="http://schemas.microsoft.com/office/powerpoint/2010/main" val="2311916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prstClr val="black"/>
              </a:solidFill>
              <a:latin typeface="Calibri" pitchFamily="34" charset="0"/>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Straight Connector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prstClr val="black"/>
              </a:solidFill>
              <a:latin typeface="Calibri" pitchFamily="34"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400800" y="6356350"/>
            <a:ext cx="2289175" cy="365125"/>
          </a:xfrm>
          <a:prstGeom prst="rect">
            <a:avLst/>
          </a:prstGeom>
        </p:spPr>
        <p:txBody>
          <a:bodyPr/>
          <a:lstStyle>
            <a:lvl1pPr fontAlgn="auto">
              <a:spcBef>
                <a:spcPts val="0"/>
              </a:spcBef>
              <a:spcAft>
                <a:spcPts val="0"/>
              </a:spcAft>
              <a:defRPr>
                <a:solidFill>
                  <a:prstClr val="black"/>
                </a:solidFill>
                <a:latin typeface="+mn-lt"/>
                <a:cs typeface="+mn-cs"/>
              </a:defRPr>
            </a:lvl1pPr>
          </a:lstStyle>
          <a:p>
            <a:pPr>
              <a:defRPr/>
            </a:pPr>
            <a:fld id="{241598CA-C089-4758-8F5B-7C3336524972}" type="datetime1">
              <a:rPr lang="en-US" smtClean="0"/>
              <a:pPr>
                <a:defRPr/>
              </a:pPr>
              <a:t>3/20/2017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DRAFT – Predecisional, Deliberative and Confidential</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189EEBA-A072-492B-93B1-E609B1032337}" type="slidenum">
              <a:rPr lang="en-US"/>
              <a:pPr>
                <a:defRPr/>
              </a:pPr>
              <a:t>‹#›</a:t>
            </a:fld>
            <a:endParaRPr lang="en-US" dirty="0"/>
          </a:p>
        </p:txBody>
      </p:sp>
    </p:spTree>
    <p:extLst>
      <p:ext uri="{BB962C8B-B14F-4D97-AF65-F5344CB8AC3E}">
        <p14:creationId xmlns:p14="http://schemas.microsoft.com/office/powerpoint/2010/main" val="334119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000000"/>
                </a:solidFill>
              </a:defRPr>
            </a:lvl1pPr>
          </a:lstStyle>
          <a:p>
            <a:pPr fontAlgn="base">
              <a:spcBef>
                <a:spcPct val="0"/>
              </a:spcBef>
              <a:spcAft>
                <a:spcPct val="0"/>
              </a:spcAft>
              <a:defRPr/>
            </a:pPr>
            <a:fld id="{C68F2C21-D59A-4FD1-ACDD-6E16FF658A99}" type="datetime1">
              <a:rPr lang="en-US" smtClean="0">
                <a:latin typeface="Calibri" pitchFamily="34" charset="0"/>
              </a:rPr>
              <a:pPr fontAlgn="base">
                <a:spcBef>
                  <a:spcPct val="0"/>
                </a:spcBef>
                <a:spcAft>
                  <a:spcPct val="0"/>
                </a:spcAft>
                <a:defRPr/>
              </a:pPr>
              <a:t>3/20/2017</a:t>
            </a:fld>
            <a:endParaRPr lang="en-US" dirty="0">
              <a:latin typeface="Calibri" pitchFamily="34" charset="0"/>
            </a:endParaRPr>
          </a:p>
        </p:txBody>
      </p:sp>
      <p:sp>
        <p:nvSpPr>
          <p:cNvPr id="4" name="Footer Placeholder 3"/>
          <p:cNvSpPr>
            <a:spLocks noGrp="1"/>
          </p:cNvSpPr>
          <p:nvPr>
            <p:ph type="ftr" sz="quarter" idx="11"/>
          </p:nvPr>
        </p:nvSpPr>
        <p:spPr/>
        <p:txBody>
          <a:bodyPr/>
          <a:lstStyle>
            <a:lvl1pPr>
              <a:defRPr>
                <a:solidFill>
                  <a:srgbClr val="000000"/>
                </a:solidFill>
              </a:defRPr>
            </a:lvl1pPr>
          </a:lstStyle>
          <a:p>
            <a:pPr>
              <a:defRPr/>
            </a:pPr>
            <a:r>
              <a:rPr lang="en-US" dirty="0" smtClean="0"/>
              <a:t>DRAFT – Predecisional, Deliberative and Confidential</a:t>
            </a:r>
            <a:endParaRPr lang="en-US" dirty="0"/>
          </a:p>
        </p:txBody>
      </p:sp>
    </p:spTree>
    <p:extLst>
      <p:ext uri="{BB962C8B-B14F-4D97-AF65-F5344CB8AC3E}">
        <p14:creationId xmlns:p14="http://schemas.microsoft.com/office/powerpoint/2010/main" val="55930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8E2B78-AB72-4893-8282-A81BB3A88B4D}"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8E2B78-AB72-4893-8282-A81BB3A88B4D}"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8E2B78-AB72-4893-8282-A81BB3A88B4D}"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8E2B78-AB72-4893-8282-A81BB3A88B4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28E2B78-AB72-4893-8282-A81BB3A88B4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ctr" eaLnBrk="1" fontAlgn="auto" latinLnBrk="0" hangingPunct="1">
              <a:spcBef>
                <a:spcPts val="0"/>
              </a:spcBef>
              <a:spcAft>
                <a:spcPts val="0"/>
              </a:spcAft>
              <a:defRPr kumimoji="0" sz="1400" b="0">
                <a:solidFill>
                  <a:srgbClr val="FF0000"/>
                </a:solidFill>
                <a:latin typeface="+mn-lt"/>
                <a:cs typeface="+mn-cs"/>
              </a:defRPr>
            </a:lvl1pPr>
          </a:lstStyle>
          <a:p>
            <a:pPr>
              <a:defRPr/>
            </a:pPr>
            <a:r>
              <a:rPr lang="en-US" dirty="0" smtClean="0"/>
              <a:t>DRAFT – Predecisional, Deliberative and Confidential</a:t>
            </a:r>
            <a:endParaRPr lang="en-US" dirty="0"/>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rgbClr val="1F497D"/>
                </a:solidFill>
                <a:latin typeface="+mn-lt"/>
                <a:cs typeface="+mn-cs"/>
              </a:defRPr>
            </a:lvl1pPr>
          </a:lstStyle>
          <a:p>
            <a:pPr>
              <a:defRPr/>
            </a:pPr>
            <a:fld id="{0B46BA30-BE6A-4A6A-AE7B-E37CE271644B}" type="slidenum">
              <a:rPr lang="en-US"/>
              <a:pPr>
                <a:defRPr/>
              </a:pPr>
              <a:t>‹#›</a:t>
            </a:fld>
            <a:endParaRPr lang="en-US"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pic>
        <p:nvPicPr>
          <p:cNvPr id="1031" name="Picture 5" descr="SBA 2c logo blk type +s"/>
          <p:cNvPicPr>
            <a:picLocks noChangeAspect="1" noChangeArrowheads="1"/>
          </p:cNvPicPr>
          <p:nvPr/>
        </p:nvPicPr>
        <p:blipFill>
          <a:blip r:embed="rId15" cstate="print">
            <a:extLst>
              <a:ext uri="{28A0092B-C50C-407E-A947-70E740481C1C}">
                <a14:useLocalDpi xmlns:a14="http://schemas.microsoft.com/office/drawing/2010/main" val="0"/>
              </a:ext>
            </a:extLst>
          </a:blip>
          <a:srcRect b="18401"/>
          <a:stretch>
            <a:fillRect/>
          </a:stretch>
        </p:blipFill>
        <p:spPr bwMode="auto">
          <a:xfrm>
            <a:off x="7913688" y="6375400"/>
            <a:ext cx="773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457200" y="1127125"/>
            <a:ext cx="8229600" cy="46038"/>
          </a:xfrm>
          <a:prstGeom prst="rect">
            <a:avLst/>
          </a:prstGeom>
          <a:gradFill flip="none" rotWithShape="1">
            <a:gsLst>
              <a:gs pos="0">
                <a:schemeClr val="accent1">
                  <a:lumMod val="50000"/>
                </a:schemeClr>
              </a:gs>
              <a:gs pos="25000">
                <a:schemeClr val="accent1">
                  <a:lumMod val="20000"/>
                  <a:lumOff val="80000"/>
                </a:schemeClr>
              </a:gs>
              <a:gs pos="75000">
                <a:schemeClr val="accent1">
                  <a:lumMod val="60000"/>
                  <a:lumOff val="40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6" name="Rectangle 15"/>
          <p:cNvSpPr/>
          <p:nvPr/>
        </p:nvSpPr>
        <p:spPr>
          <a:xfrm>
            <a:off x="457200" y="6218238"/>
            <a:ext cx="8229600" cy="46037"/>
          </a:xfrm>
          <a:prstGeom prst="rect">
            <a:avLst/>
          </a:prstGeom>
          <a:gradFill flip="none" rotWithShape="1">
            <a:gsLst>
              <a:gs pos="0">
                <a:schemeClr val="accent1">
                  <a:lumMod val="50000"/>
                </a:schemeClr>
              </a:gs>
              <a:gs pos="25000">
                <a:schemeClr val="accent1">
                  <a:lumMod val="20000"/>
                  <a:lumOff val="80000"/>
                </a:schemeClr>
              </a:gs>
              <a:gs pos="75000">
                <a:schemeClr val="accent1">
                  <a:lumMod val="60000"/>
                  <a:lumOff val="40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extLst>
      <p:ext uri="{BB962C8B-B14F-4D97-AF65-F5344CB8AC3E}">
        <p14:creationId xmlns:p14="http://schemas.microsoft.com/office/powerpoint/2010/main" val="2348061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iming>
    <p:tnLst>
      <p:par>
        <p:cTn id="1" dur="indefinite" restart="never" nodeType="tmRoot"/>
      </p:par>
    </p:tnLst>
  </p:timing>
  <p:hf hdr="0" dt="0"/>
  <p:txStyles>
    <p:titleStyle>
      <a:lvl1pPr algn="l" rtl="0" eaLnBrk="0" fontAlgn="base" hangingPunct="0">
        <a:spcBef>
          <a:spcPct val="0"/>
        </a:spcBef>
        <a:spcAft>
          <a:spcPct val="0"/>
        </a:spcAft>
        <a:defRPr sz="2800" kern="1200">
          <a:solidFill>
            <a:schemeClr val="tx2"/>
          </a:solidFill>
          <a:latin typeface="Book Antiqua" pitchFamily="18" charset="0"/>
          <a:ea typeface="+mj-ea"/>
          <a:cs typeface="+mj-cs"/>
        </a:defRPr>
      </a:lvl1pPr>
      <a:lvl2pPr algn="l" rtl="0" eaLnBrk="0" fontAlgn="base" hangingPunct="0">
        <a:spcBef>
          <a:spcPct val="0"/>
        </a:spcBef>
        <a:spcAft>
          <a:spcPct val="0"/>
        </a:spcAft>
        <a:defRPr sz="2800">
          <a:solidFill>
            <a:schemeClr val="tx2"/>
          </a:solidFill>
          <a:latin typeface="Book Antiqua" pitchFamily="18" charset="0"/>
        </a:defRPr>
      </a:lvl2pPr>
      <a:lvl3pPr algn="l" rtl="0" eaLnBrk="0" fontAlgn="base" hangingPunct="0">
        <a:spcBef>
          <a:spcPct val="0"/>
        </a:spcBef>
        <a:spcAft>
          <a:spcPct val="0"/>
        </a:spcAft>
        <a:defRPr sz="2800">
          <a:solidFill>
            <a:schemeClr val="tx2"/>
          </a:solidFill>
          <a:latin typeface="Book Antiqua" pitchFamily="18" charset="0"/>
        </a:defRPr>
      </a:lvl3pPr>
      <a:lvl4pPr algn="l" rtl="0" eaLnBrk="0" fontAlgn="base" hangingPunct="0">
        <a:spcBef>
          <a:spcPct val="0"/>
        </a:spcBef>
        <a:spcAft>
          <a:spcPct val="0"/>
        </a:spcAft>
        <a:defRPr sz="2800">
          <a:solidFill>
            <a:schemeClr val="tx2"/>
          </a:solidFill>
          <a:latin typeface="Book Antiqua" pitchFamily="18" charset="0"/>
        </a:defRPr>
      </a:lvl4pPr>
      <a:lvl5pPr algn="l" rtl="0" eaLnBrk="0" fontAlgn="base" hangingPunct="0">
        <a:spcBef>
          <a:spcPct val="0"/>
        </a:spcBef>
        <a:spcAft>
          <a:spcPct val="0"/>
        </a:spcAft>
        <a:defRPr sz="2800">
          <a:solidFill>
            <a:schemeClr val="tx2"/>
          </a:solidFill>
          <a:latin typeface="Book Antiqua" pitchFamily="18" charset="0"/>
        </a:defRPr>
      </a:lvl5pPr>
      <a:lvl6pPr marL="457200" algn="l" rtl="0" eaLnBrk="1" fontAlgn="base" hangingPunct="1">
        <a:spcBef>
          <a:spcPct val="0"/>
        </a:spcBef>
        <a:spcAft>
          <a:spcPct val="0"/>
        </a:spcAft>
        <a:defRPr sz="2800">
          <a:solidFill>
            <a:schemeClr val="tx2"/>
          </a:solidFill>
          <a:latin typeface="Book Antiqua" pitchFamily="18" charset="0"/>
        </a:defRPr>
      </a:lvl6pPr>
      <a:lvl7pPr marL="914400" algn="l" rtl="0" eaLnBrk="1" fontAlgn="base" hangingPunct="1">
        <a:spcBef>
          <a:spcPct val="0"/>
        </a:spcBef>
        <a:spcAft>
          <a:spcPct val="0"/>
        </a:spcAft>
        <a:defRPr sz="2800">
          <a:solidFill>
            <a:schemeClr val="tx2"/>
          </a:solidFill>
          <a:latin typeface="Book Antiqua" pitchFamily="18" charset="0"/>
        </a:defRPr>
      </a:lvl7pPr>
      <a:lvl8pPr marL="1371600" algn="l" rtl="0" eaLnBrk="1" fontAlgn="base" hangingPunct="1">
        <a:spcBef>
          <a:spcPct val="0"/>
        </a:spcBef>
        <a:spcAft>
          <a:spcPct val="0"/>
        </a:spcAft>
        <a:defRPr sz="2800">
          <a:solidFill>
            <a:schemeClr val="tx2"/>
          </a:solidFill>
          <a:latin typeface="Book Antiqua" pitchFamily="18" charset="0"/>
        </a:defRPr>
      </a:lvl8pPr>
      <a:lvl9pPr marL="1828800" algn="l" rtl="0" eaLnBrk="1" fontAlgn="base" hangingPunct="1">
        <a:spcBef>
          <a:spcPct val="0"/>
        </a:spcBef>
        <a:spcAft>
          <a:spcPct val="0"/>
        </a:spcAft>
        <a:defRPr sz="2800">
          <a:solidFill>
            <a:schemeClr val="tx2"/>
          </a:solidFill>
          <a:latin typeface="Book Antiqua"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1E375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533400"/>
            <a:ext cx="8229600" cy="1470025"/>
          </a:xfrm>
        </p:spPr>
        <p:txBody>
          <a:bodyPr>
            <a:noAutofit/>
          </a:bodyPr>
          <a:lstStyle/>
          <a:p>
            <a:pPr algn="ctr"/>
            <a:r>
              <a:rPr lang="en-US" sz="2800" dirty="0" smtClean="0">
                <a:solidFill>
                  <a:schemeClr val="tx1"/>
                </a:solidFill>
                <a:latin typeface="Cambria" panose="02040503050406030204" pitchFamily="18" charset="0"/>
                <a:cs typeface="Angsana New" panose="02020603050405020304" pitchFamily="18" charset="-34"/>
              </a:rPr>
              <a:t/>
            </a:r>
            <a:br>
              <a:rPr lang="en-US" sz="2800" dirty="0" smtClean="0">
                <a:solidFill>
                  <a:schemeClr val="tx1"/>
                </a:solidFill>
                <a:latin typeface="Cambria" panose="02040503050406030204" pitchFamily="18" charset="0"/>
                <a:cs typeface="Angsana New" panose="02020603050405020304" pitchFamily="18" charset="-34"/>
              </a:rPr>
            </a:br>
            <a:r>
              <a:rPr lang="en-US" sz="2800" dirty="0">
                <a:solidFill>
                  <a:schemeClr val="tx1"/>
                </a:solidFill>
                <a:latin typeface="Cambria" panose="02040503050406030204" pitchFamily="18" charset="0"/>
                <a:cs typeface="Angsana New" panose="02020603050405020304" pitchFamily="18" charset="-34"/>
              </a:rPr>
              <a:t/>
            </a:r>
            <a:br>
              <a:rPr lang="en-US" sz="2800" dirty="0">
                <a:solidFill>
                  <a:schemeClr val="tx1"/>
                </a:solidFill>
                <a:latin typeface="Cambria" panose="02040503050406030204" pitchFamily="18" charset="0"/>
                <a:cs typeface="Angsana New" panose="02020603050405020304" pitchFamily="18" charset="-34"/>
              </a:rPr>
            </a:br>
            <a:r>
              <a:rPr lang="en-US" sz="2800" dirty="0" smtClean="0">
                <a:solidFill>
                  <a:schemeClr val="tx1"/>
                </a:solidFill>
                <a:latin typeface="Cambria" panose="02040503050406030204" pitchFamily="18" charset="0"/>
                <a:cs typeface="Angsana New" panose="02020603050405020304" pitchFamily="18" charset="-34"/>
              </a:rPr>
              <a:t/>
            </a:r>
            <a:br>
              <a:rPr lang="en-US" sz="2800" dirty="0" smtClean="0">
                <a:solidFill>
                  <a:schemeClr val="tx1"/>
                </a:solidFill>
                <a:latin typeface="Cambria" panose="02040503050406030204" pitchFamily="18" charset="0"/>
                <a:cs typeface="Angsana New" panose="02020603050405020304" pitchFamily="18" charset="-34"/>
              </a:rPr>
            </a:br>
            <a:r>
              <a:rPr lang="en-US" sz="2800" dirty="0" smtClean="0">
                <a:solidFill>
                  <a:schemeClr val="tx1"/>
                </a:solidFill>
                <a:latin typeface="Cambria" panose="02040503050406030204" pitchFamily="18" charset="0"/>
                <a:cs typeface="Angsana New" panose="02020603050405020304" pitchFamily="18" charset="-34"/>
              </a:rPr>
              <a:t>Strategic Planning and</a:t>
            </a:r>
            <a:r>
              <a:rPr lang="en-US" sz="4400" b="1" dirty="0">
                <a:solidFill>
                  <a:schemeClr val="tx1"/>
                </a:solidFill>
                <a:latin typeface="Cambria" panose="02040503050406030204" pitchFamily="18" charset="0"/>
                <a:cs typeface="Angsana New" panose="02020603050405020304" pitchFamily="18" charset="-34"/>
              </a:rPr>
              <a:t/>
            </a:r>
            <a:br>
              <a:rPr lang="en-US" sz="4400" b="1" dirty="0">
                <a:solidFill>
                  <a:schemeClr val="tx1"/>
                </a:solidFill>
                <a:latin typeface="Cambria" panose="02040503050406030204" pitchFamily="18" charset="0"/>
                <a:cs typeface="Angsana New" panose="02020603050405020304" pitchFamily="18" charset="-34"/>
              </a:rPr>
            </a:br>
            <a:r>
              <a:rPr lang="en-US" sz="2800" dirty="0" smtClean="0">
                <a:solidFill>
                  <a:schemeClr val="tx1"/>
                </a:solidFill>
                <a:latin typeface="Cambria" panose="02040503050406030204" pitchFamily="18" charset="0"/>
                <a:cs typeface="Angsana New" panose="02020603050405020304" pitchFamily="18" charset="-34"/>
              </a:rPr>
              <a:t>Enterprise Risk Management Integration</a:t>
            </a:r>
            <a:endParaRPr lang="en-US" sz="4400" b="1" dirty="0" smtClean="0">
              <a:solidFill>
                <a:schemeClr val="tx1"/>
              </a:solidFill>
              <a:latin typeface="Cambria" panose="02040503050406030204" pitchFamily="18" charset="0"/>
              <a:cs typeface="Angsana New" panose="02020603050405020304" pitchFamily="18" charset="-34"/>
            </a:endParaRPr>
          </a:p>
        </p:txBody>
      </p:sp>
      <p:sp>
        <p:nvSpPr>
          <p:cNvPr id="3" name="TextBox 2"/>
          <p:cNvSpPr txBox="1"/>
          <p:nvPr/>
        </p:nvSpPr>
        <p:spPr>
          <a:xfrm>
            <a:off x="2895600" y="5181600"/>
            <a:ext cx="3886200" cy="1200329"/>
          </a:xfrm>
          <a:prstGeom prst="rect">
            <a:avLst/>
          </a:prstGeom>
          <a:noFill/>
        </p:spPr>
        <p:txBody>
          <a:bodyPr wrap="square" rtlCol="0">
            <a:spAutoFit/>
          </a:bodyPr>
          <a:lstStyle/>
          <a:p>
            <a:pPr algn="ctr"/>
            <a:r>
              <a:rPr lang="en-US" dirty="0" smtClean="0">
                <a:latin typeface="Cambria" panose="02040503050406030204" pitchFamily="18" charset="0"/>
                <a:cs typeface="Angsana New" panose="02020603050405020304" pitchFamily="18" charset="-34"/>
              </a:rPr>
              <a:t>Presentation for the </a:t>
            </a:r>
          </a:p>
          <a:p>
            <a:pPr algn="ctr"/>
            <a:r>
              <a:rPr lang="en-US" dirty="0" smtClean="0">
                <a:latin typeface="Cambria" panose="02040503050406030204" pitchFamily="18" charset="0"/>
                <a:cs typeface="Angsana New" panose="02020603050405020304" pitchFamily="18" charset="-34"/>
              </a:rPr>
              <a:t>Strategic Planning Working Group</a:t>
            </a:r>
          </a:p>
          <a:p>
            <a:pPr algn="ctr"/>
            <a:endParaRPr lang="en-US" dirty="0" smtClean="0">
              <a:latin typeface="Cambria" panose="02040503050406030204" pitchFamily="18" charset="0"/>
              <a:cs typeface="Angsana New" panose="02020603050405020304" pitchFamily="18" charset="-34"/>
            </a:endParaRPr>
          </a:p>
          <a:p>
            <a:pPr algn="ctr"/>
            <a:r>
              <a:rPr lang="en-US" dirty="0" smtClean="0">
                <a:latin typeface="Cambria" panose="02040503050406030204" pitchFamily="18" charset="0"/>
                <a:cs typeface="Angsana New" panose="02020603050405020304" pitchFamily="18" charset="-34"/>
              </a:rPr>
              <a:t>March 22, 2017</a:t>
            </a:r>
            <a:endParaRPr lang="en-US" dirty="0">
              <a:latin typeface="Cambria" panose="02040503050406030204" pitchFamily="18" charset="0"/>
              <a:cs typeface="Angsana New" panose="02020603050405020304" pitchFamily="18" charset="-34"/>
            </a:endParaRPr>
          </a:p>
        </p:txBody>
      </p:sp>
      <p:sp>
        <p:nvSpPr>
          <p:cNvPr id="13" name="Rectangle 12"/>
          <p:cNvSpPr/>
          <p:nvPr/>
        </p:nvSpPr>
        <p:spPr bwMode="auto">
          <a:xfrm>
            <a:off x="-95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4" name="Rectangle 13"/>
          <p:cNvSpPr/>
          <p:nvPr/>
        </p:nvSpPr>
        <p:spPr bwMode="auto">
          <a:xfrm>
            <a:off x="-95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5" name="Straight Connector 14"/>
          <p:cNvCxnSpPr/>
          <p:nvPr/>
        </p:nvCxnSpPr>
        <p:spPr>
          <a:xfrm flipH="1">
            <a:off x="857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2362200"/>
            <a:ext cx="2173306"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082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685800" y="495300"/>
            <a:ext cx="78486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a:t>The Evolution of ERM </a:t>
            </a:r>
            <a:r>
              <a:rPr lang="en-US" sz="2400" dirty="0" smtClean="0"/>
              <a:t>at the SBA</a:t>
            </a:r>
            <a:endParaRPr lang="en-US" sz="2400" dirty="0"/>
          </a:p>
        </p:txBody>
      </p:sp>
      <p:sp>
        <p:nvSpPr>
          <p:cNvPr id="14" name="Rectangle 13"/>
          <p:cNvSpPr/>
          <p:nvPr/>
        </p:nvSpPr>
        <p:spPr bwMode="auto">
          <a:xfrm>
            <a:off x="-857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857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95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58200" y="6520190"/>
            <a:ext cx="533400" cy="261610"/>
          </a:xfrm>
          <a:prstGeom prst="rect">
            <a:avLst/>
          </a:prstGeom>
          <a:noFill/>
        </p:spPr>
        <p:txBody>
          <a:bodyPr wrap="square" rtlCol="0">
            <a:spAutoFit/>
          </a:bodyPr>
          <a:lstStyle/>
          <a:p>
            <a:r>
              <a:rPr lang="en-US" sz="1050" dirty="0" smtClean="0"/>
              <a:t>1</a:t>
            </a:r>
            <a:endParaRPr lang="en-US" sz="1050" dirty="0"/>
          </a:p>
        </p:txBody>
      </p:sp>
      <p:sp>
        <p:nvSpPr>
          <p:cNvPr id="11" name="Shape 10"/>
          <p:cNvSpPr/>
          <p:nvPr/>
        </p:nvSpPr>
        <p:spPr>
          <a:xfrm>
            <a:off x="190500" y="1152525"/>
            <a:ext cx="8763000" cy="5476875"/>
          </a:xfrm>
          <a:prstGeom prst="swooshArrow">
            <a:avLst>
              <a:gd name="adj1" fmla="val 25000"/>
              <a:gd name="adj2" fmla="val 25000"/>
            </a:avLst>
          </a:prstGeom>
          <a:scene3d>
            <a:camera prst="orthographicFront"/>
            <a:lightRig rig="flat" dir="t"/>
          </a:scene3d>
          <a:sp3d z="-190500" extrusionH="12700" prstMaterial="plastic">
            <a:bevelT w="50800" h="50800"/>
          </a:sp3d>
        </p:spPr>
        <p:style>
          <a:lnRef idx="0">
            <a:schemeClr val="dk1">
              <a:hueOff val="0"/>
              <a:satOff val="0"/>
              <a:lumOff val="0"/>
              <a:alphaOff val="0"/>
            </a:schemeClr>
          </a:lnRef>
          <a:fillRef idx="3">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Oval 12"/>
          <p:cNvSpPr/>
          <p:nvPr/>
        </p:nvSpPr>
        <p:spPr>
          <a:xfrm>
            <a:off x="1053655" y="5087605"/>
            <a:ext cx="201549" cy="20154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grpSp>
        <p:nvGrpSpPr>
          <p:cNvPr id="17" name="Group 16"/>
          <p:cNvGrpSpPr/>
          <p:nvPr/>
        </p:nvGrpSpPr>
        <p:grpSpPr>
          <a:xfrm>
            <a:off x="1026032" y="5105400"/>
            <a:ext cx="1626871" cy="1386476"/>
            <a:chOff x="835532" y="4907875"/>
            <a:chExt cx="1755267" cy="1386476"/>
          </a:xfrm>
        </p:grpSpPr>
        <p:sp>
          <p:nvSpPr>
            <p:cNvPr id="30" name="Rectangle 29"/>
            <p:cNvSpPr/>
            <p:nvPr/>
          </p:nvSpPr>
          <p:spPr>
            <a:xfrm>
              <a:off x="835533" y="4907875"/>
              <a:ext cx="1755266" cy="130349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p:cNvSpPr/>
            <p:nvPr/>
          </p:nvSpPr>
          <p:spPr>
            <a:xfrm>
              <a:off x="835532" y="4907875"/>
              <a:ext cx="1755267" cy="138647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6797" tIns="0" rIns="0" bIns="0" numCol="1" spcCol="1270" anchor="t" anchorCtr="0">
              <a:noAutofit/>
            </a:bodyPr>
            <a:lstStyle/>
            <a:p>
              <a:pPr lvl="0" algn="l" defTabSz="666750">
                <a:lnSpc>
                  <a:spcPct val="90000"/>
                </a:lnSpc>
                <a:spcBef>
                  <a:spcPct val="0"/>
                </a:spcBef>
                <a:spcAft>
                  <a:spcPct val="35000"/>
                </a:spcAft>
              </a:pPr>
              <a:r>
                <a:rPr lang="en-US" sz="1500" b="1" kern="1200" dirty="0" smtClean="0"/>
                <a:t>   2014 </a:t>
              </a:r>
              <a:endParaRPr lang="en-US" sz="1500" b="1" kern="1200" dirty="0"/>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CRO Designated</a:t>
              </a:r>
              <a:endParaRPr lang="en-US" sz="1400" b="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Creation of an ERM Board Approved</a:t>
              </a:r>
              <a:endParaRPr lang="en-US" sz="1400" b="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Risks Identified       </a:t>
              </a:r>
              <a:endParaRPr lang="en-US" sz="1400" b="0" kern="1200" dirty="0">
                <a:latin typeface="Arial" panose="020B0604020202020204" pitchFamily="34" charset="0"/>
                <a:cs typeface="Arial" panose="020B0604020202020204" pitchFamily="34" charset="0"/>
              </a:endParaRPr>
            </a:p>
          </p:txBody>
        </p:sp>
      </p:grpSp>
      <p:sp>
        <p:nvSpPr>
          <p:cNvPr id="18" name="Oval 17"/>
          <p:cNvSpPr/>
          <p:nvPr/>
        </p:nvSpPr>
        <p:spPr>
          <a:xfrm>
            <a:off x="2477643" y="3813684"/>
            <a:ext cx="350520" cy="350520"/>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1560506"/>
              <a:satOff val="-1946"/>
              <a:lumOff val="458"/>
              <a:alphaOff val="0"/>
            </a:schemeClr>
          </a:fillRef>
          <a:effectRef idx="2">
            <a:schemeClr val="accent2">
              <a:hueOff val="1560506"/>
              <a:satOff val="-1946"/>
              <a:lumOff val="458"/>
              <a:alphaOff val="0"/>
            </a:schemeClr>
          </a:effectRef>
          <a:fontRef idx="minor">
            <a:schemeClr val="lt1"/>
          </a:fontRef>
        </p:style>
      </p:sp>
      <p:grpSp>
        <p:nvGrpSpPr>
          <p:cNvPr id="19" name="Group 18"/>
          <p:cNvGrpSpPr/>
          <p:nvPr/>
        </p:nvGrpSpPr>
        <p:grpSpPr>
          <a:xfrm>
            <a:off x="2535937" y="3886200"/>
            <a:ext cx="2188463" cy="2605675"/>
            <a:chOff x="2345437" y="3605695"/>
            <a:chExt cx="2188463" cy="2605675"/>
          </a:xfrm>
        </p:grpSpPr>
        <p:sp>
          <p:nvSpPr>
            <p:cNvPr id="28" name="Rectangle 27"/>
            <p:cNvSpPr/>
            <p:nvPr/>
          </p:nvSpPr>
          <p:spPr>
            <a:xfrm>
              <a:off x="2345437" y="3708439"/>
              <a:ext cx="2074160" cy="250293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Rectangle 28"/>
            <p:cNvSpPr/>
            <p:nvPr/>
          </p:nvSpPr>
          <p:spPr>
            <a:xfrm>
              <a:off x="2459740" y="3605695"/>
              <a:ext cx="2074160" cy="250293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5733" tIns="0" rIns="0" bIns="0" numCol="1" spcCol="1270" anchor="t" anchorCtr="0">
              <a:noAutofit/>
            </a:bodyPr>
            <a:lstStyle/>
            <a:p>
              <a:pPr lvl="0" algn="l" defTabSz="666750">
                <a:lnSpc>
                  <a:spcPct val="90000"/>
                </a:lnSpc>
                <a:spcBef>
                  <a:spcPct val="0"/>
                </a:spcBef>
                <a:spcAft>
                  <a:spcPct val="35000"/>
                </a:spcAft>
              </a:pPr>
              <a:r>
                <a:rPr lang="en-US" sz="1500" b="1" kern="1200" dirty="0" smtClean="0"/>
                <a:t>  2015</a:t>
              </a:r>
              <a:endParaRPr lang="en-US" sz="1500" b="1" kern="1200" dirty="0"/>
            </a:p>
            <a:p>
              <a:pPr marL="114300" lvl="1" indent="-114300" algn="l" defTabSz="666750">
                <a:lnSpc>
                  <a:spcPct val="90000"/>
                </a:lnSpc>
                <a:spcBef>
                  <a:spcPct val="0"/>
                </a:spcBef>
                <a:spcAft>
                  <a:spcPct val="15000"/>
                </a:spcAft>
                <a:buChar char="••"/>
              </a:pPr>
              <a:endParaRPr lang="en-US" sz="1500" b="0" kern="1200" dirty="0"/>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First Meeting of ERM Board</a:t>
              </a:r>
              <a:endParaRPr lang="en-US" sz="1400" b="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CRO Departed </a:t>
              </a:r>
              <a:r>
                <a:rPr lang="en-US" sz="1400" b="0" u="sng" kern="1200" dirty="0" smtClean="0">
                  <a:latin typeface="Arial" panose="020B0604020202020204" pitchFamily="34" charset="0"/>
                  <a:cs typeface="Arial" panose="020B0604020202020204" pitchFamily="34" charset="0"/>
                </a:rPr>
                <a:t>but</a:t>
              </a:r>
              <a:r>
                <a:rPr lang="en-US" sz="1400" b="0" kern="1200" dirty="0" smtClean="0">
                  <a:latin typeface="Arial" panose="020B0604020202020204" pitchFamily="34" charset="0"/>
                  <a:cs typeface="Arial" panose="020B0604020202020204" pitchFamily="34" charset="0"/>
                </a:rPr>
                <a:t> ER Program Manager Hired</a:t>
              </a:r>
              <a:endParaRPr lang="en-US" sz="1400" b="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Risks Prioritized </a:t>
              </a:r>
              <a:endParaRPr lang="en-US" sz="1400" b="0" kern="1200" dirty="0">
                <a:latin typeface="Arial" panose="020B0604020202020204" pitchFamily="34" charset="0"/>
                <a:cs typeface="Arial" panose="020B0604020202020204" pitchFamily="34" charset="0"/>
              </a:endParaRPr>
            </a:p>
          </p:txBody>
        </p:sp>
      </p:grpSp>
      <p:sp>
        <p:nvSpPr>
          <p:cNvPr id="20" name="Oval 19"/>
          <p:cNvSpPr/>
          <p:nvPr/>
        </p:nvSpPr>
        <p:spPr>
          <a:xfrm>
            <a:off x="4295965" y="2874948"/>
            <a:ext cx="464439" cy="46443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3121013"/>
              <a:satOff val="-3893"/>
              <a:lumOff val="915"/>
              <a:alphaOff val="0"/>
            </a:schemeClr>
          </a:fillRef>
          <a:effectRef idx="2">
            <a:schemeClr val="accent2">
              <a:hueOff val="3121013"/>
              <a:satOff val="-3893"/>
              <a:lumOff val="915"/>
              <a:alphaOff val="0"/>
            </a:schemeClr>
          </a:effectRef>
          <a:fontRef idx="minor">
            <a:schemeClr val="lt1"/>
          </a:fontRef>
        </p:style>
      </p:sp>
      <p:grpSp>
        <p:nvGrpSpPr>
          <p:cNvPr id="21" name="Group 20"/>
          <p:cNvGrpSpPr/>
          <p:nvPr/>
        </p:nvGrpSpPr>
        <p:grpSpPr>
          <a:xfrm>
            <a:off x="4636770" y="2971800"/>
            <a:ext cx="1840230" cy="3384708"/>
            <a:chOff x="4337685" y="2826662"/>
            <a:chExt cx="1840230" cy="3384708"/>
          </a:xfrm>
        </p:grpSpPr>
        <p:sp>
          <p:nvSpPr>
            <p:cNvPr id="26" name="Rectangle 25"/>
            <p:cNvSpPr/>
            <p:nvPr/>
          </p:nvSpPr>
          <p:spPr>
            <a:xfrm>
              <a:off x="4337685" y="2826662"/>
              <a:ext cx="1840230" cy="338470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Rectangle 26"/>
            <p:cNvSpPr/>
            <p:nvPr/>
          </p:nvSpPr>
          <p:spPr>
            <a:xfrm>
              <a:off x="4337685" y="2826662"/>
              <a:ext cx="1840230" cy="3384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46097" tIns="0" rIns="0" bIns="0" numCol="1" spcCol="1270" anchor="t" anchorCtr="0">
              <a:noAutofit/>
            </a:bodyPr>
            <a:lstStyle/>
            <a:p>
              <a:pPr lvl="0" algn="l" defTabSz="666750">
                <a:lnSpc>
                  <a:spcPct val="90000"/>
                </a:lnSpc>
                <a:spcBef>
                  <a:spcPct val="0"/>
                </a:spcBef>
                <a:spcAft>
                  <a:spcPct val="35000"/>
                </a:spcAft>
              </a:pPr>
              <a:r>
                <a:rPr lang="en-US" sz="1500" b="1" kern="1200" dirty="0" smtClean="0"/>
                <a:t>2016</a:t>
              </a:r>
              <a:endParaRPr lang="en-US" sz="1500" b="1" kern="1200" dirty="0"/>
            </a:p>
            <a:p>
              <a:pPr marL="114300" lvl="1" indent="-114300" algn="l" defTabSz="666750">
                <a:lnSpc>
                  <a:spcPct val="90000"/>
                </a:lnSpc>
                <a:spcBef>
                  <a:spcPct val="0"/>
                </a:spcBef>
                <a:spcAft>
                  <a:spcPct val="15000"/>
                </a:spcAft>
                <a:buChar char="••"/>
              </a:pPr>
              <a:endParaRPr lang="en-US" sz="1500" b="0" kern="1200" dirty="0"/>
            </a:p>
            <a:p>
              <a:pPr marL="114300" lvl="1" indent="-114300" algn="l" defTabSz="666750">
                <a:lnSpc>
                  <a:spcPct val="90000"/>
                </a:lnSpc>
                <a:spcBef>
                  <a:spcPct val="0"/>
                </a:spcBef>
                <a:spcAft>
                  <a:spcPct val="15000"/>
                </a:spcAft>
                <a:buChar char="••"/>
              </a:pPr>
              <a:endParaRPr lang="en-US" sz="1500" b="0" kern="1200" dirty="0"/>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28 Board Meetings (</a:t>
              </a:r>
              <a:r>
                <a:rPr lang="en-US" sz="1400" b="0" i="1" kern="1200" dirty="0" smtClean="0">
                  <a:latin typeface="Arial" panose="020B0604020202020204" pitchFamily="34" charset="0"/>
                  <a:cs typeface="Arial" panose="020B0604020202020204" pitchFamily="34" charset="0"/>
                </a:rPr>
                <a:t>since 2015</a:t>
              </a:r>
              <a:r>
                <a:rPr lang="en-US" sz="1400" b="0" kern="1200" dirty="0" smtClean="0">
                  <a:latin typeface="Arial" panose="020B0604020202020204" pitchFamily="34" charset="0"/>
                  <a:cs typeface="Arial" panose="020B0604020202020204" pitchFamily="34" charset="0"/>
                </a:rPr>
                <a:t>)</a:t>
              </a:r>
              <a:endParaRPr lang="en-US" sz="1400" b="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Risks Actively Being Managed </a:t>
              </a:r>
              <a:endParaRPr lang="en-US" sz="1400" b="0" kern="1200" dirty="0">
                <a:latin typeface="Arial" panose="020B0604020202020204" pitchFamily="34" charset="0"/>
                <a:cs typeface="Arial" panose="020B0604020202020204" pitchFamily="34" charset="0"/>
              </a:endParaRPr>
            </a:p>
          </p:txBody>
        </p:sp>
      </p:grpSp>
      <p:sp>
        <p:nvSpPr>
          <p:cNvPr id="22" name="Oval 21"/>
          <p:cNvSpPr/>
          <p:nvPr/>
        </p:nvSpPr>
        <p:spPr>
          <a:xfrm>
            <a:off x="6276403" y="2253870"/>
            <a:ext cx="622173" cy="622173"/>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grpSp>
        <p:nvGrpSpPr>
          <p:cNvPr id="23" name="Group 22"/>
          <p:cNvGrpSpPr/>
          <p:nvPr/>
        </p:nvGrpSpPr>
        <p:grpSpPr>
          <a:xfrm>
            <a:off x="6587490" y="2564957"/>
            <a:ext cx="1840230" cy="3926919"/>
            <a:chOff x="6396990" y="2284452"/>
            <a:chExt cx="1840230" cy="3926919"/>
          </a:xfrm>
        </p:grpSpPr>
        <p:sp>
          <p:nvSpPr>
            <p:cNvPr id="24" name="Rectangle 23"/>
            <p:cNvSpPr/>
            <p:nvPr/>
          </p:nvSpPr>
          <p:spPr>
            <a:xfrm>
              <a:off x="6396990" y="2284452"/>
              <a:ext cx="1840230" cy="39269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6396990" y="2284452"/>
              <a:ext cx="1840230" cy="392691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29677" tIns="0" rIns="0" bIns="0" numCol="1" spcCol="1270" anchor="t" anchorCtr="0">
              <a:noAutofit/>
            </a:bodyPr>
            <a:lstStyle/>
            <a:p>
              <a:pPr lvl="0" algn="l" defTabSz="666750">
                <a:lnSpc>
                  <a:spcPct val="90000"/>
                </a:lnSpc>
                <a:spcBef>
                  <a:spcPct val="0"/>
                </a:spcBef>
                <a:spcAft>
                  <a:spcPct val="35000"/>
                </a:spcAft>
              </a:pPr>
              <a:r>
                <a:rPr lang="en-US" sz="1500" b="1" kern="1200" dirty="0" smtClean="0"/>
                <a:t>2017</a:t>
              </a:r>
              <a:endParaRPr lang="en-US" sz="1500" b="1" kern="1200" dirty="0"/>
            </a:p>
            <a:p>
              <a:pPr marL="114300" lvl="1" indent="-114300" algn="l" defTabSz="666750">
                <a:lnSpc>
                  <a:spcPct val="90000"/>
                </a:lnSpc>
                <a:spcBef>
                  <a:spcPct val="0"/>
                </a:spcBef>
                <a:spcAft>
                  <a:spcPct val="15000"/>
                </a:spcAft>
                <a:buChar char="••"/>
              </a:pPr>
              <a:endParaRPr lang="en-US" sz="1500" b="0" kern="1200" dirty="0"/>
            </a:p>
            <a:p>
              <a:pPr marL="114300" lvl="1" indent="-114300" algn="l" defTabSz="666750">
                <a:lnSpc>
                  <a:spcPct val="90000"/>
                </a:lnSpc>
                <a:spcBef>
                  <a:spcPct val="0"/>
                </a:spcBef>
                <a:spcAft>
                  <a:spcPct val="15000"/>
                </a:spcAft>
                <a:buChar char="••"/>
              </a:pPr>
              <a:endParaRPr lang="en-US" sz="1500" b="0" kern="1200" dirty="0"/>
            </a:p>
            <a:p>
              <a:pPr marL="114300" lvl="1" indent="-114300" algn="l" defTabSz="666750">
                <a:lnSpc>
                  <a:spcPct val="90000"/>
                </a:lnSpc>
                <a:spcBef>
                  <a:spcPct val="0"/>
                </a:spcBef>
                <a:spcAft>
                  <a:spcPct val="15000"/>
                </a:spcAft>
                <a:buChar char="••"/>
              </a:pPr>
              <a:r>
                <a:rPr lang="en-US" sz="1400" b="0" kern="1200" dirty="0" smtClean="0">
                  <a:latin typeface="Arial" panose="020B0604020202020204" pitchFamily="34" charset="0"/>
                  <a:cs typeface="Arial" panose="020B0604020202020204" pitchFamily="34" charset="0"/>
                </a:rPr>
                <a:t>Integration</a:t>
              </a:r>
              <a:endParaRPr lang="en-US" sz="1400" b="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2055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685800" y="228600"/>
            <a:ext cx="78486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a:t>Before Integration (ERM)</a:t>
            </a:r>
            <a:br>
              <a:rPr lang="en-US" sz="2400" dirty="0"/>
            </a:br>
            <a:r>
              <a:rPr lang="en-US" sz="2400" dirty="0"/>
              <a:t>Risk Management Process: Top Down Approach</a:t>
            </a:r>
          </a:p>
        </p:txBody>
      </p:sp>
      <p:sp>
        <p:nvSpPr>
          <p:cNvPr id="14" name="Rectangle 13"/>
          <p:cNvSpPr/>
          <p:nvPr/>
        </p:nvSpPr>
        <p:spPr bwMode="auto">
          <a:xfrm>
            <a:off x="-857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857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95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58200" y="6520190"/>
            <a:ext cx="533400" cy="261610"/>
          </a:xfrm>
          <a:prstGeom prst="rect">
            <a:avLst/>
          </a:prstGeom>
          <a:noFill/>
        </p:spPr>
        <p:txBody>
          <a:bodyPr wrap="square" rtlCol="0">
            <a:spAutoFit/>
          </a:bodyPr>
          <a:lstStyle/>
          <a:p>
            <a:r>
              <a:rPr lang="en-US" sz="1050" dirty="0" smtClean="0"/>
              <a:t>2</a:t>
            </a:r>
            <a:endParaRPr lang="en-US" sz="1050" dirty="0"/>
          </a:p>
        </p:txBody>
      </p:sp>
      <p:sp>
        <p:nvSpPr>
          <p:cNvPr id="10" name="Content Placeholder 2"/>
          <p:cNvSpPr txBox="1">
            <a:spLocks/>
          </p:cNvSpPr>
          <p:nvPr/>
        </p:nvSpPr>
        <p:spPr bwMode="auto">
          <a:xfrm>
            <a:off x="228600" y="1386840"/>
            <a:ext cx="876300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rtl="0" eaLnBrk="0" fontAlgn="base" hangingPunct="0">
              <a:spcBef>
                <a:spcPts val="600"/>
              </a:spcBef>
              <a:spcAft>
                <a:spcPct val="0"/>
              </a:spcAft>
              <a:buClr>
                <a:schemeClr val="accent1"/>
              </a:buClr>
              <a:buSzPct val="76000"/>
              <a:buFont typeface="Wingdings 3" pitchFamily="18" charset="2"/>
              <a:buNone/>
              <a:defRPr sz="2000" kern="1200">
                <a:solidFill>
                  <a:schemeClr val="tx2"/>
                </a:solidFill>
                <a:latin typeface="+mj-lt"/>
                <a:ea typeface="+mj-ea"/>
                <a:cs typeface="+mj-cs"/>
              </a:defRPr>
            </a:lvl1pPr>
            <a:lvl2pPr marL="457200" indent="0" algn="ctr" rtl="0" eaLnBrk="0" fontAlgn="base" hangingPunct="0">
              <a:spcBef>
                <a:spcPts val="500"/>
              </a:spcBef>
              <a:spcAft>
                <a:spcPct val="0"/>
              </a:spcAft>
              <a:buClr>
                <a:schemeClr val="accent2"/>
              </a:buClr>
              <a:buSzPct val="76000"/>
              <a:buFont typeface="Wingdings 3" pitchFamily="18" charset="2"/>
              <a:buNone/>
              <a:defRPr sz="2300" kern="1200">
                <a:solidFill>
                  <a:schemeClr val="tx2"/>
                </a:solidFill>
                <a:latin typeface="+mn-lt"/>
                <a:ea typeface="+mn-ea"/>
                <a:cs typeface="+mn-cs"/>
              </a:defRPr>
            </a:lvl2pPr>
            <a:lvl3pPr marL="914400" indent="0" algn="ctr" rtl="0" eaLnBrk="0" fontAlgn="base" hangingPunct="0">
              <a:spcBef>
                <a:spcPts val="500"/>
              </a:spcBef>
              <a:spcAft>
                <a:spcPct val="0"/>
              </a:spcAft>
              <a:buClr>
                <a:srgbClr val="BCBCBC"/>
              </a:buClr>
              <a:buSzPct val="76000"/>
              <a:buFont typeface="Wingdings 3" pitchFamily="18" charset="2"/>
              <a:buNone/>
              <a:defRPr sz="2000" kern="1200">
                <a:solidFill>
                  <a:schemeClr val="tx1"/>
                </a:solidFill>
                <a:latin typeface="+mn-lt"/>
                <a:ea typeface="+mn-ea"/>
                <a:cs typeface="+mn-cs"/>
              </a:defRPr>
            </a:lvl3pPr>
            <a:lvl4pPr marL="1371600" indent="0" algn="ctr" rtl="0" eaLnBrk="0" fontAlgn="base" hangingPunct="0">
              <a:spcBef>
                <a:spcPts val="400"/>
              </a:spcBef>
              <a:spcAft>
                <a:spcPct val="0"/>
              </a:spcAft>
              <a:buClr>
                <a:srgbClr val="1E3754"/>
              </a:buClr>
              <a:buSzPct val="70000"/>
              <a:buFont typeface="Wingdings" pitchFamily="2" charset="2"/>
              <a:buNone/>
              <a:defRPr kern="1200">
                <a:solidFill>
                  <a:schemeClr val="tx1"/>
                </a:solidFill>
                <a:latin typeface="+mn-lt"/>
                <a:ea typeface="+mn-ea"/>
                <a:cs typeface="+mn-cs"/>
              </a:defRPr>
            </a:lvl4pPr>
            <a:lvl5pPr marL="1828800" indent="0" algn="ctr" rtl="0" eaLnBrk="0" fontAlgn="base" hangingPunct="0">
              <a:spcBef>
                <a:spcPts val="300"/>
              </a:spcBef>
              <a:spcAft>
                <a:spcPct val="0"/>
              </a:spcAft>
              <a:buClr>
                <a:schemeClr val="accent2"/>
              </a:buClr>
              <a:buSzPct val="70000"/>
              <a:buFont typeface="Wingdings" pitchFamily="2" charset="2"/>
              <a:buNone/>
              <a:defRPr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lvl="1"/>
            <a:endParaRPr lang="en-US" sz="2100"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600" b="1" dirty="0" smtClean="0">
              <a:solidFill>
                <a:schemeClr val="tx1"/>
              </a:solidFill>
            </a:endParaRPr>
          </a:p>
          <a:p>
            <a:pPr algn="l"/>
            <a:r>
              <a:rPr lang="en-US" sz="1400" b="1" dirty="0" smtClean="0">
                <a:solidFill>
                  <a:schemeClr val="tx1"/>
                </a:solidFill>
                <a:latin typeface="Arial" panose="020B0604020202020204" pitchFamily="34" charset="0"/>
                <a:cs typeface="Arial" panose="020B0604020202020204" pitchFamily="34" charset="0"/>
              </a:rPr>
              <a:t>Started at</a:t>
            </a:r>
            <a:r>
              <a:rPr lang="en-US" sz="1400" dirty="0" smtClean="0">
                <a:solidFill>
                  <a:schemeClr val="tx1"/>
                </a:solidFill>
                <a:latin typeface="Arial" panose="020B0604020202020204" pitchFamily="34" charset="0"/>
                <a:cs typeface="Arial" panose="020B0604020202020204" pitchFamily="34" charset="0"/>
              </a:rPr>
              <a:t> </a:t>
            </a:r>
            <a:r>
              <a:rPr lang="en-US" sz="1400" b="1" dirty="0" smtClean="0">
                <a:solidFill>
                  <a:schemeClr val="tx1"/>
                </a:solidFill>
                <a:latin typeface="Arial" panose="020B0604020202020204" pitchFamily="34" charset="0"/>
                <a:cs typeface="Arial" panose="020B0604020202020204" pitchFamily="34" charset="0"/>
              </a:rPr>
              <a:t>Stage 2</a:t>
            </a:r>
            <a:r>
              <a:rPr lang="en-US" sz="1400" dirty="0" smtClean="0">
                <a:solidFill>
                  <a:schemeClr val="tx1"/>
                </a:solidFill>
                <a:latin typeface="Arial" panose="020B0604020202020204" pitchFamily="34" charset="0"/>
                <a:cs typeface="Arial" panose="020B0604020202020204" pitchFamily="34" charset="0"/>
              </a:rPr>
              <a:t>: Interviewed </a:t>
            </a:r>
            <a:r>
              <a:rPr lang="en-US" sz="1400" u="sng" dirty="0" smtClean="0">
                <a:solidFill>
                  <a:schemeClr val="tx1"/>
                </a:solidFill>
                <a:latin typeface="Arial" panose="020B0604020202020204" pitchFamily="34" charset="0"/>
                <a:cs typeface="Arial" panose="020B0604020202020204" pitchFamily="34" charset="0"/>
              </a:rPr>
              <a:t>Directors</a:t>
            </a:r>
            <a:r>
              <a:rPr lang="en-US" sz="1400" dirty="0" smtClean="0">
                <a:solidFill>
                  <a:schemeClr val="tx1"/>
                </a:solidFill>
                <a:latin typeface="Arial" panose="020B0604020202020204" pitchFamily="34" charset="0"/>
                <a:cs typeface="Arial" panose="020B0604020202020204" pitchFamily="34" charset="0"/>
              </a:rPr>
              <a:t> of major program and functional offices (2014) </a:t>
            </a:r>
          </a:p>
          <a:p>
            <a:pPr algn="l"/>
            <a:r>
              <a:rPr lang="en-US" sz="1400" dirty="0" smtClean="0">
                <a:solidFill>
                  <a:schemeClr val="tx1"/>
                </a:solidFill>
                <a:latin typeface="Arial" panose="020B0604020202020204" pitchFamily="34" charset="0"/>
                <a:cs typeface="Arial" panose="020B0604020202020204" pitchFamily="34" charset="0"/>
              </a:rPr>
              <a:t>Stage 3: Consolidated, assessed, and prioritized risks </a:t>
            </a:r>
          </a:p>
          <a:p>
            <a:pPr algn="l"/>
            <a:r>
              <a:rPr lang="en-US" sz="1400" dirty="0" smtClean="0">
                <a:solidFill>
                  <a:schemeClr val="tx1"/>
                </a:solidFill>
                <a:latin typeface="Arial" panose="020B0604020202020204" pitchFamily="34" charset="0"/>
                <a:cs typeface="Arial" panose="020B0604020202020204" pitchFamily="34" charset="0"/>
              </a:rPr>
              <a:t>Stage 4: Enterprise Risk </a:t>
            </a:r>
            <a:r>
              <a:rPr lang="en-US" sz="1400" dirty="0">
                <a:solidFill>
                  <a:schemeClr val="tx1"/>
                </a:solidFill>
                <a:latin typeface="Arial" panose="020B0604020202020204" pitchFamily="34" charset="0"/>
                <a:cs typeface="Arial" panose="020B0604020202020204" pitchFamily="34" charset="0"/>
              </a:rPr>
              <a:t>P</a:t>
            </a:r>
            <a:r>
              <a:rPr lang="en-US" sz="1400" dirty="0" smtClean="0">
                <a:solidFill>
                  <a:schemeClr val="tx1"/>
                </a:solidFill>
                <a:latin typeface="Arial" panose="020B0604020202020204" pitchFamily="34" charset="0"/>
                <a:cs typeface="Arial" panose="020B0604020202020204" pitchFamily="34" charset="0"/>
              </a:rPr>
              <a:t>rogram Manager coaches senior management on developing risk profiles (2016)</a:t>
            </a:r>
          </a:p>
          <a:p>
            <a:pPr algn="l"/>
            <a:r>
              <a:rPr lang="en-US" sz="1400" dirty="0" smtClean="0">
                <a:solidFill>
                  <a:schemeClr val="tx1"/>
                </a:solidFill>
                <a:latin typeface="Arial" panose="020B0604020202020204" pitchFamily="34" charset="0"/>
                <a:cs typeface="Arial" panose="020B0604020202020204" pitchFamily="34" charset="0"/>
              </a:rPr>
              <a:t>Stage 5: Deep Dives, board feedback, implement “Actions Planned”</a:t>
            </a:r>
          </a:p>
          <a:p>
            <a:pPr marL="285750" indent="-285750" algn="l"/>
            <a:r>
              <a:rPr lang="en-US" sz="1400" dirty="0" smtClean="0">
                <a:solidFill>
                  <a:schemeClr val="tx1"/>
                </a:solidFill>
                <a:latin typeface="Arial" panose="020B0604020202020204" pitchFamily="34" charset="0"/>
                <a:cs typeface="Arial" panose="020B0604020202020204" pitchFamily="34" charset="0"/>
              </a:rPr>
              <a:t>Stage 6:  </a:t>
            </a:r>
          </a:p>
          <a:p>
            <a:pPr marL="285750" indent="-285750" algn="l"/>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a. Risk Owner actively monitors Actions Planned and </a:t>
            </a:r>
            <a:r>
              <a:rPr lang="en-US" sz="1400" dirty="0">
                <a:solidFill>
                  <a:schemeClr val="tx1"/>
                </a:solidFill>
                <a:latin typeface="Arial" panose="020B0604020202020204" pitchFamily="34" charset="0"/>
                <a:cs typeface="Arial" panose="020B0604020202020204" pitchFamily="34" charset="0"/>
              </a:rPr>
              <a:t>Enterprise Risk Program Manager conducts </a:t>
            </a:r>
            <a:r>
              <a:rPr lang="en-US" sz="1400" dirty="0" smtClean="0">
                <a:solidFill>
                  <a:schemeClr val="tx1"/>
                </a:solidFill>
                <a:latin typeface="Arial" panose="020B0604020202020204" pitchFamily="34" charset="0"/>
                <a:cs typeface="Arial" panose="020B0604020202020204" pitchFamily="34" charset="0"/>
              </a:rPr>
              <a:t>occasional reviews of status of planned actions</a:t>
            </a:r>
          </a:p>
          <a:p>
            <a:pPr marL="285750" indent="-285750" algn="l"/>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    b. Informal reporting by Risk Owners at bi-weekly Board meetings as needed</a:t>
            </a:r>
            <a:endParaRPr lang="en-US" sz="1400" dirty="0">
              <a:solidFill>
                <a:schemeClr val="tx1"/>
              </a:solidFill>
              <a:latin typeface="Arial" panose="020B0604020202020204" pitchFamily="34" charset="0"/>
              <a:cs typeface="Arial" panose="020B0604020202020204"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1418354"/>
            <a:ext cx="4791075" cy="239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429001" y="2362200"/>
            <a:ext cx="1828799" cy="553998"/>
          </a:xfrm>
          <a:prstGeom prst="rect">
            <a:avLst/>
          </a:prstGeom>
          <a:noFill/>
        </p:spPr>
        <p:txBody>
          <a:bodyPr wrap="square" rtlCol="0">
            <a:spAutoFit/>
          </a:bodyPr>
          <a:lstStyle/>
          <a:p>
            <a:r>
              <a:rPr lang="en-US" sz="1500" b="1" dirty="0" smtClean="0">
                <a:ln>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rPr>
              <a:t>Build a Culture of </a:t>
            </a:r>
          </a:p>
          <a:p>
            <a:r>
              <a:rPr lang="en-US" sz="1500" b="1" dirty="0" smtClean="0">
                <a:ln>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rPr>
              <a:t>Risk Awareness</a:t>
            </a:r>
            <a:endParaRPr lang="en-US" sz="1500" b="1" dirty="0">
              <a:ln>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endParaRPr>
          </a:p>
        </p:txBody>
      </p:sp>
    </p:spTree>
    <p:extLst>
      <p:ext uri="{BB962C8B-B14F-4D97-AF65-F5344CB8AC3E}">
        <p14:creationId xmlns:p14="http://schemas.microsoft.com/office/powerpoint/2010/main" val="1671354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685800" y="495300"/>
            <a:ext cx="78486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smtClean="0"/>
              <a:t>SBA’s Approach to Integration</a:t>
            </a: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2" name="TextBox 11"/>
          <p:cNvSpPr txBox="1"/>
          <p:nvPr/>
        </p:nvSpPr>
        <p:spPr>
          <a:xfrm flipH="1">
            <a:off x="228600" y="1086592"/>
            <a:ext cx="8610599" cy="569386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Identified the right stakeholders: Enterprise Risk Program Manager and Performance Improvement Officer</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Enterprise Risk Program Manager reviewed the current strategic plan and provided recommendations to strengthen it</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Enterprise Risk Program Manager and Performance Management Director met to review and advise on guidance related to the strategic objective review process  and the ERM process (e.g. risk profile, etc.)</a:t>
            </a:r>
          </a:p>
          <a:p>
            <a:pPr marL="285750" indent="-285750">
              <a:buFont typeface="Arial" panose="020B0604020202020204" pitchFamily="34" charset="0"/>
              <a:buChar char="•"/>
            </a:pPr>
            <a:endParaRPr lang="en-US" sz="1400" dirty="0"/>
          </a:p>
          <a:p>
            <a:pPr marL="742950" lvl="1" indent="-285750">
              <a:buFont typeface="Courier New" panose="02070309020205020404" pitchFamily="49" charset="0"/>
              <a:buChar char="o"/>
            </a:pPr>
            <a:r>
              <a:rPr lang="en-US" sz="1400" dirty="0" smtClean="0"/>
              <a:t>Will use SBA’s FY 2017 strategic objective review process to collect information from program managers on key successes, challenges, risks and opportunities</a:t>
            </a:r>
          </a:p>
          <a:p>
            <a:pPr marL="285750" indent="-285750">
              <a:buFont typeface="Courier New" panose="02070309020205020404" pitchFamily="49" charset="0"/>
              <a:buChar char="o"/>
            </a:pPr>
            <a:endParaRPr lang="en-US" sz="1400" dirty="0"/>
          </a:p>
          <a:p>
            <a:pPr marL="742950" lvl="1" indent="-285750">
              <a:buFont typeface="Courier New" panose="02070309020205020404" pitchFamily="49" charset="0"/>
              <a:buChar char="o"/>
            </a:pPr>
            <a:r>
              <a:rPr lang="en-US" sz="1400" dirty="0" smtClean="0"/>
              <a:t>Will have the Enterprise Risk Program Manager participate in the strategic objective review and help complete the Summary of Findings document to determine enterprise issues </a:t>
            </a:r>
            <a:endParaRPr lang="en-US" sz="1400" dirty="0"/>
          </a:p>
          <a:p>
            <a:pPr marL="742950" lvl="1" indent="-285750">
              <a:buFont typeface="Courier New" panose="02070309020205020404" pitchFamily="49" charset="0"/>
              <a:buChar char="o"/>
            </a:pPr>
            <a:endParaRPr lang="en-US" sz="1400" dirty="0"/>
          </a:p>
          <a:p>
            <a:pPr marL="742950" lvl="1" indent="-285750">
              <a:buFont typeface="Courier New" panose="02070309020205020404" pitchFamily="49" charset="0"/>
              <a:buChar char="o"/>
            </a:pPr>
            <a:r>
              <a:rPr lang="en-US" sz="1400" dirty="0" smtClean="0"/>
              <a:t>Will use information from the Summary of Findings to inform the current risk profile </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Will draft the strategic plan </a:t>
            </a:r>
            <a:r>
              <a:rPr lang="en-US" sz="1400" dirty="0"/>
              <a:t>(goals and objectives) in consultation with each </a:t>
            </a:r>
            <a:r>
              <a:rPr lang="en-US" sz="1400" dirty="0" smtClean="0"/>
              <a:t>other and will update the risk profile (</a:t>
            </a:r>
            <a:r>
              <a:rPr lang="en-US" sz="1400" i="1" dirty="0" smtClean="0"/>
              <a:t>Stage 1 of the Risk Management process</a:t>
            </a:r>
            <a:r>
              <a:rPr lang="en-US" sz="1400" dirty="0" smtClean="0"/>
              <a:t>)</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The Performance Management Director will review and advise on the Enterprise Risk Management Implementation Plan </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The Enterprise </a:t>
            </a:r>
            <a:r>
              <a:rPr lang="en-US" sz="1400" dirty="0"/>
              <a:t>R</a:t>
            </a:r>
            <a:r>
              <a:rPr lang="en-US" sz="1400" dirty="0" smtClean="0"/>
              <a:t>isk Program Manager will be a participant at the Quarterly Performance Reviews (Deep Dives)</a:t>
            </a:r>
          </a:p>
        </p:txBody>
      </p:sp>
      <p:sp>
        <p:nvSpPr>
          <p:cNvPr id="14" name="Rectangle 13"/>
          <p:cNvSpPr/>
          <p:nvPr/>
        </p:nvSpPr>
        <p:spPr bwMode="auto">
          <a:xfrm>
            <a:off x="-857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857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95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58200" y="6520190"/>
            <a:ext cx="533400" cy="261610"/>
          </a:xfrm>
          <a:prstGeom prst="rect">
            <a:avLst/>
          </a:prstGeom>
          <a:noFill/>
        </p:spPr>
        <p:txBody>
          <a:bodyPr wrap="square" rtlCol="0">
            <a:spAutoFit/>
          </a:bodyPr>
          <a:lstStyle/>
          <a:p>
            <a:r>
              <a:rPr lang="en-US" sz="1050" dirty="0" smtClean="0"/>
              <a:t>3</a:t>
            </a:r>
            <a:endParaRPr lang="en-US" sz="1050" dirty="0"/>
          </a:p>
        </p:txBody>
      </p:sp>
      <p:pic>
        <p:nvPicPr>
          <p:cNvPr id="9" name="Picture 3" descr="C:\Users\ADHubbar\AppData\Local\Microsoft\Windows\Temporary Internet Files\Content.IE5\JKN4XGD1\1352319025507-conectivism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72390"/>
            <a:ext cx="1714500" cy="918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387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381000" y="381000"/>
            <a:ext cx="85725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smtClean="0">
                <a:ea typeface="ＭＳ Ｐゴシック" pitchFamily="48" charset="-128"/>
              </a:rPr>
              <a:t>Clarified &amp; Aligned Terms and Provided Context</a:t>
            </a:r>
            <a:endParaRPr lang="en-US" sz="2400" dirty="0">
              <a:ea typeface="ＭＳ Ｐゴシック" pitchFamily="48" charset="-128"/>
            </a:endParaRPr>
          </a:p>
        </p:txBody>
      </p:sp>
      <p:sp>
        <p:nvSpPr>
          <p:cNvPr id="12" name="TextBox 11"/>
          <p:cNvSpPr txBox="1"/>
          <p:nvPr/>
        </p:nvSpPr>
        <p:spPr>
          <a:xfrm flipH="1">
            <a:off x="85723" y="1207071"/>
            <a:ext cx="9058276" cy="5193729"/>
          </a:xfrm>
          <a:prstGeom prst="rect">
            <a:avLst/>
          </a:prstGeom>
          <a:noFill/>
        </p:spPr>
        <p:txBody>
          <a:bodyPr wrap="square" rtlCol="0">
            <a:spAutoFit/>
          </a:bodyPr>
          <a:lstStyle/>
          <a:p>
            <a:endParaRPr lang="en-US" sz="1050" b="1" dirty="0" smtClean="0"/>
          </a:p>
          <a:p>
            <a:pPr marL="571500" lvl="1" indent="-285750">
              <a:buFont typeface="Arial" panose="020B0604020202020204" pitchFamily="34" charset="0"/>
              <a:buChar char="•"/>
            </a:pPr>
            <a:r>
              <a:rPr lang="en-US" sz="1400" b="1" dirty="0"/>
              <a:t>Risks (Enterprise Risk Management/ ERM)</a:t>
            </a:r>
          </a:p>
          <a:p>
            <a:pPr marL="857250" lvl="2" indent="-228600">
              <a:buFont typeface="Courier New" panose="02070309020205020404" pitchFamily="49" charset="0"/>
              <a:buChar char="o"/>
            </a:pPr>
            <a:r>
              <a:rPr lang="en-US" sz="1200" b="1" dirty="0"/>
              <a:t>What is it?</a:t>
            </a:r>
            <a:r>
              <a:rPr lang="en-US" sz="1200" dirty="0"/>
              <a:t> It is an agency-wide approach to address the full spectrum of an organization’s significant risks (unanticipated events, known conditions, or persistent problems).</a:t>
            </a:r>
          </a:p>
          <a:p>
            <a:pPr marL="857250" lvl="2" indent="-228600">
              <a:buFont typeface="Courier New" panose="02070309020205020404" pitchFamily="49" charset="0"/>
              <a:buChar char="o"/>
            </a:pPr>
            <a:r>
              <a:rPr lang="en-US" sz="1200" b="1" dirty="0"/>
              <a:t>Why is it important? </a:t>
            </a:r>
            <a:r>
              <a:rPr lang="en-US" sz="1200" dirty="0"/>
              <a:t>ERM provides senior leadership with a greater understanding of the risks facing the Agency and where to focus resources. </a:t>
            </a:r>
          </a:p>
          <a:p>
            <a:pPr marL="857250" lvl="2" indent="-228600">
              <a:buFont typeface="Courier New" panose="02070309020205020404" pitchFamily="49" charset="0"/>
              <a:buChar char="o"/>
            </a:pPr>
            <a:r>
              <a:rPr lang="en-US" sz="1200" b="1" dirty="0"/>
              <a:t>What’s next? </a:t>
            </a:r>
            <a:r>
              <a:rPr lang="en-US" sz="1200" dirty="0"/>
              <a:t>The SBA is developing an Enterprise Risk Management Implementation Plan.</a:t>
            </a:r>
          </a:p>
          <a:p>
            <a:pPr marL="571500" lvl="1" indent="-285750">
              <a:buFont typeface="Arial" panose="020B0604020202020204" pitchFamily="34" charset="0"/>
              <a:buChar char="•"/>
            </a:pPr>
            <a:endParaRPr lang="en-US" sz="1400" b="1" dirty="0" smtClean="0"/>
          </a:p>
          <a:p>
            <a:pPr marL="571500" lvl="1" indent="-285750">
              <a:buFont typeface="Arial" panose="020B0604020202020204" pitchFamily="34" charset="0"/>
              <a:buChar char="•"/>
            </a:pPr>
            <a:r>
              <a:rPr lang="en-US" sz="1400" b="1" dirty="0" smtClean="0"/>
              <a:t>Major Management Challenges</a:t>
            </a:r>
            <a:endParaRPr lang="en-US" sz="1400" dirty="0" smtClean="0"/>
          </a:p>
          <a:p>
            <a:pPr marL="857250" lvl="2" indent="-228600">
              <a:buFont typeface="Courier New" panose="02070309020205020404" pitchFamily="49" charset="0"/>
              <a:buChar char="o"/>
            </a:pPr>
            <a:r>
              <a:rPr lang="en-US" sz="1200" b="1" dirty="0" smtClean="0"/>
              <a:t>What is it? </a:t>
            </a:r>
            <a:r>
              <a:rPr lang="en-US" sz="1200" dirty="0" smtClean="0"/>
              <a:t>They are significant management or programmatic functions that have greater vulnerability to waste, fraud, abuse, and mismanagement; a failure to perform could affect the ability of the SBA to achieve its mission or goals. The SBA’s Inspector General has identified these challenges in its annual report to Congress.</a:t>
            </a:r>
          </a:p>
          <a:p>
            <a:pPr marL="857250" lvl="2" indent="-228600">
              <a:buFont typeface="Courier New" panose="02070309020205020404" pitchFamily="49" charset="0"/>
              <a:buChar char="o"/>
            </a:pPr>
            <a:r>
              <a:rPr lang="en-US" sz="1200" b="1" dirty="0" smtClean="0"/>
              <a:t>Why is it important? </a:t>
            </a:r>
            <a:r>
              <a:rPr lang="en-US" sz="1200" dirty="0" smtClean="0"/>
              <a:t>Like ERM, senior leadership should have a thorough understanding and review of major management challenges before they become significant risks to the Agency.</a:t>
            </a:r>
          </a:p>
          <a:p>
            <a:pPr marL="857250" lvl="2" indent="-228600">
              <a:buFont typeface="Courier New" panose="02070309020205020404" pitchFamily="49" charset="0"/>
              <a:buChar char="o"/>
            </a:pPr>
            <a:r>
              <a:rPr lang="en-US" sz="1200" b="1" dirty="0" smtClean="0"/>
              <a:t>What’s next? </a:t>
            </a:r>
            <a:r>
              <a:rPr lang="en-US" sz="1200" dirty="0" smtClean="0"/>
              <a:t>The SBA is reporting its major management challenges with metrics or milestones in the Annual Performance Plan and Annual Performance Report. </a:t>
            </a:r>
          </a:p>
          <a:p>
            <a:pPr marL="857250" lvl="2" indent="-228600">
              <a:buFont typeface="Courier New" panose="02070309020205020404" pitchFamily="49" charset="0"/>
              <a:buChar char="o"/>
            </a:pPr>
            <a:endParaRPr lang="en-US" sz="1200" dirty="0" smtClean="0"/>
          </a:p>
          <a:p>
            <a:pPr marL="571500" lvl="1" indent="-285750">
              <a:buFont typeface="Arial" panose="020B0604020202020204" pitchFamily="34" charset="0"/>
              <a:buChar char="•"/>
            </a:pPr>
            <a:r>
              <a:rPr lang="en-US" sz="1400" b="1" dirty="0" smtClean="0"/>
              <a:t>Program Evaluation</a:t>
            </a:r>
          </a:p>
          <a:p>
            <a:pPr marL="857250" lvl="2" indent="-228600">
              <a:buFont typeface="Courier New" panose="02070309020205020404" pitchFamily="49" charset="0"/>
              <a:buChar char="o"/>
            </a:pPr>
            <a:r>
              <a:rPr lang="en-US" sz="1200" b="1" dirty="0" smtClean="0"/>
              <a:t>What is it? </a:t>
            </a:r>
            <a:r>
              <a:rPr lang="en-US" sz="1200" dirty="0" smtClean="0"/>
              <a:t>They are systematic studies to assess how well a program or its activities are working to achieve intended results or outcomes. Evaluations may address questions related to the overall program performance, implementation, or the effectiveness of strategies through continuous process improvement. </a:t>
            </a:r>
          </a:p>
          <a:p>
            <a:pPr marL="857250" lvl="2" indent="-228600">
              <a:buFont typeface="Courier New" panose="02070309020205020404" pitchFamily="49" charset="0"/>
              <a:buChar char="o"/>
            </a:pPr>
            <a:r>
              <a:rPr lang="en-US" sz="1200" b="1" dirty="0" smtClean="0"/>
              <a:t>Why is it important? </a:t>
            </a:r>
            <a:r>
              <a:rPr lang="en-US" sz="1200" dirty="0" smtClean="0"/>
              <a:t>They address gaps in evidence and help structure or redesign programs to better support stakeholders and program managers operate programs and deliver services.</a:t>
            </a:r>
          </a:p>
          <a:p>
            <a:pPr marL="857250" lvl="2" indent="-228600">
              <a:buFont typeface="Courier New" panose="02070309020205020404" pitchFamily="49" charset="0"/>
              <a:buChar char="o"/>
            </a:pPr>
            <a:r>
              <a:rPr lang="en-US" sz="1200" b="1" dirty="0" smtClean="0"/>
              <a:t>What’s next? </a:t>
            </a:r>
            <a:r>
              <a:rPr lang="en-US" sz="1200" dirty="0" smtClean="0"/>
              <a:t>The SBA is developing an enterprise learning agenda with evaluation questions and will be initiating its first round of program evaluations in 2017. </a:t>
            </a:r>
          </a:p>
          <a:p>
            <a:pPr marL="1200150" lvl="2" indent="-285750">
              <a:buFont typeface="Courier New" panose="02070309020205020404" pitchFamily="49" charset="0"/>
              <a:buChar char="o"/>
            </a:pPr>
            <a:endParaRPr lang="en-US" sz="1100" dirty="0"/>
          </a:p>
          <a:p>
            <a:pPr marL="742950" lvl="1" indent="-285750">
              <a:buFont typeface="Courier New" panose="02070309020205020404" pitchFamily="49" charset="0"/>
              <a:buChar char="o"/>
            </a:pPr>
            <a:endParaRPr lang="en-US" sz="1400" dirty="0"/>
          </a:p>
        </p:txBody>
      </p:sp>
      <p:sp>
        <p:nvSpPr>
          <p:cNvPr id="14" name="Rectangle 13"/>
          <p:cNvSpPr/>
          <p:nvPr/>
        </p:nvSpPr>
        <p:spPr bwMode="auto">
          <a:xfrm>
            <a:off x="-95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95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85725" y="9144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58200" y="6520190"/>
            <a:ext cx="533400" cy="261610"/>
          </a:xfrm>
          <a:prstGeom prst="rect">
            <a:avLst/>
          </a:prstGeom>
          <a:noFill/>
        </p:spPr>
        <p:txBody>
          <a:bodyPr wrap="square" rtlCol="0">
            <a:spAutoFit/>
          </a:bodyPr>
          <a:lstStyle/>
          <a:p>
            <a:r>
              <a:rPr lang="en-US" sz="1050" dirty="0" smtClean="0"/>
              <a:t>4</a:t>
            </a:r>
            <a:endParaRPr lang="en-US" sz="1050" dirty="0"/>
          </a:p>
        </p:txBody>
      </p:sp>
      <p:sp>
        <p:nvSpPr>
          <p:cNvPr id="9" name="Rectangle 8"/>
          <p:cNvSpPr/>
          <p:nvPr/>
        </p:nvSpPr>
        <p:spPr>
          <a:xfrm>
            <a:off x="304799" y="1295400"/>
            <a:ext cx="8839199" cy="1371600"/>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09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914400" y="609600"/>
            <a:ext cx="76962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a:ea typeface="ＭＳ Ｐゴシック" pitchFamily="48" charset="-128"/>
              </a:rPr>
              <a:t>Clarified &amp; Aligned Terms and Provided </a:t>
            </a:r>
            <a:r>
              <a:rPr lang="en-US" sz="2400" dirty="0" smtClean="0">
                <a:ea typeface="ＭＳ Ｐゴシック" pitchFamily="48" charset="-128"/>
              </a:rPr>
              <a:t>Context</a:t>
            </a:r>
            <a:endParaRPr lang="en-US" sz="2400" dirty="0">
              <a:ea typeface="ＭＳ Ｐゴシック" pitchFamily="48" charset="-128"/>
            </a:endParaRPr>
          </a:p>
        </p:txBody>
      </p:sp>
      <p:sp>
        <p:nvSpPr>
          <p:cNvPr id="13" name="Rectangle 12"/>
          <p:cNvSpPr/>
          <p:nvPr/>
        </p:nvSpPr>
        <p:spPr bwMode="auto">
          <a:xfrm>
            <a:off x="-85725" y="0"/>
            <a:ext cx="85725" cy="68580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4" name="Rectangle 13"/>
          <p:cNvSpPr/>
          <p:nvPr/>
        </p:nvSpPr>
        <p:spPr bwMode="auto">
          <a:xfrm>
            <a:off x="-857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857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95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58200" y="6520190"/>
            <a:ext cx="533400" cy="261610"/>
          </a:xfrm>
          <a:prstGeom prst="rect">
            <a:avLst/>
          </a:prstGeom>
          <a:noFill/>
        </p:spPr>
        <p:txBody>
          <a:bodyPr wrap="square" rtlCol="0">
            <a:spAutoFit/>
          </a:bodyPr>
          <a:lstStyle/>
          <a:p>
            <a:r>
              <a:rPr lang="en-US" sz="1050" dirty="0" smtClean="0"/>
              <a:t>5</a:t>
            </a:r>
            <a:endParaRPr lang="en-US" sz="1050" dirty="0"/>
          </a:p>
        </p:txBody>
      </p:sp>
      <p:sp>
        <p:nvSpPr>
          <p:cNvPr id="2" name="Rectangle 1"/>
          <p:cNvSpPr/>
          <p:nvPr/>
        </p:nvSpPr>
        <p:spPr>
          <a:xfrm>
            <a:off x="533400" y="1204838"/>
            <a:ext cx="7924800" cy="5424562"/>
          </a:xfrm>
          <a:prstGeom prst="rect">
            <a:avLst/>
          </a:prstGeom>
        </p:spPr>
        <p:txBody>
          <a:bodyPr wrap="square">
            <a:spAutoFit/>
          </a:bodyPr>
          <a:lstStyle/>
          <a:p>
            <a:r>
              <a:rPr lang="en-US" sz="1050" u="sng" dirty="0"/>
              <a:t>Successes and Opportunities:</a:t>
            </a:r>
            <a:endParaRPr lang="en-US" sz="1050" dirty="0"/>
          </a:p>
          <a:p>
            <a:pPr marL="228600" lvl="0" indent="-228600">
              <a:buFont typeface="+mj-lt"/>
              <a:buAutoNum type="arabicPeriod"/>
            </a:pPr>
            <a:r>
              <a:rPr lang="en-US" sz="1050" dirty="0"/>
              <a:t>What strengths (activities, efficiencies, partnerships) have helped ensure success for the objective?</a:t>
            </a:r>
          </a:p>
          <a:p>
            <a:pPr marL="228600" lvl="0" indent="-228600">
              <a:buFont typeface="+mj-lt"/>
              <a:buAutoNum type="arabicPeriod"/>
            </a:pPr>
            <a:r>
              <a:rPr lang="en-US" sz="1050" dirty="0"/>
              <a:t>What opportunities (partnerships, legislative modifications, process improvement, regulatory reform, resource reallocation, contract consolidation) could further advance the objective? </a:t>
            </a:r>
          </a:p>
          <a:p>
            <a:r>
              <a:rPr lang="en-US" sz="1050" dirty="0"/>
              <a:t> </a:t>
            </a:r>
          </a:p>
          <a:p>
            <a:r>
              <a:rPr lang="en-US" sz="1050" u="sng" dirty="0"/>
              <a:t>Major Management Challenges:</a:t>
            </a:r>
            <a:endParaRPr lang="en-US" sz="1050" dirty="0"/>
          </a:p>
          <a:p>
            <a:pPr marL="228600" lvl="0" indent="-228600">
              <a:buFont typeface="+mj-lt"/>
              <a:buAutoNum type="arabicPeriod" startAt="3"/>
            </a:pPr>
            <a:r>
              <a:rPr lang="en-US" sz="1050" dirty="0"/>
              <a:t>What significant challenges impact your ability to advance the objective? How are these challenges being addressed? What hurdles impact your ability to address them?</a:t>
            </a:r>
          </a:p>
          <a:p>
            <a:pPr marL="228600" lvl="0" indent="-228600">
              <a:buFont typeface="+mj-lt"/>
              <a:buAutoNum type="arabicPeriod" startAt="3"/>
            </a:pPr>
            <a:r>
              <a:rPr lang="en-US" sz="1050" dirty="0"/>
              <a:t>If applicable to your office, are the Inspector General’s FY 2017 “Most Serious Management and Performance Challenges” the most important challenges to you? What should they be?</a:t>
            </a:r>
          </a:p>
          <a:p>
            <a:r>
              <a:rPr lang="en-US" sz="1050" dirty="0"/>
              <a:t> </a:t>
            </a:r>
          </a:p>
          <a:p>
            <a:r>
              <a:rPr lang="en-US" sz="1050" u="sng" dirty="0"/>
              <a:t>Risks:</a:t>
            </a:r>
            <a:endParaRPr lang="en-US" sz="1050" dirty="0"/>
          </a:p>
          <a:p>
            <a:pPr marL="228600" lvl="0" indent="-228600">
              <a:buFont typeface="+mj-lt"/>
              <a:buAutoNum type="arabicPeriod" startAt="5"/>
            </a:pPr>
            <a:r>
              <a:rPr lang="en-US" sz="1050" dirty="0"/>
              <a:t>What risks (unanticipated events, known conditions, persistent problems) have weakened your ability to advance the objective? How were these risks addressed?</a:t>
            </a:r>
          </a:p>
          <a:p>
            <a:pPr marL="228600" lvl="0" indent="-228600">
              <a:buFont typeface="+mj-lt"/>
              <a:buAutoNum type="arabicPeriod" startAt="5"/>
            </a:pPr>
            <a:r>
              <a:rPr lang="en-US" sz="1050" dirty="0"/>
              <a:t>What risks remain for the objective? Are there emerging risks that may impact progress?</a:t>
            </a:r>
          </a:p>
          <a:p>
            <a:r>
              <a:rPr lang="en-US" sz="1050" dirty="0"/>
              <a:t> </a:t>
            </a:r>
          </a:p>
          <a:p>
            <a:r>
              <a:rPr lang="en-US" sz="1050" u="sng" dirty="0"/>
              <a:t>Program Evaluation:</a:t>
            </a:r>
            <a:endParaRPr lang="en-US" sz="1050" dirty="0"/>
          </a:p>
          <a:p>
            <a:pPr marL="228600" lvl="0" indent="-228600">
              <a:buFont typeface="+mj-lt"/>
              <a:buAutoNum type="arabicPeriod" startAt="7"/>
            </a:pPr>
            <a:r>
              <a:rPr lang="en-US" sz="1050" dirty="0"/>
              <a:t>Which program or activity/</a:t>
            </a:r>
            <a:r>
              <a:rPr lang="en-US" sz="1050" dirty="0" err="1"/>
              <a:t>ies</a:t>
            </a:r>
            <a:r>
              <a:rPr lang="en-US" sz="1050" dirty="0"/>
              <a:t> in your office could most benefit from a program evaluation? What top three questions about the program or activity (e.g., process efficiency, impacts, service delivery, customer satisfaction, and changes in awareness or knowledge) if answered, could help improve progress toward the objective? (see the program evaluation proposals template for more information)</a:t>
            </a:r>
          </a:p>
          <a:p>
            <a:r>
              <a:rPr lang="en-US" sz="1050" dirty="0"/>
              <a:t> </a:t>
            </a:r>
          </a:p>
          <a:p>
            <a:r>
              <a:rPr lang="en-US" sz="1050" u="sng" dirty="0"/>
              <a:t>Human Capital Planning:</a:t>
            </a:r>
            <a:endParaRPr lang="en-US" sz="1050" dirty="0"/>
          </a:p>
          <a:p>
            <a:pPr marL="228600" lvl="0" indent="-228600">
              <a:buFont typeface="+mj-lt"/>
              <a:buAutoNum type="arabicPeriod" startAt="8"/>
            </a:pPr>
            <a:r>
              <a:rPr lang="en-US" sz="1050" dirty="0"/>
              <a:t>What are your most critical occupations (i.e., occupations you consider vital to achieve the strategic objective)? What are the most critical or significant skills needed for your critical occupations over the next 3-5 years? What are the skillset gaps? Could additional training address these gaps?</a:t>
            </a:r>
          </a:p>
          <a:p>
            <a:pPr marL="228600" lvl="0" indent="-228600">
              <a:buFont typeface="+mj-lt"/>
              <a:buAutoNum type="arabicPeriod" startAt="8"/>
            </a:pPr>
            <a:r>
              <a:rPr lang="en-US" sz="1050" dirty="0"/>
              <a:t>What should we do to ensure hiring managers are sufficiently aware of the hiring flexibilities and/or employee development programs that SBA offers?</a:t>
            </a:r>
          </a:p>
          <a:p>
            <a:pPr marL="228600" lvl="0" indent="-228600">
              <a:buFont typeface="+mj-lt"/>
              <a:buAutoNum type="arabicPeriod" startAt="8"/>
            </a:pPr>
            <a:r>
              <a:rPr lang="en-US" sz="1050" dirty="0"/>
              <a:t>What are the most critical leadership succession challenges the Agency will face over the next five years?</a:t>
            </a:r>
          </a:p>
          <a:p>
            <a:r>
              <a:rPr lang="en-US" sz="1050" dirty="0"/>
              <a:t> </a:t>
            </a:r>
          </a:p>
          <a:p>
            <a:r>
              <a:rPr lang="en-US" sz="1050" u="sng" dirty="0"/>
              <a:t>Next Steps:</a:t>
            </a:r>
            <a:endParaRPr lang="en-US" sz="1050" dirty="0"/>
          </a:p>
          <a:p>
            <a:pPr marL="228600" lvl="0" indent="-228600">
              <a:buFont typeface="+mj-lt"/>
              <a:buAutoNum type="arabicPeriod" startAt="11"/>
            </a:pPr>
            <a:r>
              <a:rPr lang="en-US" sz="1050" dirty="0"/>
              <a:t>How could SBA senior leadership (Deputy Administrator, Chief of Staff, PIO/CFO, CHCO, CIO, or other program offices) better support you and your objective (e.g., cross-functionally)?</a:t>
            </a:r>
          </a:p>
        </p:txBody>
      </p:sp>
      <p:sp>
        <p:nvSpPr>
          <p:cNvPr id="3" name="Rectangle 2"/>
          <p:cNvSpPr/>
          <p:nvPr/>
        </p:nvSpPr>
        <p:spPr>
          <a:xfrm>
            <a:off x="533400" y="2971800"/>
            <a:ext cx="7696200" cy="762000"/>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69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914400" y="609600"/>
            <a:ext cx="76962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smtClean="0">
                <a:ea typeface="ＭＳ Ｐゴシック" pitchFamily="48" charset="-128"/>
              </a:rPr>
              <a:t>Risk Response Template</a:t>
            </a:r>
            <a:endParaRPr lang="en-US" sz="2400" dirty="0">
              <a:ea typeface="ＭＳ Ｐゴシック" pitchFamily="48" charset="-128"/>
            </a:endParaRPr>
          </a:p>
        </p:txBody>
      </p:sp>
      <p:sp>
        <p:nvSpPr>
          <p:cNvPr id="13" name="Rectangle 12"/>
          <p:cNvSpPr/>
          <p:nvPr/>
        </p:nvSpPr>
        <p:spPr bwMode="auto">
          <a:xfrm>
            <a:off x="-85725" y="0"/>
            <a:ext cx="85725" cy="68580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4" name="Rectangle 13"/>
          <p:cNvSpPr/>
          <p:nvPr/>
        </p:nvSpPr>
        <p:spPr bwMode="auto">
          <a:xfrm>
            <a:off x="-857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857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95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58200" y="6520190"/>
            <a:ext cx="533400" cy="261610"/>
          </a:xfrm>
          <a:prstGeom prst="rect">
            <a:avLst/>
          </a:prstGeom>
          <a:noFill/>
        </p:spPr>
        <p:txBody>
          <a:bodyPr wrap="square" rtlCol="0">
            <a:spAutoFit/>
          </a:bodyPr>
          <a:lstStyle/>
          <a:p>
            <a:r>
              <a:rPr lang="en-US" sz="1050" dirty="0" smtClean="0"/>
              <a:t>6</a:t>
            </a:r>
            <a:endParaRPr lang="en-US" sz="1050" dirty="0"/>
          </a:p>
        </p:txBody>
      </p:sp>
      <p:graphicFrame>
        <p:nvGraphicFramePr>
          <p:cNvPr id="10" name="Table 9"/>
          <p:cNvGraphicFramePr>
            <a:graphicFrameLocks noGrp="1"/>
          </p:cNvGraphicFramePr>
          <p:nvPr>
            <p:extLst>
              <p:ext uri="{D42A27DB-BD31-4B8C-83A1-F6EECF244321}">
                <p14:modId xmlns:p14="http://schemas.microsoft.com/office/powerpoint/2010/main" val="1989426414"/>
              </p:ext>
            </p:extLst>
          </p:nvPr>
        </p:nvGraphicFramePr>
        <p:xfrm>
          <a:off x="152399" y="1219200"/>
          <a:ext cx="8974265" cy="5300232"/>
        </p:xfrm>
        <a:graphic>
          <a:graphicData uri="http://schemas.openxmlformats.org/drawingml/2006/table">
            <a:tbl>
              <a:tblPr firstRow="1" bandRow="1"/>
              <a:tblGrid>
                <a:gridCol w="1749177"/>
                <a:gridCol w="2819767"/>
                <a:gridCol w="830688"/>
                <a:gridCol w="912614"/>
                <a:gridCol w="988665"/>
                <a:gridCol w="116840"/>
                <a:gridCol w="1556514"/>
              </a:tblGrid>
              <a:tr h="277863">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latin typeface="Arial" panose="020B0604020202020204" pitchFamily="34" charset="0"/>
                          <a:cs typeface="Arial" panose="020B0604020202020204" pitchFamily="34" charset="0"/>
                        </a:rPr>
                        <a:t>RISK</a:t>
                      </a:r>
                      <a:r>
                        <a:rPr lang="en-US" sz="1000" b="1" baseline="0" dirty="0" smtClean="0">
                          <a:solidFill>
                            <a:srgbClr val="002060"/>
                          </a:solidFill>
                          <a:latin typeface="Arial" panose="020B0604020202020204" pitchFamily="34" charset="0"/>
                          <a:cs typeface="Arial" panose="020B0604020202020204" pitchFamily="34" charset="0"/>
                        </a:rPr>
                        <a:t> RESPONSE REPORT [</a:t>
                      </a:r>
                      <a:r>
                        <a:rPr lang="en-US" sz="1000" b="0" baseline="0" dirty="0" smtClean="0">
                          <a:solidFill>
                            <a:schemeClr val="tx1"/>
                          </a:solidFill>
                          <a:latin typeface="Arial" panose="020B0604020202020204" pitchFamily="34" charset="0"/>
                          <a:cs typeface="Arial" panose="020B0604020202020204" pitchFamily="34" charset="0"/>
                        </a:rPr>
                        <a:t>This accompanies Risk Profile</a:t>
                      </a:r>
                      <a:r>
                        <a:rPr lang="en-US" sz="1000" b="1" baseline="0" dirty="0" smtClean="0">
                          <a:solidFill>
                            <a:srgbClr val="002060"/>
                          </a:solidFill>
                          <a:latin typeface="Arial" panose="020B0604020202020204" pitchFamily="34" charset="0"/>
                          <a:cs typeface="Arial" panose="020B0604020202020204" pitchFamily="34" charset="0"/>
                        </a:rPr>
                        <a:t>]</a:t>
                      </a:r>
                      <a:endParaRPr lang="en-US" sz="1000" b="1" dirty="0" smtClean="0">
                        <a:solidFill>
                          <a:srgbClr val="002060"/>
                        </a:solidFill>
                        <a:latin typeface="Arial" panose="020B0604020202020204" pitchFamily="34" charset="0"/>
                        <a:cs typeface="Arial" panose="020B0604020202020204"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ctr"/>
                      <a:endParaRPr lang="en-US" sz="800" b="1" dirty="0">
                        <a:solidFill>
                          <a:srgbClr val="002060"/>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1" dirty="0" smtClean="0">
                        <a:solidFill>
                          <a:srgbClr val="002060"/>
                        </a:solidFill>
                        <a:latin typeface="Arial" panose="020B0604020202020204" pitchFamily="34" charset="0"/>
                        <a:cs typeface="Arial" panose="020B0604020202020204"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b="1" kern="1200" dirty="0" smtClean="0">
                        <a:solidFill>
                          <a:srgbClr val="002060"/>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latin typeface="Arial" panose="020B0604020202020204" pitchFamily="34" charset="0"/>
                          <a:cs typeface="Arial" panose="020B0604020202020204" pitchFamily="34" charset="0"/>
                        </a:rPr>
                        <a:t>AS OF:  MONTH/DD/YYYY</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r>
              <a:tr h="1749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latin typeface="Arial" panose="020B0604020202020204" pitchFamily="34" charset="0"/>
                          <a:cs typeface="Arial" panose="020B0604020202020204" pitchFamily="34" charset="0"/>
                        </a:rPr>
                        <a:t>RISK CATEGORY</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gridSpan="2">
                  <a:txBody>
                    <a:bodyPr/>
                    <a:lstStyle/>
                    <a:p>
                      <a:pPr algn="ctr"/>
                      <a:r>
                        <a:rPr lang="en-US" sz="1000" b="1" dirty="0" smtClean="0">
                          <a:solidFill>
                            <a:srgbClr val="002060"/>
                          </a:solidFill>
                          <a:latin typeface="Arial" panose="020B0604020202020204" pitchFamily="34" charset="0"/>
                          <a:cs typeface="Arial" panose="020B0604020202020204" pitchFamily="34" charset="0"/>
                        </a:rPr>
                        <a:t>RISK STATEMENT</a:t>
                      </a:r>
                      <a:endParaRPr lang="en-US" sz="10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RESIDUAL RISK ASSESSMENT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5916">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2060"/>
                    </a:solidFill>
                  </a:tcPr>
                </a:tc>
                <a:tc rowSpan="4" gridSpan="2">
                  <a:txBody>
                    <a:bodyPr/>
                    <a:lstStyle/>
                    <a:p>
                      <a:endParaRPr lang="en-US" sz="1000" i="0" baseline="0"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4" hMerge="1">
                  <a:txBody>
                    <a:bodyPr/>
                    <a:lstStyle/>
                    <a:p>
                      <a:endParaRPr lang="en-US"/>
                    </a:p>
                  </a:txBody>
                  <a:tcPr/>
                </a:tc>
                <a:tc>
                  <a:txBody>
                    <a:bodyPr/>
                    <a:lstStyle/>
                    <a:p>
                      <a:r>
                        <a:rPr lang="en-US" sz="1000" dirty="0" smtClean="0">
                          <a:solidFill>
                            <a:schemeClr val="tx1">
                              <a:lumMod val="75000"/>
                              <a:lumOff val="25000"/>
                            </a:schemeClr>
                          </a:solidFill>
                          <a:latin typeface="Arial" panose="020B0604020202020204" pitchFamily="34" charset="0"/>
                          <a:cs typeface="Arial" panose="020B0604020202020204" pitchFamily="34" charset="0"/>
                        </a:rPr>
                        <a:t>Impact:</a:t>
                      </a:r>
                      <a:endParaRPr lang="en-US" sz="1000" b="1"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gridSpan="2">
                  <a:txBody>
                    <a:bodyPr/>
                    <a:lstStyle/>
                    <a:p>
                      <a:r>
                        <a:rPr lang="en-US" sz="1000" dirty="0" smtClean="0">
                          <a:solidFill>
                            <a:schemeClr val="tx1">
                              <a:lumMod val="75000"/>
                              <a:lumOff val="25000"/>
                            </a:schemeClr>
                          </a:solidFill>
                          <a:latin typeface="Arial" panose="020B0604020202020204" pitchFamily="34" charset="0"/>
                          <a:cs typeface="Arial" panose="020B0604020202020204" pitchFamily="34" charset="0"/>
                        </a:rPr>
                        <a:t>Likelihood: </a:t>
                      </a:r>
                      <a:endParaRPr lang="en-US" sz="1000" b="1"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r>
                        <a:rPr lang="en-US" sz="1000" b="1" dirty="0" smtClean="0">
                          <a:solidFill>
                            <a:schemeClr val="tx1">
                              <a:lumMod val="75000"/>
                              <a:lumOff val="25000"/>
                            </a:schemeClr>
                          </a:solidFill>
                          <a:latin typeface="Arial" panose="020B0604020202020204" pitchFamily="34" charset="0"/>
                          <a:cs typeface="Arial" panose="020B0604020202020204" pitchFamily="34" charset="0"/>
                        </a:rPr>
                        <a:t>Overall Risk Score: </a:t>
                      </a:r>
                      <a:endParaRPr lang="en-US" sz="1000" b="1" u="none"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r>
              <a:tr h="255151">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algn="ctr"/>
                      <a:r>
                        <a:rPr lang="en-US" sz="1000" b="1" kern="1200" baseline="0" dirty="0" smtClean="0">
                          <a:solidFill>
                            <a:srgbClr val="002060"/>
                          </a:solidFill>
                          <a:latin typeface="Arial" panose="020B0604020202020204" pitchFamily="34" charset="0"/>
                          <a:ea typeface="+mn-ea"/>
                          <a:cs typeface="Arial" panose="020B0604020202020204" pitchFamily="34" charset="0"/>
                        </a:rPr>
                        <a:t>STRATEGIC OBJECTIVE</a:t>
                      </a:r>
                      <a:endParaRPr lang="en-US" sz="1000" b="1" kern="1200" baseline="0" dirty="0">
                        <a:solidFill>
                          <a:srgbClr val="002060"/>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37801">
                <a:tc vMerge="1">
                  <a:txBody>
                    <a:bodyPr/>
                    <a:lstStyle/>
                    <a:p>
                      <a:endParaRPr lang="en-US"/>
                    </a:p>
                  </a:txBody>
                  <a:tcPr/>
                </a:tc>
                <a:tc gridSpan="2" vMerge="1">
                  <a:txBody>
                    <a:bodyPr/>
                    <a:lstStyle/>
                    <a:p>
                      <a:endParaRPr lang="en-US"/>
                    </a:p>
                  </a:txBody>
                  <a:tcPr/>
                </a:tc>
                <a:tc hMerge="1" vMerge="1">
                  <a:txBody>
                    <a:bodyPr/>
                    <a:lstStyle/>
                    <a:p>
                      <a:endParaRPr lang="en-US"/>
                    </a:p>
                  </a:txBody>
                  <a:tcPr/>
                </a:tc>
                <a:tc rowSpan="2" gridSpan="4">
                  <a:txBody>
                    <a:bodyPr/>
                    <a:lstStyle/>
                    <a:p>
                      <a:endParaRPr lang="en-US" sz="10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284542">
                <a:tc>
                  <a:txBody>
                    <a:bodyPr/>
                    <a:lstStyle/>
                    <a:p>
                      <a:pPr algn="ctr"/>
                      <a:r>
                        <a:rPr lang="en-US" sz="1000" b="1" dirty="0" smtClean="0">
                          <a:solidFill>
                            <a:schemeClr val="tx1">
                              <a:lumMod val="75000"/>
                              <a:lumOff val="25000"/>
                            </a:schemeClr>
                          </a:solidFill>
                          <a:latin typeface="Arial" panose="020B0604020202020204" pitchFamily="34" charset="0"/>
                          <a:cs typeface="Arial" panose="020B0604020202020204" pitchFamily="34" charset="0"/>
                        </a:rPr>
                        <a:t>Risk Owner</a:t>
                      </a:r>
                      <a:r>
                        <a:rPr lang="en-US" sz="1000" b="1" baseline="0" dirty="0" smtClean="0">
                          <a:solidFill>
                            <a:schemeClr val="tx1">
                              <a:lumMod val="75000"/>
                              <a:lumOff val="25000"/>
                            </a:schemeClr>
                          </a:solidFill>
                          <a:latin typeface="Arial" panose="020B0604020202020204" pitchFamily="34" charset="0"/>
                          <a:cs typeface="Arial" panose="020B0604020202020204" pitchFamily="34" charset="0"/>
                        </a:rPr>
                        <a:t>:</a:t>
                      </a:r>
                    </a:p>
                    <a:p>
                      <a:pPr algn="ctr"/>
                      <a:r>
                        <a:rPr lang="en-US" sz="1000" baseline="0" dirty="0" smtClean="0">
                          <a:solidFill>
                            <a:schemeClr val="tx1">
                              <a:lumMod val="75000"/>
                              <a:lumOff val="25000"/>
                            </a:schemeClr>
                          </a:solidFill>
                          <a:latin typeface="Arial" panose="020B0604020202020204" pitchFamily="34" charset="0"/>
                          <a:cs typeface="Arial" panose="020B0604020202020204" pitchFamily="34" charset="0"/>
                        </a:rPr>
                        <a:t>Name (Division/Office)</a:t>
                      </a:r>
                      <a:endParaRPr lang="en-US" sz="1000" dirty="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7099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RISK</a:t>
                      </a:r>
                      <a:r>
                        <a:rPr lang="en-US" sz="1000" b="1" kern="1200" baseline="0" dirty="0" smtClean="0">
                          <a:solidFill>
                            <a:srgbClr val="002060"/>
                          </a:solidFill>
                          <a:latin typeface="Arial" panose="020B0604020202020204" pitchFamily="34" charset="0"/>
                          <a:ea typeface="+mn-ea"/>
                          <a:cs typeface="Arial" panose="020B0604020202020204" pitchFamily="34" charset="0"/>
                        </a:rPr>
                        <a:t> MEASUREMENT TOOLS</a:t>
                      </a:r>
                      <a:endParaRPr lang="en-US" sz="1000" b="1" kern="1200" dirty="0" smtClean="0">
                        <a:solidFill>
                          <a:srgbClr val="002060"/>
                        </a:solidFill>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sz="12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gridSpan="4">
                  <a:txBody>
                    <a:bodyPr/>
                    <a:lstStyle/>
                    <a:p>
                      <a:pPr marL="0" algn="ctr" defTabSz="914400" rtl="0" eaLnBrk="1" latinLnBrk="0" hangingPunct="1"/>
                      <a:r>
                        <a:rPr lang="en-US" sz="1000" b="1" kern="1200" dirty="0" smtClean="0">
                          <a:solidFill>
                            <a:srgbClr val="002060"/>
                          </a:solidFill>
                          <a:latin typeface="Arial" panose="020B0604020202020204" pitchFamily="34" charset="0"/>
                          <a:ea typeface="+mn-ea"/>
                          <a:cs typeface="Arial" panose="020B0604020202020204" pitchFamily="34" charset="0"/>
                        </a:rPr>
                        <a:t>AUDITS/REVIEWS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9418">
                <a:tc gridSpan="3">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endParaRPr lang="en-US" sz="10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72123">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ROOT</a:t>
                      </a:r>
                      <a:r>
                        <a:rPr lang="en-US" sz="1000" b="1" kern="1200" baseline="0" dirty="0" smtClean="0">
                          <a:solidFill>
                            <a:srgbClr val="002060"/>
                          </a:solidFill>
                          <a:latin typeface="Arial" panose="020B0604020202020204" pitchFamily="34" charset="0"/>
                          <a:ea typeface="+mn-ea"/>
                          <a:cs typeface="Arial" panose="020B0604020202020204" pitchFamily="34" charset="0"/>
                        </a:rPr>
                        <a:t> CAUSES</a:t>
                      </a:r>
                      <a:endParaRPr lang="en-US" sz="1000" b="1" kern="1200" dirty="0" smtClean="0">
                        <a:solidFill>
                          <a:srgbClr val="002060"/>
                        </a:solidFill>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CONTROLS</a:t>
                      </a:r>
                      <a:r>
                        <a:rPr lang="en-US" sz="1000" b="1" kern="1200" baseline="0" dirty="0" smtClean="0">
                          <a:solidFill>
                            <a:srgbClr val="002060"/>
                          </a:solidFill>
                          <a:latin typeface="Arial" panose="020B0604020202020204" pitchFamily="34" charset="0"/>
                          <a:ea typeface="+mn-ea"/>
                          <a:cs typeface="Arial" panose="020B0604020202020204" pitchFamily="34" charset="0"/>
                        </a:rPr>
                        <a:t> IN PLACE</a:t>
                      </a:r>
                      <a:endParaRPr lang="en-US" sz="1000" b="1" kern="1200" dirty="0" smtClean="0">
                        <a:solidFill>
                          <a:srgbClr val="002060"/>
                        </a:solidFill>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en-US" sz="800" b="1" dirty="0" smtClean="0">
                        <a:solidFill>
                          <a:srgbClr val="002060"/>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96897">
                <a:tc gridSpan="2">
                  <a:txBody>
                    <a:bodyPr/>
                    <a:lstStyle/>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00" u="none"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sz="12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5">
                  <a:txBody>
                    <a:bodyPr/>
                    <a:lstStyle/>
                    <a:p>
                      <a:pPr marL="0" indent="0">
                        <a:buFont typeface="Arial" panose="020B0604020202020204" pitchFamily="34" charset="0"/>
                        <a:buNone/>
                      </a:pPr>
                      <a:endParaRPr lang="en-US" sz="1000" u="sng" dirty="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sz="12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7099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ACTIONS</a:t>
                      </a:r>
                      <a:r>
                        <a:rPr lang="en-US" sz="1000" b="1" kern="1200" baseline="0" dirty="0" smtClean="0">
                          <a:solidFill>
                            <a:srgbClr val="002060"/>
                          </a:solidFill>
                          <a:latin typeface="Arial" panose="020B0604020202020204" pitchFamily="34" charset="0"/>
                          <a:ea typeface="+mn-ea"/>
                          <a:cs typeface="Arial" panose="020B0604020202020204" pitchFamily="34" charset="0"/>
                        </a:rPr>
                        <a:t> PLANNED</a:t>
                      </a:r>
                      <a:endParaRPr lang="en-US" sz="1000" b="1" kern="1200" dirty="0" smtClean="0">
                        <a:solidFill>
                          <a:srgbClr val="002060"/>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RESOURCES</a:t>
                      </a:r>
                      <a:r>
                        <a:rPr lang="en-US" sz="1000" b="1" kern="1200" baseline="0" dirty="0" smtClean="0">
                          <a:solidFill>
                            <a:srgbClr val="002060"/>
                          </a:solidFill>
                          <a:latin typeface="Arial" panose="020B0604020202020204" pitchFamily="34" charset="0"/>
                          <a:ea typeface="+mn-ea"/>
                          <a:cs typeface="Arial" panose="020B0604020202020204" pitchFamily="34" charset="0"/>
                        </a:rPr>
                        <a:t> </a:t>
                      </a:r>
                      <a:endParaRPr lang="en-US" sz="1000" b="1" kern="1200" dirty="0" smtClean="0">
                        <a:solidFill>
                          <a:srgbClr val="002060"/>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124">
                <a:tc rowSpan="3" gridSpan="2">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baseline="0" dirty="0" smtClean="0">
                        <a:solidFill>
                          <a:schemeClr val="tx1">
                            <a:lumMod val="75000"/>
                            <a:lumOff val="25000"/>
                          </a:schemeClr>
                        </a:solidFill>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i="0"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3" hMerge="1">
                  <a:txBody>
                    <a:bodyPr/>
                    <a:lstStyle/>
                    <a:p>
                      <a:endParaRPr lang="en-US"/>
                    </a:p>
                  </a:txBody>
                  <a:tcPr/>
                </a:tc>
                <a:tc gridSpan="5">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i="0"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0992">
                <a:tc gridSpan="2" vMerge="1">
                  <a:txBody>
                    <a:bodyPr/>
                    <a:lstStyle/>
                    <a:p>
                      <a:endParaRPr lang="en-US"/>
                    </a:p>
                  </a:txBody>
                  <a:tcPr/>
                </a:tc>
                <a:tc hMerge="1" v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2060"/>
                          </a:solidFill>
                          <a:latin typeface="Arial" panose="020B0604020202020204" pitchFamily="34" charset="0"/>
                          <a:ea typeface="+mn-ea"/>
                          <a:cs typeface="Arial" panose="020B0604020202020204" pitchFamily="34" charset="0"/>
                        </a:rPr>
                        <a:t>CHALLENGES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081">
                <a:tc gridSpan="2" vMerge="1">
                  <a:txBody>
                    <a:bodyPr/>
                    <a:lstStyle/>
                    <a:p>
                      <a:endParaRPr lang="en-US"/>
                    </a:p>
                  </a:txBody>
                  <a:tcPr/>
                </a:tc>
                <a:tc hMerge="1" vMerge="1">
                  <a:txBody>
                    <a:bodyPr/>
                    <a:lstStyle/>
                    <a:p>
                      <a:endParaRPr lang="en-US"/>
                    </a:p>
                  </a:txBody>
                  <a:tcPr/>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i="0" dirty="0" smtClean="0">
                        <a:solidFill>
                          <a:schemeClr val="tx1">
                            <a:lumMod val="75000"/>
                            <a:lumOff val="25000"/>
                          </a:schemeClr>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1" name="Rectangle 10"/>
          <p:cNvSpPr/>
          <p:nvPr/>
        </p:nvSpPr>
        <p:spPr>
          <a:xfrm>
            <a:off x="5486400" y="2095500"/>
            <a:ext cx="3657600" cy="800100"/>
          </a:xfrm>
          <a:prstGeom prst="rect">
            <a:avLst/>
          </a:prstGeom>
          <a:solidFill>
            <a:srgbClr val="93A299">
              <a:alpha val="12000"/>
            </a:srgbClr>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510947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685800" y="495300"/>
            <a:ext cx="7848600" cy="4953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dirty="0" smtClean="0"/>
              <a:t>Questions for the Group’s Consideration</a:t>
            </a: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2" name="TextBox 11"/>
          <p:cNvSpPr txBox="1"/>
          <p:nvPr/>
        </p:nvSpPr>
        <p:spPr>
          <a:xfrm flipH="1">
            <a:off x="457199" y="1219200"/>
            <a:ext cx="8382000" cy="3231654"/>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Have other agencies integrated </a:t>
            </a:r>
            <a:r>
              <a:rPr lang="en-US" sz="1600" dirty="0" smtClean="0"/>
              <a:t>enterprise risk </a:t>
            </a:r>
            <a:r>
              <a:rPr lang="en-US" sz="1600" dirty="0"/>
              <a:t>management into their strategic objective </a:t>
            </a:r>
            <a:r>
              <a:rPr lang="en-US" sz="1600" dirty="0" smtClean="0"/>
              <a:t>review process?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How are other agencies integrating enterprise risk management into their </a:t>
            </a:r>
            <a:r>
              <a:rPr lang="en-US" sz="1600" dirty="0" smtClean="0"/>
              <a:t>strategic planning process</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What key challenges are preventing integration of enterprise risk management in your agency?</a:t>
            </a:r>
          </a:p>
          <a:p>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p:txBody>
      </p:sp>
      <p:sp>
        <p:nvSpPr>
          <p:cNvPr id="14" name="Rectangle 13"/>
          <p:cNvSpPr/>
          <p:nvPr/>
        </p:nvSpPr>
        <p:spPr bwMode="auto">
          <a:xfrm>
            <a:off x="-85725" y="0"/>
            <a:ext cx="85725" cy="1524000"/>
          </a:xfrm>
          <a:prstGeom prst="rect">
            <a:avLst/>
          </a:prstGeom>
          <a:solidFill>
            <a:schemeClr val="bg1">
              <a:lumMod val="65000"/>
            </a:schemeClr>
          </a:solidFill>
          <a:ln w="12700" cap="flat" cmpd="sng" algn="ctr">
            <a:solidFill>
              <a:schemeClr val="bg1">
                <a:lumMod val="6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sp>
        <p:nvSpPr>
          <p:cNvPr id="15" name="Rectangle 14"/>
          <p:cNvSpPr/>
          <p:nvPr/>
        </p:nvSpPr>
        <p:spPr bwMode="auto">
          <a:xfrm>
            <a:off x="-85725" y="1062990"/>
            <a:ext cx="85725" cy="5795010"/>
          </a:xfrm>
          <a:prstGeom prst="rect">
            <a:avLst/>
          </a:prstGeom>
          <a:solidFill>
            <a:srgbClr val="002060"/>
          </a:solid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charset="0"/>
              <a:ea typeface="ＭＳ Ｐゴシック" pitchFamily="48" charset="-128"/>
            </a:endParaRPr>
          </a:p>
        </p:txBody>
      </p:sp>
      <p:cxnSp>
        <p:nvCxnSpPr>
          <p:cNvPr id="16" name="Straight Connector 15"/>
          <p:cNvCxnSpPr/>
          <p:nvPr/>
        </p:nvCxnSpPr>
        <p:spPr>
          <a:xfrm flipH="1">
            <a:off x="9525" y="1066800"/>
            <a:ext cx="9058275" cy="0"/>
          </a:xfrm>
          <a:prstGeom prst="line">
            <a:avLst/>
          </a:prstGeom>
          <a:ln w="22225"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58200" y="6520190"/>
            <a:ext cx="533400" cy="261610"/>
          </a:xfrm>
          <a:prstGeom prst="rect">
            <a:avLst/>
          </a:prstGeom>
          <a:noFill/>
        </p:spPr>
        <p:txBody>
          <a:bodyPr wrap="square" rtlCol="0">
            <a:spAutoFit/>
          </a:bodyPr>
          <a:lstStyle/>
          <a:p>
            <a:r>
              <a:rPr lang="en-US" sz="1050" dirty="0" smtClean="0"/>
              <a:t>7</a:t>
            </a:r>
            <a:endParaRPr lang="en-US" sz="1050" dirty="0"/>
          </a:p>
        </p:txBody>
      </p:sp>
    </p:spTree>
    <p:extLst>
      <p:ext uri="{BB962C8B-B14F-4D97-AF65-F5344CB8AC3E}">
        <p14:creationId xmlns:p14="http://schemas.microsoft.com/office/powerpoint/2010/main" val="2874505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3_Theme1">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7204</TotalTime>
  <Words>791</Words>
  <Application>Microsoft Office PowerPoint</Application>
  <PresentationFormat>On-screen Show (4:3)</PresentationFormat>
  <Paragraphs>145</Paragraphs>
  <Slides>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ＭＳ Ｐゴシック</vt:lpstr>
      <vt:lpstr>Angsana New</vt:lpstr>
      <vt:lpstr>Arial</vt:lpstr>
      <vt:lpstr>Book Antiqua</vt:lpstr>
      <vt:lpstr>Calibri</vt:lpstr>
      <vt:lpstr>Cambria</vt:lpstr>
      <vt:lpstr>Courier New</vt:lpstr>
      <vt:lpstr>Wingdings</vt:lpstr>
      <vt:lpstr>Wingdings 3</vt:lpstr>
      <vt:lpstr>Clarity</vt:lpstr>
      <vt:lpstr>3_Theme1</vt:lpstr>
      <vt:lpstr>   Strategic Planning and Enterprise Risk Management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Small Business Administration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GPRA Modernization Act of 2010</dc:title>
  <dc:creator>TempAdmin</dc:creator>
  <cp:lastModifiedBy>Armitage, David T. EOP/OMB</cp:lastModifiedBy>
  <cp:revision>226</cp:revision>
  <cp:lastPrinted>2017-03-13T18:45:29Z</cp:lastPrinted>
  <dcterms:created xsi:type="dcterms:W3CDTF">2014-02-03T23:18:13Z</dcterms:created>
  <dcterms:modified xsi:type="dcterms:W3CDTF">2017-03-20T15:25:21Z</dcterms:modified>
</cp:coreProperties>
</file>