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6858000" cx="12192000"/>
  <p:notesSz cx="7010400" cy="9296400"/>
  <p:embeddedFontLst>
    <p:embeddedFont>
      <p:font typeface="Play"/>
      <p:regular r:id="rId38"/>
      <p:bold r:id="rId39"/>
    </p:embeddedFont>
    <p:embeddedFont>
      <p:font typeface="Public Sans"/>
      <p:regular r:id="rId40"/>
      <p:bold r:id="rId41"/>
      <p:italic r:id="rId42"/>
      <p:boldItalic r:id="rId43"/>
    </p:embeddedFont>
    <p:embeddedFont>
      <p:font typeface="Open Sans"/>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928">
          <p15:clr>
            <a:srgbClr val="A4A3A4"/>
          </p15:clr>
        </p15:guide>
        <p15:guide id="2" pos="2208">
          <p15:clr>
            <a:srgbClr val="A4A3A4"/>
          </p15:clr>
        </p15:guide>
      </p15:notesGuideLst>
    </p:ext>
    <p:ext uri="GoogleSlidesCustomDataVersion2">
      <go:slidesCustomData xmlns:go="http://customooxmlschemas.google.com/" r:id="rId48" roundtripDataSignature="AMtx7mhJXZGlyc7Rm4DzJt9OhY6JLd7DZ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928" orient="horz"/>
        <p:guide pos="2208"/>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font" Target="fonts/PublicSans-regular.fntdata"/><Relationship Id="rId20" Type="http://schemas.openxmlformats.org/officeDocument/2006/relationships/slide" Target="slides/slide14.xml"/><Relationship Id="rId42" Type="http://schemas.openxmlformats.org/officeDocument/2006/relationships/font" Target="fonts/PublicSans-italic.fntdata"/><Relationship Id="rId41" Type="http://schemas.openxmlformats.org/officeDocument/2006/relationships/font" Target="fonts/PublicSans-bold.fntdata"/><Relationship Id="rId22" Type="http://schemas.openxmlformats.org/officeDocument/2006/relationships/slide" Target="slides/slide16.xml"/><Relationship Id="rId44" Type="http://schemas.openxmlformats.org/officeDocument/2006/relationships/font" Target="fonts/OpenSans-regular.fntdata"/><Relationship Id="rId21" Type="http://schemas.openxmlformats.org/officeDocument/2006/relationships/slide" Target="slides/slide15.xml"/><Relationship Id="rId43" Type="http://schemas.openxmlformats.org/officeDocument/2006/relationships/font" Target="fonts/PublicSans-boldItalic.fntdata"/><Relationship Id="rId24" Type="http://schemas.openxmlformats.org/officeDocument/2006/relationships/slide" Target="slides/slide18.xml"/><Relationship Id="rId46" Type="http://schemas.openxmlformats.org/officeDocument/2006/relationships/font" Target="fonts/OpenSans-italic.fntdata"/><Relationship Id="rId23" Type="http://schemas.openxmlformats.org/officeDocument/2006/relationships/slide" Target="slides/slide17.xml"/><Relationship Id="rId45" Type="http://schemas.openxmlformats.org/officeDocument/2006/relationships/font" Target="fonts/OpenSans-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48" Type="http://customschemas.google.com/relationships/presentationmetadata" Target="metadata"/><Relationship Id="rId25" Type="http://schemas.openxmlformats.org/officeDocument/2006/relationships/slide" Target="slides/slide19.xml"/><Relationship Id="rId47" Type="http://schemas.openxmlformats.org/officeDocument/2006/relationships/font" Target="fonts/OpenSans-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Play-bold.fntdata"/><Relationship Id="rId16" Type="http://schemas.openxmlformats.org/officeDocument/2006/relationships/slide" Target="slides/slide10.xml"/><Relationship Id="rId38" Type="http://schemas.openxmlformats.org/officeDocument/2006/relationships/font" Target="fonts/Play-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2"/>
            <a:ext cx="3038475" cy="465138"/>
          </a:xfrm>
          <a:prstGeom prst="rect">
            <a:avLst/>
          </a:prstGeom>
          <a:noFill/>
          <a:ln>
            <a:noFill/>
          </a:ln>
        </p:spPr>
        <p:txBody>
          <a:bodyPr anchorCtr="0" anchor="t"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338" y="2"/>
            <a:ext cx="3038475" cy="465138"/>
          </a:xfrm>
          <a:prstGeom prst="rect">
            <a:avLst/>
          </a:prstGeom>
          <a:noFill/>
          <a:ln>
            <a:noFill/>
          </a:ln>
        </p:spPr>
        <p:txBody>
          <a:bodyPr anchorCtr="0" anchor="t" bIns="46575" lIns="93150" spcFirstLastPara="1" rIns="93150" wrap="square" tIns="4657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lvl1pPr indent="-228600" lvl="0" marL="457200" marR="0" rtl="0" algn="l">
              <a:lnSpc>
                <a:spcPct val="100000"/>
              </a:lnSpc>
              <a:spcBef>
                <a:spcPts val="48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2pPr>
            <a:lvl3pPr indent="-228600" lvl="2" marL="1371600" marR="0" rtl="0" algn="l">
              <a:lnSpc>
                <a:spcPct val="100000"/>
              </a:lnSpc>
              <a:spcBef>
                <a:spcPts val="48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3pPr>
            <a:lvl4pPr indent="-228600" lvl="3" marL="1828800" marR="0" rtl="0" algn="l">
              <a:lnSpc>
                <a:spcPct val="100000"/>
              </a:lnSpc>
              <a:spcBef>
                <a:spcPts val="48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4pPr>
            <a:lvl5pPr indent="-228600" lvl="4" marL="2286000" marR="0" rtl="0" algn="l">
              <a:lnSpc>
                <a:spcPct val="100000"/>
              </a:lnSpc>
              <a:spcBef>
                <a:spcPts val="480"/>
              </a:spcBef>
              <a:spcAft>
                <a:spcPts val="0"/>
              </a:spcAft>
              <a:buClr>
                <a:srgbClr val="000000"/>
              </a:buClr>
              <a:buSzPts val="1400"/>
              <a:buFont typeface="Arial"/>
              <a:buNone/>
              <a:defRPr b="0" i="0" sz="16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475" cy="465138"/>
          </a:xfrm>
          <a:prstGeom prst="rect">
            <a:avLst/>
          </a:prstGeom>
          <a:noFill/>
          <a:ln>
            <a:noFill/>
          </a:ln>
        </p:spPr>
        <p:txBody>
          <a:bodyPr anchorCtr="0" anchor="b" bIns="46575" lIns="93150" spcFirstLastPara="1" rIns="93150" wrap="square" tIns="4657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tion508.gov/art/"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rt.app.cloud.gov/" TargetMode="External"/><Relationship Id="rId3" Type="http://schemas.openxmlformats.org/officeDocument/2006/relationships/hyperlink" Target="https://www.sam.gov/" TargetMode="External"/><Relationship Id="rId4" Type="http://schemas.openxmlformats.org/officeDocument/2006/relationships/hyperlink" Target="https://www.ebuy.gov/"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t-api.section508.gov/"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section508.gov/"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Laura.b.miller@gsa.gov" TargetMode="External"/><Relationship Id="rId3" Type="http://schemas.openxmlformats.org/officeDocument/2006/relationships/hyperlink" Target="mailto:SRT@gsa.gov"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03" name="Google Shape;103;p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1: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marR="0" rtl="0" algn="l">
              <a:lnSpc>
                <a:spcPct val="100000"/>
              </a:lnSpc>
              <a:spcBef>
                <a:spcPts val="480"/>
              </a:spcBef>
              <a:spcAft>
                <a:spcPts val="0"/>
              </a:spcAft>
              <a:buClr>
                <a:srgbClr val="000000"/>
              </a:buClr>
              <a:buSzPts val="1400"/>
              <a:buFont typeface="Arial"/>
              <a:buNone/>
            </a:pPr>
            <a:r>
              <a:rPr b="1" lang="en-US" sz="1600" u="sng">
                <a:solidFill>
                  <a:schemeClr val="hlink"/>
                </a:solidFill>
                <a:hlinkClick r:id="rId2"/>
              </a:rPr>
              <a:t>Section508.gov/art</a:t>
            </a:r>
            <a:endParaRPr b="1" sz="1600"/>
          </a:p>
          <a:p>
            <a:pPr indent="0" lvl="0" marL="0" rtl="0" algn="l">
              <a:lnSpc>
                <a:spcPct val="100000"/>
              </a:lnSpc>
              <a:spcBef>
                <a:spcPts val="480"/>
              </a:spcBef>
              <a:spcAft>
                <a:spcPts val="0"/>
              </a:spcAft>
              <a:buSzPts val="1400"/>
              <a:buNone/>
            </a:pPr>
            <a:r>
              <a:t/>
            </a:r>
            <a:endParaRPr/>
          </a:p>
        </p:txBody>
      </p:sp>
      <p:sp>
        <p:nvSpPr>
          <p:cNvPr id="172" name="Google Shape;172;p4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2: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81" name="Google Shape;181;p4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43: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89" name="Google Shape;189;p4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4: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406400" lvl="0" marL="457200" marR="0" rtl="0" algn="l">
              <a:lnSpc>
                <a:spcPct val="100000"/>
              </a:lnSpc>
              <a:spcBef>
                <a:spcPts val="700"/>
              </a:spcBef>
              <a:spcAft>
                <a:spcPts val="0"/>
              </a:spcAft>
              <a:buClr>
                <a:srgbClr val="0E8775"/>
              </a:buClr>
              <a:buSzPts val="2800"/>
              <a:buFont typeface="Arial"/>
              <a:buChar char="•"/>
            </a:pPr>
            <a:r>
              <a:rPr lang="en-US" sz="1600"/>
              <a:t>To access and start using ART, visit </a:t>
            </a:r>
            <a:r>
              <a:rPr b="1" i="1" lang="en-US" sz="1600"/>
              <a:t>Section508.gov/art</a:t>
            </a:r>
            <a:endParaRPr/>
          </a:p>
          <a:p>
            <a:pPr indent="-406400" lvl="0" marL="457200" marR="0" rtl="0" algn="l">
              <a:lnSpc>
                <a:spcPct val="100000"/>
              </a:lnSpc>
              <a:spcBef>
                <a:spcPts val="700"/>
              </a:spcBef>
              <a:spcAft>
                <a:spcPts val="0"/>
              </a:spcAft>
              <a:buClr>
                <a:srgbClr val="0E8775"/>
              </a:buClr>
              <a:buSzPts val="2800"/>
              <a:buFont typeface="Arial"/>
              <a:buChar char="•"/>
            </a:pPr>
            <a:r>
              <a:rPr lang="en-US" sz="1600"/>
              <a:t>For information on the ART API Server, visit </a:t>
            </a:r>
            <a:r>
              <a:rPr b="1" i="1" lang="en-US" sz="1600"/>
              <a:t>art-api.section508.gov</a:t>
            </a:r>
            <a:endParaRPr/>
          </a:p>
          <a:p>
            <a:pPr indent="-406400" lvl="0" marL="457200" marR="0" rtl="0" algn="l">
              <a:lnSpc>
                <a:spcPct val="100000"/>
              </a:lnSpc>
              <a:spcBef>
                <a:spcPts val="700"/>
              </a:spcBef>
              <a:spcAft>
                <a:spcPts val="0"/>
              </a:spcAft>
              <a:buClr>
                <a:srgbClr val="0E8775"/>
              </a:buClr>
              <a:buSzPts val="2800"/>
              <a:buFont typeface="Arial"/>
              <a:buChar char="•"/>
            </a:pPr>
            <a:r>
              <a:rPr lang="en-US" sz="1600"/>
              <a:t>To ask questions or share your feedback about ART, email us at </a:t>
            </a:r>
            <a:r>
              <a:rPr b="1" lang="en-US" sz="1600"/>
              <a:t>art@gsa.gov</a:t>
            </a:r>
            <a:endParaRPr/>
          </a:p>
          <a:p>
            <a:pPr indent="-406400" lvl="0" marL="457200" marR="0" rtl="0" algn="l">
              <a:lnSpc>
                <a:spcPct val="100000"/>
              </a:lnSpc>
              <a:spcBef>
                <a:spcPts val="700"/>
              </a:spcBef>
              <a:spcAft>
                <a:spcPts val="0"/>
              </a:spcAft>
              <a:buClr>
                <a:srgbClr val="0E8775"/>
              </a:buClr>
              <a:buSzPts val="2800"/>
              <a:buFont typeface="Arial"/>
              <a:buChar char="•"/>
            </a:pPr>
            <a:r>
              <a:rPr lang="en-US"/>
              <a:t>To contact the Government-wide IT Accessibility Program, email us at </a:t>
            </a:r>
            <a:r>
              <a:rPr b="1" i="1" lang="en-US"/>
              <a:t>section.508@gsa.gov</a:t>
            </a:r>
            <a:endParaRPr/>
          </a:p>
          <a:p>
            <a:pPr indent="0" lvl="0" marL="0" rtl="0" algn="l">
              <a:lnSpc>
                <a:spcPct val="100000"/>
              </a:lnSpc>
              <a:spcBef>
                <a:spcPts val="480"/>
              </a:spcBef>
              <a:spcAft>
                <a:spcPts val="0"/>
              </a:spcAft>
              <a:buSzPts val="1400"/>
              <a:buNone/>
            </a:pPr>
            <a:r>
              <a:t/>
            </a:r>
            <a:endParaRPr/>
          </a:p>
        </p:txBody>
      </p:sp>
      <p:sp>
        <p:nvSpPr>
          <p:cNvPr id="196" name="Google Shape;196;p4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204" name="Google Shape;204;p1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09" name="Google Shape;209;p2: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 </a:t>
            </a:r>
            <a:endParaRPr/>
          </a:p>
          <a:p>
            <a:pPr indent="-228600" lvl="0" marL="457200" marR="0" rtl="0" algn="l">
              <a:lnSpc>
                <a:spcPct val="100000"/>
              </a:lnSpc>
              <a:spcBef>
                <a:spcPts val="480"/>
              </a:spcBef>
              <a:spcAft>
                <a:spcPts val="0"/>
              </a:spcAft>
              <a:buClr>
                <a:srgbClr val="000000"/>
              </a:buClr>
              <a:buSzPts val="1400"/>
              <a:buFont typeface="Arial"/>
              <a:buNone/>
            </a:pPr>
            <a:r>
              <a:rPr lang="en-US"/>
              <a:t>This is an introduction to the SRT – and while some of you may be familiar with the SRT, we will quickly cover, what it is, how to access it, where you would go to log in, what information is available and new features such as pre-checking solicitations before release, and what’s next.</a:t>
            </a:r>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210" name="Google Shape;210;p2: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29" name="Google Shape;229;p17: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b="0" i="0" lang="en-US">
                <a:solidFill>
                  <a:srgbClr val="1B1B1B"/>
                </a:solidFill>
                <a:latin typeface="Arial"/>
                <a:ea typeface="Arial"/>
                <a:cs typeface="Arial"/>
                <a:sym typeface="Arial"/>
              </a:rPr>
              <a:t>SRT scans for the absence or presence of sufficient Section 508 languages (specific regulatory requirements) in all ICT posted on SAM.gov (https://www.sam.gov/) EXCEPT FOR types of solicitations with 0 documents, non-machine-readable solicitations, pre-solicitations, sources sought, special notices, award notice and intent to bundle requirements. SRT will provide results for each scanned solicitation with Compliant or Non-compliant (Action Required) status. If the solicitation does not require the inclusion of section 508 language, for example, you are purchasing an ICT part or your solicitation is a sources sought, you are able to click not applicable, to resolve conformance.</a:t>
            </a:r>
            <a:endParaRPr/>
          </a:p>
          <a:p>
            <a:pPr indent="-228600" lvl="0" marL="457200" marR="0" rtl="0" algn="l">
              <a:lnSpc>
                <a:spcPct val="100000"/>
              </a:lnSpc>
              <a:spcBef>
                <a:spcPts val="480"/>
              </a:spcBef>
              <a:spcAft>
                <a:spcPts val="0"/>
              </a:spcAft>
              <a:buClr>
                <a:srgbClr val="000000"/>
              </a:buClr>
              <a:buSzPts val="1400"/>
              <a:buFont typeface="Arial"/>
              <a:buNone/>
            </a:pPr>
            <a:r>
              <a:t/>
            </a:r>
            <a:endParaRPr b="0" i="0">
              <a:solidFill>
                <a:srgbClr val="1B1B1B"/>
              </a:solidFill>
              <a:latin typeface="Arial"/>
              <a:ea typeface="Arial"/>
              <a:cs typeface="Arial"/>
              <a:sym typeface="Arial"/>
            </a:endParaRPr>
          </a:p>
          <a:p>
            <a:pPr indent="-228600" lvl="0" marL="457200" marR="0" rtl="0" algn="l">
              <a:lnSpc>
                <a:spcPct val="100000"/>
              </a:lnSpc>
              <a:spcBef>
                <a:spcPts val="480"/>
              </a:spcBef>
              <a:spcAft>
                <a:spcPts val="0"/>
              </a:spcAft>
              <a:buClr>
                <a:srgbClr val="000000"/>
              </a:buClr>
              <a:buSzPts val="1400"/>
              <a:buFont typeface="Arial"/>
              <a:buNone/>
            </a:pPr>
            <a:r>
              <a:rPr b="0" i="0" lang="en-US">
                <a:solidFill>
                  <a:srgbClr val="1B1B1B"/>
                </a:solidFill>
                <a:latin typeface="Arial"/>
                <a:ea typeface="Arial"/>
                <a:cs typeface="Arial"/>
                <a:sym typeface="Arial"/>
              </a:rPr>
              <a:t>SRT does a daily night scan to pull the data from Sam.gov.  Ebuy is updated manually. </a:t>
            </a:r>
            <a:endParaRPr/>
          </a:p>
        </p:txBody>
      </p:sp>
      <p:sp>
        <p:nvSpPr>
          <p:cNvPr id="230" name="Google Shape;230;p17: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1" name="Google Shape;241;p18: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b="0" i="0" lang="en-US">
                <a:solidFill>
                  <a:srgbClr val="1B1B1B"/>
                </a:solidFill>
                <a:latin typeface="Arial"/>
                <a:ea typeface="Arial"/>
                <a:cs typeface="Arial"/>
                <a:sym typeface="Arial"/>
              </a:rPr>
              <a:t>SRT provides value to federal agencies’ Section 508 Program Managers, Chief Information Officers, Contracting Officers, and Contracting Officer Representatives. It provides assistance on agencies’ procurement process to ensure compliance. User access is restricted to those who have email addresses of .gov, .mil, .edu, and .us.</a:t>
            </a:r>
            <a:endParaRPr/>
          </a:p>
          <a:p>
            <a:pPr indent="-228600" lvl="0" marL="457200" marR="0" rtl="0" algn="l">
              <a:lnSpc>
                <a:spcPct val="100000"/>
              </a:lnSpc>
              <a:spcBef>
                <a:spcPts val="480"/>
              </a:spcBef>
              <a:spcAft>
                <a:spcPts val="0"/>
              </a:spcAft>
              <a:buClr>
                <a:srgbClr val="000000"/>
              </a:buClr>
              <a:buSzPts val="1400"/>
              <a:buFont typeface="Arial"/>
              <a:buNone/>
            </a:pPr>
            <a:r>
              <a:t/>
            </a:r>
            <a:endParaRPr b="0" i="0">
              <a:solidFill>
                <a:srgbClr val="1B1B1B"/>
              </a:solidFill>
              <a:latin typeface="Arial"/>
              <a:ea typeface="Arial"/>
              <a:cs typeface="Arial"/>
              <a:sym typeface="Arial"/>
            </a:endParaRPr>
          </a:p>
          <a:p>
            <a:pPr indent="-228600" lvl="0" marL="457200" rtl="0" algn="l">
              <a:lnSpc>
                <a:spcPct val="100000"/>
              </a:lnSpc>
              <a:spcBef>
                <a:spcPts val="480"/>
              </a:spcBef>
              <a:spcAft>
                <a:spcPts val="0"/>
              </a:spcAft>
              <a:buSzPts val="1400"/>
              <a:buNone/>
            </a:pPr>
            <a:r>
              <a:rPr b="0" i="0" lang="en-US">
                <a:solidFill>
                  <a:srgbClr val="1B1B1B"/>
                </a:solidFill>
                <a:latin typeface="Arial"/>
                <a:ea typeface="Arial"/>
                <a:cs typeface="Arial"/>
                <a:sym typeface="Arial"/>
              </a:rPr>
              <a:t>SRT is a private platform for agencies to manage their own solicitations. You will only be able to see your agency’s solicitations and, conversely, only those authorized can see your agency’s solicitations and results.</a:t>
            </a:r>
            <a:endParaRPr/>
          </a:p>
          <a:p>
            <a:pPr indent="-228600" lvl="0" marL="457200" rtl="0" algn="l">
              <a:lnSpc>
                <a:spcPct val="100000"/>
              </a:lnSpc>
              <a:spcBef>
                <a:spcPts val="480"/>
              </a:spcBef>
              <a:spcAft>
                <a:spcPts val="0"/>
              </a:spcAft>
              <a:buSzPts val="1400"/>
              <a:buNone/>
            </a:pPr>
            <a:r>
              <a:t/>
            </a:r>
            <a:endParaRPr b="0" i="0">
              <a:solidFill>
                <a:srgbClr val="1B1B1B"/>
              </a:solidFill>
              <a:latin typeface="Arial"/>
              <a:ea typeface="Arial"/>
              <a:cs typeface="Arial"/>
              <a:sym typeface="Arial"/>
            </a:endParaRPr>
          </a:p>
          <a:p>
            <a:pPr indent="-228600" lvl="0" marL="457200" rtl="0" algn="l">
              <a:lnSpc>
                <a:spcPct val="100000"/>
              </a:lnSpc>
              <a:spcBef>
                <a:spcPts val="480"/>
              </a:spcBef>
              <a:spcAft>
                <a:spcPts val="0"/>
              </a:spcAft>
              <a:buSzPts val="1400"/>
              <a:buNone/>
            </a:pPr>
            <a:r>
              <a:rPr b="0" i="0" lang="en-US">
                <a:solidFill>
                  <a:srgbClr val="1B1B1B"/>
                </a:solidFill>
                <a:latin typeface="Arial"/>
                <a:ea typeface="Arial"/>
                <a:cs typeface="Arial"/>
                <a:sym typeface="Arial"/>
              </a:rPr>
              <a:t>For access, send a request to srt@gsa.gov which will be added to chat.</a:t>
            </a:r>
            <a:br>
              <a:rPr b="0" i="0" lang="en-US">
                <a:solidFill>
                  <a:srgbClr val="1B1B1B"/>
                </a:solidFill>
                <a:latin typeface="Arial"/>
                <a:ea typeface="Arial"/>
                <a:cs typeface="Arial"/>
                <a:sym typeface="Arial"/>
              </a:rPr>
            </a:br>
            <a:endParaRPr/>
          </a:p>
        </p:txBody>
      </p:sp>
      <p:sp>
        <p:nvSpPr>
          <p:cNvPr id="242" name="Google Shape;242;p18: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1" name="Google Shape;251;p19: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b="0" i="0" lang="en-US">
                <a:solidFill>
                  <a:srgbClr val="1B1B1B"/>
                </a:solidFill>
                <a:latin typeface="Arial"/>
                <a:ea typeface="Arial"/>
                <a:cs typeface="Arial"/>
                <a:sym typeface="Arial"/>
              </a:rPr>
              <a:t>One granted access you will be able to use your login.gov account associated with your government email address. A user is required to request access to the tool in order to obtain the SRT data.</a:t>
            </a:r>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252" name="Google Shape;252;p19: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59" name="Google Shape;259;p20: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rtl="0" algn="l">
              <a:lnSpc>
                <a:spcPct val="100000"/>
              </a:lnSpc>
              <a:spcBef>
                <a:spcPts val="480"/>
              </a:spcBef>
              <a:spcAft>
                <a:spcPts val="0"/>
              </a:spcAft>
              <a:buSzPts val="1400"/>
              <a:buNone/>
            </a:pPr>
            <a:r>
              <a:rPr b="0" i="0" lang="en-US">
                <a:solidFill>
                  <a:srgbClr val="1B1B1B"/>
                </a:solidFill>
                <a:latin typeface="Public Sans"/>
                <a:ea typeface="Public Sans"/>
                <a:cs typeface="Public Sans"/>
                <a:sym typeface="Public Sans"/>
              </a:rPr>
              <a:t>The </a:t>
            </a:r>
            <a:r>
              <a:rPr b="0" i="0" lang="en-US" u="sng">
                <a:solidFill>
                  <a:srgbClr val="1763CF"/>
                </a:solidFill>
                <a:latin typeface="Public Sans"/>
                <a:ea typeface="Public Sans"/>
                <a:cs typeface="Public Sans"/>
                <a:sym typeface="Public Sans"/>
                <a:hlinkClick r:id="rId2">
                  <a:extLst>
                    <a:ext uri="{A12FA001-AC4F-418D-AE19-62706E023703}">
                      <ahyp:hlinkClr val="tx"/>
                    </a:ext>
                  </a:extLst>
                </a:hlinkClick>
              </a:rPr>
              <a:t>Solicitation Review Tool (SRT)</a:t>
            </a:r>
            <a:r>
              <a:rPr b="0" i="0" lang="en-US">
                <a:solidFill>
                  <a:srgbClr val="1B1B1B"/>
                </a:solidFill>
                <a:latin typeface="Public Sans"/>
                <a:ea typeface="Public Sans"/>
                <a:cs typeface="Public Sans"/>
                <a:sym typeface="Public Sans"/>
              </a:rPr>
              <a:t> was developed to help agencies assess and improve the accessibility compliance of solicitations. </a:t>
            </a:r>
            <a:endParaRPr/>
          </a:p>
          <a:p>
            <a:pPr indent="-228600" lvl="0" marL="457200" rtl="0" algn="l">
              <a:lnSpc>
                <a:spcPct val="100000"/>
              </a:lnSpc>
              <a:spcBef>
                <a:spcPts val="480"/>
              </a:spcBef>
              <a:spcAft>
                <a:spcPts val="0"/>
              </a:spcAft>
              <a:buSzPts val="1400"/>
              <a:buNone/>
            </a:pPr>
            <a:r>
              <a:rPr b="0" i="0" lang="en-US">
                <a:solidFill>
                  <a:srgbClr val="1B1B1B"/>
                </a:solidFill>
                <a:latin typeface="Public Sans"/>
                <a:ea typeface="Public Sans"/>
                <a:cs typeface="Public Sans"/>
                <a:sym typeface="Public Sans"/>
              </a:rPr>
              <a:t>The SRT is built with open-source technology and uses artificial intelligence (AI), natural language processing, text mining, and machine learning to automatically detect whether new solicitations posted on federal acquisition platforms are for Information and Communication Technology (ICT). If a solicitation is identified as ICT-related, the SRT then checks whether it includes adequate Section 508 compliance requirements to support accessibility in federal IT.</a:t>
            </a:r>
            <a:endParaRPr/>
          </a:p>
          <a:p>
            <a:pPr indent="-228600" lvl="0" marL="457200" rtl="0" algn="l">
              <a:lnSpc>
                <a:spcPct val="100000"/>
              </a:lnSpc>
              <a:spcBef>
                <a:spcPts val="480"/>
              </a:spcBef>
              <a:spcAft>
                <a:spcPts val="0"/>
              </a:spcAft>
              <a:buSzPts val="1400"/>
              <a:buNone/>
            </a:pPr>
            <a:r>
              <a:rPr b="0" i="0" lang="en-US">
                <a:solidFill>
                  <a:srgbClr val="1B1B1B"/>
                </a:solidFill>
                <a:latin typeface="Public Sans"/>
                <a:ea typeface="Public Sans"/>
                <a:cs typeface="Public Sans"/>
                <a:sym typeface="Public Sans"/>
              </a:rPr>
              <a:t>As mentioned, SRT scans the </a:t>
            </a:r>
            <a:r>
              <a:rPr b="1" i="0" lang="en-US" u="sng">
                <a:solidFill>
                  <a:srgbClr val="1763CF"/>
                </a:solidFill>
                <a:latin typeface="Public Sans"/>
                <a:ea typeface="Public Sans"/>
                <a:cs typeface="Public Sans"/>
                <a:sym typeface="Public Sans"/>
                <a:hlinkClick r:id="rId3">
                  <a:extLst>
                    <a:ext uri="{A12FA001-AC4F-418D-AE19-62706E023703}">
                      <ahyp:hlinkClr val="tx"/>
                    </a:ext>
                  </a:extLst>
                </a:hlinkClick>
              </a:rPr>
              <a:t>SAM.gov</a:t>
            </a:r>
            <a:r>
              <a:rPr b="0" i="0" lang="en-US">
                <a:solidFill>
                  <a:srgbClr val="1B1B1B"/>
                </a:solidFill>
                <a:latin typeface="Public Sans"/>
                <a:ea typeface="Public Sans"/>
                <a:cs typeface="Public Sans"/>
                <a:sym typeface="Public Sans"/>
              </a:rPr>
              <a:t> and </a:t>
            </a:r>
            <a:r>
              <a:rPr b="1" i="0" lang="en-US" u="sng">
                <a:solidFill>
                  <a:srgbClr val="1763CF"/>
                </a:solidFill>
                <a:latin typeface="Public Sans"/>
                <a:ea typeface="Public Sans"/>
                <a:cs typeface="Public Sans"/>
                <a:sym typeface="Public Sans"/>
                <a:hlinkClick r:id="rId4">
                  <a:extLst>
                    <a:ext uri="{A12FA001-AC4F-418D-AE19-62706E023703}">
                      <ahyp:hlinkClr val="tx"/>
                    </a:ext>
                  </a:extLst>
                </a:hlinkClick>
              </a:rPr>
              <a:t>eBuy.gov</a:t>
            </a:r>
            <a:r>
              <a:rPr b="0" i="0" lang="en-US">
                <a:solidFill>
                  <a:srgbClr val="1B1B1B"/>
                </a:solidFill>
                <a:latin typeface="Public Sans"/>
                <a:ea typeface="Public Sans"/>
                <a:cs typeface="Public Sans"/>
                <a:sym typeface="Public Sans"/>
              </a:rPr>
              <a:t> every 24 hours, across all solicitations and delivers:</a:t>
            </a:r>
            <a:endParaRPr/>
          </a:p>
          <a:p>
            <a:pPr indent="-228600" lvl="0" marL="457200" rtl="0" algn="l">
              <a:lnSpc>
                <a:spcPct val="100000"/>
              </a:lnSpc>
              <a:spcBef>
                <a:spcPts val="480"/>
              </a:spcBef>
              <a:spcAft>
                <a:spcPts val="0"/>
              </a:spcAft>
              <a:buSzPts val="1400"/>
              <a:buFont typeface="Arial"/>
              <a:buChar char="•"/>
            </a:pPr>
            <a:r>
              <a:rPr b="0" i="0" lang="en-US">
                <a:solidFill>
                  <a:srgbClr val="1B1B1B"/>
                </a:solidFill>
                <a:latin typeface="Public Sans"/>
                <a:ea typeface="Public Sans"/>
                <a:cs typeface="Public Sans"/>
                <a:sym typeface="Public Sans"/>
              </a:rPr>
              <a:t>A report on all the new ICT solicitations for the previous day</a:t>
            </a:r>
            <a:endParaRPr/>
          </a:p>
          <a:p>
            <a:pPr indent="-228600" lvl="0" marL="457200" rtl="0" algn="l">
              <a:lnSpc>
                <a:spcPct val="100000"/>
              </a:lnSpc>
              <a:spcBef>
                <a:spcPts val="480"/>
              </a:spcBef>
              <a:spcAft>
                <a:spcPts val="0"/>
              </a:spcAft>
              <a:buSzPts val="1400"/>
              <a:buFont typeface="Arial"/>
              <a:buChar char="•"/>
            </a:pPr>
            <a:r>
              <a:rPr b="0" i="0" lang="en-US">
                <a:solidFill>
                  <a:srgbClr val="1B1B1B"/>
                </a:solidFill>
                <a:latin typeface="Public Sans"/>
                <a:ea typeface="Public Sans"/>
                <a:cs typeface="Public Sans"/>
                <a:sym typeface="Public Sans"/>
              </a:rPr>
              <a:t>A report of ICT solicitations flagged for manual review</a:t>
            </a:r>
            <a:endParaRPr/>
          </a:p>
          <a:p>
            <a:pPr indent="-228600" lvl="0" marL="457200" rtl="0" algn="l">
              <a:lnSpc>
                <a:spcPct val="100000"/>
              </a:lnSpc>
              <a:spcBef>
                <a:spcPts val="480"/>
              </a:spcBef>
              <a:spcAft>
                <a:spcPts val="0"/>
              </a:spcAft>
              <a:buSzPts val="1400"/>
              <a:buFont typeface="Arial"/>
              <a:buChar char="•"/>
            </a:pPr>
            <a:r>
              <a:rPr b="0" i="0" lang="en-US">
                <a:solidFill>
                  <a:srgbClr val="1B1B1B"/>
                </a:solidFill>
                <a:latin typeface="Public Sans"/>
                <a:ea typeface="Public Sans"/>
                <a:cs typeface="Public Sans"/>
                <a:sym typeface="Public Sans"/>
              </a:rPr>
              <a:t>A portal for agency SMEs to perform manual reviews of flagged solicitations</a:t>
            </a:r>
            <a:endParaRPr/>
          </a:p>
          <a:p>
            <a:pPr indent="-228600" lvl="0" marL="457200" rtl="0" algn="l">
              <a:lnSpc>
                <a:spcPct val="100000"/>
              </a:lnSpc>
              <a:spcBef>
                <a:spcPts val="480"/>
              </a:spcBef>
              <a:spcAft>
                <a:spcPts val="0"/>
              </a:spcAft>
              <a:buSzPts val="1400"/>
              <a:buFont typeface="Arial"/>
              <a:buChar char="•"/>
            </a:pPr>
            <a:r>
              <a:rPr b="0" i="0" lang="en-US">
                <a:solidFill>
                  <a:srgbClr val="1B1B1B"/>
                </a:solidFill>
                <a:latin typeface="Public Sans"/>
                <a:ea typeface="Public Sans"/>
                <a:cs typeface="Public Sans"/>
                <a:sym typeface="Public Sans"/>
              </a:rPr>
              <a:t>Trending data of flagged solicitations by agency and government-wide</a:t>
            </a:r>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260" name="Google Shape;260;p20: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3: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11" name="Google Shape;111;p3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66" name="Google Shape;266;p21: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228600" rtl="0" algn="l">
              <a:lnSpc>
                <a:spcPct val="100000"/>
              </a:lnSpc>
              <a:spcBef>
                <a:spcPts val="480"/>
              </a:spcBef>
              <a:spcAft>
                <a:spcPts val="0"/>
              </a:spcAft>
              <a:buSzPts val="1400"/>
              <a:buFont typeface="Arial"/>
              <a:buNone/>
            </a:pPr>
            <a:r>
              <a:t/>
            </a:r>
            <a:endParaRPr b="0" i="0">
              <a:solidFill>
                <a:srgbClr val="1B1B1B"/>
              </a:solidFill>
              <a:latin typeface="Public Sans"/>
              <a:ea typeface="Public Sans"/>
              <a:cs typeface="Public Sans"/>
              <a:sym typeface="Public Sans"/>
            </a:endParaRPr>
          </a:p>
          <a:p>
            <a:pPr indent="0" lvl="0" marL="228600" rtl="0" algn="l">
              <a:lnSpc>
                <a:spcPct val="100000"/>
              </a:lnSpc>
              <a:spcBef>
                <a:spcPts val="480"/>
              </a:spcBef>
              <a:spcAft>
                <a:spcPts val="0"/>
              </a:spcAft>
              <a:buSzPts val="1400"/>
              <a:buFont typeface="Arial"/>
              <a:buNone/>
            </a:pPr>
            <a:r>
              <a:rPr b="0" i="0" lang="en-US">
                <a:solidFill>
                  <a:srgbClr val="1B1B1B"/>
                </a:solidFill>
                <a:latin typeface="Arial"/>
                <a:ea typeface="Arial"/>
                <a:cs typeface="Arial"/>
                <a:sym typeface="Arial"/>
              </a:rPr>
              <a:t>Compliant: The ICT solicitation contains sufficient Section 508 requirements.</a:t>
            </a:r>
            <a:br>
              <a:rPr lang="en-US"/>
            </a:br>
            <a:r>
              <a:rPr b="0" i="0" lang="en-US">
                <a:solidFill>
                  <a:srgbClr val="1B1B1B"/>
                </a:solidFill>
                <a:latin typeface="Arial"/>
                <a:ea typeface="Arial"/>
                <a:cs typeface="Arial"/>
                <a:sym typeface="Arial"/>
              </a:rPr>
              <a:t>Non-compliant: The ICT solicitation may not contain sufficient Section 508 requirements. </a:t>
            </a:r>
            <a:endParaRPr/>
          </a:p>
          <a:p>
            <a:pPr indent="0" lvl="0" marL="228600" rtl="0" algn="l">
              <a:lnSpc>
                <a:spcPct val="100000"/>
              </a:lnSpc>
              <a:spcBef>
                <a:spcPts val="480"/>
              </a:spcBef>
              <a:spcAft>
                <a:spcPts val="0"/>
              </a:spcAft>
              <a:buSzPts val="1400"/>
              <a:buFont typeface="Arial"/>
              <a:buNone/>
            </a:pPr>
            <a:r>
              <a:rPr b="0" i="0" lang="en-US">
                <a:solidFill>
                  <a:srgbClr val="1B1B1B"/>
                </a:solidFill>
                <a:latin typeface="Arial"/>
                <a:ea typeface="Arial"/>
                <a:cs typeface="Arial"/>
                <a:sym typeface="Arial"/>
              </a:rPr>
              <a:t>Cannot evaluate: The ICT solicitation is not in a machine readable format. A manual review is required</a:t>
            </a:r>
            <a:endParaRPr/>
          </a:p>
          <a:p>
            <a:pPr indent="0" lvl="0" marL="228600" rtl="0" algn="l">
              <a:lnSpc>
                <a:spcPct val="100000"/>
              </a:lnSpc>
              <a:spcBef>
                <a:spcPts val="480"/>
              </a:spcBef>
              <a:spcAft>
                <a:spcPts val="0"/>
              </a:spcAft>
              <a:buSzPts val="1400"/>
              <a:buFont typeface="Arial"/>
              <a:buNone/>
            </a:pPr>
            <a:r>
              <a:t/>
            </a:r>
            <a:endParaRPr b="0" i="0">
              <a:solidFill>
                <a:srgbClr val="1B1B1B"/>
              </a:solidFill>
              <a:latin typeface="Arial"/>
              <a:ea typeface="Arial"/>
              <a:cs typeface="Arial"/>
              <a:sym typeface="Arial"/>
            </a:endParaRPr>
          </a:p>
          <a:p>
            <a:pPr indent="0" lvl="0" marL="228600" rtl="0" algn="l">
              <a:lnSpc>
                <a:spcPct val="100000"/>
              </a:lnSpc>
              <a:spcBef>
                <a:spcPts val="480"/>
              </a:spcBef>
              <a:spcAft>
                <a:spcPts val="0"/>
              </a:spcAft>
              <a:buSzPts val="1400"/>
              <a:buFont typeface="Arial"/>
              <a:buNone/>
            </a:pPr>
            <a:r>
              <a:rPr b="0" i="0" lang="en-US">
                <a:solidFill>
                  <a:srgbClr val="1B1B1B"/>
                </a:solidFill>
                <a:latin typeface="Arial"/>
                <a:ea typeface="Arial"/>
                <a:cs typeface="Arial"/>
                <a:sym typeface="Arial"/>
              </a:rPr>
              <a:t>Solicitation number, Title, Notice Type (Solicitation, Combined Synopsis/Solicitation,) Date, Review Result, Latest action Date are also currently displayed in the daily report.  </a:t>
            </a:r>
            <a:endParaRPr/>
          </a:p>
          <a:p>
            <a:pPr indent="0" lvl="0" marL="228600" rtl="0" algn="l">
              <a:lnSpc>
                <a:spcPct val="100000"/>
              </a:lnSpc>
              <a:spcBef>
                <a:spcPts val="480"/>
              </a:spcBef>
              <a:spcAft>
                <a:spcPts val="0"/>
              </a:spcAft>
              <a:buSzPts val="1400"/>
              <a:buFont typeface="Arial"/>
              <a:buNone/>
            </a:pPr>
            <a:r>
              <a:t/>
            </a:r>
            <a:endParaRPr b="0" i="0">
              <a:solidFill>
                <a:srgbClr val="1B1B1B"/>
              </a:solidFill>
              <a:latin typeface="Arial"/>
              <a:ea typeface="Arial"/>
              <a:cs typeface="Arial"/>
              <a:sym typeface="Arial"/>
            </a:endParaRPr>
          </a:p>
          <a:p>
            <a:pPr indent="0" lvl="0" marL="228600" rtl="0" algn="l">
              <a:lnSpc>
                <a:spcPct val="100000"/>
              </a:lnSpc>
              <a:spcBef>
                <a:spcPts val="480"/>
              </a:spcBef>
              <a:spcAft>
                <a:spcPts val="0"/>
              </a:spcAft>
              <a:buSzPts val="1400"/>
              <a:buFont typeface="Arial"/>
              <a:buNone/>
            </a:pPr>
            <a:r>
              <a:rPr b="0" i="0" lang="en-US">
                <a:solidFill>
                  <a:srgbClr val="1B1B1B"/>
                </a:solidFill>
                <a:latin typeface="Arial"/>
                <a:ea typeface="Arial"/>
                <a:cs typeface="Arial"/>
                <a:sym typeface="Arial"/>
              </a:rPr>
              <a:t>S</a:t>
            </a:r>
            <a:endParaRPr b="0" i="0">
              <a:solidFill>
                <a:srgbClr val="1B1B1B"/>
              </a:solidFill>
              <a:latin typeface="Public Sans"/>
              <a:ea typeface="Public Sans"/>
              <a:cs typeface="Public Sans"/>
              <a:sym typeface="Public Sans"/>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267" name="Google Shape;267;p21: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6" name="Google Shape;276;p22: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b="0" i="0" lang="en-US">
                <a:solidFill>
                  <a:srgbClr val="1B1B1B"/>
                </a:solidFill>
                <a:latin typeface="Arial"/>
                <a:ea typeface="Arial"/>
                <a:cs typeface="Arial"/>
                <a:sym typeface="Arial"/>
              </a:rPr>
              <a:t> Solicitations with 0 documents, non-machine-readable solicitations, pre-solicitations, sources sought, special notices, award notice, intent to bundle requirements, and not applicable solicitations (See ‘What are “Not Applicable Solicitations”?’) are excluded.</a:t>
            </a:r>
            <a:endParaRPr/>
          </a:p>
        </p:txBody>
      </p:sp>
      <p:sp>
        <p:nvSpPr>
          <p:cNvPr id="277" name="Google Shape;277;p22: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6" name="Google Shape;286;p23: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287" name="Google Shape;287;p23: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24: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Future development opportunities would be in expanding to other data sources. </a:t>
            </a:r>
            <a:endParaRPr/>
          </a:p>
          <a:p>
            <a:pPr indent="-228600" lvl="0" marL="457200" marR="0" rtl="0" algn="l">
              <a:lnSpc>
                <a:spcPct val="100000"/>
              </a:lnSpc>
              <a:spcBef>
                <a:spcPts val="480"/>
              </a:spcBef>
              <a:spcAft>
                <a:spcPts val="0"/>
              </a:spcAft>
              <a:buClr>
                <a:srgbClr val="000000"/>
              </a:buClr>
              <a:buSzPts val="1400"/>
              <a:buFont typeface="Arial"/>
              <a:buNone/>
            </a:pPr>
            <a:r>
              <a:rPr lang="en-US"/>
              <a:t>Let’s open up to ask for potential additional sources.  </a:t>
            </a:r>
            <a:endParaRPr/>
          </a:p>
          <a:p>
            <a:pPr indent="-228600" lvl="0" marL="457200" marR="0" rtl="0" algn="l">
              <a:lnSpc>
                <a:spcPct val="100000"/>
              </a:lnSpc>
              <a:spcBef>
                <a:spcPts val="480"/>
              </a:spcBef>
              <a:spcAft>
                <a:spcPts val="0"/>
              </a:spcAft>
              <a:buClr>
                <a:srgbClr val="000000"/>
              </a:buClr>
              <a:buSzPts val="1400"/>
              <a:buFont typeface="Arial"/>
              <a:buNone/>
            </a:pPr>
            <a:r>
              <a:rPr lang="en-US"/>
              <a:t>Can I mention FedConnect, Grants.gov, DISA, GSAAdvantage, NITAAC?)</a:t>
            </a:r>
            <a:endParaRPr/>
          </a:p>
          <a:p>
            <a:pPr indent="-228600" lvl="0" marL="457200" marR="0" rtl="0" algn="l">
              <a:lnSpc>
                <a:spcPct val="100000"/>
              </a:lnSpc>
              <a:spcBef>
                <a:spcPts val="480"/>
              </a:spcBef>
              <a:spcAft>
                <a:spcPts val="0"/>
              </a:spcAft>
              <a:buClr>
                <a:srgbClr val="000000"/>
              </a:buClr>
              <a:buSzPts val="1400"/>
              <a:buFont typeface="Arial"/>
              <a:buNone/>
            </a:pPr>
            <a:r>
              <a:rPr lang="en-US"/>
              <a:t>SAM.gov is checked every 24 hours  while eBuy is uploaded as needed (typically monthly).</a:t>
            </a:r>
            <a:endParaRPr/>
          </a:p>
        </p:txBody>
      </p:sp>
      <p:sp>
        <p:nvSpPr>
          <p:cNvPr id="295" name="Google Shape;295;p24: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03" name="Google Shape;303;p25: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What is the description of the existing model?  Traditional Machine learning relies on Keyword matching for predictions. Static rule sets need frequent manual updates to remain effective.  Binary classification methods often lack explanatory power. Limited semantic understanding hampers the model’s effectiveness. The compliance rate is relatively low.</a:t>
            </a:r>
            <a:endParaRPr/>
          </a:p>
        </p:txBody>
      </p:sp>
      <p:sp>
        <p:nvSpPr>
          <p:cNvPr id="304" name="Google Shape;304;p25: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5" name="Google Shape;315;p26: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Retrieval augmented generation is applied for specific section 508 information.  This allows for contextual understanding of solicitation documents and intelligent Section 508 applicability determination.  It is better at identifying ICT.</a:t>
            </a:r>
            <a:endParaRPr/>
          </a:p>
          <a:p>
            <a:pPr indent="-228600" lvl="0" marL="457200" marR="0" rtl="0" algn="l">
              <a:lnSpc>
                <a:spcPct val="100000"/>
              </a:lnSpc>
              <a:spcBef>
                <a:spcPts val="480"/>
              </a:spcBef>
              <a:spcAft>
                <a:spcPts val="0"/>
              </a:spcAft>
              <a:buClr>
                <a:srgbClr val="000000"/>
              </a:buClr>
              <a:buSzPts val="1400"/>
              <a:buFont typeface="Arial"/>
              <a:buNone/>
            </a:pPr>
            <a:r>
              <a:rPr lang="en-US"/>
              <a:t>What is the future model  (RAG) </a:t>
            </a:r>
            <a:endParaRPr/>
          </a:p>
        </p:txBody>
      </p:sp>
      <p:sp>
        <p:nvSpPr>
          <p:cNvPr id="316" name="Google Shape;316;p26: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29" name="Google Shape;329;p27: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Retrieval augmented generation is applied for specific section 508 information.  This allows for contextual understanding of solicitation documents and intelligent Section 508 applicability determination.  It is better at identifying ICT.</a:t>
            </a:r>
            <a:endParaRPr/>
          </a:p>
          <a:p>
            <a:pPr indent="-228600" lvl="0" marL="457200" marR="0" rtl="0" algn="l">
              <a:lnSpc>
                <a:spcPct val="100000"/>
              </a:lnSpc>
              <a:spcBef>
                <a:spcPts val="480"/>
              </a:spcBef>
              <a:spcAft>
                <a:spcPts val="0"/>
              </a:spcAft>
              <a:buClr>
                <a:srgbClr val="000000"/>
              </a:buClr>
              <a:buSzPts val="1400"/>
              <a:buFont typeface="Arial"/>
              <a:buNone/>
            </a:pPr>
            <a:r>
              <a:rPr lang="en-US"/>
              <a:t>What is the future model  (RAG) </a:t>
            </a:r>
            <a:endParaRPr/>
          </a:p>
        </p:txBody>
      </p:sp>
      <p:sp>
        <p:nvSpPr>
          <p:cNvPr id="330" name="Google Shape;330;p27: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46" name="Google Shape;346;p28: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How Accessibility as a topic works. What is next?</a:t>
            </a:r>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347" name="Google Shape;347;p28: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3" name="Google Shape;363;p29: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SRT works with ART using an API.   If solicitation requires compliance language, then ART can provide the correct language via Application Programming Interface (API) which would receive a request and provide language based on request from SRT</a:t>
            </a:r>
            <a:endParaRPr/>
          </a:p>
          <a:p>
            <a:pPr indent="-228600" lvl="0" marL="457200" marR="0" rtl="0" algn="l">
              <a:lnSpc>
                <a:spcPct val="100000"/>
              </a:lnSpc>
              <a:spcBef>
                <a:spcPts val="480"/>
              </a:spcBef>
              <a:spcAft>
                <a:spcPts val="0"/>
              </a:spcAft>
              <a:buClr>
                <a:srgbClr val="000000"/>
              </a:buClr>
              <a:buSzPts val="1400"/>
              <a:buFont typeface="Arial"/>
              <a:buNone/>
            </a:pPr>
            <a:r>
              <a:t/>
            </a:r>
            <a:endParaRPr/>
          </a:p>
          <a:p>
            <a:pPr indent="-228600" lvl="0" marL="457200" marR="0" rtl="0" algn="l">
              <a:lnSpc>
                <a:spcPct val="100000"/>
              </a:lnSpc>
              <a:spcBef>
                <a:spcPts val="480"/>
              </a:spcBef>
              <a:spcAft>
                <a:spcPts val="0"/>
              </a:spcAft>
              <a:buClr>
                <a:srgbClr val="000000"/>
              </a:buClr>
              <a:buSzPts val="1400"/>
              <a:buFont typeface="Arial"/>
              <a:buNone/>
            </a:pPr>
            <a:r>
              <a:rPr b="0" i="0" lang="en-US" sz="1600" u="sng" cap="none" strike="noStrike">
                <a:solidFill>
                  <a:srgbClr val="0B3F3A"/>
                </a:solidFill>
                <a:latin typeface="Arial"/>
                <a:ea typeface="Arial"/>
                <a:cs typeface="Arial"/>
                <a:sym typeface="Arial"/>
                <a:hlinkClick r:id="rId2">
                  <a:extLst>
                    <a:ext uri="{A12FA001-AC4F-418D-AE19-62706E023703}">
                      <ahyp:hlinkClr val="tx"/>
                    </a:ext>
                  </a:extLst>
                </a:hlinkClick>
              </a:rPr>
              <a:t>https://art-api.section508.gov/</a:t>
            </a:r>
            <a:endParaRPr b="0" i="0" sz="1600" u="none" cap="none" strike="noStrike">
              <a:solidFill>
                <a:srgbClr val="0B3F3A"/>
              </a:solidFill>
              <a:latin typeface="Arial"/>
              <a:ea typeface="Arial"/>
              <a:cs typeface="Arial"/>
              <a:sym typeface="Arial"/>
            </a:endParaRPr>
          </a:p>
          <a:p>
            <a:pPr indent="-228600" lvl="0" marL="457200" marR="0" rtl="0" algn="l">
              <a:lnSpc>
                <a:spcPct val="100000"/>
              </a:lnSpc>
              <a:spcBef>
                <a:spcPts val="480"/>
              </a:spcBef>
              <a:spcAft>
                <a:spcPts val="0"/>
              </a:spcAft>
              <a:buClr>
                <a:srgbClr val="000000"/>
              </a:buClr>
              <a:buSzPts val="1400"/>
              <a:buFont typeface="Arial"/>
              <a:buNone/>
            </a:pPr>
            <a:r>
              <a:t/>
            </a:r>
            <a:endParaRPr/>
          </a:p>
          <a:p>
            <a:pPr indent="-228600" lvl="0" marL="457200" marR="0" rtl="0" algn="l">
              <a:lnSpc>
                <a:spcPct val="100000"/>
              </a:lnSpc>
              <a:spcBef>
                <a:spcPts val="480"/>
              </a:spcBef>
              <a:spcAft>
                <a:spcPts val="0"/>
              </a:spcAft>
              <a:buClr>
                <a:srgbClr val="000000"/>
              </a:buClr>
              <a:buSzPts val="1400"/>
              <a:buFont typeface="Arial"/>
              <a:buNone/>
            </a:pPr>
            <a:r>
              <a:t/>
            </a:r>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364" name="Google Shape;364;p29: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3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1" name="Google Shape;371;p30: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228600" lvl="0" marL="457200" marR="0" rtl="0" algn="l">
              <a:lnSpc>
                <a:spcPct val="100000"/>
              </a:lnSpc>
              <a:spcBef>
                <a:spcPts val="480"/>
              </a:spcBef>
              <a:spcAft>
                <a:spcPts val="0"/>
              </a:spcAft>
              <a:buClr>
                <a:srgbClr val="000000"/>
              </a:buClr>
              <a:buSzPts val="1400"/>
              <a:buFont typeface="Arial"/>
              <a:buNone/>
            </a:pPr>
            <a:r>
              <a:rPr lang="en-US"/>
              <a:t>SRT works with ART using an API.   If solicitation requires compliance language, then ART can provide the correct language via Application Programming Interface (API) which would receive a request and provide language based on request from SRT</a:t>
            </a:r>
            <a:endParaRPr/>
          </a:p>
          <a:p>
            <a:pPr indent="-228600" lvl="0" marL="457200" marR="0" rtl="0" algn="l">
              <a:lnSpc>
                <a:spcPct val="100000"/>
              </a:lnSpc>
              <a:spcBef>
                <a:spcPts val="480"/>
              </a:spcBef>
              <a:spcAft>
                <a:spcPts val="0"/>
              </a:spcAft>
              <a:buClr>
                <a:srgbClr val="000000"/>
              </a:buClr>
              <a:buSzPts val="1400"/>
              <a:buFont typeface="Arial"/>
              <a:buNone/>
            </a:pPr>
            <a:r>
              <a:rPr b="0" i="0" lang="en-US" sz="1600" u="sng" cap="none" strike="noStrike">
                <a:solidFill>
                  <a:srgbClr val="0B3F3A"/>
                </a:solidFill>
                <a:latin typeface="Arial"/>
                <a:ea typeface="Arial"/>
                <a:cs typeface="Arial"/>
                <a:sym typeface="Arial"/>
                <a:hlinkClick r:id="rId2">
                  <a:extLst>
                    <a:ext uri="{A12FA001-AC4F-418D-AE19-62706E023703}">
                      <ahyp:hlinkClr val="tx"/>
                    </a:ext>
                  </a:extLst>
                </a:hlinkClick>
              </a:rPr>
              <a:t>https://www.Section508.gov</a:t>
            </a:r>
            <a:endParaRPr b="0" i="0" sz="1600" u="none" cap="none" strike="noStrike">
              <a:solidFill>
                <a:srgbClr val="0B3F3A"/>
              </a:solidFill>
              <a:latin typeface="Arial"/>
              <a:ea typeface="Arial"/>
              <a:cs typeface="Arial"/>
              <a:sym typeface="Arial"/>
            </a:endParaRPr>
          </a:p>
          <a:p>
            <a:pPr indent="-228600" lvl="0" marL="457200" marR="0" rtl="0" algn="l">
              <a:lnSpc>
                <a:spcPct val="100000"/>
              </a:lnSpc>
              <a:spcBef>
                <a:spcPts val="480"/>
              </a:spcBef>
              <a:spcAft>
                <a:spcPts val="0"/>
              </a:spcAft>
              <a:buClr>
                <a:srgbClr val="000000"/>
              </a:buClr>
              <a:buSzPts val="1400"/>
              <a:buFont typeface="Arial"/>
              <a:buNone/>
            </a:pPr>
            <a:r>
              <a:t/>
            </a:r>
            <a:endParaRPr/>
          </a:p>
          <a:p>
            <a:pPr indent="-228600" lvl="0" marL="457200" marR="0" rtl="0" algn="l">
              <a:lnSpc>
                <a:spcPct val="100000"/>
              </a:lnSpc>
              <a:spcBef>
                <a:spcPts val="480"/>
              </a:spcBef>
              <a:spcAft>
                <a:spcPts val="0"/>
              </a:spcAft>
              <a:buClr>
                <a:srgbClr val="000000"/>
              </a:buClr>
              <a:buSzPts val="1400"/>
              <a:buFont typeface="Arial"/>
              <a:buNone/>
            </a:pPr>
            <a:r>
              <a:t/>
            </a:r>
            <a:endParaRPr/>
          </a:p>
        </p:txBody>
      </p:sp>
      <p:sp>
        <p:nvSpPr>
          <p:cNvPr id="372" name="Google Shape;372;p30:notes"/>
          <p:cNvSpPr txBox="1"/>
          <p:nvPr>
            <p:ph idx="12" type="sldNum"/>
          </p:nvPr>
        </p:nvSpPr>
        <p:spPr>
          <a:xfrm>
            <a:off x="3970338" y="8829675"/>
            <a:ext cx="3038475" cy="465138"/>
          </a:xfrm>
          <a:prstGeom prst="rect">
            <a:avLst/>
          </a:prstGeom>
          <a:noFill/>
          <a:ln>
            <a:noFill/>
          </a:ln>
        </p:spPr>
        <p:txBody>
          <a:bodyPr anchorCtr="0" anchor="b" bIns="46575" lIns="93150" spcFirstLastPara="1" rIns="93150" wrap="square" tIns="46575">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4: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16" name="Google Shape;116;p34: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31: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383" name="Google Shape;383;p3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2: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rPr b="0" i="0" lang="en-US" sz="1600" u="sng" cap="none" strike="noStrike">
                <a:solidFill>
                  <a:srgbClr val="0E8775"/>
                </a:solidFill>
                <a:latin typeface="Arial"/>
                <a:ea typeface="Arial"/>
                <a:cs typeface="Arial"/>
                <a:sym typeface="Arial"/>
                <a:hlinkClick r:id="rId2">
                  <a:extLst>
                    <a:ext uri="{A12FA001-AC4F-418D-AE19-62706E023703}">
                      <ahyp:hlinkClr val="tx"/>
                    </a:ext>
                  </a:extLst>
                </a:hlinkClick>
              </a:rPr>
              <a:t>Laura.b.miller@gsa.gov</a:t>
            </a:r>
            <a:br>
              <a:rPr b="0" i="0" lang="en-US" sz="1600" u="none" cap="none" strike="noStrike">
                <a:solidFill>
                  <a:srgbClr val="0E8775"/>
                </a:solidFill>
                <a:latin typeface="Arial"/>
                <a:ea typeface="Arial"/>
                <a:cs typeface="Arial"/>
                <a:sym typeface="Arial"/>
              </a:rPr>
            </a:br>
            <a:r>
              <a:rPr b="0" i="0" lang="en-US" sz="1600" u="sng" cap="none" strike="noStrike">
                <a:solidFill>
                  <a:srgbClr val="0E8775"/>
                </a:solidFill>
                <a:latin typeface="Arial"/>
                <a:ea typeface="Arial"/>
                <a:cs typeface="Arial"/>
                <a:sym typeface="Arial"/>
                <a:hlinkClick r:id="rId3">
                  <a:extLst>
                    <a:ext uri="{A12FA001-AC4F-418D-AE19-62706E023703}">
                      <ahyp:hlinkClr val="tx"/>
                    </a:ext>
                  </a:extLst>
                </a:hlinkClick>
              </a:rPr>
              <a:t>SRT@gsa.gov</a:t>
            </a:r>
            <a:endParaRPr/>
          </a:p>
        </p:txBody>
      </p:sp>
      <p:sp>
        <p:nvSpPr>
          <p:cNvPr id="389" name="Google Shape;389;p3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5: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23" name="Google Shape;123;p3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6:notes"/>
          <p:cNvSpPr/>
          <p:nvPr>
            <p:ph idx="2" type="sldImg"/>
          </p:nvPr>
        </p:nvSpPr>
        <p:spPr>
          <a:xfrm>
            <a:off x="406400" y="696913"/>
            <a:ext cx="6199188"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 name="Google Shape;129;p36:notes"/>
          <p:cNvSpPr txBox="1"/>
          <p:nvPr>
            <p:ph idx="1" type="body"/>
          </p:nvPr>
        </p:nvSpPr>
        <p:spPr>
          <a:xfrm>
            <a:off x="701040" y="4415790"/>
            <a:ext cx="5608200" cy="41835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rPr b="1" lang="en-US" sz="1200"/>
              <a:t>Why does Accessibility Matter? - It is all of our responsibility to ensure 508 requirements make it into our requirements for Information Communication Technology (ICT).  </a:t>
            </a:r>
            <a:r>
              <a:rPr lang="en-US" sz="1200">
                <a:solidFill>
                  <a:srgbClr val="222222"/>
                </a:solidFill>
              </a:rPr>
              <a:t>The compliance with Section 508 falls primarily on the ordering level CO/CORs/PM’s. However I want to stress that it is everyone’s responsibility to ensure that any products/services are compliant. The other reasons 508 matters is because it is practical, reduces your workload, saves the government money, and is just the right thing to do to ensure everyone is able to their complete tasks, and are able to get the job done!</a:t>
            </a:r>
            <a:endParaRPr sz="1200">
              <a:solidFill>
                <a:srgbClr val="222222"/>
              </a:solidFill>
            </a:endParaRPr>
          </a:p>
          <a:p>
            <a:pPr indent="0" lvl="0" marL="0" rtl="0" algn="l">
              <a:lnSpc>
                <a:spcPct val="100000"/>
              </a:lnSpc>
              <a:spcBef>
                <a:spcPts val="480"/>
              </a:spcBef>
              <a:spcAft>
                <a:spcPts val="0"/>
              </a:spcAft>
              <a:buSzPts val="1400"/>
              <a:buNone/>
            </a:pPr>
            <a:r>
              <a:t/>
            </a:r>
            <a:endParaRPr b="1" sz="1200"/>
          </a:p>
          <a:p>
            <a:pPr indent="0" lvl="0" marL="0" rtl="0" algn="l">
              <a:lnSpc>
                <a:spcPct val="100000"/>
              </a:lnSpc>
              <a:spcBef>
                <a:spcPts val="480"/>
              </a:spcBef>
              <a:spcAft>
                <a:spcPts val="0"/>
              </a:spcAft>
              <a:buSzPts val="1400"/>
              <a:buNone/>
            </a:pPr>
            <a:r>
              <a:rPr lang="en-US" sz="1200">
                <a:solidFill>
                  <a:srgbClr val="333333"/>
                </a:solidFill>
              </a:rPr>
              <a:t>By using the ART Tool you are able to avoid and reduce the following four cost areas:</a:t>
            </a:r>
            <a:endParaRPr sz="1200">
              <a:solidFill>
                <a:srgbClr val="333333"/>
              </a:solidFill>
            </a:endParaRPr>
          </a:p>
          <a:p>
            <a:pPr indent="0" lvl="0" marL="0" rtl="0" algn="l">
              <a:lnSpc>
                <a:spcPct val="100000"/>
              </a:lnSpc>
              <a:spcBef>
                <a:spcPts val="480"/>
              </a:spcBef>
              <a:spcAft>
                <a:spcPts val="0"/>
              </a:spcAft>
              <a:buSzPts val="1400"/>
              <a:buNone/>
            </a:pPr>
            <a:r>
              <a:t/>
            </a:r>
            <a:endParaRPr sz="1200">
              <a:solidFill>
                <a:srgbClr val="333333"/>
              </a:solidFill>
            </a:endParaRPr>
          </a:p>
          <a:p>
            <a:pPr indent="-317500" lvl="0" marL="469900" rtl="0" algn="l">
              <a:lnSpc>
                <a:spcPct val="100000"/>
              </a:lnSpc>
              <a:spcBef>
                <a:spcPts val="480"/>
              </a:spcBef>
              <a:spcAft>
                <a:spcPts val="0"/>
              </a:spcAft>
              <a:buClr>
                <a:srgbClr val="333333"/>
              </a:buClr>
              <a:buSzPts val="1200"/>
              <a:buAutoNum type="arabicPeriod"/>
            </a:pPr>
            <a:r>
              <a:rPr lang="en-US" sz="1200">
                <a:solidFill>
                  <a:srgbClr val="333333"/>
                </a:solidFill>
              </a:rPr>
              <a:t>Remediation: 508 should be considered from the get-go, because if it’s not, remediation is then required. And unfortunately, it also increases the agency’s cost by up to 50% more than the original purchase, in order to course correct mid-project. This leads to my next point.</a:t>
            </a:r>
            <a:endParaRPr sz="1200">
              <a:solidFill>
                <a:srgbClr val="333333"/>
              </a:solidFill>
            </a:endParaRPr>
          </a:p>
          <a:p>
            <a:pPr indent="-317500" lvl="0" marL="469900" rtl="0" algn="l">
              <a:lnSpc>
                <a:spcPct val="100000"/>
              </a:lnSpc>
              <a:spcBef>
                <a:spcPts val="480"/>
              </a:spcBef>
              <a:spcAft>
                <a:spcPts val="0"/>
              </a:spcAft>
              <a:buClr>
                <a:srgbClr val="333333"/>
              </a:buClr>
              <a:buSzPts val="1200"/>
              <a:buAutoNum type="arabicPeriod"/>
            </a:pPr>
            <a:r>
              <a:rPr lang="en-US" sz="1200">
                <a:solidFill>
                  <a:srgbClr val="333333"/>
                </a:solidFill>
              </a:rPr>
              <a:t>Modification: When section 508 requirements are included from ART in the beginning the need for Modifications of contract language are reduced.  Saving you from having to spend added time and efforts on this purchase.</a:t>
            </a:r>
            <a:endParaRPr sz="1200">
              <a:solidFill>
                <a:srgbClr val="333333"/>
              </a:solidFill>
            </a:endParaRPr>
          </a:p>
          <a:p>
            <a:pPr indent="-317500" lvl="0" marL="469900" rtl="0" algn="l">
              <a:lnSpc>
                <a:spcPct val="100000"/>
              </a:lnSpc>
              <a:spcBef>
                <a:spcPts val="480"/>
              </a:spcBef>
              <a:spcAft>
                <a:spcPts val="0"/>
              </a:spcAft>
              <a:buClr>
                <a:srgbClr val="333333"/>
              </a:buClr>
              <a:buSzPts val="1200"/>
              <a:buAutoNum type="arabicPeriod"/>
            </a:pPr>
            <a:r>
              <a:rPr lang="en-US" sz="1200">
                <a:solidFill>
                  <a:srgbClr val="333333"/>
                </a:solidFill>
              </a:rPr>
              <a:t>Deliverables: Including 508 language from ART ensures that deliverables are accessible and can be used by everyone, this includes federal employees and taxpayers who need to use our ICT that we procure.</a:t>
            </a:r>
            <a:endParaRPr sz="1200">
              <a:solidFill>
                <a:srgbClr val="333333"/>
              </a:solidFill>
            </a:endParaRPr>
          </a:p>
          <a:p>
            <a:pPr indent="-317500" lvl="0" marL="469900" rtl="0" algn="l">
              <a:lnSpc>
                <a:spcPct val="100000"/>
              </a:lnSpc>
              <a:spcBef>
                <a:spcPts val="480"/>
              </a:spcBef>
              <a:spcAft>
                <a:spcPts val="0"/>
              </a:spcAft>
              <a:buClr>
                <a:srgbClr val="333333"/>
              </a:buClr>
              <a:buSzPts val="1200"/>
              <a:buAutoNum type="arabicPeriod"/>
            </a:pPr>
            <a:r>
              <a:rPr lang="en-US" sz="1200">
                <a:solidFill>
                  <a:srgbClr val="333333"/>
                </a:solidFill>
              </a:rPr>
              <a:t>Including Section 508 language provided by ART will ensure we reduce the amount of lawsuits the government receives, which also saves us money.</a:t>
            </a:r>
            <a:endParaRPr sz="1200">
              <a:solidFill>
                <a:srgbClr val="333333"/>
              </a:solidFill>
            </a:endParaRPr>
          </a:p>
          <a:p>
            <a:pPr indent="0" lvl="0" marL="469900" rtl="0" algn="l">
              <a:lnSpc>
                <a:spcPct val="100000"/>
              </a:lnSpc>
              <a:spcBef>
                <a:spcPts val="480"/>
              </a:spcBef>
              <a:spcAft>
                <a:spcPts val="0"/>
              </a:spcAft>
              <a:buSzPts val="1400"/>
              <a:buNone/>
            </a:pPr>
            <a:r>
              <a:t/>
            </a:r>
            <a:endParaRPr sz="1200">
              <a:solidFill>
                <a:srgbClr val="333333"/>
              </a:solidFill>
            </a:endParaRPr>
          </a:p>
          <a:p>
            <a:pPr indent="0" lvl="0" marL="0" rtl="0" algn="l">
              <a:lnSpc>
                <a:spcPct val="100000"/>
              </a:lnSpc>
              <a:spcBef>
                <a:spcPts val="480"/>
              </a:spcBef>
              <a:spcAft>
                <a:spcPts val="0"/>
              </a:spcAft>
              <a:buSzPts val="1400"/>
              <a:buNone/>
            </a:pPr>
            <a:r>
              <a:rPr lang="en-US" sz="1200"/>
              <a:t>Next Slide</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7: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43" name="Google Shape;143;p37: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8: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51" name="Google Shape;151;p38: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9: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57" name="Google Shape;157;p39: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0:notes"/>
          <p:cNvSpPr txBox="1"/>
          <p:nvPr>
            <p:ph idx="1" type="body"/>
          </p:nvPr>
        </p:nvSpPr>
        <p:spPr>
          <a:xfrm>
            <a:off x="701676" y="4416425"/>
            <a:ext cx="5607050" cy="4183063"/>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480"/>
              </a:spcBef>
              <a:spcAft>
                <a:spcPts val="0"/>
              </a:spcAft>
              <a:buSzPts val="1400"/>
              <a:buNone/>
            </a:pPr>
            <a:r>
              <a:t/>
            </a:r>
            <a:endParaRPr/>
          </a:p>
        </p:txBody>
      </p:sp>
      <p:sp>
        <p:nvSpPr>
          <p:cNvPr id="164" name="Google Shape;164;p4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4"/>
          <p:cNvSpPr/>
          <p:nvPr>
            <p:ph idx="2" type="pic"/>
          </p:nvPr>
        </p:nvSpPr>
        <p:spPr>
          <a:xfrm>
            <a:off x="3044791" y="1072642"/>
            <a:ext cx="6102417" cy="1828800"/>
          </a:xfrm>
          <a:prstGeom prst="rect">
            <a:avLst/>
          </a:prstGeom>
          <a:noFill/>
          <a:ln>
            <a:noFill/>
          </a:ln>
        </p:spPr>
      </p:sp>
      <p:sp>
        <p:nvSpPr>
          <p:cNvPr id="13" name="Google Shape;13;p4"/>
          <p:cNvSpPr txBox="1"/>
          <p:nvPr>
            <p:ph type="title"/>
          </p:nvPr>
        </p:nvSpPr>
        <p:spPr>
          <a:xfrm>
            <a:off x="1523998" y="3223382"/>
            <a:ext cx="9144000" cy="11430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200" u="none" cap="none" strike="noStrike">
                <a:solidFill>
                  <a:srgbClr val="0B3F3A"/>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cxnSp>
        <p:nvCxnSpPr>
          <p:cNvPr id="14" name="Google Shape;14;p4"/>
          <p:cNvCxnSpPr/>
          <p:nvPr/>
        </p:nvCxnSpPr>
        <p:spPr>
          <a:xfrm>
            <a:off x="5315013" y="4514847"/>
            <a:ext cx="1561974" cy="0"/>
          </a:xfrm>
          <a:prstGeom prst="straightConnector1">
            <a:avLst/>
          </a:prstGeom>
          <a:noFill/>
          <a:ln cap="flat" cmpd="sng" w="9525">
            <a:solidFill>
              <a:srgbClr val="0E8775"/>
            </a:solidFill>
            <a:prstDash val="solid"/>
            <a:round/>
            <a:headEnd len="sm" w="sm" type="none"/>
            <a:tailEnd len="sm" w="sm" type="none"/>
          </a:ln>
        </p:spPr>
      </p:cxnSp>
      <p:sp>
        <p:nvSpPr>
          <p:cNvPr id="15" name="Google Shape;15;p4"/>
          <p:cNvSpPr txBox="1"/>
          <p:nvPr>
            <p:ph idx="1" type="body"/>
          </p:nvPr>
        </p:nvSpPr>
        <p:spPr>
          <a:xfrm>
            <a:off x="3240086" y="4654423"/>
            <a:ext cx="5711825" cy="914400"/>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0"/>
              </a:spcBef>
              <a:spcAft>
                <a:spcPts val="0"/>
              </a:spcAft>
              <a:buClr>
                <a:srgbClr val="000000"/>
              </a:buClr>
              <a:buSzPts val="1400"/>
              <a:buFont typeface="Arial"/>
              <a:buNone/>
              <a:defRPr b="0" i="0" sz="1400" u="none" cap="none" strike="noStrike">
                <a:solidFill>
                  <a:srgbClr val="0B3F3A"/>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1" name="Shape 71"/>
        <p:cNvGrpSpPr/>
        <p:nvPr/>
      </p:nvGrpSpPr>
      <p:grpSpPr>
        <a:xfrm>
          <a:off x="0" y="0"/>
          <a:ext cx="0" cy="0"/>
          <a:chOff x="0" y="0"/>
          <a:chExt cx="0" cy="0"/>
        </a:xfrm>
      </p:grpSpPr>
      <p:sp>
        <p:nvSpPr>
          <p:cNvPr id="72" name="Google Shape;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5" name="Shape 75"/>
        <p:cNvGrpSpPr/>
        <p:nvPr/>
      </p:nvGrpSpPr>
      <p:grpSpPr>
        <a:xfrm>
          <a:off x="0" y="0"/>
          <a:ext cx="0" cy="0"/>
          <a:chOff x="0" y="0"/>
          <a:chExt cx="0" cy="0"/>
        </a:xfrm>
      </p:grpSpPr>
      <p:sp>
        <p:nvSpPr>
          <p:cNvPr id="76" name="Google Shape;7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8" name="Google Shape;78;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
          <p:cNvSpPr/>
          <p:nvPr>
            <p:ph idx="2" type="pic"/>
          </p:nvPr>
        </p:nvSpPr>
        <p:spPr>
          <a:xfrm>
            <a:off x="5183188" y="987425"/>
            <a:ext cx="6172200" cy="4873625"/>
          </a:xfrm>
          <a:prstGeom prst="rect">
            <a:avLst/>
          </a:prstGeom>
          <a:noFill/>
          <a:ln>
            <a:noFill/>
          </a:ln>
        </p:spPr>
      </p:sp>
      <p:sp>
        <p:nvSpPr>
          <p:cNvPr id="85" name="Google Shape;85;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5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5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8" name="Google Shape;98;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er Title Only ">
  <p:cSld name="Breaker Title Only ">
    <p:spTree>
      <p:nvGrpSpPr>
        <p:cNvPr id="16" name="Shape 16"/>
        <p:cNvGrpSpPr/>
        <p:nvPr/>
      </p:nvGrpSpPr>
      <p:grpSpPr>
        <a:xfrm>
          <a:off x="0" y="0"/>
          <a:ext cx="0" cy="0"/>
          <a:chOff x="0" y="0"/>
          <a:chExt cx="0" cy="0"/>
        </a:xfrm>
      </p:grpSpPr>
      <p:sp>
        <p:nvSpPr>
          <p:cNvPr id="17" name="Google Shape;17;p45"/>
          <p:cNvSpPr txBox="1"/>
          <p:nvPr>
            <p:ph type="title"/>
          </p:nvPr>
        </p:nvSpPr>
        <p:spPr>
          <a:xfrm>
            <a:off x="508001" y="2305250"/>
            <a:ext cx="11165841" cy="2247499"/>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rgbClr val="000000"/>
              </a:buClr>
              <a:buSzPts val="1400"/>
              <a:buFont typeface="Arial"/>
              <a:buNone/>
              <a:defRPr b="1" i="0" sz="5000" u="none" cap="none" strike="noStrike">
                <a:solidFill>
                  <a:srgbClr val="0B3F3A"/>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1" i="0" sz="2200" u="none" cap="none" strike="noStrike">
                <a:solidFill>
                  <a:schemeClr val="lt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1_Title and Content">
    <p:spTree>
      <p:nvGrpSpPr>
        <p:cNvPr id="18" name="Shape 18"/>
        <p:cNvGrpSpPr/>
        <p:nvPr/>
      </p:nvGrpSpPr>
      <p:grpSpPr>
        <a:xfrm>
          <a:off x="0" y="0"/>
          <a:ext cx="0" cy="0"/>
          <a:chOff x="0" y="0"/>
          <a:chExt cx="0" cy="0"/>
        </a:xfrm>
      </p:grpSpPr>
      <p:sp>
        <p:nvSpPr>
          <p:cNvPr id="19" name="Google Shape;19;p5"/>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lvl1pPr lvl="0" marR="0" rtl="0" algn="l">
              <a:lnSpc>
                <a:spcPct val="90000"/>
              </a:lnSpc>
              <a:spcBef>
                <a:spcPts val="0"/>
              </a:spcBef>
              <a:spcAft>
                <a:spcPts val="0"/>
              </a:spcAft>
              <a:buClr>
                <a:srgbClr val="000000"/>
              </a:buClr>
              <a:buSzPts val="1400"/>
              <a:buFont typeface="Arial"/>
              <a:buNone/>
              <a:defRPr b="1" i="0" sz="2800" u="none" cap="none" strike="noStrike">
                <a:solidFill>
                  <a:srgbClr val="0B3F3A"/>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0" name="Google Shape;20;p5"/>
          <p:cNvSpPr txBox="1"/>
          <p:nvPr>
            <p:ph idx="1" type="body"/>
          </p:nvPr>
        </p:nvSpPr>
        <p:spPr>
          <a:xfrm>
            <a:off x="731520" y="1371600"/>
            <a:ext cx="5212080" cy="46634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700"/>
              </a:spcBef>
              <a:spcAft>
                <a:spcPts val="0"/>
              </a:spcAft>
              <a:buClr>
                <a:srgbClr val="0E8775"/>
              </a:buClr>
              <a:buSzPts val="2800"/>
              <a:buFont typeface="Arial"/>
              <a:buChar char="•"/>
              <a:defRPr b="0" i="0" sz="1800" u="none" cap="none" strike="noStrike">
                <a:solidFill>
                  <a:schemeClr val="dk1"/>
                </a:solidFill>
                <a:latin typeface="Arial"/>
                <a:ea typeface="Arial"/>
                <a:cs typeface="Arial"/>
                <a:sym typeface="Arial"/>
              </a:defRPr>
            </a:lvl1pPr>
            <a:lvl2pPr indent="-393700" lvl="1" marL="914400" marR="0" rtl="0" algn="l">
              <a:lnSpc>
                <a:spcPct val="100000"/>
              </a:lnSpc>
              <a:spcBef>
                <a:spcPts val="700"/>
              </a:spcBef>
              <a:spcAft>
                <a:spcPts val="0"/>
              </a:spcAft>
              <a:buClr>
                <a:srgbClr val="006197"/>
              </a:buClr>
              <a:buSzPts val="2600"/>
              <a:buFont typeface="Noto Sans Symbols"/>
              <a:buChar char="▪"/>
              <a:defRPr b="0" i="0" sz="2600" u="none" cap="none" strike="noStrike">
                <a:solidFill>
                  <a:srgbClr val="006197"/>
                </a:solidFill>
                <a:latin typeface="Arial"/>
                <a:ea typeface="Arial"/>
                <a:cs typeface="Arial"/>
                <a:sym typeface="Arial"/>
              </a:defRPr>
            </a:lvl2pPr>
            <a:lvl3pPr indent="-381000" lvl="2" marL="1371600" marR="0" rtl="0" algn="l">
              <a:lnSpc>
                <a:spcPct val="100000"/>
              </a:lnSpc>
              <a:spcBef>
                <a:spcPts val="65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3pPr>
            <a:lvl4pPr indent="-381000" lvl="3" marL="1828800" marR="0" rtl="0" algn="l">
              <a:lnSpc>
                <a:spcPct val="100000"/>
              </a:lnSpc>
              <a:spcBef>
                <a:spcPts val="60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4pPr>
            <a:lvl5pPr indent="-381000" lvl="4" marL="2286000" marR="0" rtl="0" algn="l">
              <a:lnSpc>
                <a:spcPct val="100000"/>
              </a:lnSpc>
              <a:spcBef>
                <a:spcPts val="72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5pPr>
            <a:lvl6pPr indent="-342900" lvl="5" marL="2743200" marR="0" rtl="0" algn="l">
              <a:lnSpc>
                <a:spcPct val="95000"/>
              </a:lnSpc>
              <a:spcBef>
                <a:spcPts val="72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6pPr>
            <a:lvl7pPr indent="-342900" lvl="6" marL="3200400" marR="0" rtl="0" algn="l">
              <a:lnSpc>
                <a:spcPct val="95000"/>
              </a:lnSpc>
              <a:spcBef>
                <a:spcPts val="54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7pPr>
            <a:lvl8pPr indent="-342900" lvl="7" marL="3657600" marR="0" rtl="0" algn="l">
              <a:lnSpc>
                <a:spcPct val="95000"/>
              </a:lnSpc>
              <a:spcBef>
                <a:spcPts val="54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8pPr>
            <a:lvl9pPr indent="-342900" lvl="8" marL="4114800" marR="0" rtl="0" algn="l">
              <a:lnSpc>
                <a:spcPct val="95000"/>
              </a:lnSpc>
              <a:spcBef>
                <a:spcPts val="540"/>
              </a:spcBef>
              <a:spcAft>
                <a:spcPts val="54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9pPr>
          </a:lstStyle>
          <a:p/>
        </p:txBody>
      </p:sp>
      <p:sp>
        <p:nvSpPr>
          <p:cNvPr id="21" name="Google Shape;21;p5"/>
          <p:cNvSpPr txBox="1"/>
          <p:nvPr>
            <p:ph idx="2" type="body"/>
          </p:nvPr>
        </p:nvSpPr>
        <p:spPr>
          <a:xfrm>
            <a:off x="6235643" y="1371600"/>
            <a:ext cx="5212080" cy="466344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700"/>
              </a:spcBef>
              <a:spcAft>
                <a:spcPts val="0"/>
              </a:spcAft>
              <a:buClr>
                <a:srgbClr val="0E8775"/>
              </a:buClr>
              <a:buSzPts val="2800"/>
              <a:buFont typeface="Arial"/>
              <a:buChar char="•"/>
              <a:defRPr b="0" i="0" sz="1800" u="none" cap="none" strike="noStrike">
                <a:solidFill>
                  <a:schemeClr val="dk1"/>
                </a:solidFill>
                <a:latin typeface="Arial"/>
                <a:ea typeface="Arial"/>
                <a:cs typeface="Arial"/>
                <a:sym typeface="Arial"/>
              </a:defRPr>
            </a:lvl1pPr>
            <a:lvl2pPr indent="-393700" lvl="1" marL="914400" marR="0" rtl="0" algn="l">
              <a:lnSpc>
                <a:spcPct val="100000"/>
              </a:lnSpc>
              <a:spcBef>
                <a:spcPts val="700"/>
              </a:spcBef>
              <a:spcAft>
                <a:spcPts val="0"/>
              </a:spcAft>
              <a:buClr>
                <a:srgbClr val="006197"/>
              </a:buClr>
              <a:buSzPts val="2600"/>
              <a:buFont typeface="Noto Sans Symbols"/>
              <a:buChar char="▪"/>
              <a:defRPr b="0" i="0" sz="2600" u="none" cap="none" strike="noStrike">
                <a:solidFill>
                  <a:srgbClr val="006197"/>
                </a:solidFill>
                <a:latin typeface="Arial"/>
                <a:ea typeface="Arial"/>
                <a:cs typeface="Arial"/>
                <a:sym typeface="Arial"/>
              </a:defRPr>
            </a:lvl2pPr>
            <a:lvl3pPr indent="-381000" lvl="2" marL="1371600" marR="0" rtl="0" algn="l">
              <a:lnSpc>
                <a:spcPct val="100000"/>
              </a:lnSpc>
              <a:spcBef>
                <a:spcPts val="65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3pPr>
            <a:lvl4pPr indent="-381000" lvl="3" marL="1828800" marR="0" rtl="0" algn="l">
              <a:lnSpc>
                <a:spcPct val="100000"/>
              </a:lnSpc>
              <a:spcBef>
                <a:spcPts val="60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4pPr>
            <a:lvl5pPr indent="-381000" lvl="4" marL="2286000" marR="0" rtl="0" algn="l">
              <a:lnSpc>
                <a:spcPct val="100000"/>
              </a:lnSpc>
              <a:spcBef>
                <a:spcPts val="72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5pPr>
            <a:lvl6pPr indent="-342900" lvl="5" marL="2743200" marR="0" rtl="0" algn="l">
              <a:lnSpc>
                <a:spcPct val="95000"/>
              </a:lnSpc>
              <a:spcBef>
                <a:spcPts val="72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6pPr>
            <a:lvl7pPr indent="-342900" lvl="6" marL="3200400" marR="0" rtl="0" algn="l">
              <a:lnSpc>
                <a:spcPct val="95000"/>
              </a:lnSpc>
              <a:spcBef>
                <a:spcPts val="54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7pPr>
            <a:lvl8pPr indent="-342900" lvl="7" marL="3657600" marR="0" rtl="0" algn="l">
              <a:lnSpc>
                <a:spcPct val="95000"/>
              </a:lnSpc>
              <a:spcBef>
                <a:spcPts val="54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8pPr>
            <a:lvl9pPr indent="-342900" lvl="8" marL="4114800" marR="0" rtl="0" algn="l">
              <a:lnSpc>
                <a:spcPct val="95000"/>
              </a:lnSpc>
              <a:spcBef>
                <a:spcPts val="540"/>
              </a:spcBef>
              <a:spcAft>
                <a:spcPts val="54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9pPr>
          </a:lstStyle>
          <a:p/>
        </p:txBody>
      </p:sp>
      <p:sp>
        <p:nvSpPr>
          <p:cNvPr id="22" name="Google Shape;22;p5"/>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rgbClr val="00619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6"/>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lvl1pPr lvl="0" marR="0" rtl="0" algn="l">
              <a:lnSpc>
                <a:spcPct val="90000"/>
              </a:lnSpc>
              <a:spcBef>
                <a:spcPts val="0"/>
              </a:spcBef>
              <a:spcAft>
                <a:spcPts val="0"/>
              </a:spcAft>
              <a:buClr>
                <a:srgbClr val="000000"/>
              </a:buClr>
              <a:buSzPts val="1400"/>
              <a:buFont typeface="Arial"/>
              <a:buNone/>
              <a:defRPr b="1" i="0" sz="2800" u="none" cap="none" strike="noStrike">
                <a:solidFill>
                  <a:srgbClr val="0B3F3A"/>
                </a:solidFill>
                <a:latin typeface="Arial"/>
                <a:ea typeface="Arial"/>
                <a:cs typeface="Arial"/>
                <a:sym typeface="Arial"/>
              </a:defRPr>
            </a:lvl1pPr>
            <a:lvl2pPr lvl="1"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9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5" name="Google Shape;25;p46"/>
          <p:cNvSpPr txBox="1"/>
          <p:nvPr>
            <p:ph idx="1" type="body"/>
          </p:nvPr>
        </p:nvSpPr>
        <p:spPr>
          <a:xfrm>
            <a:off x="731520" y="1188720"/>
            <a:ext cx="10721705" cy="4976601"/>
          </a:xfrm>
          <a:prstGeom prst="rect">
            <a:avLst/>
          </a:prstGeom>
          <a:noFill/>
          <a:ln>
            <a:noFill/>
          </a:ln>
        </p:spPr>
        <p:txBody>
          <a:bodyPr anchorCtr="0" anchor="t" bIns="45700" lIns="91425" spcFirstLastPara="1" rIns="91425" wrap="square" tIns="45700">
            <a:noAutofit/>
          </a:bodyPr>
          <a:lstStyle>
            <a:lvl1pPr indent="-406400" lvl="0" marL="457200" marR="0" rtl="0" algn="l">
              <a:lnSpc>
                <a:spcPct val="100000"/>
              </a:lnSpc>
              <a:spcBef>
                <a:spcPts val="700"/>
              </a:spcBef>
              <a:spcAft>
                <a:spcPts val="0"/>
              </a:spcAft>
              <a:buClr>
                <a:srgbClr val="0E8775"/>
              </a:buClr>
              <a:buSzPts val="2800"/>
              <a:buFont typeface="Arial"/>
              <a:buChar char="•"/>
              <a:defRPr b="0" i="0" sz="1800" u="none" cap="none" strike="noStrike">
                <a:solidFill>
                  <a:schemeClr val="dk1"/>
                </a:solidFill>
                <a:latin typeface="Arial"/>
                <a:ea typeface="Arial"/>
                <a:cs typeface="Arial"/>
                <a:sym typeface="Arial"/>
              </a:defRPr>
            </a:lvl1pPr>
            <a:lvl2pPr indent="-393700" lvl="1" marL="914400" marR="0" rtl="0" algn="l">
              <a:lnSpc>
                <a:spcPct val="100000"/>
              </a:lnSpc>
              <a:spcBef>
                <a:spcPts val="700"/>
              </a:spcBef>
              <a:spcAft>
                <a:spcPts val="0"/>
              </a:spcAft>
              <a:buClr>
                <a:srgbClr val="006197"/>
              </a:buClr>
              <a:buSzPts val="2600"/>
              <a:buFont typeface="Noto Sans Symbols"/>
              <a:buChar char="▪"/>
              <a:defRPr b="0" i="0" sz="2600" u="none" cap="none" strike="noStrike">
                <a:solidFill>
                  <a:srgbClr val="006197"/>
                </a:solidFill>
                <a:latin typeface="Arial"/>
                <a:ea typeface="Arial"/>
                <a:cs typeface="Arial"/>
                <a:sym typeface="Arial"/>
              </a:defRPr>
            </a:lvl2pPr>
            <a:lvl3pPr indent="-381000" lvl="2" marL="1371600" marR="0" rtl="0" algn="l">
              <a:lnSpc>
                <a:spcPct val="100000"/>
              </a:lnSpc>
              <a:spcBef>
                <a:spcPts val="65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3pPr>
            <a:lvl4pPr indent="-381000" lvl="3" marL="1828800" marR="0" rtl="0" algn="l">
              <a:lnSpc>
                <a:spcPct val="100000"/>
              </a:lnSpc>
              <a:spcBef>
                <a:spcPts val="60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4pPr>
            <a:lvl5pPr indent="-381000" lvl="4" marL="2286000" marR="0" rtl="0" algn="l">
              <a:lnSpc>
                <a:spcPct val="100000"/>
              </a:lnSpc>
              <a:spcBef>
                <a:spcPts val="720"/>
              </a:spcBef>
              <a:spcAft>
                <a:spcPts val="0"/>
              </a:spcAft>
              <a:buClr>
                <a:srgbClr val="006197"/>
              </a:buClr>
              <a:buSzPts val="2400"/>
              <a:buFont typeface="Noto Sans Symbols"/>
              <a:buChar char="▪"/>
              <a:defRPr b="0" i="0" sz="2400" u="none" cap="none" strike="noStrike">
                <a:solidFill>
                  <a:srgbClr val="006197"/>
                </a:solidFill>
                <a:latin typeface="Arial"/>
                <a:ea typeface="Arial"/>
                <a:cs typeface="Arial"/>
                <a:sym typeface="Arial"/>
              </a:defRPr>
            </a:lvl5pPr>
            <a:lvl6pPr indent="-342900" lvl="5" marL="2743200" marR="0" rtl="0" algn="l">
              <a:lnSpc>
                <a:spcPct val="95000"/>
              </a:lnSpc>
              <a:spcBef>
                <a:spcPts val="72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6pPr>
            <a:lvl7pPr indent="-342900" lvl="6" marL="3200400" marR="0" rtl="0" algn="l">
              <a:lnSpc>
                <a:spcPct val="95000"/>
              </a:lnSpc>
              <a:spcBef>
                <a:spcPts val="54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7pPr>
            <a:lvl8pPr indent="-342900" lvl="7" marL="3657600" marR="0" rtl="0" algn="l">
              <a:lnSpc>
                <a:spcPct val="95000"/>
              </a:lnSpc>
              <a:spcBef>
                <a:spcPts val="540"/>
              </a:spcBef>
              <a:spcAft>
                <a:spcPts val="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8pPr>
            <a:lvl9pPr indent="-342900" lvl="8" marL="4114800" marR="0" rtl="0" algn="l">
              <a:lnSpc>
                <a:spcPct val="95000"/>
              </a:lnSpc>
              <a:spcBef>
                <a:spcPts val="540"/>
              </a:spcBef>
              <a:spcAft>
                <a:spcPts val="540"/>
              </a:spcAft>
              <a:buClr>
                <a:schemeClr val="lt2"/>
              </a:buClr>
              <a:buSzPts val="1800"/>
              <a:buFont typeface="Noto Sans Symbols"/>
              <a:buChar char="▪"/>
              <a:defRPr b="0" i="0" sz="1800" u="none" cap="none" strike="noStrike">
                <a:solidFill>
                  <a:srgbClr val="003366"/>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2" name="Shape 32"/>
        <p:cNvGrpSpPr/>
        <p:nvPr/>
      </p:nvGrpSpPr>
      <p:grpSpPr>
        <a:xfrm>
          <a:off x="0" y="0"/>
          <a:ext cx="0" cy="0"/>
          <a:chOff x="0" y="0"/>
          <a:chExt cx="0" cy="0"/>
        </a:xfrm>
      </p:grpSpPr>
      <p:sp>
        <p:nvSpPr>
          <p:cNvPr id="33" name="Google Shape;33;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5" name="Google Shape;3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7" name="Google Shape;47;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0" name="Shape 50"/>
        <p:cNvGrpSpPr/>
        <p:nvPr/>
      </p:nvGrpSpPr>
      <p:grpSpPr>
        <a:xfrm>
          <a:off x="0" y="0"/>
          <a:ext cx="0" cy="0"/>
          <a:chOff x="0" y="0"/>
          <a:chExt cx="0" cy="0"/>
        </a:xfrm>
      </p:grpSpPr>
      <p:sp>
        <p:nvSpPr>
          <p:cNvPr id="51" name="Google Shape;51;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7" name="Shape 57"/>
        <p:cNvGrpSpPr/>
        <p:nvPr/>
      </p:nvGrpSpPr>
      <p:grpSpPr>
        <a:xfrm>
          <a:off x="0" y="0"/>
          <a:ext cx="0" cy="0"/>
          <a:chOff x="0" y="0"/>
          <a:chExt cx="0" cy="0"/>
        </a:xfrm>
      </p:grpSpPr>
      <p:sp>
        <p:nvSpPr>
          <p:cNvPr id="58" name="Google Shape;58;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0" name="Google Shape;60;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slideLayout" Target="../slideLayouts/slideLayout6.xml"/><Relationship Id="rId3" Type="http://schemas.openxmlformats.org/officeDocument/2006/relationships/slideLayout" Target="../slideLayouts/slideLayout7.xml"/><Relationship Id="rId4" Type="http://schemas.openxmlformats.org/officeDocument/2006/relationships/slideLayout" Target="../slideLayouts/slideLayout8.xml"/><Relationship Id="rId11" Type="http://schemas.openxmlformats.org/officeDocument/2006/relationships/slideLayout" Target="../slideLayouts/slideLayout15.xml"/><Relationship Id="rId10" Type="http://schemas.openxmlformats.org/officeDocument/2006/relationships/slideLayout" Target="../slideLayouts/slideLayout14.xml"/><Relationship Id="rId12" Type="http://schemas.openxmlformats.org/officeDocument/2006/relationships/theme" Target="../theme/theme3.xml"/><Relationship Id="rId9" Type="http://schemas.openxmlformats.org/officeDocument/2006/relationships/slideLayout" Target="../slideLayouts/slideLayout13.xml"/><Relationship Id="rId5" Type="http://schemas.openxmlformats.org/officeDocument/2006/relationships/slideLayout" Target="../slideLayouts/slideLayout9.xml"/><Relationship Id="rId6" Type="http://schemas.openxmlformats.org/officeDocument/2006/relationships/slideLayout" Target="../slideLayouts/slideLayout10.xml"/><Relationship Id="rId7" Type="http://schemas.openxmlformats.org/officeDocument/2006/relationships/slideLayout" Target="../slideLayouts/slideLayout11.xml"/><Relationship Id="rId8"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 name="Shape 9"/>
        <p:cNvGrpSpPr/>
        <p:nvPr/>
      </p:nvGrpSpPr>
      <p:grpSpPr>
        <a:xfrm>
          <a:off x="0" y="0"/>
          <a:ext cx="0" cy="0"/>
          <a:chOff x="0" y="0"/>
          <a:chExt cx="0" cy="0"/>
        </a:xfrm>
      </p:grpSpPr>
      <p:sp>
        <p:nvSpPr>
          <p:cNvPr id="10" name="Google Shape;10;p3"/>
          <p:cNvSpPr/>
          <p:nvPr/>
        </p:nvSpPr>
        <p:spPr>
          <a:xfrm>
            <a:off x="0" y="0"/>
            <a:ext cx="12192000" cy="182880"/>
          </a:xfrm>
          <a:prstGeom prst="rect">
            <a:avLst/>
          </a:prstGeom>
          <a:solidFill>
            <a:srgbClr val="0E877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1" name="Google Shape;31;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1.png"/><Relationship Id="rId4" Type="http://schemas.openxmlformats.org/officeDocument/2006/relationships/hyperlink" Target="http://section508.gov/art" TargetMode="External"/><Relationship Id="rId5" Type="http://schemas.openxmlformats.org/officeDocument/2006/relationships/image" Target="../media/image24.png"/><Relationship Id="rId6" Type="http://schemas.openxmlformats.org/officeDocument/2006/relationships/hyperlink" Target="https://www.section508.gov/ar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13.png"/><Relationship Id="rId8"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7.jp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art-api.section508.gov/"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www.section508.gov/" TargetMode="Externa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hyperlink" Target="mailto:Laura.b.miller@gsa.gov" TargetMode="External"/><Relationship Id="rId4" Type="http://schemas.openxmlformats.org/officeDocument/2006/relationships/hyperlink" Target="mailto:SRT@gsa.gov" TargetMode="External"/><Relationship Id="rId5"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Interagency Accessibility Forum and logo" id="105" name="Google Shape;105;p1"/>
          <p:cNvPicPr preferRelativeResize="0"/>
          <p:nvPr/>
        </p:nvPicPr>
        <p:blipFill rotWithShape="1">
          <a:blip r:embed="rId3">
            <a:alphaModFix/>
          </a:blip>
          <a:srcRect b="0" l="0" r="0" t="0"/>
          <a:stretch/>
        </p:blipFill>
        <p:spPr>
          <a:xfrm>
            <a:off x="2482525" y="1222851"/>
            <a:ext cx="7067006" cy="2115501"/>
          </a:xfrm>
          <a:prstGeom prst="rect">
            <a:avLst/>
          </a:prstGeom>
          <a:noFill/>
          <a:ln>
            <a:noFill/>
          </a:ln>
        </p:spPr>
      </p:pic>
      <p:sp>
        <p:nvSpPr>
          <p:cNvPr id="106" name="Google Shape;106;p1"/>
          <p:cNvSpPr txBox="1"/>
          <p:nvPr>
            <p:ph type="title"/>
          </p:nvPr>
        </p:nvSpPr>
        <p:spPr>
          <a:xfrm>
            <a:off x="1711105" y="3223382"/>
            <a:ext cx="8609846"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A New Look at ART &amp; SRT</a:t>
            </a:r>
            <a:endParaRPr/>
          </a:p>
        </p:txBody>
      </p:sp>
      <p:sp>
        <p:nvSpPr>
          <p:cNvPr id="107" name="Google Shape;107;p1"/>
          <p:cNvSpPr txBox="1"/>
          <p:nvPr/>
        </p:nvSpPr>
        <p:spPr>
          <a:xfrm>
            <a:off x="3977487" y="3996924"/>
            <a:ext cx="42369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Presented by: Laura Boniello Miller, Ann Levin, Collin Schreyer, Michael Horton</a:t>
            </a:r>
            <a:endParaRPr b="0" i="0" sz="1400" u="none" cap="none" strike="noStrike">
              <a:solidFill>
                <a:srgbClr val="000000"/>
              </a:solidFill>
              <a:latin typeface="Arial"/>
              <a:ea typeface="Arial"/>
              <a:cs typeface="Arial"/>
              <a:sym typeface="Arial"/>
            </a:endParaRPr>
          </a:p>
        </p:txBody>
      </p:sp>
      <p:sp>
        <p:nvSpPr>
          <p:cNvPr id="108" name="Google Shape;108;p1"/>
          <p:cNvSpPr txBox="1"/>
          <p:nvPr>
            <p:ph idx="1" type="body"/>
          </p:nvPr>
        </p:nvSpPr>
        <p:spPr>
          <a:xfrm>
            <a:off x="3240086" y="4654423"/>
            <a:ext cx="5711825" cy="914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sz="2000"/>
              <a:t>May 21,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41"/>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ART Demo – Live!</a:t>
            </a:r>
            <a:endParaRPr/>
          </a:p>
        </p:txBody>
      </p:sp>
      <p:pic>
        <p:nvPicPr>
          <p:cNvPr descr="Screenshot of the homepage for the Accessibility Requirements Tool (ART) showing the large &quot;Select to get started&quot; and &quot;Continue where you left off&quot; buttons. " id="175" name="Google Shape;175;p41"/>
          <p:cNvPicPr preferRelativeResize="0"/>
          <p:nvPr/>
        </p:nvPicPr>
        <p:blipFill rotWithShape="1">
          <a:blip r:embed="rId3">
            <a:alphaModFix/>
          </a:blip>
          <a:srcRect b="0" l="0" r="0" t="0"/>
          <a:stretch/>
        </p:blipFill>
        <p:spPr>
          <a:xfrm>
            <a:off x="568556" y="1218707"/>
            <a:ext cx="5304399" cy="4969226"/>
          </a:xfrm>
          <a:prstGeom prst="rect">
            <a:avLst/>
          </a:prstGeom>
          <a:noFill/>
          <a:ln>
            <a:noFill/>
          </a:ln>
        </p:spPr>
      </p:pic>
      <p:pic>
        <p:nvPicPr>
          <p:cNvPr descr="&quot;Demo&quot; button to open browser to Section508.gov/art." id="176" name="Google Shape;176;p41">
            <a:hlinkClick r:id="rId4"/>
          </p:cNvPr>
          <p:cNvPicPr preferRelativeResize="0"/>
          <p:nvPr/>
        </p:nvPicPr>
        <p:blipFill rotWithShape="1">
          <a:blip r:embed="rId5">
            <a:alphaModFix/>
          </a:blip>
          <a:srcRect b="0" l="0" r="0" t="0"/>
          <a:stretch/>
        </p:blipFill>
        <p:spPr>
          <a:xfrm>
            <a:off x="7796767" y="2022339"/>
            <a:ext cx="1950188" cy="1950187"/>
          </a:xfrm>
          <a:prstGeom prst="rect">
            <a:avLst/>
          </a:prstGeom>
          <a:noFill/>
          <a:ln>
            <a:noFill/>
          </a:ln>
        </p:spPr>
      </p:pic>
      <p:sp>
        <p:nvSpPr>
          <p:cNvPr id="177" name="Google Shape;177;p41"/>
          <p:cNvSpPr txBox="1"/>
          <p:nvPr>
            <p:ph idx="1" type="body"/>
          </p:nvPr>
        </p:nvSpPr>
        <p:spPr>
          <a:xfrm>
            <a:off x="6096000" y="3800510"/>
            <a:ext cx="5351723" cy="1082794"/>
          </a:xfrm>
          <a:prstGeom prst="rect">
            <a:avLst/>
          </a:prstGeom>
          <a:noFill/>
          <a:ln>
            <a:noFill/>
          </a:ln>
        </p:spPr>
        <p:txBody>
          <a:bodyPr anchorCtr="0" anchor="ctr" bIns="45700" lIns="91425" spcFirstLastPara="1" rIns="91425" wrap="square" tIns="45700">
            <a:noAutofit/>
          </a:bodyPr>
          <a:lstStyle/>
          <a:p>
            <a:pPr indent="0" lvl="0" marL="50800" rtl="0" algn="ctr">
              <a:lnSpc>
                <a:spcPct val="100000"/>
              </a:lnSpc>
              <a:spcBef>
                <a:spcPts val="700"/>
              </a:spcBef>
              <a:spcAft>
                <a:spcPts val="0"/>
              </a:spcAft>
              <a:buSzPts val="2800"/>
              <a:buNone/>
            </a:pPr>
            <a:r>
              <a:rPr b="1" lang="en-US" sz="3200" u="sng">
                <a:solidFill>
                  <a:schemeClr val="hlink"/>
                </a:solidFill>
                <a:hlinkClick r:id="rId6"/>
              </a:rPr>
              <a:t>Section508.gov/art</a:t>
            </a:r>
            <a:endParaRPr b="1" sz="3200"/>
          </a:p>
        </p:txBody>
      </p:sp>
      <p:sp>
        <p:nvSpPr>
          <p:cNvPr id="178" name="Google Shape;178;p41"/>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6197"/>
                </a:solidFill>
                <a:latin typeface="Arial"/>
                <a:ea typeface="Arial"/>
                <a:cs typeface="Arial"/>
                <a:sym typeface="Arial"/>
              </a:rPr>
              <a:t>‹#›</a:t>
            </a:fld>
            <a:endParaRPr b="0" i="0" sz="800" u="none" cap="none" strike="noStrike">
              <a:solidFill>
                <a:srgbClr val="006197"/>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2"/>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Incorporating Your Feedback</a:t>
            </a:r>
            <a:endParaRPr/>
          </a:p>
        </p:txBody>
      </p:sp>
      <p:sp>
        <p:nvSpPr>
          <p:cNvPr id="184" name="Google Shape;184;p42"/>
          <p:cNvSpPr txBox="1"/>
          <p:nvPr>
            <p:ph idx="1" type="body"/>
          </p:nvPr>
        </p:nvSpPr>
        <p:spPr>
          <a:xfrm>
            <a:off x="731520" y="1188720"/>
            <a:ext cx="10721705" cy="4976601"/>
          </a:xfrm>
          <a:prstGeom prst="rect">
            <a:avLst/>
          </a:prstGeom>
          <a:noFill/>
          <a:ln>
            <a:noFill/>
          </a:ln>
        </p:spPr>
        <p:txBody>
          <a:bodyPr anchorCtr="0" anchor="ctr" bIns="45700" lIns="91425" spcFirstLastPara="1" rIns="91425" wrap="square" tIns="45700">
            <a:noAutofit/>
          </a:bodyPr>
          <a:lstStyle/>
          <a:p>
            <a:pPr indent="0" lvl="0" marL="50800" rtl="0" algn="l">
              <a:lnSpc>
                <a:spcPct val="100000"/>
              </a:lnSpc>
              <a:spcBef>
                <a:spcPts val="700"/>
              </a:spcBef>
              <a:spcAft>
                <a:spcPts val="0"/>
              </a:spcAft>
              <a:buSzPts val="2800"/>
              <a:buNone/>
            </a:pPr>
            <a:r>
              <a:rPr lang="en-US" sz="2200"/>
              <a:t>Since it’s refresh in 2023, we’ve continuously improving ART post launch:</a:t>
            </a:r>
            <a:endParaRPr/>
          </a:p>
          <a:p>
            <a:pPr indent="0" lvl="0" marL="50800" rtl="0" algn="l">
              <a:lnSpc>
                <a:spcPct val="100000"/>
              </a:lnSpc>
              <a:spcBef>
                <a:spcPts val="700"/>
              </a:spcBef>
              <a:spcAft>
                <a:spcPts val="0"/>
              </a:spcAft>
              <a:buSzPts val="2800"/>
              <a:buNone/>
            </a:pPr>
            <a:r>
              <a:t/>
            </a:r>
            <a:endParaRPr sz="2200"/>
          </a:p>
          <a:p>
            <a:pPr indent="-406400" lvl="0" marL="457200" marR="0" rtl="0" algn="l">
              <a:lnSpc>
                <a:spcPct val="100000"/>
              </a:lnSpc>
              <a:spcBef>
                <a:spcPts val="700"/>
              </a:spcBef>
              <a:spcAft>
                <a:spcPts val="0"/>
              </a:spcAft>
              <a:buClr>
                <a:srgbClr val="0E8775"/>
              </a:buClr>
              <a:buSzPts val="2800"/>
              <a:buFont typeface="Arial"/>
              <a:buChar char="•"/>
            </a:pPr>
            <a:r>
              <a:rPr lang="en-US" sz="2200">
                <a:solidFill>
                  <a:schemeClr val="dk1"/>
                </a:solidFill>
              </a:rPr>
              <a:t>Demos to over 1,400 federal employees across 13 agencies</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solidFill>
                  <a:schemeClr val="dk1"/>
                </a:solidFill>
              </a:rPr>
              <a:t>Conducted User Acceptance Testing and have incorporated user requests, feedback, and corrections into ART</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solidFill>
                  <a:schemeClr val="dk1"/>
                </a:solidFill>
              </a:rPr>
              <a:t>Implementation of user requests to make ART user friendly, useful, and meaningful to generate Section 508 language for solicitations</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Implementation of an </a:t>
            </a:r>
            <a:r>
              <a:rPr i="1" lang="en-US" sz="2200"/>
              <a:t>Application Programming Interface (API) — </a:t>
            </a:r>
            <a:r>
              <a:rPr lang="en-US" sz="2200"/>
              <a:t>a structured way for systems to communicate and share data, enabling faster, more secure, and scalable integration between applications.</a:t>
            </a:r>
            <a:endParaRPr b="1" sz="2200"/>
          </a:p>
        </p:txBody>
      </p:sp>
      <p:sp>
        <p:nvSpPr>
          <p:cNvPr id="185" name="Google Shape;185;p42"/>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6197"/>
                </a:solidFill>
                <a:latin typeface="Arial"/>
                <a:ea typeface="Arial"/>
                <a:cs typeface="Arial"/>
                <a:sym typeface="Arial"/>
              </a:rPr>
              <a:t>‹#›</a:t>
            </a:fld>
            <a:endParaRPr b="0" i="0" sz="800" u="none" cap="none" strike="noStrike">
              <a:solidFill>
                <a:srgbClr val="006197"/>
              </a:solidFill>
              <a:latin typeface="Arial"/>
              <a:ea typeface="Arial"/>
              <a:cs typeface="Arial"/>
              <a:sym typeface="Arial"/>
            </a:endParaRPr>
          </a:p>
        </p:txBody>
      </p:sp>
      <p:pic>
        <p:nvPicPr>
          <p:cNvPr id="186" name="Google Shape;186;p42"/>
          <p:cNvPicPr preferRelativeResize="0"/>
          <p:nvPr/>
        </p:nvPicPr>
        <p:blipFill rotWithShape="1">
          <a:blip r:embed="rId3">
            <a:alphaModFix/>
          </a:blip>
          <a:srcRect b="0" l="0" r="0" t="0"/>
          <a:stretch/>
        </p:blipFill>
        <p:spPr>
          <a:xfrm>
            <a:off x="10304723" y="822960"/>
            <a:ext cx="1143000" cy="114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3"/>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ART API Server</a:t>
            </a:r>
            <a:endParaRPr/>
          </a:p>
        </p:txBody>
      </p:sp>
      <p:sp>
        <p:nvSpPr>
          <p:cNvPr id="192" name="Google Shape;192;p43"/>
          <p:cNvSpPr txBox="1"/>
          <p:nvPr>
            <p:ph idx="1" type="body"/>
          </p:nvPr>
        </p:nvSpPr>
        <p:spPr>
          <a:xfrm>
            <a:off x="731520" y="1188720"/>
            <a:ext cx="10721705" cy="4976601"/>
          </a:xfrm>
          <a:prstGeom prst="rect">
            <a:avLst/>
          </a:prstGeom>
          <a:noFill/>
          <a:ln>
            <a:noFill/>
          </a:ln>
        </p:spPr>
        <p:txBody>
          <a:bodyPr anchorCtr="0" anchor="ctr" bIns="45700" lIns="91425" spcFirstLastPara="1" rIns="91425" wrap="square" tIns="45700">
            <a:noAutofit/>
          </a:bodyPr>
          <a:lstStyle/>
          <a:p>
            <a:pPr indent="0" lvl="0" marL="50800" rtl="0" algn="l">
              <a:lnSpc>
                <a:spcPct val="100000"/>
              </a:lnSpc>
              <a:spcBef>
                <a:spcPts val="700"/>
              </a:spcBef>
              <a:spcAft>
                <a:spcPts val="0"/>
              </a:spcAft>
              <a:buSzPts val="2800"/>
              <a:buNone/>
            </a:pPr>
            <a:r>
              <a:rPr lang="en-US" sz="2200"/>
              <a:t>Our team developed an Application Programming Interface (API) for ART to enable integration with other systems and provide Section 508 requirements  language. The API offers endpoints to:</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Retrieve Section 508 accessibility requirements.</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Manage and update accessibility requirement data.​</a:t>
            </a:r>
            <a:endParaRPr/>
          </a:p>
          <a:p>
            <a:pPr indent="-228600" lvl="0" marL="457200" marR="0" rtl="0" algn="l">
              <a:lnSpc>
                <a:spcPct val="100000"/>
              </a:lnSpc>
              <a:spcBef>
                <a:spcPts val="700"/>
              </a:spcBef>
              <a:spcAft>
                <a:spcPts val="0"/>
              </a:spcAft>
              <a:buClr>
                <a:srgbClr val="0E8775"/>
              </a:buClr>
              <a:buSzPts val="2800"/>
              <a:buFont typeface="Arial"/>
              <a:buNone/>
            </a:pPr>
            <a:r>
              <a:t/>
            </a:r>
            <a:endParaRPr sz="2200"/>
          </a:p>
          <a:p>
            <a:pPr indent="0" lvl="0" marL="50800" rtl="0" algn="l">
              <a:lnSpc>
                <a:spcPct val="100000"/>
              </a:lnSpc>
              <a:spcBef>
                <a:spcPts val="700"/>
              </a:spcBef>
              <a:spcAft>
                <a:spcPts val="0"/>
              </a:spcAft>
              <a:buSzPts val="2800"/>
              <a:buNone/>
            </a:pPr>
            <a:r>
              <a:rPr lang="en-US" sz="2200"/>
              <a:t>Integration &amp; Use</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To request integration, contact your agency’s contract writing system owner.</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GSA is piloting with the Solicitations Review Tool (SRT) — Fall 2025.</a:t>
            </a:r>
            <a:endParaRPr/>
          </a:p>
          <a:p>
            <a:pPr indent="-228600" lvl="0" marL="457200" marR="0" rtl="0" algn="l">
              <a:lnSpc>
                <a:spcPct val="100000"/>
              </a:lnSpc>
              <a:spcBef>
                <a:spcPts val="700"/>
              </a:spcBef>
              <a:spcAft>
                <a:spcPts val="0"/>
              </a:spcAft>
              <a:buClr>
                <a:srgbClr val="0E8775"/>
              </a:buClr>
              <a:buSzPts val="2800"/>
              <a:buFont typeface="Arial"/>
              <a:buNone/>
            </a:pPr>
            <a:r>
              <a:t/>
            </a:r>
            <a:endParaRPr sz="2200"/>
          </a:p>
        </p:txBody>
      </p:sp>
      <p:sp>
        <p:nvSpPr>
          <p:cNvPr id="193" name="Google Shape;193;p43"/>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6197"/>
                </a:solidFill>
                <a:latin typeface="Arial"/>
                <a:ea typeface="Arial"/>
                <a:cs typeface="Arial"/>
                <a:sym typeface="Arial"/>
              </a:rPr>
              <a:t>‹#›</a:t>
            </a:fld>
            <a:endParaRPr b="0" i="0" sz="800" u="none" cap="none" strike="noStrike">
              <a:solidFill>
                <a:srgbClr val="006197"/>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4"/>
          <p:cNvSpPr txBox="1"/>
          <p:nvPr>
            <p:ph type="title"/>
          </p:nvPr>
        </p:nvSpPr>
        <p:spPr>
          <a:xfrm>
            <a:off x="738775" y="548640"/>
            <a:ext cx="10714450" cy="3588794"/>
          </a:xfrm>
          <a:prstGeom prst="rect">
            <a:avLst/>
          </a:prstGeom>
          <a:noFill/>
          <a:ln>
            <a:noFill/>
          </a:ln>
        </p:spPr>
        <p:txBody>
          <a:bodyPr anchorCtr="0" anchor="ctr" bIns="0" lIns="0" spcFirstLastPara="1" rIns="0" wrap="square" tIns="45700">
            <a:spAutoFit/>
          </a:bodyPr>
          <a:lstStyle/>
          <a:p>
            <a:pPr indent="0" lvl="0" marL="0" rtl="0" algn="ctr">
              <a:lnSpc>
                <a:spcPct val="90000"/>
              </a:lnSpc>
              <a:spcBef>
                <a:spcPts val="0"/>
              </a:spcBef>
              <a:spcAft>
                <a:spcPts val="0"/>
              </a:spcAft>
              <a:buSzPts val="1400"/>
              <a:buNone/>
            </a:pPr>
            <a:r>
              <a:rPr lang="en-US" sz="5000"/>
              <a:t>Questions?</a:t>
            </a:r>
            <a:endParaRPr/>
          </a:p>
        </p:txBody>
      </p:sp>
      <p:sp>
        <p:nvSpPr>
          <p:cNvPr id="199" name="Google Shape;199;p44"/>
          <p:cNvSpPr txBox="1"/>
          <p:nvPr>
            <p:ph idx="1" type="body"/>
          </p:nvPr>
        </p:nvSpPr>
        <p:spPr>
          <a:xfrm>
            <a:off x="738775" y="4341091"/>
            <a:ext cx="10714450" cy="1824230"/>
          </a:xfrm>
          <a:prstGeom prst="rect">
            <a:avLst/>
          </a:prstGeom>
          <a:noFill/>
          <a:ln cap="rnd" cmpd="dbl" w="38100">
            <a:solidFill>
              <a:srgbClr val="0E8775"/>
            </a:solidFill>
            <a:prstDash val="solid"/>
            <a:round/>
            <a:headEnd len="sm" w="sm" type="none"/>
            <a:tailEnd len="sm" w="sm" type="none"/>
          </a:ln>
        </p:spPr>
        <p:txBody>
          <a:bodyPr anchorCtr="0" anchor="ctr" bIns="45700" lIns="274300" spcFirstLastPara="1" rIns="91425" wrap="square" tIns="45700">
            <a:noAutofit/>
          </a:bodyPr>
          <a:lstStyle/>
          <a:p>
            <a:pPr indent="-406400" lvl="0" marL="457200" marR="0" rtl="0" algn="l">
              <a:lnSpc>
                <a:spcPct val="100000"/>
              </a:lnSpc>
              <a:spcBef>
                <a:spcPts val="700"/>
              </a:spcBef>
              <a:spcAft>
                <a:spcPts val="0"/>
              </a:spcAft>
              <a:buClr>
                <a:srgbClr val="0E8775"/>
              </a:buClr>
              <a:buSzPts val="2800"/>
              <a:buFont typeface="Arial"/>
              <a:buChar char="•"/>
            </a:pPr>
            <a:r>
              <a:rPr lang="en-US" sz="1800"/>
              <a:t>To access and start using ART, visit </a:t>
            </a:r>
            <a:r>
              <a:rPr b="1" i="1" lang="en-US" sz="1800"/>
              <a:t>Section508.gov/art</a:t>
            </a:r>
            <a:endParaRPr/>
          </a:p>
          <a:p>
            <a:pPr indent="-406400" lvl="0" marL="457200" marR="0" rtl="0" algn="l">
              <a:lnSpc>
                <a:spcPct val="100000"/>
              </a:lnSpc>
              <a:spcBef>
                <a:spcPts val="700"/>
              </a:spcBef>
              <a:spcAft>
                <a:spcPts val="0"/>
              </a:spcAft>
              <a:buClr>
                <a:srgbClr val="0E8775"/>
              </a:buClr>
              <a:buSzPts val="2800"/>
              <a:buFont typeface="Arial"/>
              <a:buChar char="•"/>
            </a:pPr>
            <a:r>
              <a:rPr lang="en-US" sz="1800"/>
              <a:t>For information on the ART API Server, visit </a:t>
            </a:r>
            <a:r>
              <a:rPr b="1" i="1" lang="en-US" sz="1800"/>
              <a:t>art-api.section508.gov</a:t>
            </a:r>
            <a:endParaRPr/>
          </a:p>
          <a:p>
            <a:pPr indent="-406400" lvl="0" marL="457200" marR="0" rtl="0" algn="l">
              <a:lnSpc>
                <a:spcPct val="100000"/>
              </a:lnSpc>
              <a:spcBef>
                <a:spcPts val="700"/>
              </a:spcBef>
              <a:spcAft>
                <a:spcPts val="0"/>
              </a:spcAft>
              <a:buClr>
                <a:srgbClr val="0E8775"/>
              </a:buClr>
              <a:buSzPts val="2800"/>
              <a:buFont typeface="Arial"/>
              <a:buChar char="•"/>
            </a:pPr>
            <a:r>
              <a:rPr lang="en-US" sz="1800"/>
              <a:t>To ask questions or share your feedback about ART, email us at </a:t>
            </a:r>
            <a:r>
              <a:rPr b="1" lang="en-US" sz="1800"/>
              <a:t>art@gsa.gov</a:t>
            </a:r>
            <a:endParaRPr/>
          </a:p>
          <a:p>
            <a:pPr indent="-406400" lvl="0" marL="457200" marR="0" rtl="0" algn="l">
              <a:lnSpc>
                <a:spcPct val="100000"/>
              </a:lnSpc>
              <a:spcBef>
                <a:spcPts val="700"/>
              </a:spcBef>
              <a:spcAft>
                <a:spcPts val="0"/>
              </a:spcAft>
              <a:buClr>
                <a:srgbClr val="0E8775"/>
              </a:buClr>
              <a:buSzPts val="2800"/>
              <a:buFont typeface="Arial"/>
              <a:buChar char="•"/>
            </a:pPr>
            <a:r>
              <a:rPr lang="en-US"/>
              <a:t>To contact the Government-wide IT Accessibility Program, email us at </a:t>
            </a:r>
            <a:r>
              <a:rPr b="1" i="1" lang="en-US"/>
              <a:t>section.508@gsa.gov</a:t>
            </a:r>
            <a:endParaRPr/>
          </a:p>
        </p:txBody>
      </p:sp>
      <p:sp>
        <p:nvSpPr>
          <p:cNvPr id="200" name="Google Shape;200;p44"/>
          <p:cNvSpPr txBox="1"/>
          <p:nvPr>
            <p:ph idx="12" type="sldNum"/>
          </p:nvPr>
        </p:nvSpPr>
        <p:spPr>
          <a:xfrm>
            <a:off x="11658600" y="6437313"/>
            <a:ext cx="533400" cy="182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201" name="Google Shape;201;p44"/>
          <p:cNvPicPr preferRelativeResize="0"/>
          <p:nvPr/>
        </p:nvPicPr>
        <p:blipFill rotWithShape="1">
          <a:blip r:embed="rId3">
            <a:alphaModFix/>
          </a:blip>
          <a:srcRect b="0" l="0" r="0" t="0"/>
          <a:stretch/>
        </p:blipFill>
        <p:spPr>
          <a:xfrm>
            <a:off x="10310225" y="916709"/>
            <a:ext cx="1143000" cy="114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type="title"/>
          </p:nvPr>
        </p:nvSpPr>
        <p:spPr>
          <a:xfrm>
            <a:off x="508001" y="2305250"/>
            <a:ext cx="11165841" cy="224749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lang="en-US" sz="5400"/>
              <a:t>Introduction to the Solicitation Review Tool (SRT)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
          <p:cNvSpPr txBox="1"/>
          <p:nvPr>
            <p:ph type="title"/>
          </p:nvPr>
        </p:nvSpPr>
        <p:spPr>
          <a:xfrm>
            <a:off x="731520" y="708133"/>
            <a:ext cx="10721705" cy="1098742"/>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800"/>
              <a:t>Agenda</a:t>
            </a:r>
            <a:br>
              <a:rPr lang="en-US" sz="4800"/>
            </a:br>
            <a:endParaRPr/>
          </a:p>
        </p:txBody>
      </p:sp>
      <p:sp>
        <p:nvSpPr>
          <p:cNvPr id="213" name="Google Shape;213;p2"/>
          <p:cNvSpPr/>
          <p:nvPr/>
        </p:nvSpPr>
        <p:spPr>
          <a:xfrm>
            <a:off x="1333701" y="1698006"/>
            <a:ext cx="10416705" cy="620341"/>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What is the SRT?</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1310209" y="2481217"/>
            <a:ext cx="10416705" cy="545740"/>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How to Access SRT</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1310215" y="3152680"/>
            <a:ext cx="10416700" cy="588694"/>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Logging in to the SRT</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1333701" y="3893216"/>
            <a:ext cx="10416705" cy="533963"/>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rgbClr val="FFFFFF"/>
                </a:solidFill>
                <a:latin typeface="Arial"/>
                <a:ea typeface="Arial"/>
                <a:cs typeface="Arial"/>
                <a:sym typeface="Arial"/>
              </a:rPr>
              <a:t>Daily Reports</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1310210" y="4556634"/>
            <a:ext cx="10416705" cy="562982"/>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Uploading Solicitations Pre-Release</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1310210" y="5239806"/>
            <a:ext cx="10416705" cy="545740"/>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How does the SRT work with ART?</a:t>
            </a:r>
            <a:endParaRPr b="0" i="0" sz="2800" u="none" cap="none" strike="noStrike">
              <a:solidFill>
                <a:srgbClr val="000000"/>
              </a:solidFill>
              <a:latin typeface="Arial"/>
              <a:ea typeface="Arial"/>
              <a:cs typeface="Arial"/>
              <a:sym typeface="Arial"/>
            </a:endParaRPr>
          </a:p>
        </p:txBody>
      </p:sp>
      <p:sp>
        <p:nvSpPr>
          <p:cNvPr id="219" name="Google Shape;219;p2"/>
          <p:cNvSpPr/>
          <p:nvPr/>
        </p:nvSpPr>
        <p:spPr>
          <a:xfrm>
            <a:off x="1310211" y="5875010"/>
            <a:ext cx="10416705" cy="545740"/>
          </a:xfrm>
          <a:prstGeom prst="roundRect">
            <a:avLst>
              <a:gd fmla="val 16667" name="adj"/>
            </a:avLst>
          </a:prstGeom>
          <a:solidFill>
            <a:srgbClr val="008299"/>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Next Steps</a:t>
            </a:r>
            <a:endParaRPr b="0" i="0" sz="1400" u="none" cap="none" strike="noStrike">
              <a:solidFill>
                <a:srgbClr val="000000"/>
              </a:solidFill>
              <a:latin typeface="Arial"/>
              <a:ea typeface="Arial"/>
              <a:cs typeface="Arial"/>
              <a:sym typeface="Arial"/>
            </a:endParaRPr>
          </a:p>
        </p:txBody>
      </p:sp>
      <p:pic>
        <p:nvPicPr>
          <p:cNvPr id="220" name="Google Shape;220;p2"/>
          <p:cNvPicPr preferRelativeResize="0"/>
          <p:nvPr/>
        </p:nvPicPr>
        <p:blipFill rotWithShape="1">
          <a:blip r:embed="rId3">
            <a:alphaModFix/>
          </a:blip>
          <a:srcRect b="0" l="0" r="0" t="0"/>
          <a:stretch/>
        </p:blipFill>
        <p:spPr>
          <a:xfrm>
            <a:off x="591071" y="1677972"/>
            <a:ext cx="607622" cy="607622"/>
          </a:xfrm>
          <a:prstGeom prst="rect">
            <a:avLst/>
          </a:prstGeom>
          <a:noFill/>
          <a:ln>
            <a:noFill/>
          </a:ln>
        </p:spPr>
      </p:pic>
      <p:pic>
        <p:nvPicPr>
          <p:cNvPr id="221" name="Google Shape;221;p2"/>
          <p:cNvPicPr preferRelativeResize="0"/>
          <p:nvPr/>
        </p:nvPicPr>
        <p:blipFill rotWithShape="1">
          <a:blip r:embed="rId4">
            <a:alphaModFix/>
          </a:blip>
          <a:srcRect b="0" l="0" r="0" t="0"/>
          <a:stretch/>
        </p:blipFill>
        <p:spPr>
          <a:xfrm>
            <a:off x="524573" y="2419365"/>
            <a:ext cx="674120" cy="674120"/>
          </a:xfrm>
          <a:prstGeom prst="rect">
            <a:avLst/>
          </a:prstGeom>
          <a:noFill/>
          <a:ln>
            <a:noFill/>
          </a:ln>
        </p:spPr>
      </p:pic>
      <p:pic>
        <p:nvPicPr>
          <p:cNvPr id="222" name="Google Shape;222;p2"/>
          <p:cNvPicPr preferRelativeResize="0"/>
          <p:nvPr/>
        </p:nvPicPr>
        <p:blipFill rotWithShape="1">
          <a:blip r:embed="rId5">
            <a:alphaModFix/>
          </a:blip>
          <a:srcRect b="0" l="0" r="0" t="0"/>
          <a:stretch/>
        </p:blipFill>
        <p:spPr>
          <a:xfrm>
            <a:off x="591071" y="3153577"/>
            <a:ext cx="607622" cy="607622"/>
          </a:xfrm>
          <a:prstGeom prst="rect">
            <a:avLst/>
          </a:prstGeom>
          <a:noFill/>
          <a:ln>
            <a:noFill/>
          </a:ln>
        </p:spPr>
      </p:pic>
      <p:pic>
        <p:nvPicPr>
          <p:cNvPr id="223" name="Google Shape;223;p2"/>
          <p:cNvPicPr preferRelativeResize="0"/>
          <p:nvPr/>
        </p:nvPicPr>
        <p:blipFill rotWithShape="1">
          <a:blip r:embed="rId6">
            <a:alphaModFix/>
          </a:blip>
          <a:srcRect b="0" l="0" r="0" t="0"/>
          <a:stretch/>
        </p:blipFill>
        <p:spPr>
          <a:xfrm>
            <a:off x="536629" y="3800988"/>
            <a:ext cx="662064" cy="662064"/>
          </a:xfrm>
          <a:prstGeom prst="rect">
            <a:avLst/>
          </a:prstGeom>
          <a:noFill/>
          <a:ln>
            <a:noFill/>
          </a:ln>
        </p:spPr>
      </p:pic>
      <p:pic>
        <p:nvPicPr>
          <p:cNvPr id="224" name="Google Shape;224;p2"/>
          <p:cNvPicPr preferRelativeResize="0"/>
          <p:nvPr/>
        </p:nvPicPr>
        <p:blipFill rotWithShape="1">
          <a:blip r:embed="rId7">
            <a:alphaModFix/>
          </a:blip>
          <a:srcRect b="0" l="0" r="0" t="0"/>
          <a:stretch/>
        </p:blipFill>
        <p:spPr>
          <a:xfrm>
            <a:off x="503199" y="4473359"/>
            <a:ext cx="695494" cy="695494"/>
          </a:xfrm>
          <a:prstGeom prst="rect">
            <a:avLst/>
          </a:prstGeom>
          <a:noFill/>
          <a:ln>
            <a:noFill/>
          </a:ln>
        </p:spPr>
      </p:pic>
      <p:pic>
        <p:nvPicPr>
          <p:cNvPr id="225" name="Google Shape;225;p2"/>
          <p:cNvPicPr preferRelativeResize="0"/>
          <p:nvPr/>
        </p:nvPicPr>
        <p:blipFill rotWithShape="1">
          <a:blip r:embed="rId8">
            <a:alphaModFix/>
          </a:blip>
          <a:srcRect b="0" l="0" r="0" t="0"/>
          <a:stretch/>
        </p:blipFill>
        <p:spPr>
          <a:xfrm>
            <a:off x="529692" y="5161585"/>
            <a:ext cx="669001" cy="669001"/>
          </a:xfrm>
          <a:prstGeom prst="rect">
            <a:avLst/>
          </a:prstGeom>
          <a:noFill/>
          <a:ln>
            <a:noFill/>
          </a:ln>
        </p:spPr>
      </p:pic>
      <p:pic>
        <p:nvPicPr>
          <p:cNvPr id="226" name="Google Shape;226;p2"/>
          <p:cNvPicPr preferRelativeResize="0"/>
          <p:nvPr/>
        </p:nvPicPr>
        <p:blipFill rotWithShape="1">
          <a:blip r:embed="rId9">
            <a:alphaModFix/>
          </a:blip>
          <a:srcRect b="0" l="0" r="0" t="0"/>
          <a:stretch/>
        </p:blipFill>
        <p:spPr>
          <a:xfrm>
            <a:off x="524573" y="5873415"/>
            <a:ext cx="674120" cy="6741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7"/>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What is the SRT?</a:t>
            </a:r>
            <a:endParaRPr/>
          </a:p>
        </p:txBody>
      </p:sp>
      <p:sp>
        <p:nvSpPr>
          <p:cNvPr id="233" name="Google Shape;233;p17"/>
          <p:cNvSpPr/>
          <p:nvPr/>
        </p:nvSpPr>
        <p:spPr>
          <a:xfrm>
            <a:off x="731520" y="1634836"/>
            <a:ext cx="10431435" cy="1043050"/>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Developed to help agencies assess &amp; improve the accessibility compliance of solicitations.</a:t>
            </a:r>
            <a:endParaRPr b="0" i="0" sz="1400" u="none" cap="none" strike="noStrike">
              <a:solidFill>
                <a:srgbClr val="000000"/>
              </a:solidFill>
              <a:latin typeface="Arial"/>
              <a:ea typeface="Arial"/>
              <a:cs typeface="Arial"/>
              <a:sym typeface="Arial"/>
            </a:endParaRPr>
          </a:p>
        </p:txBody>
      </p:sp>
      <p:sp>
        <p:nvSpPr>
          <p:cNvPr id="234" name="Google Shape;234;p17"/>
          <p:cNvSpPr/>
          <p:nvPr/>
        </p:nvSpPr>
        <p:spPr>
          <a:xfrm>
            <a:off x="731520" y="2864862"/>
            <a:ext cx="2782861" cy="2566454"/>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SRT scans SAM.gov every 24 hours and eBuy.gov manually 1/month or more. </a:t>
            </a:r>
            <a:endParaRPr b="0" i="0" sz="1100" u="none" cap="none" strike="noStrike">
              <a:solidFill>
                <a:srgbClr val="000000"/>
              </a:solidFill>
              <a:latin typeface="Arial"/>
              <a:ea typeface="Arial"/>
              <a:cs typeface="Arial"/>
              <a:sym typeface="Arial"/>
            </a:endParaRPr>
          </a:p>
        </p:txBody>
      </p:sp>
      <p:sp>
        <p:nvSpPr>
          <p:cNvPr id="235" name="Google Shape;235;p17"/>
          <p:cNvSpPr/>
          <p:nvPr/>
        </p:nvSpPr>
        <p:spPr>
          <a:xfrm>
            <a:off x="4555807" y="2865606"/>
            <a:ext cx="2782861" cy="2565710"/>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Checks to see if a solicitation is ICT related.</a:t>
            </a:r>
            <a:endParaRPr b="0" i="0" sz="1100" u="none" cap="none" strike="noStrike">
              <a:solidFill>
                <a:srgbClr val="000000"/>
              </a:solidFill>
              <a:latin typeface="Arial"/>
              <a:ea typeface="Arial"/>
              <a:cs typeface="Arial"/>
              <a:sym typeface="Arial"/>
            </a:endParaRPr>
          </a:p>
        </p:txBody>
      </p:sp>
      <p:sp>
        <p:nvSpPr>
          <p:cNvPr id="236" name="Google Shape;236;p17"/>
          <p:cNvSpPr/>
          <p:nvPr/>
        </p:nvSpPr>
        <p:spPr>
          <a:xfrm>
            <a:off x="8380094" y="2865609"/>
            <a:ext cx="2782861" cy="2565707"/>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Checks to see whether the solicitation includes Section 508 compliance  requirements.</a:t>
            </a:r>
            <a:endParaRPr b="0" i="0" sz="1100" u="none" cap="none" strike="noStrike">
              <a:solidFill>
                <a:srgbClr val="000000"/>
              </a:solidFill>
              <a:latin typeface="Arial"/>
              <a:ea typeface="Arial"/>
              <a:cs typeface="Arial"/>
              <a:sym typeface="Arial"/>
            </a:endParaRPr>
          </a:p>
        </p:txBody>
      </p:sp>
      <p:sp>
        <p:nvSpPr>
          <p:cNvPr id="237" name="Google Shape;237;p17"/>
          <p:cNvSpPr/>
          <p:nvPr/>
        </p:nvSpPr>
        <p:spPr>
          <a:xfrm>
            <a:off x="3712684" y="4274545"/>
            <a:ext cx="659291" cy="363556"/>
          </a:xfrm>
          <a:prstGeom prst="rightArrow">
            <a:avLst>
              <a:gd fmla="val 50000" name="adj1"/>
              <a:gd fmla="val 50000" name="adj2"/>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8" name="Google Shape;238;p17"/>
          <p:cNvSpPr/>
          <p:nvPr/>
        </p:nvSpPr>
        <p:spPr>
          <a:xfrm>
            <a:off x="7610819" y="4274545"/>
            <a:ext cx="659291" cy="363556"/>
          </a:xfrm>
          <a:prstGeom prst="rightArrow">
            <a:avLst>
              <a:gd fmla="val 50000" name="adj1"/>
              <a:gd fmla="val 50000" name="adj2"/>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Who can access the SRT</a:t>
            </a:r>
            <a:endParaRPr/>
          </a:p>
        </p:txBody>
      </p:sp>
      <p:sp>
        <p:nvSpPr>
          <p:cNvPr id="245" name="Google Shape;245;p18"/>
          <p:cNvSpPr/>
          <p:nvPr/>
        </p:nvSpPr>
        <p:spPr>
          <a:xfrm>
            <a:off x="727892" y="2967248"/>
            <a:ext cx="5364480" cy="1794164"/>
          </a:xfrm>
          <a:prstGeom prst="rect">
            <a:avLst/>
          </a:prstGeom>
          <a:solidFill>
            <a:srgbClr val="008299"/>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The SRT is available to agency procurement officials and Section 508 PMs</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6500477" y="3682552"/>
            <a:ext cx="659291" cy="363556"/>
          </a:xfrm>
          <a:prstGeom prst="rightArrow">
            <a:avLst>
              <a:gd fmla="val 50000" name="adj1"/>
              <a:gd fmla="val 50000" name="adj2"/>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id="247" name="Google Shape;247;p18"/>
          <p:cNvPicPr preferRelativeResize="0"/>
          <p:nvPr/>
        </p:nvPicPr>
        <p:blipFill rotWithShape="1">
          <a:blip r:embed="rId3">
            <a:alphaModFix/>
          </a:blip>
          <a:srcRect b="0" l="0" r="0" t="0"/>
          <a:stretch/>
        </p:blipFill>
        <p:spPr>
          <a:xfrm>
            <a:off x="8473441" y="2635519"/>
            <a:ext cx="2355668" cy="2355668"/>
          </a:xfrm>
          <a:prstGeom prst="rect">
            <a:avLst/>
          </a:prstGeom>
          <a:noFill/>
          <a:ln>
            <a:noFill/>
          </a:ln>
        </p:spPr>
      </p:pic>
      <p:sp>
        <p:nvSpPr>
          <p:cNvPr id="248" name="Google Shape;248;p18"/>
          <p:cNvSpPr/>
          <p:nvPr/>
        </p:nvSpPr>
        <p:spPr>
          <a:xfrm>
            <a:off x="8101612" y="4991187"/>
            <a:ext cx="3351613" cy="1124575"/>
          </a:xfrm>
          <a:prstGeom prst="roundRect">
            <a:avLst>
              <a:gd fmla="val 16667" name="adj"/>
            </a:avLst>
          </a:prstGeom>
          <a:no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63500" marR="0" rtl="0" algn="ctr">
              <a:lnSpc>
                <a:spcPct val="100000"/>
              </a:lnSpc>
              <a:spcBef>
                <a:spcPts val="0"/>
              </a:spcBef>
              <a:spcAft>
                <a:spcPts val="0"/>
              </a:spcAft>
              <a:buClr>
                <a:srgbClr val="000000"/>
              </a:buClr>
              <a:buSzPts val="2800"/>
              <a:buFont typeface="Arial"/>
              <a:buNone/>
            </a:pPr>
            <a:r>
              <a:rPr b="0" i="0" lang="en-US" sz="2800" u="none" cap="none" strike="noStrike">
                <a:solidFill>
                  <a:srgbClr val="0B3F3A"/>
                </a:solidFill>
                <a:latin typeface="Arial"/>
                <a:ea typeface="Arial"/>
                <a:cs typeface="Arial"/>
                <a:sym typeface="Arial"/>
              </a:rPr>
              <a:t>Send a request to srt@gsa.gov</a:t>
            </a:r>
            <a:endParaRPr b="0" i="0" sz="1400" u="none" cap="none" strike="noStrike">
              <a:solidFill>
                <a:srgbClr val="0B3F3A"/>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9"/>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SRT Login</a:t>
            </a:r>
            <a:endParaRPr/>
          </a:p>
        </p:txBody>
      </p:sp>
      <p:sp>
        <p:nvSpPr>
          <p:cNvPr id="255" name="Google Shape;255;p19"/>
          <p:cNvSpPr/>
          <p:nvPr/>
        </p:nvSpPr>
        <p:spPr>
          <a:xfrm>
            <a:off x="727892" y="2967248"/>
            <a:ext cx="5364480" cy="1794164"/>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Use the Login.gov account associated with your government email address.</a:t>
            </a:r>
            <a:endParaRPr b="0" i="0" sz="1400" u="none" cap="none" strike="noStrike">
              <a:solidFill>
                <a:srgbClr val="000000"/>
              </a:solidFill>
              <a:latin typeface="Arial"/>
              <a:ea typeface="Arial"/>
              <a:cs typeface="Arial"/>
              <a:sym typeface="Arial"/>
            </a:endParaRPr>
          </a:p>
        </p:txBody>
      </p:sp>
      <p:pic>
        <p:nvPicPr>
          <p:cNvPr descr="Screen shot of the login.gov screen of the Solicitation Review Tool with Contact us and Learn more." id="256" name="Google Shape;256;p19"/>
          <p:cNvPicPr preferRelativeResize="0"/>
          <p:nvPr/>
        </p:nvPicPr>
        <p:blipFill rotWithShape="1">
          <a:blip r:embed="rId3">
            <a:alphaModFix/>
          </a:blip>
          <a:srcRect b="0" l="0" r="0" t="0"/>
          <a:stretch/>
        </p:blipFill>
        <p:spPr>
          <a:xfrm>
            <a:off x="6428247" y="1283996"/>
            <a:ext cx="5515020" cy="516066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0"/>
          <p:cNvSpPr txBox="1"/>
          <p:nvPr>
            <p:ph type="title"/>
          </p:nvPr>
        </p:nvSpPr>
        <p:spPr>
          <a:xfrm>
            <a:off x="731520" y="708133"/>
            <a:ext cx="10721705" cy="7109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800"/>
              <a:t>Section 508 PMs using SRT</a:t>
            </a:r>
            <a:endParaRPr/>
          </a:p>
        </p:txBody>
      </p:sp>
      <p:sp>
        <p:nvSpPr>
          <p:cNvPr id="263" name="Google Shape;263;p20"/>
          <p:cNvSpPr/>
          <p:nvPr/>
        </p:nvSpPr>
        <p:spPr>
          <a:xfrm>
            <a:off x="871583" y="2366357"/>
            <a:ext cx="8220166" cy="3106980"/>
          </a:xfrm>
          <a:prstGeom prst="rect">
            <a:avLst/>
          </a:prstGeom>
          <a:solidFill>
            <a:srgbClr val="008299"/>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Section 508 PMs go into the platform to review the results of all solicitations from his or her agency and provide feedback on the prediction results.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3"/>
          <p:cNvSpPr txBox="1"/>
          <p:nvPr>
            <p:ph type="title"/>
          </p:nvPr>
        </p:nvSpPr>
        <p:spPr>
          <a:xfrm>
            <a:off x="508001" y="2305250"/>
            <a:ext cx="11165841" cy="224749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lang="en-US" sz="5400"/>
              <a:t>Introduction to the Accessibility Requirements Tool (ART)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1"/>
          <p:cNvSpPr txBox="1"/>
          <p:nvPr>
            <p:ph type="title"/>
          </p:nvPr>
        </p:nvSpPr>
        <p:spPr>
          <a:xfrm>
            <a:off x="731520" y="708133"/>
            <a:ext cx="10721705" cy="7109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800"/>
              <a:t>The SRT Daily Report</a:t>
            </a:r>
            <a:endParaRPr/>
          </a:p>
        </p:txBody>
      </p:sp>
      <p:sp>
        <p:nvSpPr>
          <p:cNvPr id="270" name="Google Shape;270;p21"/>
          <p:cNvSpPr/>
          <p:nvPr/>
        </p:nvSpPr>
        <p:spPr>
          <a:xfrm>
            <a:off x="1776549" y="6298953"/>
            <a:ext cx="1201782" cy="300445"/>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1" name="Google Shape;271;p21"/>
          <p:cNvSpPr/>
          <p:nvPr/>
        </p:nvSpPr>
        <p:spPr>
          <a:xfrm>
            <a:off x="3548742" y="6305483"/>
            <a:ext cx="1571897" cy="254726"/>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Daily Report (screen shot) SRT Results for April 29, 2025 Review the solicitations posted to SAM.gov for 508 compliance for your agency. Includes search table, and an option to export as CSV file." id="272" name="Google Shape;272;p21"/>
          <p:cNvPicPr preferRelativeResize="0"/>
          <p:nvPr/>
        </p:nvPicPr>
        <p:blipFill rotWithShape="1">
          <a:blip r:embed="rId3">
            <a:alphaModFix/>
          </a:blip>
          <a:srcRect b="67489" l="0" r="48941" t="794"/>
          <a:stretch/>
        </p:blipFill>
        <p:spPr>
          <a:xfrm>
            <a:off x="2370983" y="3944093"/>
            <a:ext cx="8044468" cy="2655305"/>
          </a:xfrm>
          <a:prstGeom prst="rect">
            <a:avLst/>
          </a:prstGeom>
          <a:noFill/>
          <a:ln>
            <a:noFill/>
          </a:ln>
        </p:spPr>
      </p:pic>
      <p:sp>
        <p:nvSpPr>
          <p:cNvPr id="273" name="Google Shape;273;p21"/>
          <p:cNvSpPr txBox="1"/>
          <p:nvPr/>
        </p:nvSpPr>
        <p:spPr>
          <a:xfrm>
            <a:off x="1637731" y="1613118"/>
            <a:ext cx="7904263" cy="2031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Arial"/>
                <a:ea typeface="Arial"/>
                <a:cs typeface="Arial"/>
                <a:sym typeface="Arial"/>
              </a:rPr>
              <a:t>Current daily report allows you to view all solicitations reviewed for your agency.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US" sz="1800" u="none" cap="none" strike="noStrike">
                <a:solidFill>
                  <a:srgbClr val="000000"/>
                </a:solidFill>
                <a:latin typeface="Arial"/>
                <a:ea typeface="Arial"/>
                <a:cs typeface="Arial"/>
                <a:sym typeface="Arial"/>
              </a:rPr>
              <a:t>Review results include: </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006600"/>
                </a:solidFill>
                <a:latin typeface="Arial"/>
                <a:ea typeface="Arial"/>
                <a:cs typeface="Arial"/>
                <a:sym typeface="Arial"/>
              </a:rPr>
              <a:t>Compliant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C00000"/>
                </a:solidFill>
                <a:latin typeface="Arial"/>
                <a:ea typeface="Arial"/>
                <a:cs typeface="Arial"/>
                <a:sym typeface="Arial"/>
              </a:rPr>
              <a:t>Non compliant</a:t>
            </a:r>
            <a:endParaRPr/>
          </a:p>
          <a:p>
            <a:pPr indent="-285750" lvl="0" marL="285750" marR="0" rtl="0" algn="l">
              <a:lnSpc>
                <a:spcPct val="100000"/>
              </a:lnSpc>
              <a:spcBef>
                <a:spcPts val="0"/>
              </a:spcBef>
              <a:spcAft>
                <a:spcPts val="0"/>
              </a:spcAft>
              <a:buClr>
                <a:srgbClr val="000000"/>
              </a:buClr>
              <a:buSzPts val="1800"/>
              <a:buFont typeface="Arial"/>
              <a:buChar char="•"/>
            </a:pPr>
            <a:r>
              <a:rPr b="1" i="0" lang="en-US" sz="1800" u="none" cap="none" strike="noStrike">
                <a:solidFill>
                  <a:srgbClr val="AC6502"/>
                </a:solidFill>
                <a:latin typeface="Arial"/>
                <a:ea typeface="Arial"/>
                <a:cs typeface="Arial"/>
                <a:sym typeface="Arial"/>
              </a:rPr>
              <a:t>Cannot evaluate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2"/>
          <p:cNvSpPr txBox="1"/>
          <p:nvPr>
            <p:ph type="title"/>
          </p:nvPr>
        </p:nvSpPr>
        <p:spPr>
          <a:xfrm>
            <a:off x="731520" y="548640"/>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What Information is Collected</a:t>
            </a:r>
            <a:endParaRPr/>
          </a:p>
        </p:txBody>
      </p:sp>
      <p:sp>
        <p:nvSpPr>
          <p:cNvPr id="280" name="Google Shape;280;p22"/>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Data Analytics</a:t>
            </a:r>
            <a:endParaRPr b="0" i="0" sz="1400" u="none" cap="none" strike="noStrike">
              <a:solidFill>
                <a:srgbClr val="000000"/>
              </a:solidFill>
              <a:latin typeface="Arial"/>
              <a:ea typeface="Arial"/>
              <a:cs typeface="Arial"/>
              <a:sym typeface="Arial"/>
            </a:endParaRPr>
          </a:p>
        </p:txBody>
      </p:sp>
      <p:sp>
        <p:nvSpPr>
          <p:cNvPr id="281" name="Google Shape;281;p22"/>
          <p:cNvSpPr/>
          <p:nvPr/>
        </p:nvSpPr>
        <p:spPr>
          <a:xfrm>
            <a:off x="731520" y="2864862"/>
            <a:ext cx="3640455" cy="3643312"/>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2800" u="none" cap="none" strike="noStrike">
                <a:solidFill>
                  <a:schemeClr val="lt1"/>
                </a:solidFill>
                <a:latin typeface="Arial"/>
                <a:ea typeface="Arial"/>
                <a:cs typeface="Arial"/>
                <a:sym typeface="Arial"/>
              </a:rPr>
              <a:t>Non machine readable files, pre-solicitations, award notices, and N/A solicitations (non ICT) are excluded from the data.</a:t>
            </a:r>
            <a:endParaRPr b="0" i="0" sz="2800" u="none" cap="none" strike="noStrike">
              <a:solidFill>
                <a:schemeClr val="lt1"/>
              </a:solidFill>
              <a:latin typeface="Arial"/>
              <a:ea typeface="Arial"/>
              <a:cs typeface="Arial"/>
              <a:sym typeface="Arial"/>
            </a:endParaRPr>
          </a:p>
        </p:txBody>
      </p:sp>
      <p:sp>
        <p:nvSpPr>
          <p:cNvPr id="282" name="Google Shape;282;p22"/>
          <p:cNvSpPr/>
          <p:nvPr/>
        </p:nvSpPr>
        <p:spPr>
          <a:xfrm>
            <a:off x="4594996" y="2864862"/>
            <a:ext cx="3640455" cy="3643312"/>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Shows the number of solicitations manually reviewed by 508 Coordinators.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Can also show: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 of Emails sent to POC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 of Updated Solicitations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lt1"/>
                </a:solidFill>
                <a:latin typeface="Arial"/>
                <a:ea typeface="Arial"/>
                <a:cs typeface="Arial"/>
                <a:sym typeface="Arial"/>
              </a:rPr>
              <a:t># of Updated Compliant Solicitations</a:t>
            </a:r>
            <a:endParaRPr b="0" i="0" sz="1400" u="none" cap="none" strike="noStrike">
              <a:solidFill>
                <a:srgbClr val="000000"/>
              </a:solidFill>
              <a:latin typeface="Arial"/>
              <a:ea typeface="Arial"/>
              <a:cs typeface="Arial"/>
              <a:sym typeface="Arial"/>
            </a:endParaRPr>
          </a:p>
        </p:txBody>
      </p:sp>
      <p:sp>
        <p:nvSpPr>
          <p:cNvPr id="283" name="Google Shape;283;p22"/>
          <p:cNvSpPr/>
          <p:nvPr/>
        </p:nvSpPr>
        <p:spPr>
          <a:xfrm>
            <a:off x="8380094" y="2865609"/>
            <a:ext cx="3640455" cy="3643312"/>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 of new solicitations added per day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#’s by agency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#’s of N/A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#’s Cannot Evaluate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3"/>
          <p:cNvSpPr txBox="1"/>
          <p:nvPr>
            <p:ph type="title"/>
          </p:nvPr>
        </p:nvSpPr>
        <p:spPr>
          <a:xfrm>
            <a:off x="731520" y="548640"/>
            <a:ext cx="10721705" cy="5447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3600"/>
              <a:t>Upload Solicitations</a:t>
            </a:r>
            <a:endParaRPr sz="3600"/>
          </a:p>
        </p:txBody>
      </p:sp>
      <p:sp>
        <p:nvSpPr>
          <p:cNvPr id="290" name="Google Shape;290;p23"/>
          <p:cNvSpPr/>
          <p:nvPr/>
        </p:nvSpPr>
        <p:spPr>
          <a:xfrm>
            <a:off x="727892" y="2967248"/>
            <a:ext cx="4732382" cy="1794164"/>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Check solicitations before they are released</a:t>
            </a:r>
            <a:endParaRPr b="0" i="0" sz="1400" u="none" cap="none" strike="noStrike">
              <a:solidFill>
                <a:srgbClr val="000000"/>
              </a:solidFill>
              <a:latin typeface="Arial"/>
              <a:ea typeface="Arial"/>
              <a:cs typeface="Arial"/>
              <a:sym typeface="Arial"/>
            </a:endParaRPr>
          </a:p>
        </p:txBody>
      </p:sp>
      <p:pic>
        <p:nvPicPr>
          <p:cNvPr descr="Check solicitation screen shot - shows &quot;Upload your solicitation's files before it is posted to ensure it is Section 508 compliant. With a &quot;drag files here or choose from folder&quot; option." id="291" name="Google Shape;291;p23"/>
          <p:cNvPicPr preferRelativeResize="0"/>
          <p:nvPr/>
        </p:nvPicPr>
        <p:blipFill rotWithShape="1">
          <a:blip r:embed="rId3">
            <a:alphaModFix/>
          </a:blip>
          <a:srcRect b="0" l="0" r="0" t="0"/>
          <a:stretch/>
        </p:blipFill>
        <p:spPr>
          <a:xfrm>
            <a:off x="5558602" y="1543535"/>
            <a:ext cx="6155574" cy="4765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Data Sources</a:t>
            </a:r>
            <a:endParaRPr sz="4000"/>
          </a:p>
        </p:txBody>
      </p:sp>
      <p:sp>
        <p:nvSpPr>
          <p:cNvPr id="298" name="Google Shape;298;p24"/>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Current Sources</a:t>
            </a:r>
            <a:endParaRPr b="0" i="0" sz="1400" u="none" cap="none" strike="noStrike">
              <a:solidFill>
                <a:srgbClr val="000000"/>
              </a:solidFill>
              <a:latin typeface="Arial"/>
              <a:ea typeface="Arial"/>
              <a:cs typeface="Arial"/>
              <a:sym typeface="Arial"/>
            </a:endParaRPr>
          </a:p>
        </p:txBody>
      </p:sp>
      <p:sp>
        <p:nvSpPr>
          <p:cNvPr descr="Sam.gov logo" id="299" name="Google Shape;299;p24"/>
          <p:cNvSpPr/>
          <p:nvPr/>
        </p:nvSpPr>
        <p:spPr>
          <a:xfrm>
            <a:off x="0" y="2663453"/>
            <a:ext cx="6008914" cy="3108536"/>
          </a:xfrm>
          <a:prstGeom prst="roundRect">
            <a:avLst>
              <a:gd fmla="val 16667" name="adj"/>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50800" marR="0" rtl="0" algn="l">
              <a:lnSpc>
                <a:spcPct val="100000"/>
              </a:lnSpc>
              <a:spcBef>
                <a:spcPts val="700"/>
              </a:spcBef>
              <a:spcAft>
                <a:spcPts val="0"/>
              </a:spcAft>
              <a:buClr>
                <a:srgbClr val="000000"/>
              </a:buClr>
              <a:buSzPts val="2800"/>
              <a:buFont typeface="Arial"/>
              <a:buNone/>
            </a:pPr>
            <a:r>
              <a:t/>
            </a:r>
            <a:endParaRPr b="0" i="0" sz="4400" u="none" cap="none" strike="noStrike">
              <a:solidFill>
                <a:srgbClr val="000000"/>
              </a:solidFill>
              <a:latin typeface="Arial"/>
              <a:ea typeface="Arial"/>
              <a:cs typeface="Arial"/>
              <a:sym typeface="Arial"/>
            </a:endParaRPr>
          </a:p>
        </p:txBody>
      </p:sp>
      <p:sp>
        <p:nvSpPr>
          <p:cNvPr descr="GSA eBuy logo" id="300" name="Google Shape;300;p24"/>
          <p:cNvSpPr/>
          <p:nvPr/>
        </p:nvSpPr>
        <p:spPr>
          <a:xfrm>
            <a:off x="6426925" y="3429000"/>
            <a:ext cx="4807132" cy="1577443"/>
          </a:xfrm>
          <a:prstGeom prst="roundRect">
            <a:avLst>
              <a:gd fmla="val 16667" name="adj"/>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1" marL="520700" marR="0" rtl="0" algn="l">
              <a:lnSpc>
                <a:spcPct val="100000"/>
              </a:lnSpc>
              <a:spcBef>
                <a:spcPts val="7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5"/>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Existing Methodology</a:t>
            </a:r>
            <a:endParaRPr sz="4000"/>
          </a:p>
        </p:txBody>
      </p:sp>
      <p:sp>
        <p:nvSpPr>
          <p:cNvPr id="307" name="Google Shape;307;p25"/>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Existing Model</a:t>
            </a:r>
            <a:endParaRPr b="0" i="0" sz="1400" u="none" cap="none" strike="noStrike">
              <a:solidFill>
                <a:srgbClr val="000000"/>
              </a:solidFill>
              <a:latin typeface="Arial"/>
              <a:ea typeface="Arial"/>
              <a:cs typeface="Arial"/>
              <a:sym typeface="Arial"/>
            </a:endParaRPr>
          </a:p>
        </p:txBody>
      </p:sp>
      <p:sp>
        <p:nvSpPr>
          <p:cNvPr id="308" name="Google Shape;308;p25"/>
          <p:cNvSpPr txBox="1"/>
          <p:nvPr/>
        </p:nvSpPr>
        <p:spPr>
          <a:xfrm>
            <a:off x="796836" y="3068824"/>
            <a:ext cx="10964082"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Current Model is a machine learning backend that automatically marks solicitations as compliant or non-compliant. </a:t>
            </a:r>
            <a:endParaRPr b="0" i="0" sz="1400" u="none" cap="none" strike="noStrike">
              <a:solidFill>
                <a:srgbClr val="000000"/>
              </a:solidFill>
              <a:latin typeface="Arial"/>
              <a:ea typeface="Arial"/>
              <a:cs typeface="Arial"/>
              <a:sym typeface="Arial"/>
            </a:endParaRPr>
          </a:p>
        </p:txBody>
      </p:sp>
      <p:sp>
        <p:nvSpPr>
          <p:cNvPr id="309" name="Google Shape;309;p25"/>
          <p:cNvSpPr/>
          <p:nvPr/>
        </p:nvSpPr>
        <p:spPr>
          <a:xfrm>
            <a:off x="796836" y="4167051"/>
            <a:ext cx="2351314" cy="1881052"/>
          </a:xfrm>
          <a:prstGeom prst="homePlate">
            <a:avLst>
              <a:gd fmla="val 50000" name="adj"/>
            </a:avLst>
          </a:prstGeom>
          <a:solidFill>
            <a:schemeClr val="lt1"/>
          </a:solidFill>
          <a:ln cap="flat" cmpd="sng" w="76200">
            <a:solidFill>
              <a:srgbClr val="0B3F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Keyword Matching</a:t>
            </a:r>
            <a:endParaRPr b="0" i="0" sz="1400" u="none" cap="none" strike="noStrike">
              <a:solidFill>
                <a:srgbClr val="000000"/>
              </a:solidFill>
              <a:latin typeface="Arial"/>
              <a:ea typeface="Arial"/>
              <a:cs typeface="Arial"/>
              <a:sym typeface="Arial"/>
            </a:endParaRPr>
          </a:p>
        </p:txBody>
      </p:sp>
      <p:sp>
        <p:nvSpPr>
          <p:cNvPr id="310" name="Google Shape;310;p25"/>
          <p:cNvSpPr/>
          <p:nvPr/>
        </p:nvSpPr>
        <p:spPr>
          <a:xfrm>
            <a:off x="2960915" y="4167051"/>
            <a:ext cx="2351314" cy="188105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Manual Updates</a:t>
            </a:r>
            <a:endParaRPr b="0" i="0" sz="1400" u="none" cap="none" strike="noStrike">
              <a:solidFill>
                <a:srgbClr val="000000"/>
              </a:solidFill>
              <a:latin typeface="Arial"/>
              <a:ea typeface="Arial"/>
              <a:cs typeface="Arial"/>
              <a:sym typeface="Arial"/>
            </a:endParaRPr>
          </a:p>
        </p:txBody>
      </p:sp>
      <p:sp>
        <p:nvSpPr>
          <p:cNvPr id="311" name="Google Shape;311;p25"/>
          <p:cNvSpPr/>
          <p:nvPr/>
        </p:nvSpPr>
        <p:spPr>
          <a:xfrm>
            <a:off x="5103220" y="4167051"/>
            <a:ext cx="2351314" cy="1881052"/>
          </a:xfrm>
          <a:prstGeom prst="homePlate">
            <a:avLst>
              <a:gd fmla="val 50000" name="adj"/>
            </a:avLst>
          </a:prstGeom>
          <a:solidFill>
            <a:schemeClr val="lt1"/>
          </a:solidFill>
          <a:ln cap="flat" cmpd="sng" w="762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8299"/>
                </a:solidFill>
                <a:latin typeface="Arial"/>
                <a:ea typeface="Arial"/>
                <a:cs typeface="Arial"/>
                <a:sym typeface="Arial"/>
              </a:rPr>
              <a:t>Binary Classification</a:t>
            </a:r>
            <a:endParaRPr b="0" i="0" sz="1400" u="none" cap="none" strike="noStrike">
              <a:solidFill>
                <a:srgbClr val="000000"/>
              </a:solidFill>
              <a:latin typeface="Arial"/>
              <a:ea typeface="Arial"/>
              <a:cs typeface="Arial"/>
              <a:sym typeface="Arial"/>
            </a:endParaRPr>
          </a:p>
        </p:txBody>
      </p:sp>
      <p:sp>
        <p:nvSpPr>
          <p:cNvPr id="312" name="Google Shape;312;p25"/>
          <p:cNvSpPr/>
          <p:nvPr/>
        </p:nvSpPr>
        <p:spPr>
          <a:xfrm>
            <a:off x="7267299" y="4167051"/>
            <a:ext cx="2351314" cy="1881052"/>
          </a:xfrm>
          <a:prstGeom prst="homePlate">
            <a:avLst>
              <a:gd fmla="val 50000" name="adj"/>
            </a:avLst>
          </a:prstGeom>
          <a:solidFill>
            <a:schemeClr val="lt1"/>
          </a:solidFill>
          <a:ln cap="flat" cmpd="sng" w="76200">
            <a:solidFill>
              <a:srgbClr val="0B3F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Semantic Understanding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6"/>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Methodology Issues</a:t>
            </a:r>
            <a:endParaRPr sz="4000"/>
          </a:p>
        </p:txBody>
      </p:sp>
      <p:sp>
        <p:nvSpPr>
          <p:cNvPr id="319" name="Google Shape;319;p26"/>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RAG Model</a:t>
            </a:r>
            <a:endParaRPr b="0" i="0" sz="1400" u="none" cap="none" strike="noStrike">
              <a:solidFill>
                <a:srgbClr val="000000"/>
              </a:solidFill>
              <a:latin typeface="Arial"/>
              <a:ea typeface="Arial"/>
              <a:cs typeface="Arial"/>
              <a:sym typeface="Arial"/>
            </a:endParaRPr>
          </a:p>
        </p:txBody>
      </p:sp>
      <p:sp>
        <p:nvSpPr>
          <p:cNvPr id="320" name="Google Shape;320;p26"/>
          <p:cNvSpPr/>
          <p:nvPr/>
        </p:nvSpPr>
        <p:spPr>
          <a:xfrm>
            <a:off x="822960" y="3827417"/>
            <a:ext cx="3331027" cy="1881052"/>
          </a:xfrm>
          <a:prstGeom prst="homePlate">
            <a:avLst>
              <a:gd fmla="val 50000" name="adj"/>
            </a:avLst>
          </a:prstGeom>
          <a:solidFill>
            <a:schemeClr val="lt1"/>
          </a:solidFill>
          <a:ln cap="flat" cmpd="sng" w="76200">
            <a:solidFill>
              <a:srgbClr val="0B3F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Implementation of Retrieval Augmented Generation</a:t>
            </a:r>
            <a:endParaRPr b="0" i="0" sz="1400" u="none" cap="none" strike="noStrike">
              <a:solidFill>
                <a:srgbClr val="000000"/>
              </a:solidFill>
              <a:latin typeface="Arial"/>
              <a:ea typeface="Arial"/>
              <a:cs typeface="Arial"/>
              <a:sym typeface="Arial"/>
            </a:endParaRPr>
          </a:p>
        </p:txBody>
      </p:sp>
      <p:sp>
        <p:nvSpPr>
          <p:cNvPr id="321" name="Google Shape;321;p26"/>
          <p:cNvSpPr/>
          <p:nvPr/>
        </p:nvSpPr>
        <p:spPr>
          <a:xfrm>
            <a:off x="4426858" y="3265708"/>
            <a:ext cx="3331027" cy="85898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Contextual understanding of solicitation documents</a:t>
            </a:r>
            <a:endParaRPr b="0" i="0" sz="1400" u="none" cap="none" strike="noStrike">
              <a:solidFill>
                <a:srgbClr val="000000"/>
              </a:solidFill>
              <a:latin typeface="Arial"/>
              <a:ea typeface="Arial"/>
              <a:cs typeface="Arial"/>
              <a:sym typeface="Arial"/>
            </a:endParaRPr>
          </a:p>
        </p:txBody>
      </p:sp>
      <p:sp>
        <p:nvSpPr>
          <p:cNvPr id="322" name="Google Shape;322;p26"/>
          <p:cNvSpPr/>
          <p:nvPr/>
        </p:nvSpPr>
        <p:spPr>
          <a:xfrm>
            <a:off x="4426858" y="4287778"/>
            <a:ext cx="3331027" cy="85898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Intelligent Section 508 application determination</a:t>
            </a:r>
            <a:endParaRPr b="0" i="0" sz="1400" u="none" cap="none" strike="noStrike">
              <a:solidFill>
                <a:srgbClr val="000000"/>
              </a:solidFill>
              <a:latin typeface="Arial"/>
              <a:ea typeface="Arial"/>
              <a:cs typeface="Arial"/>
              <a:sym typeface="Arial"/>
            </a:endParaRPr>
          </a:p>
        </p:txBody>
      </p:sp>
      <p:sp>
        <p:nvSpPr>
          <p:cNvPr id="323" name="Google Shape;323;p26"/>
          <p:cNvSpPr/>
          <p:nvPr/>
        </p:nvSpPr>
        <p:spPr>
          <a:xfrm>
            <a:off x="4426857" y="5309848"/>
            <a:ext cx="3331027" cy="85898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Better at identifying ICT for applicability</a:t>
            </a:r>
            <a:endParaRPr b="0" i="0" sz="1400" u="none" cap="none" strike="noStrike">
              <a:solidFill>
                <a:srgbClr val="000000"/>
              </a:solidFill>
              <a:latin typeface="Arial"/>
              <a:ea typeface="Arial"/>
              <a:cs typeface="Arial"/>
              <a:sym typeface="Arial"/>
            </a:endParaRPr>
          </a:p>
        </p:txBody>
      </p:sp>
      <p:sp>
        <p:nvSpPr>
          <p:cNvPr descr="No Missing Context" id="324" name="Google Shape;324;p26"/>
          <p:cNvSpPr/>
          <p:nvPr/>
        </p:nvSpPr>
        <p:spPr>
          <a:xfrm>
            <a:off x="8617859" y="3562980"/>
            <a:ext cx="1423851" cy="1265124"/>
          </a:xfrm>
          <a:prstGeom prst="noSmoking">
            <a:avLst>
              <a:gd fmla="val 18750" name="adj"/>
            </a:avLst>
          </a:prstGeom>
          <a:solidFill>
            <a:srgbClr val="FF0000">
              <a:alpha val="20000"/>
            </a:srgbClr>
          </a:solidFill>
          <a:ln cap="flat" cmpd="sng" w="25400">
            <a:solidFill>
              <a:srgbClr val="FF0000">
                <a:alpha val="941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262626"/>
                </a:solidFill>
                <a:latin typeface="Arial"/>
                <a:ea typeface="Arial"/>
                <a:cs typeface="Arial"/>
                <a:sym typeface="Arial"/>
              </a:rPr>
              <a:t>Missing Context</a:t>
            </a:r>
            <a:endParaRPr b="0" i="0" sz="1400" u="none" cap="none" strike="noStrike">
              <a:solidFill>
                <a:srgbClr val="000000"/>
              </a:solidFill>
              <a:latin typeface="Arial"/>
              <a:ea typeface="Arial"/>
              <a:cs typeface="Arial"/>
              <a:sym typeface="Arial"/>
            </a:endParaRPr>
          </a:p>
        </p:txBody>
      </p:sp>
      <p:sp>
        <p:nvSpPr>
          <p:cNvPr descr="No digital components" id="325" name="Google Shape;325;p26"/>
          <p:cNvSpPr/>
          <p:nvPr/>
        </p:nvSpPr>
        <p:spPr>
          <a:xfrm>
            <a:off x="10159275" y="3827417"/>
            <a:ext cx="1867987" cy="1662557"/>
          </a:xfrm>
          <a:prstGeom prst="noSmoking">
            <a:avLst>
              <a:gd fmla="val 18750" name="adj"/>
            </a:avLst>
          </a:prstGeom>
          <a:solidFill>
            <a:srgbClr val="FF0000">
              <a:alpha val="13725"/>
            </a:srgbClr>
          </a:solidFill>
          <a:ln cap="flat" cmpd="sng" w="25400">
            <a:solidFill>
              <a:srgbClr val="FF0000">
                <a:alpha val="941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262626"/>
                </a:solidFill>
                <a:latin typeface="Arial"/>
                <a:ea typeface="Arial"/>
                <a:cs typeface="Arial"/>
                <a:sym typeface="Arial"/>
              </a:rPr>
              <a:t>No digital components</a:t>
            </a:r>
            <a:endParaRPr b="0" i="0" sz="1400" u="none" cap="none" strike="noStrike">
              <a:solidFill>
                <a:srgbClr val="000000"/>
              </a:solidFill>
              <a:latin typeface="Arial"/>
              <a:ea typeface="Arial"/>
              <a:cs typeface="Arial"/>
              <a:sym typeface="Arial"/>
            </a:endParaRPr>
          </a:p>
        </p:txBody>
      </p:sp>
      <p:sp>
        <p:nvSpPr>
          <p:cNvPr descr="No Rigid Keyboard Matching" id="326" name="Google Shape;326;p26"/>
          <p:cNvSpPr/>
          <p:nvPr/>
        </p:nvSpPr>
        <p:spPr>
          <a:xfrm>
            <a:off x="8137437" y="4896579"/>
            <a:ext cx="2021838" cy="1881052"/>
          </a:xfrm>
          <a:prstGeom prst="noSmoking">
            <a:avLst>
              <a:gd fmla="val 18750" name="adj"/>
            </a:avLst>
          </a:prstGeom>
          <a:solidFill>
            <a:srgbClr val="FF0000">
              <a:alpha val="13725"/>
            </a:srgbClr>
          </a:solidFill>
          <a:ln cap="flat" cmpd="sng" w="25400">
            <a:solidFill>
              <a:srgbClr val="FF0000">
                <a:alpha val="9411"/>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262626"/>
                </a:solidFill>
                <a:latin typeface="Arial"/>
                <a:ea typeface="Arial"/>
                <a:cs typeface="Arial"/>
                <a:sym typeface="Arial"/>
              </a:rPr>
              <a:t>Rigid Keyword Matching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7"/>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Methodology Improvements</a:t>
            </a:r>
            <a:endParaRPr sz="4000"/>
          </a:p>
        </p:txBody>
      </p:sp>
      <p:sp>
        <p:nvSpPr>
          <p:cNvPr id="333" name="Google Shape;333;p27"/>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RAG Model</a:t>
            </a:r>
            <a:endParaRPr b="0" i="0" sz="1400" u="none" cap="none" strike="noStrike">
              <a:solidFill>
                <a:srgbClr val="000000"/>
              </a:solidFill>
              <a:latin typeface="Arial"/>
              <a:ea typeface="Arial"/>
              <a:cs typeface="Arial"/>
              <a:sym typeface="Arial"/>
            </a:endParaRPr>
          </a:p>
        </p:txBody>
      </p:sp>
      <p:sp>
        <p:nvSpPr>
          <p:cNvPr id="334" name="Google Shape;334;p27"/>
          <p:cNvSpPr/>
          <p:nvPr/>
        </p:nvSpPr>
        <p:spPr>
          <a:xfrm>
            <a:off x="822960" y="3827417"/>
            <a:ext cx="3331027" cy="1881052"/>
          </a:xfrm>
          <a:prstGeom prst="homePlate">
            <a:avLst>
              <a:gd fmla="val 50000" name="adj"/>
            </a:avLst>
          </a:prstGeom>
          <a:solidFill>
            <a:schemeClr val="lt1"/>
          </a:solidFill>
          <a:ln cap="flat" cmpd="sng" w="76200">
            <a:solidFill>
              <a:srgbClr val="0B3F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Implementation of Retrieval Augmented Generation</a:t>
            </a:r>
            <a:endParaRPr b="0" i="0" sz="1400" u="none" cap="none" strike="noStrike">
              <a:solidFill>
                <a:srgbClr val="000000"/>
              </a:solidFill>
              <a:latin typeface="Arial"/>
              <a:ea typeface="Arial"/>
              <a:cs typeface="Arial"/>
              <a:sym typeface="Arial"/>
            </a:endParaRPr>
          </a:p>
        </p:txBody>
      </p:sp>
      <p:sp>
        <p:nvSpPr>
          <p:cNvPr id="335" name="Google Shape;335;p27"/>
          <p:cNvSpPr/>
          <p:nvPr/>
        </p:nvSpPr>
        <p:spPr>
          <a:xfrm>
            <a:off x="4426858" y="3265708"/>
            <a:ext cx="3331027" cy="85898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Contextual understanding of solicitation documents</a:t>
            </a:r>
            <a:endParaRPr b="0" i="0" sz="1400" u="none" cap="none" strike="noStrike">
              <a:solidFill>
                <a:srgbClr val="000000"/>
              </a:solidFill>
              <a:latin typeface="Arial"/>
              <a:ea typeface="Arial"/>
              <a:cs typeface="Arial"/>
              <a:sym typeface="Arial"/>
            </a:endParaRPr>
          </a:p>
        </p:txBody>
      </p:sp>
      <p:sp>
        <p:nvSpPr>
          <p:cNvPr id="336" name="Google Shape;336;p27"/>
          <p:cNvSpPr/>
          <p:nvPr/>
        </p:nvSpPr>
        <p:spPr>
          <a:xfrm>
            <a:off x="4426858" y="4287778"/>
            <a:ext cx="3331027" cy="85898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Intelligent Section 508 application determination</a:t>
            </a:r>
            <a:endParaRPr b="0" i="0" sz="1400" u="none" cap="none" strike="noStrike">
              <a:solidFill>
                <a:srgbClr val="000000"/>
              </a:solidFill>
              <a:latin typeface="Arial"/>
              <a:ea typeface="Arial"/>
              <a:cs typeface="Arial"/>
              <a:sym typeface="Arial"/>
            </a:endParaRPr>
          </a:p>
        </p:txBody>
      </p:sp>
      <p:sp>
        <p:nvSpPr>
          <p:cNvPr id="337" name="Google Shape;337;p27"/>
          <p:cNvSpPr/>
          <p:nvPr/>
        </p:nvSpPr>
        <p:spPr>
          <a:xfrm>
            <a:off x="4426857" y="5309848"/>
            <a:ext cx="3331027" cy="858982"/>
          </a:xfrm>
          <a:prstGeom prst="homePlate">
            <a:avLst>
              <a:gd fmla="val 50000" name="adj"/>
            </a:avLst>
          </a:prstGeom>
          <a:solidFill>
            <a:schemeClr val="lt1"/>
          </a:solidFill>
          <a:ln cap="flat" cmpd="sng" w="762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E8775"/>
                </a:solidFill>
                <a:latin typeface="Arial"/>
                <a:ea typeface="Arial"/>
                <a:cs typeface="Arial"/>
                <a:sym typeface="Arial"/>
              </a:rPr>
              <a:t>Better at identifying ICT for applicability</a:t>
            </a:r>
            <a:endParaRPr b="0" i="0" sz="1400" u="none" cap="none" strike="noStrike">
              <a:solidFill>
                <a:srgbClr val="000000"/>
              </a:solidFill>
              <a:latin typeface="Arial"/>
              <a:ea typeface="Arial"/>
              <a:cs typeface="Arial"/>
              <a:sym typeface="Arial"/>
            </a:endParaRPr>
          </a:p>
        </p:txBody>
      </p:sp>
      <p:sp>
        <p:nvSpPr>
          <p:cNvPr id="338" name="Google Shape;338;p27"/>
          <p:cNvSpPr/>
          <p:nvPr/>
        </p:nvSpPr>
        <p:spPr>
          <a:xfrm>
            <a:off x="8170814" y="2566458"/>
            <a:ext cx="1384664" cy="1293222"/>
          </a:xfrm>
          <a:prstGeom prst="ellipse">
            <a:avLst/>
          </a:prstGeom>
          <a:solidFill>
            <a:srgbClr val="0E8775">
              <a:alpha val="70196"/>
            </a:srgbClr>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Similarity search</a:t>
            </a:r>
            <a:endParaRPr b="0" i="0" sz="1400" u="none" cap="none" strike="noStrike">
              <a:solidFill>
                <a:srgbClr val="000000"/>
              </a:solidFill>
              <a:latin typeface="Arial"/>
              <a:ea typeface="Arial"/>
              <a:cs typeface="Arial"/>
              <a:sym typeface="Arial"/>
            </a:endParaRPr>
          </a:p>
        </p:txBody>
      </p:sp>
      <p:sp>
        <p:nvSpPr>
          <p:cNvPr id="339" name="Google Shape;339;p27"/>
          <p:cNvSpPr/>
          <p:nvPr/>
        </p:nvSpPr>
        <p:spPr>
          <a:xfrm>
            <a:off x="9900198" y="2539345"/>
            <a:ext cx="1867987" cy="1681919"/>
          </a:xfrm>
          <a:prstGeom prst="ellipse">
            <a:avLst/>
          </a:prstGeom>
          <a:solidFill>
            <a:srgbClr val="0E8775">
              <a:alpha val="64313"/>
            </a:srgbClr>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Nuanced compliance determination</a:t>
            </a:r>
            <a:endParaRPr b="0" i="0" sz="1400" u="none" cap="none" strike="noStrike">
              <a:solidFill>
                <a:srgbClr val="000000"/>
              </a:solidFill>
              <a:latin typeface="Arial"/>
              <a:ea typeface="Arial"/>
              <a:cs typeface="Arial"/>
              <a:sym typeface="Arial"/>
            </a:endParaRPr>
          </a:p>
        </p:txBody>
      </p:sp>
      <p:sp>
        <p:nvSpPr>
          <p:cNvPr id="340" name="Google Shape;340;p27"/>
          <p:cNvSpPr/>
          <p:nvPr/>
        </p:nvSpPr>
        <p:spPr>
          <a:xfrm>
            <a:off x="8696597" y="3789417"/>
            <a:ext cx="1698171" cy="1580605"/>
          </a:xfrm>
          <a:prstGeom prst="ellipse">
            <a:avLst/>
          </a:prstGeom>
          <a:solidFill>
            <a:srgbClr val="0E8775">
              <a:alpha val="54509"/>
            </a:srgbClr>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Remediation Guidance</a:t>
            </a:r>
            <a:endParaRPr b="0" i="0" sz="1400" u="none" cap="none" strike="noStrike">
              <a:solidFill>
                <a:srgbClr val="000000"/>
              </a:solidFill>
              <a:latin typeface="Arial"/>
              <a:ea typeface="Arial"/>
              <a:cs typeface="Arial"/>
              <a:sym typeface="Arial"/>
            </a:endParaRPr>
          </a:p>
        </p:txBody>
      </p:sp>
      <p:sp>
        <p:nvSpPr>
          <p:cNvPr id="341" name="Google Shape;341;p27"/>
          <p:cNvSpPr/>
          <p:nvPr/>
        </p:nvSpPr>
        <p:spPr>
          <a:xfrm>
            <a:off x="10834192" y="4175546"/>
            <a:ext cx="1319347" cy="1219991"/>
          </a:xfrm>
          <a:prstGeom prst="ellipse">
            <a:avLst/>
          </a:prstGeom>
          <a:solidFill>
            <a:srgbClr val="0E8775">
              <a:alpha val="72156"/>
            </a:srgbClr>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Updated Reports</a:t>
            </a:r>
            <a:endParaRPr b="0" i="0" sz="1400" u="none" cap="none" strike="noStrike">
              <a:solidFill>
                <a:srgbClr val="000000"/>
              </a:solidFill>
              <a:latin typeface="Arial"/>
              <a:ea typeface="Arial"/>
              <a:cs typeface="Arial"/>
              <a:sym typeface="Arial"/>
            </a:endParaRPr>
          </a:p>
        </p:txBody>
      </p:sp>
      <p:sp>
        <p:nvSpPr>
          <p:cNvPr id="342" name="Google Shape;342;p27"/>
          <p:cNvSpPr/>
          <p:nvPr/>
        </p:nvSpPr>
        <p:spPr>
          <a:xfrm>
            <a:off x="7823200" y="5223164"/>
            <a:ext cx="1698171" cy="1580605"/>
          </a:xfrm>
          <a:prstGeom prst="ellipse">
            <a:avLst/>
          </a:prstGeom>
          <a:solidFill>
            <a:srgbClr val="0E8775">
              <a:alpha val="44313"/>
            </a:srgbClr>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Improved detection capability</a:t>
            </a:r>
            <a:endParaRPr b="0" i="0" sz="1400" u="none" cap="none" strike="noStrike">
              <a:solidFill>
                <a:srgbClr val="000000"/>
              </a:solidFill>
              <a:latin typeface="Arial"/>
              <a:ea typeface="Arial"/>
              <a:cs typeface="Arial"/>
              <a:sym typeface="Arial"/>
            </a:endParaRPr>
          </a:p>
        </p:txBody>
      </p:sp>
      <p:sp>
        <p:nvSpPr>
          <p:cNvPr id="343" name="Google Shape;343;p27"/>
          <p:cNvSpPr/>
          <p:nvPr/>
        </p:nvSpPr>
        <p:spPr>
          <a:xfrm>
            <a:off x="9670868" y="5146760"/>
            <a:ext cx="1698172" cy="1523229"/>
          </a:xfrm>
          <a:prstGeom prst="ellipse">
            <a:avLst/>
          </a:prstGeom>
          <a:solidFill>
            <a:srgbClr val="0E8775">
              <a:alpha val="40000"/>
            </a:srgbClr>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Accessibility Guidance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8"/>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Subject Matter Capabilities</a:t>
            </a:r>
            <a:endParaRPr sz="4000"/>
          </a:p>
        </p:txBody>
      </p:sp>
      <p:sp>
        <p:nvSpPr>
          <p:cNvPr id="350" name="Google Shape;350;p28"/>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Accessibility</a:t>
            </a:r>
            <a:endParaRPr b="0" i="0" sz="1400" u="none" cap="none" strike="noStrike">
              <a:solidFill>
                <a:srgbClr val="000000"/>
              </a:solidFill>
              <a:latin typeface="Arial"/>
              <a:ea typeface="Arial"/>
              <a:cs typeface="Arial"/>
              <a:sym typeface="Arial"/>
            </a:endParaRPr>
          </a:p>
        </p:txBody>
      </p:sp>
      <p:sp>
        <p:nvSpPr>
          <p:cNvPr id="351" name="Google Shape;351;p28"/>
          <p:cNvSpPr/>
          <p:nvPr/>
        </p:nvSpPr>
        <p:spPr>
          <a:xfrm>
            <a:off x="731520" y="2864862"/>
            <a:ext cx="4423954"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Security Requirements</a:t>
            </a:r>
            <a:endParaRPr b="0" i="0" sz="3200" u="none" cap="none" strike="noStrike">
              <a:solidFill>
                <a:schemeClr val="lt1"/>
              </a:solidFill>
              <a:latin typeface="Arial"/>
              <a:ea typeface="Arial"/>
              <a:cs typeface="Arial"/>
              <a:sym typeface="Arial"/>
            </a:endParaRPr>
          </a:p>
        </p:txBody>
      </p:sp>
      <p:sp>
        <p:nvSpPr>
          <p:cNvPr id="352" name="Google Shape;352;p28"/>
          <p:cNvSpPr/>
          <p:nvPr/>
        </p:nvSpPr>
        <p:spPr>
          <a:xfrm>
            <a:off x="5320144" y="2858554"/>
            <a:ext cx="3483429"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Equal Opportunity </a:t>
            </a:r>
            <a:endParaRPr b="0" i="0" sz="3200" u="none" cap="none" strike="noStrike">
              <a:solidFill>
                <a:schemeClr val="lt1"/>
              </a:solidFill>
              <a:latin typeface="Arial"/>
              <a:ea typeface="Arial"/>
              <a:cs typeface="Arial"/>
              <a:sym typeface="Arial"/>
            </a:endParaRPr>
          </a:p>
        </p:txBody>
      </p:sp>
      <p:sp>
        <p:nvSpPr>
          <p:cNvPr id="353" name="Google Shape;353;p28"/>
          <p:cNvSpPr/>
          <p:nvPr/>
        </p:nvSpPr>
        <p:spPr>
          <a:xfrm>
            <a:off x="8929054" y="2856342"/>
            <a:ext cx="2786743"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Cybersecurity</a:t>
            </a:r>
            <a:endParaRPr b="0" i="0" sz="3200" u="none" cap="none" strike="noStrike">
              <a:solidFill>
                <a:schemeClr val="lt1"/>
              </a:solidFill>
              <a:latin typeface="Arial"/>
              <a:ea typeface="Arial"/>
              <a:cs typeface="Arial"/>
              <a:sym typeface="Arial"/>
            </a:endParaRPr>
          </a:p>
        </p:txBody>
      </p:sp>
      <p:sp>
        <p:nvSpPr>
          <p:cNvPr id="354" name="Google Shape;354;p28"/>
          <p:cNvSpPr/>
          <p:nvPr/>
        </p:nvSpPr>
        <p:spPr>
          <a:xfrm>
            <a:off x="731520" y="3696709"/>
            <a:ext cx="3483429"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Contractor Default</a:t>
            </a:r>
            <a:endParaRPr b="0" i="0" sz="3200" u="none" cap="none" strike="noStrike">
              <a:solidFill>
                <a:schemeClr val="lt1"/>
              </a:solidFill>
              <a:latin typeface="Arial"/>
              <a:ea typeface="Arial"/>
              <a:cs typeface="Arial"/>
              <a:sym typeface="Arial"/>
            </a:endParaRPr>
          </a:p>
        </p:txBody>
      </p:sp>
      <p:sp>
        <p:nvSpPr>
          <p:cNvPr id="355" name="Google Shape;355;p28"/>
          <p:cNvSpPr/>
          <p:nvPr/>
        </p:nvSpPr>
        <p:spPr>
          <a:xfrm>
            <a:off x="4329610" y="3703281"/>
            <a:ext cx="2805479"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Environmental</a:t>
            </a:r>
            <a:endParaRPr b="0" i="0" sz="3200" u="none" cap="none" strike="noStrike">
              <a:solidFill>
                <a:schemeClr val="lt1"/>
              </a:solidFill>
              <a:latin typeface="Arial"/>
              <a:ea typeface="Arial"/>
              <a:cs typeface="Arial"/>
              <a:sym typeface="Arial"/>
            </a:endParaRPr>
          </a:p>
        </p:txBody>
      </p:sp>
      <p:sp>
        <p:nvSpPr>
          <p:cNvPr id="356" name="Google Shape;356;p28"/>
          <p:cNvSpPr/>
          <p:nvPr/>
        </p:nvSpPr>
        <p:spPr>
          <a:xfrm>
            <a:off x="7249750" y="3696629"/>
            <a:ext cx="3483429"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Data Protection</a:t>
            </a:r>
            <a:endParaRPr b="0" i="0" sz="3200" u="none" cap="none" strike="noStrike">
              <a:solidFill>
                <a:schemeClr val="lt1"/>
              </a:solidFill>
              <a:latin typeface="Arial"/>
              <a:ea typeface="Arial"/>
              <a:cs typeface="Arial"/>
              <a:sym typeface="Arial"/>
            </a:endParaRPr>
          </a:p>
        </p:txBody>
      </p:sp>
      <p:sp>
        <p:nvSpPr>
          <p:cNvPr id="357" name="Google Shape;357;p28"/>
          <p:cNvSpPr/>
          <p:nvPr/>
        </p:nvSpPr>
        <p:spPr>
          <a:xfrm>
            <a:off x="731520" y="4508619"/>
            <a:ext cx="5614719"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Subcontractor Requirements</a:t>
            </a:r>
            <a:endParaRPr b="0" i="0" sz="3200" u="none" cap="none" strike="noStrike">
              <a:solidFill>
                <a:schemeClr val="lt1"/>
              </a:solidFill>
              <a:latin typeface="Arial"/>
              <a:ea typeface="Arial"/>
              <a:cs typeface="Arial"/>
              <a:sym typeface="Arial"/>
            </a:endParaRPr>
          </a:p>
        </p:txBody>
      </p:sp>
      <p:sp>
        <p:nvSpPr>
          <p:cNvPr id="358" name="Google Shape;358;p28"/>
          <p:cNvSpPr/>
          <p:nvPr/>
        </p:nvSpPr>
        <p:spPr>
          <a:xfrm>
            <a:off x="6449222" y="4512059"/>
            <a:ext cx="1849978"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Payment</a:t>
            </a:r>
            <a:endParaRPr b="0" i="0" sz="3200" u="none" cap="none" strike="noStrike">
              <a:solidFill>
                <a:schemeClr val="lt1"/>
              </a:solidFill>
              <a:latin typeface="Arial"/>
              <a:ea typeface="Arial"/>
              <a:cs typeface="Arial"/>
              <a:sym typeface="Arial"/>
            </a:endParaRPr>
          </a:p>
        </p:txBody>
      </p:sp>
      <p:sp>
        <p:nvSpPr>
          <p:cNvPr id="359" name="Google Shape;359;p28"/>
          <p:cNvSpPr/>
          <p:nvPr/>
        </p:nvSpPr>
        <p:spPr>
          <a:xfrm>
            <a:off x="731520" y="5320295"/>
            <a:ext cx="3037181"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Cloud Services</a:t>
            </a:r>
            <a:endParaRPr b="0" i="0" sz="3200" u="none" cap="none" strike="noStrike">
              <a:solidFill>
                <a:schemeClr val="lt1"/>
              </a:solidFill>
              <a:latin typeface="Arial"/>
              <a:ea typeface="Arial"/>
              <a:cs typeface="Arial"/>
              <a:sym typeface="Arial"/>
            </a:endParaRPr>
          </a:p>
        </p:txBody>
      </p:sp>
      <p:sp>
        <p:nvSpPr>
          <p:cNvPr id="360" name="Google Shape;360;p28"/>
          <p:cNvSpPr/>
          <p:nvPr/>
        </p:nvSpPr>
        <p:spPr>
          <a:xfrm>
            <a:off x="3864656" y="5320295"/>
            <a:ext cx="3483429" cy="701298"/>
          </a:xfrm>
          <a:prstGeom prst="rect">
            <a:avLst/>
          </a:prstGeom>
          <a:solidFill>
            <a:srgbClr val="008299"/>
          </a:solidFill>
          <a:ln cap="flat" cmpd="sng" w="25400">
            <a:solidFill>
              <a:srgbClr val="00829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Foreign Sourcing</a:t>
            </a:r>
            <a:endParaRPr b="0" i="0" sz="3200" u="none" cap="none" strike="noStrike">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ART Integration</a:t>
            </a:r>
            <a:endParaRPr sz="4000"/>
          </a:p>
        </p:txBody>
      </p:sp>
      <p:sp>
        <p:nvSpPr>
          <p:cNvPr id="367" name="Google Shape;367;p29"/>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How SRT works with ART</a:t>
            </a:r>
            <a:endParaRPr b="0" i="0" sz="1400" u="none" cap="none" strike="noStrike">
              <a:solidFill>
                <a:srgbClr val="000000"/>
              </a:solidFill>
              <a:latin typeface="Arial"/>
              <a:ea typeface="Arial"/>
              <a:cs typeface="Arial"/>
              <a:sym typeface="Arial"/>
            </a:endParaRPr>
          </a:p>
        </p:txBody>
      </p:sp>
      <p:sp>
        <p:nvSpPr>
          <p:cNvPr id="368" name="Google Shape;368;p29"/>
          <p:cNvSpPr txBox="1"/>
          <p:nvPr/>
        </p:nvSpPr>
        <p:spPr>
          <a:xfrm>
            <a:off x="731528" y="2820375"/>
            <a:ext cx="111279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An API is used for integration with the Accessibility Review Tool (ART).  Results will provide solution (suggested content) for ‘non-compliant’ solicitations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B3F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sng" cap="none" strike="noStrike">
                <a:solidFill>
                  <a:srgbClr val="0B3F3A"/>
                </a:solidFill>
                <a:latin typeface="Arial"/>
                <a:ea typeface="Arial"/>
                <a:cs typeface="Arial"/>
                <a:sym typeface="Arial"/>
                <a:hlinkClick r:id="rId3">
                  <a:extLst>
                    <a:ext uri="{A12FA001-AC4F-418D-AE19-62706E023703}">
                      <ahyp:hlinkClr val="tx"/>
                    </a:ext>
                  </a:extLst>
                </a:hlinkClick>
              </a:rPr>
              <a:t>https://art-api.section508.gov/</a:t>
            </a:r>
            <a:endParaRPr b="0" i="0" sz="2000" u="none" cap="none" strike="noStrike">
              <a:solidFill>
                <a:srgbClr val="0B3F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B3F3A"/>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B3F3A"/>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0"/>
          <p:cNvSpPr txBox="1"/>
          <p:nvPr>
            <p:ph type="title"/>
          </p:nvPr>
        </p:nvSpPr>
        <p:spPr>
          <a:xfrm>
            <a:off x="731520" y="708133"/>
            <a:ext cx="10721705" cy="600144"/>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sz="4000"/>
              <a:t>Finding ART &amp; SRT</a:t>
            </a:r>
            <a:endParaRPr sz="4000"/>
          </a:p>
        </p:txBody>
      </p:sp>
      <p:sp>
        <p:nvSpPr>
          <p:cNvPr id="375" name="Google Shape;375;p30"/>
          <p:cNvSpPr/>
          <p:nvPr/>
        </p:nvSpPr>
        <p:spPr>
          <a:xfrm>
            <a:off x="731520" y="1634836"/>
            <a:ext cx="11127971" cy="858982"/>
          </a:xfrm>
          <a:prstGeom prst="rect">
            <a:avLst/>
          </a:prstGeom>
          <a:solidFill>
            <a:srgbClr val="0E8775"/>
          </a:solidFill>
          <a:ln cap="flat" cmpd="sng" w="25400">
            <a:solidFill>
              <a:srgbClr val="0E877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chemeClr val="lt1"/>
                </a:solidFill>
                <a:latin typeface="Arial"/>
                <a:ea typeface="Arial"/>
                <a:cs typeface="Arial"/>
                <a:sym typeface="Arial"/>
              </a:rPr>
              <a:t>Training, Tools &amp; Events OR Acquisitions</a:t>
            </a:r>
            <a:endParaRPr b="0" i="0" sz="1400" u="none" cap="none" strike="noStrike">
              <a:solidFill>
                <a:srgbClr val="000000"/>
              </a:solidFill>
              <a:latin typeface="Arial"/>
              <a:ea typeface="Arial"/>
              <a:cs typeface="Arial"/>
              <a:sym typeface="Arial"/>
            </a:endParaRPr>
          </a:p>
        </p:txBody>
      </p:sp>
      <p:sp>
        <p:nvSpPr>
          <p:cNvPr id="376" name="Google Shape;376;p30"/>
          <p:cNvSpPr txBox="1"/>
          <p:nvPr/>
        </p:nvSpPr>
        <p:spPr>
          <a:xfrm>
            <a:off x="731520" y="2820377"/>
            <a:ext cx="3095897"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sng" cap="none" strike="noStrike">
                <a:solidFill>
                  <a:srgbClr val="0B3F3A"/>
                </a:solidFill>
                <a:latin typeface="Arial"/>
                <a:ea typeface="Arial"/>
                <a:cs typeface="Arial"/>
                <a:sym typeface="Arial"/>
                <a:hlinkClick r:id="rId3">
                  <a:extLst>
                    <a:ext uri="{A12FA001-AC4F-418D-AE19-62706E023703}">
                      <ahyp:hlinkClr val="tx"/>
                    </a:ext>
                  </a:extLst>
                </a:hlinkClick>
              </a:rPr>
              <a:t>https://www.Section508.gov</a:t>
            </a:r>
            <a:endParaRPr b="0" i="0" sz="1400" u="none" cap="none" strike="noStrike">
              <a:solidFill>
                <a:srgbClr val="0B3F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B3F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B3F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B3F3A"/>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grpSp>
        <p:nvGrpSpPr>
          <p:cNvPr descr="Screen shot of the Training, tools and events page on the section 508.gov website.  ART and SRT linked with circle around ART API." id="377" name="Google Shape;377;p30"/>
          <p:cNvGrpSpPr/>
          <p:nvPr/>
        </p:nvGrpSpPr>
        <p:grpSpPr>
          <a:xfrm>
            <a:off x="4454435" y="2718662"/>
            <a:ext cx="7405056" cy="3835193"/>
            <a:chOff x="4454435" y="2718662"/>
            <a:chExt cx="7405056" cy="3835193"/>
          </a:xfrm>
        </p:grpSpPr>
        <p:pic>
          <p:nvPicPr>
            <p:cNvPr descr="Screen shot of the Training, tools and events page on the section 508.gov website.  ART and SRT linked." id="378" name="Google Shape;378;p30"/>
            <p:cNvPicPr preferRelativeResize="0"/>
            <p:nvPr/>
          </p:nvPicPr>
          <p:blipFill rotWithShape="1">
            <a:blip r:embed="rId4">
              <a:alphaModFix/>
            </a:blip>
            <a:srcRect b="0" l="0" r="0" t="0"/>
            <a:stretch/>
          </p:blipFill>
          <p:spPr>
            <a:xfrm>
              <a:off x="4613612" y="2718662"/>
              <a:ext cx="7245879" cy="3835193"/>
            </a:xfrm>
            <a:prstGeom prst="rect">
              <a:avLst/>
            </a:prstGeom>
            <a:noFill/>
            <a:ln>
              <a:noFill/>
            </a:ln>
          </p:spPr>
        </p:pic>
        <p:sp>
          <p:nvSpPr>
            <p:cNvPr descr="circle around training tools and events" id="379" name="Google Shape;379;p30"/>
            <p:cNvSpPr/>
            <p:nvPr/>
          </p:nvSpPr>
          <p:spPr>
            <a:xfrm>
              <a:off x="4454435" y="2820377"/>
              <a:ext cx="1894114" cy="314709"/>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descr="Circle around learn about the ART API and how to integrate ART data into your application" id="380" name="Google Shape;380;p30"/>
            <p:cNvSpPr/>
            <p:nvPr/>
          </p:nvSpPr>
          <p:spPr>
            <a:xfrm>
              <a:off x="6566264" y="5783987"/>
              <a:ext cx="2420982" cy="731760"/>
            </a:xfrm>
            <a:prstGeom prst="ellipse">
              <a:avLst/>
            </a:pr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4"/>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Today’s Agenda</a:t>
            </a:r>
            <a:endParaRPr/>
          </a:p>
        </p:txBody>
      </p:sp>
      <p:sp>
        <p:nvSpPr>
          <p:cNvPr id="119" name="Google Shape;119;p34"/>
          <p:cNvSpPr txBox="1"/>
          <p:nvPr>
            <p:ph idx="1" type="body"/>
          </p:nvPr>
        </p:nvSpPr>
        <p:spPr>
          <a:xfrm>
            <a:off x="731520" y="1371600"/>
            <a:ext cx="5212080" cy="4663440"/>
          </a:xfrm>
          <a:prstGeom prst="rect">
            <a:avLst/>
          </a:prstGeom>
          <a:noFill/>
          <a:ln>
            <a:noFill/>
          </a:ln>
        </p:spPr>
        <p:txBody>
          <a:bodyPr anchorCtr="0" anchor="ctr" bIns="45700" lIns="91425" spcFirstLastPara="1" rIns="91425" wrap="square" tIns="45700">
            <a:noAutofit/>
          </a:bodyPr>
          <a:lstStyle/>
          <a:p>
            <a:pPr indent="-406400" lvl="0" marL="457200" marR="0" rtl="0" algn="l">
              <a:lnSpc>
                <a:spcPct val="100000"/>
              </a:lnSpc>
              <a:spcBef>
                <a:spcPts val="700"/>
              </a:spcBef>
              <a:spcAft>
                <a:spcPts val="0"/>
              </a:spcAft>
              <a:buClr>
                <a:srgbClr val="0E8775"/>
              </a:buClr>
              <a:buSzPts val="2800"/>
              <a:buFont typeface="Arial"/>
              <a:buChar char="•"/>
            </a:pPr>
            <a:r>
              <a:rPr lang="en-US" sz="2600"/>
              <a:t>What is Section 508?</a:t>
            </a:r>
            <a:endParaRPr/>
          </a:p>
          <a:p>
            <a:pPr indent="-406400" lvl="0" marL="457200" marR="0" rtl="0" algn="l">
              <a:lnSpc>
                <a:spcPct val="100000"/>
              </a:lnSpc>
              <a:spcBef>
                <a:spcPts val="700"/>
              </a:spcBef>
              <a:spcAft>
                <a:spcPts val="0"/>
              </a:spcAft>
              <a:buClr>
                <a:srgbClr val="0E8775"/>
              </a:buClr>
              <a:buSzPts val="2800"/>
              <a:buFont typeface="Arial"/>
              <a:buChar char="•"/>
            </a:pPr>
            <a:r>
              <a:rPr lang="en-US" sz="2600"/>
              <a:t>Why Accessibility Matters</a:t>
            </a:r>
            <a:endParaRPr/>
          </a:p>
          <a:p>
            <a:pPr indent="-406400" lvl="0" marL="457200" marR="0" rtl="0" algn="l">
              <a:lnSpc>
                <a:spcPct val="100000"/>
              </a:lnSpc>
              <a:spcBef>
                <a:spcPts val="700"/>
              </a:spcBef>
              <a:spcAft>
                <a:spcPts val="0"/>
              </a:spcAft>
              <a:buClr>
                <a:srgbClr val="0E8775"/>
              </a:buClr>
              <a:buSzPts val="2800"/>
              <a:buFont typeface="Arial"/>
              <a:buChar char="•"/>
            </a:pPr>
            <a:r>
              <a:rPr lang="en-US" sz="2600"/>
              <a:t>Your Role in Section 508 Requirements</a:t>
            </a:r>
            <a:endParaRPr/>
          </a:p>
          <a:p>
            <a:pPr indent="-406400" lvl="0" marL="457200" marR="0" rtl="0" algn="l">
              <a:lnSpc>
                <a:spcPct val="100000"/>
              </a:lnSpc>
              <a:spcBef>
                <a:spcPts val="700"/>
              </a:spcBef>
              <a:spcAft>
                <a:spcPts val="0"/>
              </a:spcAft>
              <a:buClr>
                <a:srgbClr val="0E8775"/>
              </a:buClr>
              <a:buSzPts val="2800"/>
              <a:buFont typeface="Arial"/>
              <a:buChar char="•"/>
            </a:pPr>
            <a:r>
              <a:rPr lang="en-US" sz="2600"/>
              <a:t>ART Enhancements &amp; Demo</a:t>
            </a:r>
            <a:endParaRPr/>
          </a:p>
          <a:p>
            <a:pPr indent="-406400" lvl="0" marL="457200" marR="0" rtl="0" algn="l">
              <a:lnSpc>
                <a:spcPct val="100000"/>
              </a:lnSpc>
              <a:spcBef>
                <a:spcPts val="700"/>
              </a:spcBef>
              <a:spcAft>
                <a:spcPts val="0"/>
              </a:spcAft>
              <a:buClr>
                <a:srgbClr val="0E8775"/>
              </a:buClr>
              <a:buSzPts val="2800"/>
              <a:buFont typeface="Arial"/>
              <a:buChar char="•"/>
            </a:pPr>
            <a:r>
              <a:rPr lang="en-US" sz="2600"/>
              <a:t>Questions?</a:t>
            </a:r>
            <a:endParaRPr/>
          </a:p>
        </p:txBody>
      </p:sp>
      <p:pic>
        <p:nvPicPr>
          <p:cNvPr descr="ART logo" id="120" name="Google Shape;120;p34"/>
          <p:cNvPicPr preferRelativeResize="0"/>
          <p:nvPr/>
        </p:nvPicPr>
        <p:blipFill rotWithShape="1">
          <a:blip r:embed="rId3">
            <a:alphaModFix/>
          </a:blip>
          <a:srcRect b="0" l="0" r="0" t="0"/>
          <a:stretch/>
        </p:blipFill>
        <p:spPr>
          <a:xfrm>
            <a:off x="9260707" y="2609530"/>
            <a:ext cx="2187580" cy="218758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1"/>
          <p:cNvSpPr txBox="1"/>
          <p:nvPr>
            <p:ph type="title"/>
          </p:nvPr>
        </p:nvSpPr>
        <p:spPr>
          <a:xfrm>
            <a:off x="610920" y="869769"/>
            <a:ext cx="11165841" cy="224749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lang="en-US" sz="9600">
                <a:solidFill>
                  <a:srgbClr val="0E8775"/>
                </a:solidFill>
              </a:rPr>
              <a:t>Questions? </a:t>
            </a:r>
            <a:endParaRPr>
              <a:solidFill>
                <a:srgbClr val="0E8775"/>
              </a:solidFill>
            </a:endParaRPr>
          </a:p>
        </p:txBody>
      </p:sp>
      <p:pic>
        <p:nvPicPr>
          <p:cNvPr id="386" name="Google Shape;386;p31"/>
          <p:cNvPicPr preferRelativeResize="0"/>
          <p:nvPr/>
        </p:nvPicPr>
        <p:blipFill rotWithShape="1">
          <a:blip r:embed="rId3">
            <a:alphaModFix/>
          </a:blip>
          <a:srcRect b="0" l="0" r="0" t="0"/>
          <a:stretch/>
        </p:blipFill>
        <p:spPr>
          <a:xfrm>
            <a:off x="4475876" y="2668533"/>
            <a:ext cx="3435927" cy="343592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2"/>
          <p:cNvSpPr txBox="1"/>
          <p:nvPr>
            <p:ph type="title"/>
          </p:nvPr>
        </p:nvSpPr>
        <p:spPr>
          <a:xfrm>
            <a:off x="389680" y="678936"/>
            <a:ext cx="11165841" cy="224749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lang="en-US" sz="9600"/>
              <a:t>Thank you!</a:t>
            </a:r>
            <a:endParaRPr/>
          </a:p>
        </p:txBody>
      </p:sp>
      <p:sp>
        <p:nvSpPr>
          <p:cNvPr id="392" name="Google Shape;392;p32"/>
          <p:cNvSpPr txBox="1"/>
          <p:nvPr/>
        </p:nvSpPr>
        <p:spPr>
          <a:xfrm>
            <a:off x="651625" y="3931566"/>
            <a:ext cx="5444375" cy="2247499"/>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00000"/>
              </a:buClr>
              <a:buSzPts val="1400"/>
              <a:buFont typeface="Arial"/>
              <a:buNone/>
            </a:pPr>
            <a:r>
              <a:rPr b="0" i="0" lang="en-US" sz="3600" u="sng" cap="none" strike="noStrike">
                <a:solidFill>
                  <a:srgbClr val="0E8775"/>
                </a:solidFill>
                <a:latin typeface="Arial"/>
                <a:ea typeface="Arial"/>
                <a:cs typeface="Arial"/>
                <a:sym typeface="Arial"/>
                <a:hlinkClick r:id="rId3">
                  <a:extLst>
                    <a:ext uri="{A12FA001-AC4F-418D-AE19-62706E023703}">
                      <ahyp:hlinkClr val="tx"/>
                    </a:ext>
                  </a:extLst>
                </a:hlinkClick>
              </a:rPr>
              <a:t>Laura.b.miller@gsa.gov</a:t>
            </a:r>
            <a:br>
              <a:rPr b="0" i="0" lang="en-US" sz="3600" u="none" cap="none" strike="noStrike">
                <a:solidFill>
                  <a:srgbClr val="0E8775"/>
                </a:solidFill>
                <a:latin typeface="Arial"/>
                <a:ea typeface="Arial"/>
                <a:cs typeface="Arial"/>
                <a:sym typeface="Arial"/>
              </a:rPr>
            </a:br>
            <a:r>
              <a:rPr b="0" i="0" lang="en-US" sz="3600" u="sng" cap="none" strike="noStrike">
                <a:solidFill>
                  <a:srgbClr val="0E8775"/>
                </a:solidFill>
                <a:latin typeface="Arial"/>
                <a:ea typeface="Arial"/>
                <a:cs typeface="Arial"/>
                <a:sym typeface="Arial"/>
                <a:hlinkClick r:id="rId4">
                  <a:extLst>
                    <a:ext uri="{A12FA001-AC4F-418D-AE19-62706E023703}">
                      <ahyp:hlinkClr val="tx"/>
                    </a:ext>
                  </a:extLst>
                </a:hlinkClick>
              </a:rPr>
              <a:t>SRT@gsa.gov</a:t>
            </a:r>
            <a:br>
              <a:rPr b="1" i="0" lang="en-US" sz="3600" u="none" cap="none" strike="noStrike">
                <a:solidFill>
                  <a:srgbClr val="0E8775"/>
                </a:solidFill>
                <a:latin typeface="Arial"/>
                <a:ea typeface="Arial"/>
                <a:cs typeface="Arial"/>
                <a:sym typeface="Arial"/>
              </a:rPr>
            </a:br>
            <a:endParaRPr b="1" i="0" sz="3600" u="none" cap="none" strike="noStrike">
              <a:solidFill>
                <a:srgbClr val="0E8775"/>
              </a:solidFill>
              <a:latin typeface="Arial"/>
              <a:ea typeface="Arial"/>
              <a:cs typeface="Arial"/>
              <a:sym typeface="Arial"/>
            </a:endParaRPr>
          </a:p>
        </p:txBody>
      </p:sp>
      <p:pic>
        <p:nvPicPr>
          <p:cNvPr id="393" name="Google Shape;393;p32"/>
          <p:cNvPicPr preferRelativeResize="0"/>
          <p:nvPr/>
        </p:nvPicPr>
        <p:blipFill rotWithShape="1">
          <a:blip r:embed="rId5">
            <a:alphaModFix/>
          </a:blip>
          <a:srcRect b="0" l="0" r="0" t="0"/>
          <a:stretch/>
        </p:blipFill>
        <p:spPr>
          <a:xfrm>
            <a:off x="6719453" y="2926434"/>
            <a:ext cx="3491345" cy="349134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5"/>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What is Section 508?</a:t>
            </a:r>
            <a:endParaRPr/>
          </a:p>
        </p:txBody>
      </p:sp>
      <p:pic>
        <p:nvPicPr>
          <p:cNvPr descr="An abstract diagram indicating different branches or nodes where Section 508 affects various types of accessibility issues, including physical access, access for individuals with low vision, for individuals with low hearing, telecommunications, and digital interfaces." id="126" name="Google Shape;126;p35"/>
          <p:cNvPicPr preferRelativeResize="0"/>
          <p:nvPr/>
        </p:nvPicPr>
        <p:blipFill rotWithShape="1">
          <a:blip r:embed="rId3">
            <a:alphaModFix/>
          </a:blip>
          <a:srcRect b="0" l="0" r="0" t="0"/>
          <a:stretch/>
        </p:blipFill>
        <p:spPr>
          <a:xfrm>
            <a:off x="1262348" y="1602592"/>
            <a:ext cx="9660048" cy="4148855"/>
          </a:xfrm>
          <a:prstGeom prst="roundRect">
            <a:avLst>
              <a:gd fmla="val 4167" name="adj"/>
            </a:avLst>
          </a:prstGeom>
          <a:solidFill>
            <a:srgbClr val="FFFFFF"/>
          </a:solidFill>
          <a:ln cap="sq" cmpd="sng" w="76200">
            <a:solidFill>
              <a:srgbClr val="EAEAEA"/>
            </a:solidFill>
            <a:prstDash val="solid"/>
            <a:miter lim="800000"/>
            <a:headEnd len="sm" w="sm" type="none"/>
            <a:tailEnd len="sm" w="sm" type="none"/>
          </a:ln>
          <a:effectLst>
            <a:reflection blurRad="0" dir="5400000" dist="5000" endA="0" endPos="28000" kx="0" rotWithShape="0" algn="bl" stA="33000" stPos="0" sy="-100000" ky="0"/>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6"/>
          <p:cNvSpPr txBox="1"/>
          <p:nvPr>
            <p:ph type="title"/>
          </p:nvPr>
        </p:nvSpPr>
        <p:spPr>
          <a:xfrm>
            <a:off x="731520" y="548640"/>
            <a:ext cx="10721705" cy="433945"/>
          </a:xfrm>
          <a:prstGeom prst="rect">
            <a:avLst/>
          </a:prstGeom>
          <a:noFill/>
          <a:ln>
            <a:noFill/>
          </a:ln>
        </p:spPr>
        <p:txBody>
          <a:bodyPr anchorCtr="0" anchor="ctr" bIns="0" lIns="0" spcFirstLastPara="1" rIns="0" wrap="square" tIns="45700">
            <a:noAutofit/>
          </a:bodyPr>
          <a:lstStyle/>
          <a:p>
            <a:pPr indent="0" lvl="0" marL="0" rtl="0" algn="l">
              <a:lnSpc>
                <a:spcPct val="90000"/>
              </a:lnSpc>
              <a:spcBef>
                <a:spcPts val="0"/>
              </a:spcBef>
              <a:spcAft>
                <a:spcPts val="0"/>
              </a:spcAft>
              <a:buSzPts val="1400"/>
              <a:buNone/>
            </a:pPr>
            <a:r>
              <a:rPr lang="en-US"/>
              <a:t>Why Accessibility Matters</a:t>
            </a:r>
            <a:endParaRPr/>
          </a:p>
        </p:txBody>
      </p:sp>
      <p:pic>
        <p:nvPicPr>
          <p:cNvPr id="132" name="Google Shape;132;p36"/>
          <p:cNvPicPr preferRelativeResize="0"/>
          <p:nvPr/>
        </p:nvPicPr>
        <p:blipFill rotWithShape="1">
          <a:blip r:embed="rId3">
            <a:alphaModFix/>
          </a:blip>
          <a:srcRect b="0" l="0" r="0" t="0"/>
          <a:stretch/>
        </p:blipFill>
        <p:spPr>
          <a:xfrm>
            <a:off x="1423174" y="1451162"/>
            <a:ext cx="1111521" cy="1080358"/>
          </a:xfrm>
          <a:prstGeom prst="rect">
            <a:avLst/>
          </a:prstGeom>
          <a:noFill/>
          <a:ln>
            <a:noFill/>
          </a:ln>
        </p:spPr>
      </p:pic>
      <p:pic>
        <p:nvPicPr>
          <p:cNvPr id="133" name="Google Shape;133;p36"/>
          <p:cNvPicPr preferRelativeResize="0"/>
          <p:nvPr/>
        </p:nvPicPr>
        <p:blipFill rotWithShape="1">
          <a:blip r:embed="rId4">
            <a:alphaModFix/>
          </a:blip>
          <a:srcRect b="0" l="0" r="0" t="0"/>
          <a:stretch/>
        </p:blipFill>
        <p:spPr>
          <a:xfrm>
            <a:off x="4318785" y="3727124"/>
            <a:ext cx="993443" cy="965591"/>
          </a:xfrm>
          <a:prstGeom prst="rect">
            <a:avLst/>
          </a:prstGeom>
          <a:noFill/>
          <a:ln>
            <a:noFill/>
          </a:ln>
        </p:spPr>
      </p:pic>
      <p:pic>
        <p:nvPicPr>
          <p:cNvPr id="134" name="Google Shape;134;p36"/>
          <p:cNvPicPr preferRelativeResize="0"/>
          <p:nvPr/>
        </p:nvPicPr>
        <p:blipFill rotWithShape="1">
          <a:blip r:embed="rId5">
            <a:alphaModFix/>
          </a:blip>
          <a:srcRect b="0" l="0" r="0" t="0"/>
          <a:stretch/>
        </p:blipFill>
        <p:spPr>
          <a:xfrm>
            <a:off x="2687936" y="2647959"/>
            <a:ext cx="993444" cy="965592"/>
          </a:xfrm>
          <a:prstGeom prst="rect">
            <a:avLst/>
          </a:prstGeom>
          <a:noFill/>
          <a:ln>
            <a:noFill/>
          </a:ln>
        </p:spPr>
      </p:pic>
      <p:pic>
        <p:nvPicPr>
          <p:cNvPr id="135" name="Google Shape;135;p36"/>
          <p:cNvPicPr preferRelativeResize="0"/>
          <p:nvPr/>
        </p:nvPicPr>
        <p:blipFill rotWithShape="1">
          <a:blip r:embed="rId6">
            <a:alphaModFix/>
          </a:blip>
          <a:srcRect b="8832" l="0" r="0" t="7032"/>
          <a:stretch/>
        </p:blipFill>
        <p:spPr>
          <a:xfrm>
            <a:off x="5962896" y="4806279"/>
            <a:ext cx="1633012" cy="1080358"/>
          </a:xfrm>
          <a:prstGeom prst="rect">
            <a:avLst/>
          </a:prstGeom>
          <a:noFill/>
          <a:ln>
            <a:noFill/>
          </a:ln>
        </p:spPr>
      </p:pic>
      <p:sp>
        <p:nvSpPr>
          <p:cNvPr id="136" name="Google Shape;136;p36"/>
          <p:cNvSpPr txBox="1"/>
          <p:nvPr/>
        </p:nvSpPr>
        <p:spPr>
          <a:xfrm>
            <a:off x="3242334" y="1654720"/>
            <a:ext cx="4234500" cy="67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3C71"/>
                </a:solidFill>
                <a:latin typeface="Arial"/>
                <a:ea typeface="Arial"/>
                <a:cs typeface="Arial"/>
                <a:sym typeface="Arial"/>
              </a:rPr>
              <a:t>Remediation</a:t>
            </a:r>
            <a:endParaRPr b="1" i="0" sz="1400" u="none" cap="none" strike="noStrike">
              <a:solidFill>
                <a:srgbClr val="003C71"/>
              </a:solidFill>
              <a:latin typeface="Calibri"/>
              <a:ea typeface="Calibri"/>
              <a:cs typeface="Calibri"/>
              <a:sym typeface="Calibri"/>
            </a:endParaRPr>
          </a:p>
        </p:txBody>
      </p:sp>
      <p:sp>
        <p:nvSpPr>
          <p:cNvPr id="137" name="Google Shape;137;p36"/>
          <p:cNvSpPr txBox="1"/>
          <p:nvPr/>
        </p:nvSpPr>
        <p:spPr>
          <a:xfrm>
            <a:off x="4197506" y="2841598"/>
            <a:ext cx="4234500" cy="67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3C71"/>
                </a:solidFill>
                <a:latin typeface="Arial"/>
                <a:ea typeface="Arial"/>
                <a:cs typeface="Arial"/>
                <a:sym typeface="Arial"/>
              </a:rPr>
              <a:t>Modification</a:t>
            </a:r>
            <a:endParaRPr b="1" i="0" sz="2400" u="none" cap="none" strike="noStrike">
              <a:solidFill>
                <a:srgbClr val="003C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3C71"/>
              </a:solidFill>
              <a:latin typeface="Calibri"/>
              <a:ea typeface="Calibri"/>
              <a:cs typeface="Calibri"/>
              <a:sym typeface="Calibri"/>
            </a:endParaRPr>
          </a:p>
        </p:txBody>
      </p:sp>
      <p:sp>
        <p:nvSpPr>
          <p:cNvPr id="138" name="Google Shape;138;p36"/>
          <p:cNvSpPr txBox="1"/>
          <p:nvPr/>
        </p:nvSpPr>
        <p:spPr>
          <a:xfrm>
            <a:off x="5643377" y="3873300"/>
            <a:ext cx="4234500" cy="67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3C71"/>
                </a:solidFill>
                <a:latin typeface="Arial"/>
                <a:ea typeface="Arial"/>
                <a:cs typeface="Arial"/>
                <a:sym typeface="Arial"/>
              </a:rPr>
              <a:t>Deliverables</a:t>
            </a:r>
            <a:endParaRPr b="1" i="0" sz="2400" u="none" cap="none" strike="noStrike">
              <a:solidFill>
                <a:srgbClr val="003C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3C71"/>
              </a:solidFill>
              <a:latin typeface="Calibri"/>
              <a:ea typeface="Calibri"/>
              <a:cs typeface="Calibri"/>
              <a:sym typeface="Calibri"/>
            </a:endParaRPr>
          </a:p>
        </p:txBody>
      </p:sp>
      <p:sp>
        <p:nvSpPr>
          <p:cNvPr id="139" name="Google Shape;139;p36"/>
          <p:cNvSpPr txBox="1"/>
          <p:nvPr/>
        </p:nvSpPr>
        <p:spPr>
          <a:xfrm>
            <a:off x="7695102" y="5074112"/>
            <a:ext cx="2627400" cy="673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3C71"/>
                </a:solidFill>
                <a:latin typeface="Arial"/>
                <a:ea typeface="Arial"/>
                <a:cs typeface="Arial"/>
                <a:sym typeface="Arial"/>
              </a:rPr>
              <a:t>Lawsuits</a:t>
            </a:r>
            <a:endParaRPr b="1" i="0" sz="2400" u="none" cap="none" strike="noStrike">
              <a:solidFill>
                <a:srgbClr val="003C7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3C71"/>
              </a:solidFill>
              <a:latin typeface="Calibri"/>
              <a:ea typeface="Calibri"/>
              <a:cs typeface="Calibri"/>
              <a:sym typeface="Calibri"/>
            </a:endParaRPr>
          </a:p>
        </p:txBody>
      </p:sp>
      <p:sp>
        <p:nvSpPr>
          <p:cNvPr id="140" name="Google Shape;140;p36"/>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1600"/>
              <a:buFont typeface="Arial"/>
              <a:buNone/>
            </a:pPr>
            <a:fld id="{00000000-1234-1234-1234-123412341234}" type="slidenum">
              <a:rPr b="0" i="0" lang="en-US" sz="800" u="none" cap="none" strike="noStrike">
                <a:solidFill>
                  <a:srgbClr val="006197"/>
                </a:solidFill>
                <a:latin typeface="Arial"/>
                <a:ea typeface="Arial"/>
                <a:cs typeface="Arial"/>
                <a:sym typeface="Arial"/>
              </a:rPr>
              <a:t>‹#›</a:t>
            </a:fld>
            <a:endParaRPr b="0" i="0" sz="1600" u="none" cap="none" strike="noStrike">
              <a:solidFill>
                <a:schemeClr val="dk2"/>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7"/>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Your Role In Section 508 Requirements</a:t>
            </a:r>
            <a:endParaRPr/>
          </a:p>
        </p:txBody>
      </p:sp>
      <p:sp>
        <p:nvSpPr>
          <p:cNvPr id="146" name="Google Shape;146;p37"/>
          <p:cNvSpPr txBox="1"/>
          <p:nvPr>
            <p:ph idx="1" type="body"/>
          </p:nvPr>
        </p:nvSpPr>
        <p:spPr>
          <a:xfrm>
            <a:off x="731520" y="1188720"/>
            <a:ext cx="10721705" cy="4976601"/>
          </a:xfrm>
          <a:prstGeom prst="rect">
            <a:avLst/>
          </a:prstGeom>
          <a:noFill/>
          <a:ln>
            <a:noFill/>
          </a:ln>
        </p:spPr>
        <p:txBody>
          <a:bodyPr anchorCtr="0" anchor="ctr" bIns="45700" lIns="91425" spcFirstLastPara="1" rIns="91425" wrap="square" tIns="45700">
            <a:noAutofit/>
          </a:bodyPr>
          <a:lstStyle/>
          <a:p>
            <a:pPr indent="-406400" lvl="0" marL="457200" rtl="0" algn="l">
              <a:lnSpc>
                <a:spcPct val="100000"/>
              </a:lnSpc>
              <a:spcBef>
                <a:spcPts val="700"/>
              </a:spcBef>
              <a:spcAft>
                <a:spcPts val="0"/>
              </a:spcAft>
              <a:buSzPts val="2800"/>
              <a:buFont typeface="Noto Sans Symbols"/>
              <a:buChar char="❑"/>
            </a:pPr>
            <a:r>
              <a:rPr lang="en-US" sz="2200">
                <a:solidFill>
                  <a:srgbClr val="0B3F3A"/>
                </a:solidFill>
              </a:rPr>
              <a:t>Ensure that </a:t>
            </a:r>
            <a:r>
              <a:rPr b="1" lang="en-US" sz="2200">
                <a:solidFill>
                  <a:srgbClr val="0B3F3A"/>
                </a:solidFill>
              </a:rPr>
              <a:t>all ICT procurements </a:t>
            </a:r>
            <a:r>
              <a:rPr lang="en-US" sz="2200">
                <a:solidFill>
                  <a:srgbClr val="0B3F3A"/>
                </a:solidFill>
              </a:rPr>
              <a:t>meet Section 508 standards.</a:t>
            </a:r>
            <a:endParaRPr/>
          </a:p>
          <a:p>
            <a:pPr indent="-406400" lvl="0" marL="457200" rtl="0" algn="l">
              <a:lnSpc>
                <a:spcPct val="100000"/>
              </a:lnSpc>
              <a:spcBef>
                <a:spcPts val="700"/>
              </a:spcBef>
              <a:spcAft>
                <a:spcPts val="0"/>
              </a:spcAft>
              <a:buSzPts val="2800"/>
              <a:buFont typeface="Noto Sans Symbols"/>
              <a:buChar char="❑"/>
            </a:pPr>
            <a:r>
              <a:rPr lang="en-US" sz="2200">
                <a:solidFill>
                  <a:srgbClr val="0B3F3A"/>
                </a:solidFill>
              </a:rPr>
              <a:t>Ensure Section 508 standards are </a:t>
            </a:r>
            <a:r>
              <a:rPr b="1" lang="en-US" sz="2200">
                <a:solidFill>
                  <a:srgbClr val="0B3F3A"/>
                </a:solidFill>
              </a:rPr>
              <a:t>considered</a:t>
            </a:r>
            <a:r>
              <a:rPr lang="en-US" sz="2200">
                <a:solidFill>
                  <a:srgbClr val="0B3F3A"/>
                </a:solidFill>
              </a:rPr>
              <a:t> in the acquisition planning documents and procurement requirements for ICT</a:t>
            </a:r>
            <a:endParaRPr/>
          </a:p>
          <a:p>
            <a:pPr indent="-406400" lvl="0" marL="457200" rtl="0" algn="l">
              <a:lnSpc>
                <a:spcPct val="100000"/>
              </a:lnSpc>
              <a:spcBef>
                <a:spcPts val="700"/>
              </a:spcBef>
              <a:spcAft>
                <a:spcPts val="0"/>
              </a:spcAft>
              <a:buSzPts val="2800"/>
              <a:buFont typeface="Noto Sans Symbols"/>
              <a:buChar char="❑"/>
            </a:pPr>
            <a:r>
              <a:rPr b="1" lang="en-US" sz="2200">
                <a:solidFill>
                  <a:srgbClr val="0B3F3A"/>
                </a:solidFill>
              </a:rPr>
              <a:t>Include appropriate</a:t>
            </a:r>
            <a:r>
              <a:rPr lang="en-US" sz="2200">
                <a:solidFill>
                  <a:srgbClr val="0B3F3A"/>
                </a:solidFill>
              </a:rPr>
              <a:t> Section 508 accessibility standards in requirements and acquisition planning documents and agreements.</a:t>
            </a:r>
            <a:endParaRPr/>
          </a:p>
          <a:p>
            <a:pPr indent="-406400" lvl="0" marL="457200" rtl="0" algn="l">
              <a:lnSpc>
                <a:spcPct val="100000"/>
              </a:lnSpc>
              <a:spcBef>
                <a:spcPts val="700"/>
              </a:spcBef>
              <a:spcAft>
                <a:spcPts val="0"/>
              </a:spcAft>
              <a:buSzPts val="2800"/>
              <a:buFont typeface="Noto Sans Symbols"/>
              <a:buChar char="❑"/>
            </a:pPr>
            <a:r>
              <a:rPr lang="en-US" sz="2200">
                <a:solidFill>
                  <a:srgbClr val="0B3F3A"/>
                </a:solidFill>
              </a:rPr>
              <a:t>Assess and validate that </a:t>
            </a:r>
            <a:r>
              <a:rPr b="1" lang="en-US" sz="2200">
                <a:solidFill>
                  <a:srgbClr val="0B3F3A"/>
                </a:solidFill>
              </a:rPr>
              <a:t>deliverables </a:t>
            </a:r>
            <a:r>
              <a:rPr lang="en-US" sz="2200">
                <a:solidFill>
                  <a:srgbClr val="0B3F3A"/>
                </a:solidFill>
              </a:rPr>
              <a:t>meet the accessibility standards.</a:t>
            </a:r>
            <a:endParaRPr/>
          </a:p>
        </p:txBody>
      </p:sp>
      <p:sp>
        <p:nvSpPr>
          <p:cNvPr id="147" name="Google Shape;147;p37"/>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6197"/>
                </a:solidFill>
                <a:latin typeface="Arial"/>
                <a:ea typeface="Arial"/>
                <a:cs typeface="Arial"/>
                <a:sym typeface="Arial"/>
              </a:rPr>
              <a:t>‹#›</a:t>
            </a:fld>
            <a:endParaRPr b="0" i="0" sz="800" u="none" cap="none" strike="noStrike">
              <a:solidFill>
                <a:srgbClr val="006197"/>
              </a:solidFill>
              <a:latin typeface="Arial"/>
              <a:ea typeface="Arial"/>
              <a:cs typeface="Arial"/>
              <a:sym typeface="Arial"/>
            </a:endParaRPr>
          </a:p>
        </p:txBody>
      </p:sp>
      <p:pic>
        <p:nvPicPr>
          <p:cNvPr id="148" name="Google Shape;148;p37"/>
          <p:cNvPicPr preferRelativeResize="0"/>
          <p:nvPr/>
        </p:nvPicPr>
        <p:blipFill rotWithShape="1">
          <a:blip r:embed="rId3">
            <a:alphaModFix/>
          </a:blip>
          <a:srcRect b="0" l="0" r="0" t="0"/>
          <a:stretch/>
        </p:blipFill>
        <p:spPr>
          <a:xfrm>
            <a:off x="10038023" y="982585"/>
            <a:ext cx="1143000" cy="11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8"/>
          <p:cNvSpPr txBox="1"/>
          <p:nvPr>
            <p:ph type="title"/>
          </p:nvPr>
        </p:nvSpPr>
        <p:spPr>
          <a:xfrm>
            <a:off x="508001" y="2305250"/>
            <a:ext cx="11165841" cy="224749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1400"/>
              <a:buFont typeface="Arial"/>
              <a:buNone/>
            </a:pPr>
            <a:r>
              <a:rPr lang="en-US"/>
              <a:t>ART Enhancements &amp; Demo</a:t>
            </a:r>
            <a:endParaRPr/>
          </a:p>
        </p:txBody>
      </p:sp>
      <p:sp>
        <p:nvSpPr>
          <p:cNvPr id="154" name="Google Shape;154;p38"/>
          <p:cNvSpPr txBox="1"/>
          <p:nvPr>
            <p:ph idx="12" type="sldNum"/>
          </p:nvPr>
        </p:nvSpPr>
        <p:spPr>
          <a:xfrm>
            <a:off x="11658600" y="6437313"/>
            <a:ext cx="533400" cy="18256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9"/>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What is ART?</a:t>
            </a:r>
            <a:endParaRPr/>
          </a:p>
        </p:txBody>
      </p:sp>
      <p:pic>
        <p:nvPicPr>
          <p:cNvPr descr="Screenshot of the homepage for the Accessibility Requirements Tool (ART) showing the large &quot;Select to get started&quot; and &quot;Continue where you left off&quot; buttons. " id="160" name="Google Shape;160;p39"/>
          <p:cNvPicPr preferRelativeResize="0"/>
          <p:nvPr/>
        </p:nvPicPr>
        <p:blipFill rotWithShape="1">
          <a:blip r:embed="rId3">
            <a:alphaModFix/>
          </a:blip>
          <a:srcRect b="0" l="0" r="0" t="0"/>
          <a:stretch/>
        </p:blipFill>
        <p:spPr>
          <a:xfrm>
            <a:off x="568556" y="1218707"/>
            <a:ext cx="5304399" cy="4969226"/>
          </a:xfrm>
          <a:prstGeom prst="rect">
            <a:avLst/>
          </a:prstGeom>
          <a:noFill/>
          <a:ln>
            <a:noFill/>
          </a:ln>
        </p:spPr>
      </p:pic>
      <p:sp>
        <p:nvSpPr>
          <p:cNvPr descr="ART stands for: Accessibility Requirements Tool *No, not our former colleague, Arthur" id="161" name="Google Shape;161;p39"/>
          <p:cNvSpPr txBox="1"/>
          <p:nvPr>
            <p:ph idx="1" type="body"/>
          </p:nvPr>
        </p:nvSpPr>
        <p:spPr>
          <a:xfrm>
            <a:off x="6095999" y="1413164"/>
            <a:ext cx="5352287" cy="4442691"/>
          </a:xfrm>
          <a:prstGeom prst="rect">
            <a:avLst/>
          </a:prstGeom>
          <a:solidFill>
            <a:srgbClr val="003C71"/>
          </a:solidFill>
          <a:ln>
            <a:noFill/>
          </a:ln>
        </p:spPr>
        <p:txBody>
          <a:bodyPr anchorCtr="0" anchor="t" bIns="0" lIns="1005825" spcFirstLastPara="1" rIns="1005825" wrap="square" tIns="0">
            <a:noAutofit/>
          </a:bodyPr>
          <a:lstStyle/>
          <a:p>
            <a:pPr indent="0" lvl="0" marL="0" rtl="0" algn="l">
              <a:lnSpc>
                <a:spcPct val="90000"/>
              </a:lnSpc>
              <a:spcBef>
                <a:spcPts val="0"/>
              </a:spcBef>
              <a:spcAft>
                <a:spcPts val="0"/>
              </a:spcAft>
              <a:buClr>
                <a:schemeClr val="dk1"/>
              </a:buClr>
              <a:buSzPts val="1100"/>
              <a:buFont typeface="Arial"/>
              <a:buNone/>
            </a:pPr>
            <a:r>
              <a:t/>
            </a:r>
            <a:endParaRPr b="1" sz="1800">
              <a:solidFill>
                <a:schemeClr val="dk1"/>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t/>
            </a:r>
            <a:endParaRPr b="1" sz="3600">
              <a:solidFill>
                <a:schemeClr val="dk1"/>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rPr b="1" lang="en-US" sz="3600">
                <a:solidFill>
                  <a:schemeClr val="lt1"/>
                </a:solidFill>
                <a:latin typeface="Open Sans"/>
                <a:ea typeface="Open Sans"/>
                <a:cs typeface="Open Sans"/>
                <a:sym typeface="Open Sans"/>
              </a:rPr>
              <a:t>ART </a:t>
            </a:r>
            <a:r>
              <a:rPr lang="en-US" sz="3600">
                <a:solidFill>
                  <a:schemeClr val="lt1"/>
                </a:solidFill>
                <a:latin typeface="Open Sans"/>
                <a:ea typeface="Open Sans"/>
                <a:cs typeface="Open Sans"/>
                <a:sym typeface="Open Sans"/>
              </a:rPr>
              <a:t>stands for:</a:t>
            </a:r>
            <a:endParaRPr/>
          </a:p>
          <a:p>
            <a:pPr indent="0" lvl="0" marL="0" rtl="0" algn="l">
              <a:lnSpc>
                <a:spcPct val="90000"/>
              </a:lnSpc>
              <a:spcBef>
                <a:spcPts val="0"/>
              </a:spcBef>
              <a:spcAft>
                <a:spcPts val="0"/>
              </a:spcAft>
              <a:buClr>
                <a:schemeClr val="dk1"/>
              </a:buClr>
              <a:buSzPts val="1100"/>
              <a:buFont typeface="Arial"/>
              <a:buNone/>
            </a:pPr>
            <a:r>
              <a:t/>
            </a:r>
            <a:endParaRPr sz="3600">
              <a:solidFill>
                <a:schemeClr val="lt1"/>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100"/>
              <a:buFont typeface="Arial"/>
              <a:buNone/>
            </a:pPr>
            <a:r>
              <a:rPr b="1" lang="en-US" sz="3600">
                <a:solidFill>
                  <a:schemeClr val="lt1"/>
                </a:solidFill>
                <a:latin typeface="Open Sans"/>
                <a:ea typeface="Open Sans"/>
                <a:cs typeface="Open Sans"/>
                <a:sym typeface="Open Sans"/>
              </a:rPr>
              <a:t>A</a:t>
            </a:r>
            <a:r>
              <a:rPr lang="en-US" sz="3600">
                <a:solidFill>
                  <a:schemeClr val="lt1"/>
                </a:solidFill>
                <a:latin typeface="Open Sans"/>
                <a:ea typeface="Open Sans"/>
                <a:cs typeface="Open Sans"/>
                <a:sym typeface="Open Sans"/>
              </a:rPr>
              <a:t>ccessibility </a:t>
            </a:r>
            <a:endParaRPr sz="3600">
              <a:solidFill>
                <a:schemeClr val="lt1"/>
              </a:solidFill>
            </a:endParaRPr>
          </a:p>
          <a:p>
            <a:pPr indent="0" lvl="0" marL="0" rtl="0" algn="l">
              <a:lnSpc>
                <a:spcPct val="90000"/>
              </a:lnSpc>
              <a:spcBef>
                <a:spcPts val="0"/>
              </a:spcBef>
              <a:spcAft>
                <a:spcPts val="0"/>
              </a:spcAft>
              <a:buClr>
                <a:schemeClr val="dk1"/>
              </a:buClr>
              <a:buSzPts val="1100"/>
              <a:buFont typeface="Arial"/>
              <a:buNone/>
            </a:pPr>
            <a:r>
              <a:rPr b="1" lang="en-US" sz="3600">
                <a:solidFill>
                  <a:schemeClr val="lt1"/>
                </a:solidFill>
                <a:latin typeface="Open Sans"/>
                <a:ea typeface="Open Sans"/>
                <a:cs typeface="Open Sans"/>
                <a:sym typeface="Open Sans"/>
              </a:rPr>
              <a:t>R</a:t>
            </a:r>
            <a:r>
              <a:rPr lang="en-US" sz="3600">
                <a:solidFill>
                  <a:schemeClr val="lt1"/>
                </a:solidFill>
                <a:latin typeface="Open Sans"/>
                <a:ea typeface="Open Sans"/>
                <a:cs typeface="Open Sans"/>
                <a:sym typeface="Open Sans"/>
              </a:rPr>
              <a:t>equirements </a:t>
            </a:r>
            <a:endParaRPr sz="3600">
              <a:solidFill>
                <a:schemeClr val="lt1"/>
              </a:solidFill>
            </a:endParaRPr>
          </a:p>
          <a:p>
            <a:pPr indent="0" lvl="0" marL="0" rtl="0" algn="l">
              <a:lnSpc>
                <a:spcPct val="90000"/>
              </a:lnSpc>
              <a:spcBef>
                <a:spcPts val="0"/>
              </a:spcBef>
              <a:spcAft>
                <a:spcPts val="0"/>
              </a:spcAft>
              <a:buClr>
                <a:schemeClr val="dk1"/>
              </a:buClr>
              <a:buSzPts val="1100"/>
              <a:buFont typeface="Arial"/>
              <a:buNone/>
            </a:pPr>
            <a:r>
              <a:rPr b="1" lang="en-US" sz="3600">
                <a:solidFill>
                  <a:schemeClr val="lt1"/>
                </a:solidFill>
                <a:latin typeface="Open Sans"/>
                <a:ea typeface="Open Sans"/>
                <a:cs typeface="Open Sans"/>
                <a:sym typeface="Open Sans"/>
              </a:rPr>
              <a:t>T</a:t>
            </a:r>
            <a:r>
              <a:rPr lang="en-US" sz="3600">
                <a:solidFill>
                  <a:schemeClr val="lt1"/>
                </a:solidFill>
                <a:latin typeface="Open Sans"/>
                <a:ea typeface="Open Sans"/>
                <a:cs typeface="Open Sans"/>
                <a:sym typeface="Open Sans"/>
              </a:rPr>
              <a:t>ool</a:t>
            </a:r>
            <a:endParaRPr/>
          </a:p>
          <a:p>
            <a:pPr indent="0" lvl="0" marL="0" rtl="0" algn="l">
              <a:lnSpc>
                <a:spcPct val="90000"/>
              </a:lnSpc>
              <a:spcBef>
                <a:spcPts val="0"/>
              </a:spcBef>
              <a:spcAft>
                <a:spcPts val="0"/>
              </a:spcAft>
              <a:buClr>
                <a:schemeClr val="dk1"/>
              </a:buClr>
              <a:buSzPts val="1100"/>
              <a:buFont typeface="Arial"/>
              <a:buNone/>
            </a:pPr>
            <a:r>
              <a:t/>
            </a:r>
            <a:endParaRPr sz="2000">
              <a:solidFill>
                <a:schemeClr val="lt1"/>
              </a:solidFill>
              <a:latin typeface="Open Sans"/>
              <a:ea typeface="Open Sans"/>
              <a:cs typeface="Open Sans"/>
              <a:sym typeface="Open Sans"/>
            </a:endParaRPr>
          </a:p>
          <a:p>
            <a:pPr indent="0" lvl="0" marL="0" rtl="0" algn="ctr">
              <a:lnSpc>
                <a:spcPct val="90000"/>
              </a:lnSpc>
              <a:spcBef>
                <a:spcPts val="0"/>
              </a:spcBef>
              <a:spcAft>
                <a:spcPts val="0"/>
              </a:spcAft>
              <a:buClr>
                <a:schemeClr val="dk1"/>
              </a:buClr>
              <a:buSzPts val="1100"/>
              <a:buFont typeface="Arial"/>
              <a:buNone/>
            </a:pPr>
            <a:r>
              <a:rPr lang="en-US" sz="1400">
                <a:solidFill>
                  <a:schemeClr val="lt1"/>
                </a:solidFill>
                <a:latin typeface="Open Sans"/>
                <a:ea typeface="Open Sans"/>
                <a:cs typeface="Open Sans"/>
                <a:sym typeface="Open Sans"/>
              </a:rPr>
              <a:t>*No, not our former colleague, Arthur</a:t>
            </a:r>
            <a:endParaRPr sz="1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40"/>
          <p:cNvSpPr txBox="1"/>
          <p:nvPr>
            <p:ph type="title"/>
          </p:nvPr>
        </p:nvSpPr>
        <p:spPr>
          <a:xfrm>
            <a:off x="731520" y="548640"/>
            <a:ext cx="10721705" cy="433945"/>
          </a:xfrm>
          <a:prstGeom prst="rect">
            <a:avLst/>
          </a:prstGeom>
          <a:noFill/>
          <a:ln>
            <a:noFill/>
          </a:ln>
        </p:spPr>
        <p:txBody>
          <a:bodyPr anchorCtr="0" anchor="t" bIns="0" lIns="0" spcFirstLastPara="1" rIns="0" wrap="square" tIns="45700">
            <a:spAutoFit/>
          </a:bodyPr>
          <a:lstStyle/>
          <a:p>
            <a:pPr indent="0" lvl="0" marL="0" marR="0" rtl="0" algn="l">
              <a:lnSpc>
                <a:spcPct val="90000"/>
              </a:lnSpc>
              <a:spcBef>
                <a:spcPts val="0"/>
              </a:spcBef>
              <a:spcAft>
                <a:spcPts val="0"/>
              </a:spcAft>
              <a:buClr>
                <a:srgbClr val="000000"/>
              </a:buClr>
              <a:buSzPts val="1400"/>
              <a:buFont typeface="Arial"/>
              <a:buNone/>
            </a:pPr>
            <a:r>
              <a:rPr lang="en-US"/>
              <a:t>ART Enhancements</a:t>
            </a:r>
            <a:endParaRPr/>
          </a:p>
        </p:txBody>
      </p:sp>
      <p:sp>
        <p:nvSpPr>
          <p:cNvPr id="167" name="Google Shape;167;p40"/>
          <p:cNvSpPr txBox="1"/>
          <p:nvPr>
            <p:ph idx="1" type="body"/>
          </p:nvPr>
        </p:nvSpPr>
        <p:spPr>
          <a:xfrm>
            <a:off x="731520" y="1188720"/>
            <a:ext cx="10721705" cy="4976601"/>
          </a:xfrm>
          <a:prstGeom prst="rect">
            <a:avLst/>
          </a:prstGeom>
          <a:noFill/>
          <a:ln>
            <a:noFill/>
          </a:ln>
        </p:spPr>
        <p:txBody>
          <a:bodyPr anchorCtr="0" anchor="ctr" bIns="45700" lIns="91425" spcFirstLastPara="1" rIns="91425" wrap="square" tIns="45700">
            <a:noAutofit/>
          </a:bodyPr>
          <a:lstStyle/>
          <a:p>
            <a:pPr indent="-406400" lvl="0" marL="457200" marR="0" rtl="0" algn="l">
              <a:lnSpc>
                <a:spcPct val="100000"/>
              </a:lnSpc>
              <a:spcBef>
                <a:spcPts val="700"/>
              </a:spcBef>
              <a:spcAft>
                <a:spcPts val="0"/>
              </a:spcAft>
              <a:buClr>
                <a:srgbClr val="0E8775"/>
              </a:buClr>
              <a:buSzPts val="2800"/>
              <a:buFont typeface="Arial"/>
              <a:buChar char="•"/>
            </a:pPr>
            <a:r>
              <a:rPr lang="en-US" sz="2200"/>
              <a:t>Built with Angular 15 and available open-source on GitHub.</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Accessible via Section508.gov and hosted on Cloud.gov Pages.</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Fully mobile-friendly for access across devices.</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Allows saving completed forms in multiple formats—DOCX and JSON.</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Supports resuming work by uploading a saved JSON file.</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Includes a data dictionary of Section 508 requirements for each category.</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Designed for easy integration with other platforms and software.</a:t>
            </a:r>
            <a:endParaRPr/>
          </a:p>
          <a:p>
            <a:pPr indent="-406400" lvl="0" marL="457200" marR="0" rtl="0" algn="l">
              <a:lnSpc>
                <a:spcPct val="100000"/>
              </a:lnSpc>
              <a:spcBef>
                <a:spcPts val="700"/>
              </a:spcBef>
              <a:spcAft>
                <a:spcPts val="0"/>
              </a:spcAft>
              <a:buClr>
                <a:srgbClr val="0E8775"/>
              </a:buClr>
              <a:buSzPts val="2800"/>
              <a:buFont typeface="Arial"/>
              <a:buChar char="•"/>
            </a:pPr>
            <a:r>
              <a:rPr lang="en-US" sz="2200"/>
              <a:t>Cut procurement flow completion time by 50%.</a:t>
            </a:r>
            <a:endParaRPr/>
          </a:p>
        </p:txBody>
      </p:sp>
      <p:sp>
        <p:nvSpPr>
          <p:cNvPr id="168" name="Google Shape;168;p40"/>
          <p:cNvSpPr txBox="1"/>
          <p:nvPr>
            <p:ph idx="12" type="sldNum"/>
          </p:nvPr>
        </p:nvSpPr>
        <p:spPr>
          <a:xfrm>
            <a:off x="10914323" y="6437376"/>
            <a:ext cx="533400" cy="182880"/>
          </a:xfrm>
          <a:prstGeom prst="rect">
            <a:avLst/>
          </a:prstGeom>
          <a:noFill/>
          <a:ln>
            <a:noFill/>
          </a:ln>
        </p:spPr>
        <p:txBody>
          <a:bodyPr anchorCtr="0" anchor="ctr" bIns="0" lIns="0" spcFirstLastPara="1" rIns="0" wrap="square" tIns="0">
            <a:noAutofit/>
          </a:bodyPr>
          <a:lstStyle/>
          <a:p>
            <a:pPr indent="0" lvl="0" marL="0" marR="0" rtl="0" algn="r">
              <a:lnSpc>
                <a:spcPct val="100000"/>
              </a:lnSpc>
              <a:spcBef>
                <a:spcPts val="0"/>
              </a:spcBef>
              <a:spcAft>
                <a:spcPts val="0"/>
              </a:spcAft>
              <a:buClr>
                <a:srgbClr val="000000"/>
              </a:buClr>
              <a:buSzPts val="800"/>
              <a:buFont typeface="Arial"/>
              <a:buNone/>
            </a:pPr>
            <a:fld id="{00000000-1234-1234-1234-123412341234}" type="slidenum">
              <a:rPr b="0" i="0" lang="en-US" sz="800" u="none" cap="none" strike="noStrike">
                <a:solidFill>
                  <a:srgbClr val="006197"/>
                </a:solidFill>
                <a:latin typeface="Arial"/>
                <a:ea typeface="Arial"/>
                <a:cs typeface="Arial"/>
                <a:sym typeface="Arial"/>
              </a:rPr>
              <a:t>‹#›</a:t>
            </a:fld>
            <a:endParaRPr b="0" i="0" sz="800" u="none" cap="none" strike="noStrike">
              <a:solidFill>
                <a:srgbClr val="006197"/>
              </a:solidFill>
              <a:latin typeface="Arial"/>
              <a:ea typeface="Arial"/>
              <a:cs typeface="Arial"/>
              <a:sym typeface="Arial"/>
            </a:endParaRPr>
          </a:p>
        </p:txBody>
      </p:sp>
      <p:pic>
        <p:nvPicPr>
          <p:cNvPr id="169" name="Google Shape;169;p40"/>
          <p:cNvPicPr preferRelativeResize="0"/>
          <p:nvPr/>
        </p:nvPicPr>
        <p:blipFill rotWithShape="1">
          <a:blip r:embed="rId3">
            <a:alphaModFix/>
          </a:blip>
          <a:srcRect b="0" l="0" r="0" t="0"/>
          <a:stretch/>
        </p:blipFill>
        <p:spPr>
          <a:xfrm>
            <a:off x="10317480" y="982585"/>
            <a:ext cx="1143000" cy="1143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2022-08-30T12:32:18Z</dcterms:created>
  <dc:creator>Michael Horton</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ies>
</file>