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2" r:id="rId5"/>
  </p:sldMasterIdLst>
  <p:notesMasterIdLst>
    <p:notesMasterId r:id="rId30"/>
  </p:notesMasterIdLst>
  <p:handoutMasterIdLst>
    <p:handoutMasterId r:id="rId31"/>
  </p:handoutMasterIdLst>
  <p:sldIdLst>
    <p:sldId id="260" r:id="rId6"/>
    <p:sldId id="262" r:id="rId7"/>
    <p:sldId id="288" r:id="rId8"/>
    <p:sldId id="265" r:id="rId9"/>
    <p:sldId id="266" r:id="rId10"/>
    <p:sldId id="272" r:id="rId11"/>
    <p:sldId id="267" r:id="rId12"/>
    <p:sldId id="268" r:id="rId13"/>
    <p:sldId id="282" r:id="rId14"/>
    <p:sldId id="271" r:id="rId15"/>
    <p:sldId id="270" r:id="rId16"/>
    <p:sldId id="274" r:id="rId17"/>
    <p:sldId id="289" r:id="rId18"/>
    <p:sldId id="273" r:id="rId19"/>
    <p:sldId id="276" r:id="rId20"/>
    <p:sldId id="280" r:id="rId21"/>
    <p:sldId id="279" r:id="rId22"/>
    <p:sldId id="278" r:id="rId23"/>
    <p:sldId id="263" r:id="rId24"/>
    <p:sldId id="283" r:id="rId25"/>
    <p:sldId id="284" r:id="rId26"/>
    <p:sldId id="275" r:id="rId27"/>
    <p:sldId id="286" r:id="rId28"/>
    <p:sldId id="287" r:id="rId29"/>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2" pos="504" userDrawn="1">
          <p15:clr>
            <a:srgbClr val="A4A3A4"/>
          </p15:clr>
        </p15:guide>
        <p15:guide id="4" pos="336" userDrawn="1">
          <p15:clr>
            <a:srgbClr val="A4A3A4"/>
          </p15:clr>
        </p15:guide>
        <p15:guide id="5" orient="horz" pos="216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2" roundtripDataSignature="AMtx7mjMI+POWCECE2umM1c8Db0XP2bT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4BD"/>
    <a:srgbClr val="0B3F3A"/>
    <a:srgbClr val="EBF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6FE5DE-88FD-4D29-95B9-DF1500E0ED20}" v="1" dt="2025-05-12T09:28:58.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83" autoAdjust="0"/>
  </p:normalViewPr>
  <p:slideViewPr>
    <p:cSldViewPr snapToGrid="0">
      <p:cViewPr varScale="1">
        <p:scale>
          <a:sx n="107" d="100"/>
          <a:sy n="107" d="100"/>
        </p:scale>
        <p:origin x="1002" y="114"/>
      </p:cViewPr>
      <p:guideLst>
        <p:guide pos="504"/>
        <p:guide pos="336"/>
        <p:guide orient="horz" pos="2160"/>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customschemas.google.com/relationships/presentationmetadata" Target="metadata"/><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FD27CD-9477-4322-A266-1945C15142D3}"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8622188A-03BF-4440-B8AB-799122B2D989}">
      <dgm:prSet/>
      <dgm:spPr>
        <a:solidFill>
          <a:schemeClr val="accent2">
            <a:lumMod val="20000"/>
            <a:lumOff val="80000"/>
          </a:schemeClr>
        </a:solidFill>
      </dgm:spPr>
      <dgm:t>
        <a:bodyPr/>
        <a:lstStyle/>
        <a:p>
          <a:pPr algn="ctr"/>
          <a:r>
            <a:rPr lang="en-US" dirty="0">
              <a:solidFill>
                <a:srgbClr val="0B3F3A"/>
              </a:solidFill>
              <a:latin typeface="Arial" panose="020B0604020202020204" pitchFamily="34" charset="0"/>
              <a:cs typeface="Arial" panose="020B0604020202020204" pitchFamily="34" charset="0"/>
            </a:rPr>
            <a:t>Q &amp; A</a:t>
          </a:r>
        </a:p>
      </dgm:t>
      <dgm:extLst>
        <a:ext uri="{E40237B7-FDA0-4F09-8148-C483321AD2D9}">
          <dgm14:cNvPr xmlns:dgm14="http://schemas.microsoft.com/office/drawing/2010/diagram" id="0" name="" descr="Q&amp;A"/>
        </a:ext>
      </dgm:extLst>
    </dgm:pt>
    <dgm:pt modelId="{55D73056-5623-4610-A0CA-8031FE4BF7AD}" type="parTrans" cxnId="{77C4B4D5-7084-4CE9-963F-FB9FE182F9AA}">
      <dgm:prSet/>
      <dgm:spPr/>
      <dgm:t>
        <a:bodyPr/>
        <a:lstStyle/>
        <a:p>
          <a:endParaRPr lang="en-US"/>
        </a:p>
      </dgm:t>
    </dgm:pt>
    <dgm:pt modelId="{887438D9-ECCC-4DF5-A4AB-3C8C3907655E}" type="sibTrans" cxnId="{77C4B4D5-7084-4CE9-963F-FB9FE182F9AA}">
      <dgm:prSet/>
      <dgm:spPr/>
      <dgm:t>
        <a:bodyPr/>
        <a:lstStyle/>
        <a:p>
          <a:endParaRPr lang="en-US"/>
        </a:p>
      </dgm:t>
    </dgm:pt>
    <dgm:pt modelId="{2945C849-0818-4F38-9831-2C0487FFD7BA}" type="pres">
      <dgm:prSet presAssocID="{5FFD27CD-9477-4322-A266-1945C15142D3}" presName="linear" presStyleCnt="0">
        <dgm:presLayoutVars>
          <dgm:animLvl val="lvl"/>
          <dgm:resizeHandles val="exact"/>
        </dgm:presLayoutVars>
      </dgm:prSet>
      <dgm:spPr/>
    </dgm:pt>
    <dgm:pt modelId="{48FC4979-1A0D-43AA-B683-BCA9F4BECE7D}" type="pres">
      <dgm:prSet presAssocID="{8622188A-03BF-4440-B8AB-799122B2D989}" presName="parentText" presStyleLbl="node1" presStyleIdx="0" presStyleCnt="1" custLinFactY="-13020" custLinFactNeighborX="-8000" custLinFactNeighborY="-100000">
        <dgm:presLayoutVars>
          <dgm:chMax val="0"/>
          <dgm:bulletEnabled val="1"/>
        </dgm:presLayoutVars>
      </dgm:prSet>
      <dgm:spPr/>
    </dgm:pt>
  </dgm:ptLst>
  <dgm:cxnLst>
    <dgm:cxn modelId="{EFACBB3E-D75D-4294-A2B9-5AF335ED225D}" type="presOf" srcId="{8622188A-03BF-4440-B8AB-799122B2D989}" destId="{48FC4979-1A0D-43AA-B683-BCA9F4BECE7D}" srcOrd="0" destOrd="0" presId="urn:microsoft.com/office/officeart/2005/8/layout/vList2"/>
    <dgm:cxn modelId="{77C4B4D5-7084-4CE9-963F-FB9FE182F9AA}" srcId="{5FFD27CD-9477-4322-A266-1945C15142D3}" destId="{8622188A-03BF-4440-B8AB-799122B2D989}" srcOrd="0" destOrd="0" parTransId="{55D73056-5623-4610-A0CA-8031FE4BF7AD}" sibTransId="{887438D9-ECCC-4DF5-A4AB-3C8C3907655E}"/>
    <dgm:cxn modelId="{09EE9DEE-BAA7-4997-87E9-F8DAB3F70E8F}" type="presOf" srcId="{5FFD27CD-9477-4322-A266-1945C15142D3}" destId="{2945C849-0818-4F38-9831-2C0487FFD7BA}" srcOrd="0" destOrd="0" presId="urn:microsoft.com/office/officeart/2005/8/layout/vList2"/>
    <dgm:cxn modelId="{19A6FF01-903A-4F4A-B023-133ECCA8D110}" type="presParOf" srcId="{2945C849-0818-4F38-9831-2C0487FFD7BA}" destId="{48FC4979-1A0D-43AA-B683-BCA9F4BECE7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C4979-1A0D-43AA-B683-BCA9F4BECE7D}">
      <dsp:nvSpPr>
        <dsp:cNvPr id="0" name=""/>
        <dsp:cNvSpPr/>
      </dsp:nvSpPr>
      <dsp:spPr>
        <a:xfrm>
          <a:off x="0" y="0"/>
          <a:ext cx="7886700" cy="1521000"/>
        </a:xfrm>
        <a:prstGeom prst="roundRect">
          <a:avLst/>
        </a:prstGeom>
        <a:solidFill>
          <a:schemeClr val="accent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solidFill>
                <a:srgbClr val="0B3F3A"/>
              </a:solidFill>
              <a:latin typeface="Arial" panose="020B0604020202020204" pitchFamily="34" charset="0"/>
              <a:cs typeface="Arial" panose="020B0604020202020204" pitchFamily="34" charset="0"/>
            </a:rPr>
            <a:t>Q &amp; A</a:t>
          </a:r>
        </a:p>
      </dsp:txBody>
      <dsp:txXfrm>
        <a:off x="74249" y="74249"/>
        <a:ext cx="7738202" cy="1372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DCEAC1-5219-504A-78D4-C1487A267379}"/>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63D727C-ED36-F861-3D1B-3BD6A0820EF3}"/>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D8815A39-9081-49C4-BFC2-8FEA21D618BB}" type="datetimeFigureOut">
              <a:rPr lang="en-US" smtClean="0"/>
              <a:t>5/13/2025</a:t>
            </a:fld>
            <a:endParaRPr lang="en-US"/>
          </a:p>
        </p:txBody>
      </p:sp>
      <p:sp>
        <p:nvSpPr>
          <p:cNvPr id="4" name="Footer Placeholder 3">
            <a:extLst>
              <a:ext uri="{FF2B5EF4-FFF2-40B4-BE49-F238E27FC236}">
                <a16:creationId xmlns:a16="http://schemas.microsoft.com/office/drawing/2014/main" id="{87B189A0-93ED-7748-D7EA-A5A5E679A5B2}"/>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097F28E-C527-62C9-C06C-D790F4DA5483}"/>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9F8753AB-B732-4205-A9AE-0F8A3F0D8C2B}" type="slidenum">
              <a:rPr lang="en-US" smtClean="0"/>
              <a:t>‹#›</a:t>
            </a:fld>
            <a:endParaRPr lang="en-US"/>
          </a:p>
        </p:txBody>
      </p:sp>
    </p:spTree>
    <p:extLst>
      <p:ext uri="{BB962C8B-B14F-4D97-AF65-F5344CB8AC3E}">
        <p14:creationId xmlns:p14="http://schemas.microsoft.com/office/powerpoint/2010/main" val="1553994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dirty="0"/>
              <a:t>Good </a:t>
            </a:r>
            <a:r>
              <a:rPr lang="en-US" dirty="0"/>
              <a:t>morning and</a:t>
            </a:r>
            <a:r>
              <a:rPr dirty="0"/>
              <a:t> thank you for joining.</a:t>
            </a:r>
            <a:endParaRPr lang="en-US" dirty="0"/>
          </a:p>
          <a:p>
            <a:endParaRPr dirty="0"/>
          </a:p>
          <a:p>
            <a:r>
              <a:rPr dirty="0"/>
              <a:t>I’m Frederick Harris, but I go by Fred. I serve as the Division Chief for User Interface and Metrics at the Defense Technical Information Center</a:t>
            </a:r>
            <a:r>
              <a:rPr lang="en-US" dirty="0"/>
              <a:t>, often abbreviate DTIC.</a:t>
            </a:r>
          </a:p>
          <a:p>
            <a:endParaRPr dirty="0"/>
          </a:p>
          <a:p>
            <a:r>
              <a:rPr dirty="0"/>
              <a:t>I’m a certified Project Management Professional (PMP). The Section 508 program, including the annual assessment process, is part of my division’s oversight.</a:t>
            </a:r>
          </a:p>
          <a:p>
            <a:endParaRPr dirty="0"/>
          </a:p>
          <a:p>
            <a:r>
              <a:rPr dirty="0"/>
              <a:t>I want to start by recognizing the depth of experience and </a:t>
            </a:r>
            <a:r>
              <a:rPr lang="en-US" dirty="0"/>
              <a:t>profound </a:t>
            </a:r>
            <a:r>
              <a:rPr dirty="0"/>
              <a:t>commitment many of you bring to accessibility compliance. The goal of this session is to offer a project-oriented perspective that can help organize and sustain efforts like the Section 508 Annual Assessment</a:t>
            </a:r>
            <a:r>
              <a:rPr lang="en-US" dirty="0"/>
              <a:t>.</a:t>
            </a:r>
            <a:endParaRPr dirty="0"/>
          </a:p>
          <a:p>
            <a:endParaRPr dirty="0"/>
          </a:p>
          <a:p>
            <a:r>
              <a:rPr dirty="0"/>
              <a:t>My focus today is not on the content of the assessment itself, but on how project management principles can support the planning, coordination, and delivery of that work more efficiently and predictably.</a:t>
            </a:r>
          </a:p>
          <a:p>
            <a:endParaRPr dirty="0"/>
          </a:p>
          <a:p>
            <a:r>
              <a:rPr dirty="0"/>
              <a:t>We’ll explore how structured framing, including defined roles, timelines, and workflows, can help strengthen what many of you are already doing, especially as agencies work toward more repeatable and scalable Section 508 submission processes.</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93732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As execution moves forward, we shift into the Monitor phase — and this runs in parallel.</a:t>
            </a:r>
            <a:br>
              <a:rPr lang="en-US" dirty="0"/>
            </a:br>
            <a:r>
              <a:rPr lang="en-US" dirty="0"/>
              <a:t>Monitoring isn’t something that happens after the work is done — it’s something that happens while the work is happening.</a:t>
            </a:r>
          </a:p>
          <a:p>
            <a:pPr>
              <a:buNone/>
            </a:pPr>
            <a:endParaRPr lang="en-US" dirty="0"/>
          </a:p>
          <a:p>
            <a:pPr>
              <a:buNone/>
            </a:pPr>
            <a:r>
              <a:rPr lang="en-US" dirty="0"/>
              <a:t>In this phase, your job is to keep track of progress against the schedule. Are contributors meeting their deadlines? Are tasks moving forward or getting stuck? Monitoring helps you spot issues early so you can adjust before they become blockers.</a:t>
            </a:r>
          </a:p>
          <a:p>
            <a:pPr>
              <a:buNone/>
            </a:pPr>
            <a:endParaRPr lang="en-US" dirty="0"/>
          </a:p>
          <a:p>
            <a:pPr>
              <a:buNone/>
            </a:pPr>
            <a:r>
              <a:rPr lang="en-US" dirty="0"/>
              <a:t>One of the most practical ways to do this is through milestone check-ins. These don’t have to be formal. A weekly or biweekly meeting, even a simple status report, helps you gauge what’s on track, what needs help, and where you might need to shift resources.</a:t>
            </a:r>
          </a:p>
          <a:p>
            <a:pPr>
              <a:buNone/>
            </a:pPr>
            <a:endParaRPr lang="en-US" dirty="0"/>
          </a:p>
          <a:p>
            <a:pPr>
              <a:buNone/>
            </a:pPr>
            <a:r>
              <a:rPr lang="en-US" dirty="0"/>
              <a:t>You’ll also want to revisit your risk register — even if it’s informal. Have any of the risks you identified during planning materialized? For example, has someone gone on unexpected leave? Did a data source take longer to access than anticipated? Monitoring those issues gives you a chance to reallocate or escalate early.</a:t>
            </a:r>
          </a:p>
          <a:p>
            <a:pPr>
              <a:buNone/>
            </a:pPr>
            <a:endParaRPr lang="en-US" dirty="0"/>
          </a:p>
          <a:p>
            <a:pPr>
              <a:buNone/>
            </a:pPr>
            <a:r>
              <a:rPr lang="en-US" dirty="0"/>
              <a:t>This is also a good time to monitor the quality and consistency of what’s being reported.</a:t>
            </a:r>
            <a:br>
              <a:rPr lang="en-US" dirty="0"/>
            </a:br>
            <a:r>
              <a:rPr lang="en-US" dirty="0"/>
              <a:t>For example, do the accessibility test results support the ratings being marked as 'Fully Implemented' or 'Partially Implemented’?</a:t>
            </a:r>
          </a:p>
          <a:p>
            <a:pPr>
              <a:buNone/>
            </a:pPr>
            <a:endParaRPr lang="en-US" dirty="0"/>
          </a:p>
          <a:p>
            <a:pPr>
              <a:buNone/>
            </a:pPr>
            <a:r>
              <a:rPr lang="en-US" dirty="0"/>
              <a:t>If one office reports mature training processes but another shows little to no staff participation, those discrepancies should be reconciled.</a:t>
            </a:r>
          </a:p>
          <a:p>
            <a:pPr>
              <a:buNone/>
            </a:pPr>
            <a:endParaRPr lang="en-US" dirty="0"/>
          </a:p>
          <a:p>
            <a:pPr>
              <a:buNone/>
            </a:pPr>
            <a:r>
              <a:rPr lang="en-US" dirty="0"/>
              <a:t>What you’re looking for is alignment across all domains — a consistent, accurate story about your agency’s accessibility posture.</a:t>
            </a:r>
          </a:p>
          <a:p>
            <a:pPr>
              <a:buNone/>
            </a:pPr>
            <a:br>
              <a:rPr lang="en-US" dirty="0"/>
            </a:br>
            <a:r>
              <a:rPr lang="en-US" dirty="0"/>
              <a:t>That coherence strengthens the integrity of your submission and reduces the chance of needing last-minute corrections.</a:t>
            </a:r>
          </a:p>
          <a:p>
            <a:pPr>
              <a:buNone/>
            </a:pPr>
            <a:endParaRPr lang="en-US" dirty="0"/>
          </a:p>
          <a:p>
            <a:pPr>
              <a:buNone/>
            </a:pPr>
            <a:r>
              <a:rPr lang="en-US" dirty="0"/>
              <a:t>And keep in mind, not all updates have to be top-down. Encourage contributors to flag risks and delays proactively. Give them a clear way to raise their hand when they hit a snag — and reinforce that that’s part of a mature, responsive process.</a:t>
            </a:r>
          </a:p>
          <a:p>
            <a:pPr>
              <a:buNone/>
            </a:pPr>
            <a:endParaRPr lang="en-US" dirty="0"/>
          </a:p>
          <a:p>
            <a:r>
              <a:rPr lang="en-US" dirty="0"/>
              <a:t>Monitoring isn’t about micromanaging. It’s about maintaining momentum, anticipating issues, and making sure that the good work being done doesn’t get lost in silence or drift off schedule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87655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final phase is Close — and while it may be the shortest, it’s where you lock in the value of all the work that came before it.</a:t>
            </a:r>
          </a:p>
          <a:p>
            <a:pPr>
              <a:buNone/>
            </a:pPr>
            <a:endParaRPr lang="en-US" dirty="0"/>
          </a:p>
          <a:p>
            <a:pPr>
              <a:buNone/>
            </a:pPr>
            <a:r>
              <a:rPr lang="en-US" dirty="0"/>
              <a:t>First, this is where you conduct a final review of your submission. You’re checking for completeness, coherence, and conformance with any formatting or delivery requirements set by GSA.</a:t>
            </a:r>
          </a:p>
          <a:p>
            <a:pPr>
              <a:buNone/>
            </a:pPr>
            <a:endParaRPr lang="en-US" dirty="0"/>
          </a:p>
          <a:p>
            <a:pPr>
              <a:buNone/>
            </a:pPr>
            <a:r>
              <a:rPr lang="en-US" dirty="0"/>
              <a:t>That includes making sure the official submission template was used — typically a spreadsheet or structured form provided through Section508.gov.</a:t>
            </a:r>
          </a:p>
          <a:p>
            <a:pPr>
              <a:buNone/>
            </a:pPr>
            <a:endParaRPr lang="en-US" dirty="0"/>
          </a:p>
          <a:p>
            <a:pPr>
              <a:buNone/>
            </a:pPr>
            <a:r>
              <a:rPr lang="en-US" dirty="0"/>
              <a:t>You’ll want to verify that all required fields are completed, dropdowns are selected appropriately, and that narrative responses fall within any stated character limits.</a:t>
            </a:r>
            <a:br>
              <a:rPr lang="en-US" dirty="0"/>
            </a:br>
            <a:r>
              <a:rPr lang="en-US" dirty="0"/>
              <a:t>GSA may also specify how the file should be named, who it should be submitted to, and how to confirm that submission was received.</a:t>
            </a:r>
          </a:p>
          <a:p>
            <a:pPr>
              <a:buNone/>
            </a:pPr>
            <a:endParaRPr lang="en-US" dirty="0"/>
          </a:p>
          <a:p>
            <a:pPr>
              <a:buNone/>
            </a:pPr>
            <a:r>
              <a:rPr lang="en-US" dirty="0"/>
              <a:t>It’s worth reviewing those details carefully — because even small formatting errors can trigger delays or clarification requests that slow down the process.</a:t>
            </a:r>
          </a:p>
          <a:p>
            <a:pPr>
              <a:buNone/>
            </a:pPr>
            <a:endParaRPr lang="en-US" dirty="0"/>
          </a:p>
          <a:p>
            <a:pPr>
              <a:buNone/>
            </a:pPr>
            <a:r>
              <a:rPr lang="en-US" dirty="0"/>
              <a:t>Once the review is complete, you’ll need to secure whatever approvals your agency requires. That might include a Section 508 Program Manager, a Chief Information Officer, or another designated authority. Getting those signatures lined up early helps ensure you’re not held up at the finish line.</a:t>
            </a:r>
          </a:p>
          <a:p>
            <a:pPr>
              <a:buNone/>
            </a:pPr>
            <a:endParaRPr lang="en-US" dirty="0"/>
          </a:p>
          <a:p>
            <a:pPr>
              <a:buNone/>
            </a:pPr>
            <a:r>
              <a:rPr lang="en-US" dirty="0"/>
              <a:t>Then comes submission — and once that’s done, a lot of people are tempted to move on immediately. But this is actually the perfect time to pause and reflect. If you’ve managed this effort as a project, you’ll have documentation — meeting notes, work plans, feedback, issues that came up — and all of that can be used to improve the process next year.</a:t>
            </a:r>
          </a:p>
          <a:p>
            <a:pPr>
              <a:buNone/>
            </a:pPr>
            <a:endParaRPr lang="en-US" dirty="0"/>
          </a:p>
          <a:p>
            <a:pPr>
              <a:buNone/>
            </a:pPr>
            <a:r>
              <a:rPr lang="en-US" dirty="0"/>
              <a:t>I encourage teams to archive their project documentation in a shared location and conduct a short lessons-learned session. What worked well? What should be done differently next time? Even capturing just a few insights can make a major difference when you restart the cycle.</a:t>
            </a:r>
          </a:p>
          <a:p>
            <a:pPr>
              <a:buNone/>
            </a:pPr>
            <a:endParaRPr lang="en-US" dirty="0"/>
          </a:p>
          <a:p>
            <a:r>
              <a:rPr lang="en-US" dirty="0"/>
              <a:t>The Close phase reinforces the idea that accessibility isn’t just an annual event — it’s a continuous effort. And the more we treat these processes as structured, repeatable, and learnable, the more resilient and mature our programs become over time."</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45488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2000" dirty="0"/>
              <a:t>Let’s talk about tools and templates — not for the sake of adding complexity, but because having the right tools in place can make this entire process smoother, more predictable, and far less stressful.</a:t>
            </a:r>
          </a:p>
          <a:p>
            <a:pPr>
              <a:buNone/>
            </a:pPr>
            <a:endParaRPr lang="en-US" sz="2000" dirty="0"/>
          </a:p>
          <a:p>
            <a:pPr>
              <a:buNone/>
            </a:pPr>
            <a:r>
              <a:rPr lang="en-US" sz="2000" dirty="0"/>
              <a:t>First, a RACI matrix is one of the simplest ways to bring clarity to who’s doing what. It helps define who is Responsible, who is Accountable, who needs to be Consulted, and who simply needs to be Informed for each major task. You can build one in Excel, and once it’s shared, it eliminates a lot of confusion about who owns what.</a:t>
            </a:r>
          </a:p>
          <a:p>
            <a:pPr>
              <a:buNone/>
            </a:pPr>
            <a:endParaRPr lang="en-US" sz="2000" dirty="0"/>
          </a:p>
          <a:p>
            <a:pPr>
              <a:buNone/>
            </a:pPr>
            <a:r>
              <a:rPr lang="en-US" sz="2000" dirty="0"/>
              <a:t>Next is the Work Breakdown Structure — or WBS. This is your master list of tasks broken into logical categories, often aligned with the five domains of the assessment: program management, acquisition, testing, remediation, and training. A WBS provides structure without being rigid, and it gives contributors a clear view of how their piece fits into the whole.</a:t>
            </a:r>
          </a:p>
          <a:p>
            <a:pPr>
              <a:buNone/>
            </a:pPr>
            <a:endParaRPr lang="en-US" sz="2000" dirty="0"/>
          </a:p>
          <a:p>
            <a:pPr>
              <a:buNone/>
            </a:pPr>
            <a:r>
              <a:rPr lang="en-US" sz="2000" dirty="0"/>
              <a:t>To track deadlines and progress, most teams already have access to tools like Microsoft Planner, Excel, or even SharePoint task lists. These can serve as lightweight project management tools. You don’t need a full-blown project management suite — just something that helps people see what’s due, what’s done, and what’s still pending.</a:t>
            </a:r>
          </a:p>
          <a:p>
            <a:pPr>
              <a:buNone/>
            </a:pPr>
            <a:endParaRPr lang="en-US" sz="2000" dirty="0"/>
          </a:p>
          <a:p>
            <a:pPr>
              <a:buNone/>
            </a:pPr>
            <a:r>
              <a:rPr lang="en-US" sz="2000" dirty="0"/>
              <a:t>When it comes to documenting testing, tools like ANDI or Microsoft Accessibility Insights for Web can help run scans and capture evaluation results. The output from those tools — screenshots, reports, notes — can all be bundled into your internal documentation as evidence of testing efforts.</a:t>
            </a:r>
          </a:p>
          <a:p>
            <a:pPr>
              <a:buNone/>
            </a:pPr>
            <a:endParaRPr lang="en-US" sz="2000" dirty="0"/>
          </a:p>
          <a:p>
            <a:pPr>
              <a:buNone/>
            </a:pPr>
            <a:r>
              <a:rPr lang="en-US" sz="2000" dirty="0"/>
              <a:t>And then there’s your collaboration platform — whether it’s Microsoft Teams, SharePoint, JIRA, Confluence, or another system. Use these platforms to create a central workspace where files, status updates, meeting notes, and communications can live in one place. The easier it is for people to access and stay aligned, the more momentum your project will have.</a:t>
            </a:r>
          </a:p>
          <a:p>
            <a:pPr>
              <a:buNone/>
            </a:pPr>
            <a:endParaRPr lang="en-US" sz="2000" dirty="0"/>
          </a:p>
          <a:p>
            <a:r>
              <a:rPr lang="en-US" sz="2000" dirty="0"/>
              <a:t>The key here isn’t to overwhelm contributors with tools. It’s to give them the right support so that information flows, responsibilities are clear, and no one is carrying the entire process alone.</a:t>
            </a:r>
          </a:p>
          <a:p>
            <a:pPr marL="0" marR="0">
              <a:lnSpc>
                <a:spcPct val="115000"/>
              </a:lnSpc>
              <a:spcAft>
                <a:spcPts val="800"/>
              </a:spcAft>
              <a:buNone/>
            </a:pPr>
            <a:r>
              <a:rPr lang="en-US" sz="1800" kern="0" dirty="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endParaRPr lang="en-US" dirty="0"/>
          </a:p>
          <a:p>
            <a:endParaRP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1850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87D12-47BE-3469-0B81-B93982AE5A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EBCDEF-E413-2AA9-73ED-AB957CAA15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00CC38-4C92-EAAA-087B-0E6CF1271248}"/>
              </a:ext>
            </a:extLst>
          </p:cNvPr>
          <p:cNvSpPr>
            <a:spLocks noGrp="1"/>
          </p:cNvSpPr>
          <p:nvPr>
            <p:ph type="body" idx="1"/>
          </p:nvPr>
        </p:nvSpPr>
        <p:spPr/>
        <p:txBody>
          <a:bodyPr/>
          <a:lstStyle/>
          <a:p>
            <a:pPr>
              <a:buNone/>
            </a:pPr>
            <a:r>
              <a:rPr lang="en-US" dirty="0"/>
              <a:t>This slide represents a composite view — not of any specific agency, but of common dynamics that can emerge when complex, cross-functional work isn’t supported by a structured approach.</a:t>
            </a:r>
          </a:p>
          <a:p>
            <a:pPr>
              <a:buNone/>
            </a:pPr>
            <a:endParaRPr lang="en-US" dirty="0"/>
          </a:p>
          <a:p>
            <a:pPr>
              <a:buNone/>
            </a:pPr>
            <a:r>
              <a:rPr lang="en-US" dirty="0"/>
              <a:t>In the absence of clear roles and responsibilities, coordination can be inconsistent. Contributors may be unsure when to engage, what’s expected of them, or how their input fits into the larger process. That uncertainty can lead to delays or duplicate efforts — not out of neglect, but out of ambiguity.</a:t>
            </a:r>
          </a:p>
          <a:p>
            <a:pPr>
              <a:buNone/>
            </a:pPr>
            <a:endParaRPr lang="en-US" dirty="0"/>
          </a:p>
          <a:p>
            <a:pPr>
              <a:buNone/>
            </a:pPr>
            <a:r>
              <a:rPr lang="en-US" dirty="0"/>
              <a:t>Without a shared schedule or progress-tracking mechanism, it becomes harder to maintain momentum. Work might still get done — but status updates rely heavily on memory, email threads, or one person manually pulling everything together.</a:t>
            </a:r>
          </a:p>
          <a:p>
            <a:pPr>
              <a:buNone/>
            </a:pPr>
            <a:endParaRPr lang="en-US" dirty="0"/>
          </a:p>
          <a:p>
            <a:pPr>
              <a:buNone/>
            </a:pPr>
            <a:r>
              <a:rPr lang="en-US" dirty="0"/>
              <a:t>And when teams are managing deadlines without a formal plan, they’re less equipped to adapt to disruptions — whether that’s a shift in leadership priorities, staff availability, or unexpected gaps in information.</a:t>
            </a:r>
          </a:p>
          <a:p>
            <a:pPr>
              <a:buNone/>
            </a:pPr>
            <a:endParaRPr lang="en-US" dirty="0"/>
          </a:p>
          <a:p>
            <a:pPr>
              <a:buNone/>
            </a:pPr>
            <a:r>
              <a:rPr lang="en-US" dirty="0"/>
              <a:t>Again, this isn’t about pointing fingers — it’s about recognizing that the absence of structure creates friction, even in highly committed environments. And when we rely solely on informal coordination, we make success harder to sustain.</a:t>
            </a:r>
          </a:p>
          <a:p>
            <a:pPr>
              <a:buNone/>
            </a:pPr>
            <a:endParaRPr lang="en-US" dirty="0"/>
          </a:p>
          <a:p>
            <a:r>
              <a:rPr lang="en-US" dirty="0"/>
              <a:t>That’s what makes a project-based model so powerful: it doesn’t replace expertise — it supports it. And on the next slide, I’ll show what that support can look like in practice.</a:t>
            </a:r>
          </a:p>
          <a:p>
            <a:endParaRPr lang="en-US" dirty="0"/>
          </a:p>
        </p:txBody>
      </p:sp>
      <p:sp>
        <p:nvSpPr>
          <p:cNvPr id="4" name="Slide Number Placeholder 3">
            <a:extLst>
              <a:ext uri="{FF2B5EF4-FFF2-40B4-BE49-F238E27FC236}">
                <a16:creationId xmlns:a16="http://schemas.microsoft.com/office/drawing/2014/main" id="{38331B4C-5F8C-15C0-9F97-8109DEC2C223}"/>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75156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2000" dirty="0"/>
              <a:t>Now let’s look at the other side of the picture — what the assessment process can look like when project management principles are applied in a practical, lightweight way.</a:t>
            </a:r>
          </a:p>
          <a:p>
            <a:pPr>
              <a:buNone/>
            </a:pPr>
            <a:endParaRPr lang="en-US" sz="2000" dirty="0"/>
          </a:p>
          <a:p>
            <a:pPr>
              <a:buNone/>
            </a:pPr>
            <a:r>
              <a:rPr lang="en-US" sz="2000" dirty="0"/>
              <a:t>First, there’s clarity. Roles are defined, contributors understand what’s expected of them, and tasks are assigned with accountability in mind. People don’t have to guess who owns what — and that reduces both delays and confusion.</a:t>
            </a:r>
          </a:p>
          <a:p>
            <a:pPr>
              <a:buNone/>
            </a:pPr>
            <a:endParaRPr lang="en-US" sz="2000" dirty="0"/>
          </a:p>
          <a:p>
            <a:pPr>
              <a:buNone/>
            </a:pPr>
            <a:r>
              <a:rPr lang="en-US" sz="2000" dirty="0"/>
              <a:t>There’s also a shared timeline — not just the final submission deadline, but milestones mapped backward so contributors know when drafts are due, when reviews happen, and when approvals need to be secured. That visibility makes it easier for teams to coordinate their efforts and plan around other priorities.</a:t>
            </a:r>
          </a:p>
          <a:p>
            <a:pPr>
              <a:buNone/>
            </a:pPr>
            <a:endParaRPr lang="en-US" sz="2000" dirty="0"/>
          </a:p>
          <a:p>
            <a:pPr>
              <a:buNone/>
            </a:pPr>
            <a:r>
              <a:rPr lang="en-US" sz="2000" dirty="0"/>
              <a:t>The tools being used aren’t just there for show — they serve a specific purpose. A RACI matrix helps clarify who’s doing what. A shared tracker — whether it’s in Excel, Planner, or another format — makes progress visible without anyone having to ask. Even a simple meeting cadence keeps communication flowing without overloading inboxes.</a:t>
            </a:r>
          </a:p>
          <a:p>
            <a:pPr>
              <a:buNone/>
            </a:pPr>
            <a:endParaRPr lang="en-US" sz="2000" dirty="0"/>
          </a:p>
          <a:p>
            <a:pPr>
              <a:buNone/>
            </a:pPr>
            <a:r>
              <a:rPr lang="en-US" sz="2000" dirty="0"/>
              <a:t>It’s not about the sophistication of the tools — it’s about how they help people stay aligned, stay informed, and stay on track.</a:t>
            </a:r>
          </a:p>
          <a:p>
            <a:pPr>
              <a:buNone/>
            </a:pPr>
            <a:endParaRPr lang="en-US" sz="2000" dirty="0"/>
          </a:p>
          <a:p>
            <a:pPr>
              <a:buNone/>
            </a:pPr>
            <a:r>
              <a:rPr lang="en-US" sz="2000" dirty="0"/>
              <a:t>Risk becomes something that’s actively managed instead of reacted to. If someone is out unexpectedly, or a policy review gets delayed, there’s a mechanism in place to adjust without derailing the overall timeline.</a:t>
            </a:r>
          </a:p>
          <a:p>
            <a:pPr>
              <a:buNone/>
            </a:pPr>
            <a:endParaRPr lang="en-US" sz="2000" dirty="0"/>
          </a:p>
          <a:p>
            <a:pPr>
              <a:buNone/>
            </a:pPr>
            <a:r>
              <a:rPr lang="en-US" sz="2000" dirty="0"/>
              <a:t>And most importantly — teams finish the cycle with documentation, insights, and momentum. They’re not reinventing the wheel next year, because they’ve already created a process they can refine, reuse, and build on.</a:t>
            </a:r>
          </a:p>
          <a:p>
            <a:pPr>
              <a:buNone/>
            </a:pPr>
            <a:endParaRPr lang="en-US" sz="2000" dirty="0"/>
          </a:p>
          <a:p>
            <a:r>
              <a:rPr lang="en-US" sz="2000" dirty="0"/>
              <a:t>Again, this isn’t about formality for formality’s sake. It’s about giving people structure that supports their work — not replaces it — and creates conditions for consistent, sustainable success.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2383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2400" dirty="0"/>
              <a:t>As we begin to wrap up, I want to pause and highlight a few key takeaways from everything we’ve covered.</a:t>
            </a:r>
          </a:p>
          <a:p>
            <a:pPr>
              <a:buNone/>
            </a:pPr>
            <a:endParaRPr lang="en-US" sz="2400" dirty="0"/>
          </a:p>
          <a:p>
            <a:pPr>
              <a:buNone/>
            </a:pPr>
            <a:r>
              <a:rPr lang="en-US" sz="2400" dirty="0"/>
              <a:t>First — the Section 508 Annual Assessment is more than just a compliance exercise.</a:t>
            </a:r>
            <a:br>
              <a:rPr lang="en-US" sz="2400" dirty="0"/>
            </a:br>
            <a:r>
              <a:rPr lang="en-US" sz="2400" dirty="0"/>
              <a:t>It has all the characteristics of a project: a fixed timeline, defined outputs, and multiple contributors working toward a common goal.</a:t>
            </a:r>
          </a:p>
          <a:p>
            <a:pPr>
              <a:buNone/>
            </a:pPr>
            <a:endParaRPr lang="en-US" sz="2400" dirty="0"/>
          </a:p>
          <a:p>
            <a:pPr>
              <a:buNone/>
            </a:pPr>
            <a:r>
              <a:rPr lang="en-US" sz="2400" dirty="0"/>
              <a:t>Second — by applying project management principles, we’re not changing what the assessment asks for. We’re changing how we organize the work behind it. That means introducing structure in a way that supports contributors, increases consistency, and reduces the burden on any one person or office.</a:t>
            </a:r>
          </a:p>
          <a:p>
            <a:pPr>
              <a:buNone/>
            </a:pPr>
            <a:endParaRPr lang="en-US" sz="2400" dirty="0"/>
          </a:p>
          <a:p>
            <a:pPr>
              <a:buNone/>
            </a:pPr>
            <a:r>
              <a:rPr lang="en-US" sz="2400" dirty="0"/>
              <a:t>Third — structure doesn’t have to be heavy. Simple tools like timelines, task lists, shared workspaces, and role definitions can go a long way toward making the process smoother and more repeatable.</a:t>
            </a:r>
          </a:p>
          <a:p>
            <a:pPr>
              <a:buNone/>
            </a:pPr>
            <a:endParaRPr lang="en-US" sz="2400" dirty="0"/>
          </a:p>
          <a:p>
            <a:pPr>
              <a:buNone/>
            </a:pPr>
            <a:r>
              <a:rPr lang="en-US" sz="2400" dirty="0"/>
              <a:t>And finally — this is not about perfection. It’s about progress. Every time you apply a little more structure, you make the next cycle easier, more predictable, and more resilient.</a:t>
            </a:r>
          </a:p>
          <a:p>
            <a:pPr>
              <a:buNone/>
            </a:pPr>
            <a:endParaRPr lang="en-US" sz="2400" dirty="0"/>
          </a:p>
          <a:p>
            <a:r>
              <a:rPr lang="en-US" sz="2400" dirty="0"/>
              <a:t>So whether you’re starting fresh or looking to improve what you already have, my hope is that today’s session has offered a few practical ideas that you can take back and make your</a:t>
            </a:r>
          </a:p>
          <a:p>
            <a:endParaRPr lang="en-US" sz="2000" dirty="0"/>
          </a:p>
          <a:p>
            <a:pPr marL="457200" marR="0" indent="-228600">
              <a:lnSpc>
                <a:spcPct val="115000"/>
              </a:lnSpc>
              <a:spcAft>
                <a:spcPts val="800"/>
              </a:spcAft>
              <a:buNone/>
            </a:pPr>
            <a:r>
              <a:rPr lang="en-US" sz="1800" kern="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0" dirty="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0005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Thank you for staying with me through this walkthrough.</a:t>
            </a:r>
          </a:p>
          <a:p>
            <a:pPr>
              <a:buNone/>
            </a:pPr>
            <a:endParaRPr lang="en-US" dirty="0"/>
          </a:p>
          <a:p>
            <a:pPr>
              <a:buNone/>
            </a:pPr>
            <a:r>
              <a:rPr lang="en-US" dirty="0"/>
              <a:t>We’ve covered a lot — from the structure of the Section 508 Annual Assessment, to how project management principles can help coordinate and strengthen that process, all the way through to practical tools, templates, and real-world considerations.</a:t>
            </a:r>
          </a:p>
          <a:p>
            <a:pPr>
              <a:buNone/>
            </a:pPr>
            <a:endParaRPr lang="en-US" dirty="0"/>
          </a:p>
          <a:p>
            <a:pPr>
              <a:buNone/>
            </a:pPr>
            <a:r>
              <a:rPr lang="en-US" dirty="0"/>
              <a:t>I want to leave you with this: structure is not the opposite of flexibility. In fact, structure is what allows us to be more flexible — because we know where things stand, what’s coming next, and who we can count on.</a:t>
            </a:r>
          </a:p>
          <a:p>
            <a:pPr>
              <a:buNone/>
            </a:pPr>
            <a:endParaRPr lang="en-US" dirty="0"/>
          </a:p>
          <a:p>
            <a:pPr>
              <a:buNone/>
            </a:pPr>
            <a:r>
              <a:rPr lang="en-US" dirty="0"/>
              <a:t>The project lens doesn’t add red tape — it reduces ambiguity. It gives us something we can learn from and improve upon, year after year.</a:t>
            </a:r>
          </a:p>
          <a:p>
            <a:pPr>
              <a:buNone/>
            </a:pPr>
            <a:endParaRPr lang="en-US" dirty="0"/>
          </a:p>
          <a:p>
            <a:pPr>
              <a:buNone/>
            </a:pPr>
            <a:r>
              <a:rPr lang="en-US" dirty="0"/>
              <a:t>I know you are already doing meaningful, often invisible work to ensure accessibility is part of your agency’s culture.</a:t>
            </a:r>
          </a:p>
          <a:p>
            <a:pPr>
              <a:buNone/>
            </a:pPr>
            <a:br>
              <a:rPr lang="en-US" dirty="0"/>
            </a:br>
            <a:endParaRPr lang="en-US" dirty="0"/>
          </a:p>
          <a:p>
            <a:pPr>
              <a:buNone/>
            </a:pPr>
            <a:r>
              <a:rPr lang="en-US" dirty="0"/>
              <a:t>What I’ve offered today is simply one way to support and scale that effort — to give it a framework that strengthens the quality of the work, and supports the people doing it.</a:t>
            </a:r>
          </a:p>
          <a:p>
            <a:pPr>
              <a:buNone/>
            </a:pPr>
            <a:endParaRPr lang="en-US" dirty="0"/>
          </a:p>
          <a:p>
            <a:r>
              <a:rPr lang="en-US" dirty="0"/>
              <a:t>With that, I’d love to open it up for questions — whether they’re about the framework, specific challenges you’re facing, or how to take the first step toward a more structured approach.</a:t>
            </a:r>
          </a:p>
          <a:p>
            <a:endParaRP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75334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pPr>
              <a:buNone/>
            </a:pPr>
            <a:r>
              <a:rPr lang="en-US" dirty="0"/>
              <a:t>Thank you for your interest in this topic and for joining the session. I hope it gave you something useful to think about — and I’d be happy to take your questions.</a:t>
            </a:r>
          </a:p>
          <a:p>
            <a:pPr>
              <a:buNone/>
            </a:pPr>
            <a:endParaRPr lang="en-US" dirty="0"/>
          </a:p>
          <a:p>
            <a:pPr>
              <a:buNone/>
            </a:pPr>
            <a:r>
              <a:rPr lang="en-US" dirty="0"/>
              <a:t>We’ve covered a lot — from the structure of the Section 508 Annual Assessment, to how project management principles can help coordinate and strengthen that process, all the way through practical tools, templates, and real-world considerations.</a:t>
            </a:r>
          </a:p>
          <a:p>
            <a:pPr>
              <a:buNone/>
            </a:pPr>
            <a:endParaRPr lang="en-US" dirty="0"/>
          </a:p>
          <a:p>
            <a:pPr>
              <a:buNone/>
            </a:pPr>
            <a:r>
              <a:rPr lang="en-US" dirty="0"/>
              <a:t>I want to leave you with this: structure is not the opposite of flexibility. In fact, structure is what enables flexibility — because it tells us where things stand, what’s coming next, and who we can count on.</a:t>
            </a:r>
          </a:p>
          <a:p>
            <a:pPr>
              <a:buNone/>
            </a:pPr>
            <a:endParaRPr lang="en-US" dirty="0"/>
          </a:p>
          <a:p>
            <a:pPr>
              <a:buNone/>
            </a:pPr>
            <a:r>
              <a:rPr lang="en-US" dirty="0"/>
              <a:t>A project lens doesn’t add red tape — it reduces ambiguity. It gives us something we can learn from and improve upon, year after year.</a:t>
            </a:r>
          </a:p>
          <a:p>
            <a:pPr>
              <a:buNone/>
            </a:pPr>
            <a:endParaRPr lang="en-US" dirty="0"/>
          </a:p>
          <a:p>
            <a:pPr>
              <a:buNone/>
            </a:pPr>
            <a:r>
              <a:rPr lang="en-US" dirty="0"/>
              <a:t>I know many of you are already doing meaningful, often invisible work to embed accessibility into your agency’s culture. What I’ve shared today is simply one way to support and scale that work — by giving it a framework that strengthens both the quality of the process and the people behind it.</a:t>
            </a:r>
          </a:p>
          <a:p>
            <a:pPr>
              <a:buNone/>
            </a:pPr>
            <a:endParaRPr lang="en-US" dirty="0"/>
          </a:p>
          <a:p>
            <a:r>
              <a:rPr lang="en-US" dirty="0"/>
              <a:t>With that, I’d love to open it up for questions — whether they’re about the framework, the practical tools, or how to take that first step toward a more structured approach.</a:t>
            </a:r>
          </a:p>
          <a:p>
            <a:pPr>
              <a:buNone/>
            </a:pPr>
            <a:endParaRPr lang="en-US" dirty="0"/>
          </a:p>
          <a:p>
            <a:endParaRPr lang="en-US" dirty="0"/>
          </a:p>
        </p:txBody>
      </p:sp>
      <p:sp>
        <p:nvSpPr>
          <p:cNvPr id="4" name="Slide Number Placeholder 3"/>
          <p:cNvSpPr>
            <a:spLocks noGrp="1"/>
          </p:cNvSpPr>
          <p:nvPr>
            <p:ph type="sldNum" idx="12"/>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r>
              <a:rPr lang="en-US" dirty="0"/>
              <a:t>This slide marks the end of the main presentation. The slides that follow are appendices, included for reference and discussion if needed during Q&amp;A</a:t>
            </a:r>
            <a:endParaRPr dirty="0"/>
          </a:p>
        </p:txBody>
      </p:sp>
      <p:sp>
        <p:nvSpPr>
          <p:cNvPr id="4" name="Slide Number Placeholder 3"/>
          <p:cNvSpPr>
            <a:spLocks noGrp="1"/>
          </p:cNvSpPr>
          <p:nvPr>
            <p:ph type="sldNum" idx="12"/>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how you might structure a simple RACI matrix for the assessment. It doesn’t have to be complex — the goal is to bring clarity to roles. </a:t>
            </a:r>
          </a:p>
          <a:p>
            <a:endParaRPr lang="en-US" dirty="0"/>
          </a:p>
          <a:p>
            <a:r>
              <a:rPr lang="en-US" dirty="0"/>
              <a:t>Who’s responsible for collecting data? Who needs to approve it? Who just needs to be informed? Having this defined early reduces confusion and helps prevent last-minute coordination issues.</a:t>
            </a:r>
          </a:p>
          <a:p>
            <a:endParaRPr lang="en-US" dirty="0"/>
          </a:p>
          <a:p>
            <a:endParaRPr lang="en-US" dirty="0"/>
          </a:p>
          <a:p>
            <a:r>
              <a:rPr lang="en-US" dirty="0"/>
              <a:t>*** Extra Information*** --- Ways to Enhance RACI Matrix:</a:t>
            </a:r>
          </a:p>
          <a:p>
            <a:endParaRPr lang="en-US" dirty="0"/>
          </a:p>
          <a:p>
            <a:r>
              <a:rPr lang="en-US" dirty="0"/>
              <a:t>-- Consider adding columns for: Due Date, Status (e.g., Not Started, In Progress, Complete), and Notes to track progress or exceptions.</a:t>
            </a:r>
          </a:p>
          <a:p>
            <a:endParaRPr lang="en-US" dirty="0"/>
          </a:p>
          <a:p>
            <a:r>
              <a:rPr lang="en-US" dirty="0"/>
              <a:t>-- This allows the RACI to double as a lightweight project tracker when more formal tools aren’t available.</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33017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in, let me clarify that the views and opinions I’m sharing today are my own.</a:t>
            </a:r>
          </a:p>
          <a:p>
            <a:endParaRPr lang="en-US" dirty="0"/>
          </a:p>
          <a:p>
            <a:r>
              <a:rPr lang="en-US" dirty="0"/>
              <a:t>They don’t represent the official position of the Defense Technical Information Center, the Department of Defense, or the U.S. Government.</a:t>
            </a:r>
          </a:p>
          <a:p>
            <a:endParaRPr lang="en-US" dirty="0"/>
          </a:p>
          <a:p>
            <a:r>
              <a:rPr lang="en-US" dirty="0"/>
              <a:t>That said, everything I’m going to walk you through is informed by practical experience, established best practices, and guidance from recognized authorities like the Project Management Institute, the GAO, and other federal accessibility initiatives.</a:t>
            </a:r>
          </a:p>
          <a:p>
            <a:endParaRPr lang="en-US" dirty="0"/>
          </a:p>
          <a:p>
            <a:r>
              <a:rPr lang="en-US" dirty="0"/>
              <a:t>My aim is to offer a structured lens that helps make the Section 508 assessment more manageable and repeatable.</a:t>
            </a:r>
            <a:endParaRP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49729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r>
              <a:rPr lang="en-US" dirty="0"/>
              <a:t>This is a basic Gantt chart view structured using backward planning from the submission deadline. Key milestones may include policy review, content development, testing, internal approvals, and final packaging. </a:t>
            </a:r>
          </a:p>
          <a:p>
            <a:endParaRPr lang="en-US" dirty="0"/>
          </a:p>
          <a:p>
            <a:r>
              <a:rPr lang="en-US" dirty="0"/>
              <a:t>The goal isn’t to manage tasks by the hour, but to provide visibility and maintain steady progress at a manageable pace.</a:t>
            </a:r>
          </a:p>
          <a:p>
            <a:endParaRPr lang="en-US" dirty="0"/>
          </a:p>
          <a:p>
            <a:endParaRPr lang="en-US" dirty="0"/>
          </a:p>
          <a:p>
            <a:r>
              <a:rPr lang="en-US" dirty="0"/>
              <a:t>*** Extra Information*** ---  Ways to Enhance Gantt Chart:</a:t>
            </a:r>
          </a:p>
          <a:p>
            <a:endParaRPr lang="en-US" dirty="0"/>
          </a:p>
          <a:p>
            <a:pPr marL="228600" indent="0">
              <a:buFontTx/>
              <a:buNone/>
            </a:pPr>
            <a:r>
              <a:rPr lang="en-US" dirty="0"/>
              <a:t>-- Additional fields could include: Start Date, End Date, Duration, Dependencies, % Complete, and Status indicators.</a:t>
            </a:r>
          </a:p>
          <a:p>
            <a:pPr marL="514350" indent="-285750">
              <a:buFontTx/>
              <a:buChar char="-"/>
            </a:pPr>
            <a:endParaRPr lang="en-US" dirty="0"/>
          </a:p>
          <a:p>
            <a:r>
              <a:rPr lang="en-US" dirty="0"/>
              <a:t>-- These columns can provide clearer visibility into progress, dependencies, and potential bottlenecks.</a:t>
            </a:r>
          </a:p>
          <a:p>
            <a:endParaRPr lang="en-US" dirty="0"/>
          </a:p>
        </p:txBody>
      </p:sp>
      <p:sp>
        <p:nvSpPr>
          <p:cNvPr id="4" name="Slide Number Placeholder 3"/>
          <p:cNvSpPr>
            <a:spLocks noGrp="1"/>
          </p:cNvSpPr>
          <p:nvPr>
            <p:ph type="sldNum" idx="12"/>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example shows how a basic risk register can be used during the assessment cycle.</a:t>
            </a:r>
            <a:br>
              <a:rPr lang="en-US" dirty="0"/>
            </a:br>
            <a:r>
              <a:rPr lang="en-US" dirty="0"/>
              <a:t>Each risk entry can track potential obstacles — such as staffing gaps, delayed inputs, or technology issues — before they impact your timeline.</a:t>
            </a:r>
          </a:p>
          <a:p>
            <a:pPr>
              <a:buNone/>
            </a:pPr>
            <a:endParaRPr lang="en-US" dirty="0"/>
          </a:p>
          <a:p>
            <a:pPr>
              <a:buNone/>
            </a:pPr>
            <a:r>
              <a:rPr lang="en-US" dirty="0"/>
              <a:t>A simple spreadsheet like this can help teams identify and address potential problems before they escalate.</a:t>
            </a:r>
          </a:p>
          <a:p>
            <a:endParaRPr lang="en-US" dirty="0"/>
          </a:p>
          <a:p>
            <a:r>
              <a:rPr lang="en-US" dirty="0"/>
              <a:t>The goal isn’t to predict everything, but to build a habit of proactive thinking.</a:t>
            </a:r>
          </a:p>
          <a:p>
            <a:endParaRPr lang="en-US" dirty="0"/>
          </a:p>
          <a:p>
            <a:r>
              <a:rPr lang="en-US" dirty="0"/>
              <a:t>Even a lightweight risk register like this can help teams flag issues early and respond proactively.</a:t>
            </a:r>
            <a:br>
              <a:rPr lang="en-US" dirty="0"/>
            </a:br>
            <a:br>
              <a:rPr lang="en-US" dirty="0"/>
            </a:br>
            <a:endParaRPr lang="en-US" dirty="0"/>
          </a:p>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dirty="0"/>
              <a:t>*** Extra Information*** ---  Ways to Enhance Risk Register:</a:t>
            </a:r>
          </a:p>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endParaRPr lang="en-US" dirty="0"/>
          </a:p>
          <a:p>
            <a:r>
              <a:rPr lang="en-US" dirty="0"/>
              <a:t>-- Expand the risk register with columns like: Likelihood, Impact, Risk Level (combined score), Mitigation Strategy, Status, and Contingency Plan this additional information can help prioritize response efforts and give leadership early visibility.</a:t>
            </a:r>
            <a:br>
              <a:rPr lang="en-US" dirty="0"/>
            </a:br>
            <a:endParaRPr lang="en-US" dirty="0"/>
          </a:p>
          <a:p>
            <a:r>
              <a:rPr lang="en-US" dirty="0"/>
              <a:t>-- This turns the register into a living tool that helps teams monitor and respond to evolving risks.</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39105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appendix highlights several tools that were mentioned earlier in the session — from accessibility testing platforms like ANDI and Microsoft Accessibility Insights for Web, to coordination tools such as Planner, SharePoint, and Teams.</a:t>
            </a:r>
          </a:p>
          <a:p>
            <a:endParaRPr lang="en-US" dirty="0"/>
          </a:p>
          <a:p>
            <a:r>
              <a:rPr lang="en-US" dirty="0"/>
              <a:t>These examples reflect commonly used options across agencies, but they’re by no means the only ones available. The intent is to provide a sample set that can be tailored to your environment</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59478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0264D-A2E6-E96A-90C6-78A32F5286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D2B341-01CB-C0C5-13D7-027653459A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B628C6-08C3-7CCA-CBF2-C19F79E64F40}"/>
              </a:ext>
            </a:extLst>
          </p:cNvPr>
          <p:cNvSpPr>
            <a:spLocks noGrp="1"/>
          </p:cNvSpPr>
          <p:nvPr>
            <p:ph type="body" idx="1"/>
          </p:nvPr>
        </p:nvSpPr>
        <p:spPr/>
        <p:txBody>
          <a:bodyPr/>
          <a:lstStyle/>
          <a:p>
            <a:r>
              <a:rPr lang="en-US" dirty="0"/>
              <a:t>This slide includes foundational references tied to the Section 508 Annual Assessment — including Section 508 itself, relevant OMB memoranda, and GSA’s maturity model.</a:t>
            </a:r>
          </a:p>
          <a:p>
            <a:endParaRPr lang="en-US" dirty="0"/>
          </a:p>
          <a:p>
            <a:r>
              <a:rPr lang="en-US" dirty="0"/>
              <a:t>It’s intended as a helpful reference point, not a complete catalog. Agencies may have additional internal directives or supplemental policy guidance that also shape their assessment approach."</a:t>
            </a:r>
          </a:p>
        </p:txBody>
      </p:sp>
      <p:sp>
        <p:nvSpPr>
          <p:cNvPr id="4" name="Slide Number Placeholder 3">
            <a:extLst>
              <a:ext uri="{FF2B5EF4-FFF2-40B4-BE49-F238E27FC236}">
                <a16:creationId xmlns:a16="http://schemas.microsoft.com/office/drawing/2014/main" id="{A66D5B71-F577-2EDA-4D0A-4EC56633B9F6}"/>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75995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37B4E-A794-497F-E4CB-016AFBAE72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A49610-6E01-2BA4-69BA-1E349DF842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78238-79CB-7C77-E592-C5A516C06374}"/>
              </a:ext>
            </a:extLst>
          </p:cNvPr>
          <p:cNvSpPr>
            <a:spLocks noGrp="1"/>
          </p:cNvSpPr>
          <p:nvPr>
            <p:ph type="body" idx="1"/>
          </p:nvPr>
        </p:nvSpPr>
        <p:spPr/>
        <p:txBody>
          <a:bodyPr/>
          <a:lstStyle/>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dirty="0"/>
              <a:t>These are practical insights based on real-world implementation — like starting earlier, clarifying points of contact, and maintaining documentation for reuse.</a:t>
            </a:r>
          </a:p>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br>
              <a:rPr lang="en-US" dirty="0"/>
            </a:br>
            <a:r>
              <a:rPr lang="en-US" dirty="0"/>
              <a:t>It’s not a definitive checklist, but a collection of tactics that have made a measurable difference for teams managing the assessment over time. Use what fits, and build on it</a:t>
            </a:r>
          </a:p>
        </p:txBody>
      </p:sp>
      <p:sp>
        <p:nvSpPr>
          <p:cNvPr id="4" name="Slide Number Placeholder 3">
            <a:extLst>
              <a:ext uri="{FF2B5EF4-FFF2-40B4-BE49-F238E27FC236}">
                <a16:creationId xmlns:a16="http://schemas.microsoft.com/office/drawing/2014/main" id="{466631BB-0377-E2FC-05E1-1B7E2ED4C6BE}"/>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043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2800" dirty="0"/>
              <a:t>Here’s a quick look at where we’re going in this session.</a:t>
            </a:r>
            <a:endParaRPr lang="en-US" sz="2400" dirty="0"/>
          </a:p>
          <a:p>
            <a:pPr>
              <a:buNone/>
            </a:pPr>
            <a:endParaRPr lang="en-US" sz="2400" dirty="0"/>
          </a:p>
          <a:p>
            <a:pPr>
              <a:buNone/>
            </a:pPr>
            <a:r>
              <a:rPr lang="en-US" sz="2400" dirty="0"/>
              <a:t>I’ll start by grounding us in what the Section 508 Annual Assessment is and why it matters, then introduce a project management lens — not as a replacement, but as a way to strengthen what many of you are already doing.</a:t>
            </a:r>
          </a:p>
          <a:p>
            <a:pPr>
              <a:buNone/>
            </a:pPr>
            <a:endParaRPr lang="en-US" sz="2400" dirty="0"/>
          </a:p>
          <a:p>
            <a:pPr>
              <a:buNone/>
            </a:pPr>
            <a:r>
              <a:rPr lang="en-US" sz="2400" dirty="0"/>
              <a:t>We’ll walk through the five key project </a:t>
            </a:r>
            <a:r>
              <a:rPr lang="en-US" sz="2400" b="0" dirty="0"/>
              <a:t>phases</a:t>
            </a:r>
            <a:r>
              <a:rPr lang="en-US" sz="2400" dirty="0"/>
              <a:t> — and I’ll note here that PMI formally refers to these as </a:t>
            </a:r>
            <a:r>
              <a:rPr lang="en-US" sz="2400" i="1" dirty="0"/>
              <a:t>process groups</a:t>
            </a:r>
            <a:r>
              <a:rPr lang="en-US" sz="2400" dirty="0"/>
              <a:t>. But for clarity and flow, I’ll be presenting them as distinct phases, just to help structure the conversation more intuitively.</a:t>
            </a:r>
          </a:p>
          <a:p>
            <a:pPr>
              <a:buNone/>
            </a:pPr>
            <a:endParaRPr lang="en-US" sz="2400" dirty="0"/>
          </a:p>
          <a:p>
            <a:pPr>
              <a:buNone/>
            </a:pPr>
            <a:r>
              <a:rPr lang="en-US" sz="2400" dirty="0"/>
              <a:t>Then we’ll look at some practical tools and templates, and close with real-world takeaways you can adapt to your own agency’s process.</a:t>
            </a:r>
          </a:p>
          <a:p>
            <a:pPr>
              <a:buNone/>
            </a:pPr>
            <a:endParaRPr lang="en-US" sz="2400" dirty="0"/>
          </a:p>
          <a:p>
            <a:r>
              <a:rPr lang="en-US" sz="2400" dirty="0"/>
              <a:t>I’ll leave time at the end for Q&amp;A, but feel free to jot down questions as we go.</a:t>
            </a:r>
          </a:p>
          <a:p>
            <a:endParaRP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383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2000" dirty="0"/>
              <a:t>Before we get into the specifics of how project management applies to the Section 508 assessment, I want to take a moment to ground us in some foundational concepts.</a:t>
            </a:r>
          </a:p>
          <a:p>
            <a:pPr>
              <a:buNone/>
            </a:pPr>
            <a:endParaRPr lang="en-US" sz="2000" dirty="0"/>
          </a:p>
          <a:p>
            <a:pPr>
              <a:buNone/>
            </a:pPr>
            <a:r>
              <a:rPr lang="en-US" sz="2000" dirty="0"/>
              <a:t>Many of you may already be familiar with project management principles, but for our purposes today, I’m going to highlight just a few that are especially relevant.</a:t>
            </a:r>
          </a:p>
          <a:p>
            <a:pPr>
              <a:buNone/>
            </a:pPr>
            <a:endParaRPr lang="en-US" sz="2000" dirty="0"/>
          </a:p>
          <a:p>
            <a:pPr>
              <a:buNone/>
            </a:pPr>
            <a:r>
              <a:rPr lang="en-US" sz="2000" dirty="0"/>
              <a:t>First, we define a project as a temporary effort undertaken to create a unique product, service, or result. That’s important — because the Section 508 assessment, although recurring, is a distinct effort with a defined beginning and end, a set of required outputs, and cross-functional coordination. In other words, it behaves like a project.</a:t>
            </a:r>
          </a:p>
          <a:p>
            <a:pPr>
              <a:buNone/>
            </a:pPr>
            <a:endParaRPr lang="en-US" sz="2000" dirty="0"/>
          </a:p>
          <a:p>
            <a:pPr>
              <a:buNone/>
            </a:pPr>
            <a:r>
              <a:rPr lang="en-US" sz="2000" dirty="0"/>
              <a:t>The project lifecycle is typically divided into five process groups: Initiate, Plan, Execute, Monitor, and Close. You’ll see that these phases mirror the natural rhythm of a well-managed assessment cycle — from defining scope and timelines to tracking progress and submitting results.</a:t>
            </a:r>
          </a:p>
          <a:p>
            <a:pPr>
              <a:buNone/>
            </a:pPr>
            <a:endParaRPr lang="en-US" sz="2000" dirty="0"/>
          </a:p>
          <a:p>
            <a:pPr>
              <a:buNone/>
            </a:pPr>
            <a:r>
              <a:rPr lang="en-US" sz="2000" dirty="0"/>
              <a:t>One of the core ideas I want to introduce here is the concept of the triple constraint — scope, time, and cost. If you adjust one, it impacts the others. For example, if the due date is fixed and scope expands — perhaps your agency is required to report on more domains than in the past — then effort and resource requirements naturally increase. Understanding that interdependence helps us set realistic expectations and make smarter trade-offs during the planning and execution phases.</a:t>
            </a:r>
          </a:p>
          <a:p>
            <a:pPr>
              <a:buNone/>
            </a:pPr>
            <a:endParaRPr lang="en-US" sz="2000" dirty="0"/>
          </a:p>
          <a:p>
            <a:r>
              <a:rPr lang="en-US" sz="2000" dirty="0"/>
              <a:t>We’re not aiming to turn the Section 508 program into a rigid project office — but introducing just enough structure to make the process repeatable, trackable, and less stressful for everyone involved</a:t>
            </a:r>
          </a:p>
          <a:p>
            <a:pPr marL="457200" marR="0" indent="-228600">
              <a:lnSpc>
                <a:spcPct val="115000"/>
              </a:lnSpc>
              <a:spcAft>
                <a:spcPts val="800"/>
              </a:spcAft>
              <a:buNone/>
            </a:pPr>
            <a:r>
              <a:rPr lang="en-US" sz="1800" kern="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0" dirty="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21454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2400" dirty="0"/>
              <a:t>Let’s take a moment to establish what the Section 508 Annual Assessment actually is — and just as importantly, what it isn’t.</a:t>
            </a:r>
          </a:p>
          <a:p>
            <a:pPr>
              <a:buNone/>
            </a:pPr>
            <a:endParaRPr lang="en-US" sz="2400" dirty="0"/>
          </a:p>
          <a:p>
            <a:pPr>
              <a:buNone/>
            </a:pPr>
            <a:r>
              <a:rPr lang="en-US" sz="2400" dirty="0"/>
              <a:t>Section 508 of the Rehabilitation Act of 1973 requires that all federal electronic and information and communication technology — or ICT — be accessible to people with disabilities. That includes both federal employees and members of the public who interact with government systems and services. The annual assessment is a way for agencies to report how they’re meeting that mandate.</a:t>
            </a:r>
          </a:p>
          <a:p>
            <a:pPr>
              <a:buNone/>
            </a:pPr>
            <a:endParaRPr lang="en-US" sz="2400" dirty="0"/>
          </a:p>
          <a:p>
            <a:pPr>
              <a:buNone/>
            </a:pPr>
            <a:r>
              <a:rPr lang="en-US" sz="2400" dirty="0"/>
              <a:t>At its core, the assessment is a governmentwide reporting requirement issued by GSA and OMB. It’s due every July and designed to help agencies evaluate their accessibility maturity across five domains: program management, acquisition, testing, remediation, and training.</a:t>
            </a:r>
          </a:p>
          <a:p>
            <a:pPr>
              <a:buNone/>
            </a:pPr>
            <a:endParaRPr lang="en-US" sz="2400" dirty="0"/>
          </a:p>
          <a:p>
            <a:pPr>
              <a:buNone/>
            </a:pPr>
            <a:r>
              <a:rPr lang="en-US" sz="2400" dirty="0"/>
              <a:t>This isn’t just a check-the-box exercise. Agencies are asked to assess their level of implementation in each area using four response options: Fully Implemented, Partially Implemented, In the Planning Stage, or Not Implemented. Depending on your agency’s structure and the year’s guidance, the assessment may include between 80 and 100 questions.</a:t>
            </a:r>
          </a:p>
          <a:p>
            <a:pPr>
              <a:buNone/>
            </a:pPr>
            <a:endParaRPr lang="en-US" sz="2400" dirty="0"/>
          </a:p>
          <a:p>
            <a:pPr>
              <a:buNone/>
            </a:pPr>
            <a:r>
              <a:rPr lang="en-US" sz="2400" dirty="0"/>
              <a:t>It’s comprehensive — and it’s not something a single office can complete in isolation. Input is often needed from policy teams, IT, procurement, legal, training — sometimes a dozen stakeholders or more. That kind of coordination is what makes the assessment a natural fit for a project-based approach.</a:t>
            </a:r>
          </a:p>
          <a:p>
            <a:pPr>
              <a:buNone/>
            </a:pPr>
            <a:endParaRPr lang="en-US" sz="2400" dirty="0"/>
          </a:p>
          <a:p>
            <a:r>
              <a:rPr lang="en-US" sz="2400" dirty="0"/>
              <a:t>Now, I’m not here to walk through every question or interpret policy guidance — GSA and your internal accessibility teams are your best resources for that. Instead, what I want to do is help you think differently about </a:t>
            </a:r>
            <a:r>
              <a:rPr lang="en-US" sz="2400" i="1" dirty="0"/>
              <a:t>how</a:t>
            </a:r>
            <a:r>
              <a:rPr lang="en-US" sz="2400" dirty="0"/>
              <a:t> the work gets done — and how we can bring more structure, consistency, and predictability to the process.</a:t>
            </a:r>
          </a:p>
          <a:p>
            <a:pPr marL="457200" marR="0" indent="-228600">
              <a:lnSpc>
                <a:spcPct val="115000"/>
              </a:lnSpc>
              <a:spcAft>
                <a:spcPts val="800"/>
              </a:spcAft>
              <a:buNone/>
            </a:pPr>
            <a:endParaRPr lang="en-US" sz="1800" kern="0" dirty="0">
              <a:solidFill>
                <a:srgbClr val="000000"/>
              </a:solidFill>
              <a:effectLst/>
              <a:latin typeface="Arial" panose="020B0604020202020204" pitchFamily="34" charset="0"/>
              <a:ea typeface="Aptos" panose="020B0004020202020204" pitchFamily="34" charset="0"/>
              <a:cs typeface="Times New Roman" panose="02020603050405020304" pitchFamily="18" charset="0"/>
            </a:endParaRPr>
          </a:p>
          <a:p>
            <a:pPr marL="457200" marR="0" indent="-228600">
              <a:lnSpc>
                <a:spcPct val="115000"/>
              </a:lnSpc>
              <a:spcAft>
                <a:spcPts val="800"/>
              </a:spcAft>
              <a:buNone/>
            </a:pPr>
            <a:r>
              <a:rPr lang="en-US" sz="1800" kern="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 Extra Context ***</a:t>
            </a:r>
            <a:br>
              <a:rPr lang="en-US" sz="1800" kern="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br>
            <a:endParaRPr lang="en-US" sz="1800" kern="0" dirty="0">
              <a:solidFill>
                <a:srgbClr val="000000"/>
              </a:solidFill>
              <a:effectLst/>
              <a:latin typeface="Arial" panose="020B0604020202020204" pitchFamily="34" charset="0"/>
              <a:ea typeface="Aptos" panose="020B0004020202020204" pitchFamily="34" charset="0"/>
              <a:cs typeface="Times New Roman" panose="02020603050405020304" pitchFamily="18" charset="0"/>
            </a:endParaRPr>
          </a:p>
          <a:p>
            <a:pPr marL="457200" marR="0" lvl="0" indent="-228600" algn="l" defTabSz="914400" rtl="0" eaLnBrk="1" fontAlgn="auto" latinLnBrk="0" hangingPunct="1">
              <a:lnSpc>
                <a:spcPct val="115000"/>
              </a:lnSpc>
              <a:spcBef>
                <a:spcPts val="480"/>
              </a:spcBef>
              <a:spcAft>
                <a:spcPts val="800"/>
              </a:spcAft>
              <a:buClr>
                <a:srgbClr val="000000"/>
              </a:buClr>
              <a:buSzPts val="1400"/>
              <a:buFont typeface="Arial"/>
              <a:buNone/>
              <a:tabLst/>
              <a:defRPr/>
            </a:pPr>
            <a:r>
              <a:rPr lang="en-US" sz="1800" dirty="0"/>
              <a:t>--- </a:t>
            </a:r>
            <a:r>
              <a:rPr lang="en-US" sz="1800" b="0" i="0" u="none" strike="noStrike" kern="0" cap="none" dirty="0">
                <a:solidFill>
                  <a:srgbClr val="000000"/>
                </a:solidFill>
                <a:effectLst/>
                <a:latin typeface="Arial" panose="020B0604020202020204" pitchFamily="34" charset="0"/>
                <a:cs typeface="Times New Roman" panose="02020603050405020304" pitchFamily="18" charset="0"/>
                <a:sym typeface="Arial"/>
              </a:rPr>
              <a:t>FY24: 103 the assessment framework is structured around 11 dimensions, which are grouped under two primary indices: the Maturity Index (m-index) and the Conformance Index (c-index).</a:t>
            </a:r>
          </a:p>
          <a:p>
            <a:pPr marL="571500" marR="0" lvl="0" indent="-342900" algn="l" defTabSz="914400" rtl="0" eaLnBrk="1" fontAlgn="auto" latinLnBrk="0" hangingPunct="1">
              <a:lnSpc>
                <a:spcPct val="115000"/>
              </a:lnSpc>
              <a:spcBef>
                <a:spcPts val="480"/>
              </a:spcBef>
              <a:spcAft>
                <a:spcPts val="800"/>
              </a:spcAft>
              <a:buClr>
                <a:srgbClr val="000000"/>
              </a:buClr>
              <a:buSzPts val="1400"/>
              <a:buFont typeface="Wingdings" panose="05000000000000000000" pitchFamily="2" charset="2"/>
              <a:buChar char="n"/>
              <a:tabLst/>
              <a:defRPr/>
            </a:pPr>
            <a:endParaRPr lang="en-US" sz="2000" dirty="0"/>
          </a:p>
          <a:p>
            <a:pPr marL="457200" marR="0" indent="-228600" algn="l" rtl="0">
              <a:lnSpc>
                <a:spcPct val="100000"/>
              </a:lnSpc>
              <a:spcBef>
                <a:spcPts val="480"/>
              </a:spcBef>
              <a:spcAft>
                <a:spcPts val="0"/>
              </a:spcAft>
              <a:buClr>
                <a:srgbClr val="000000"/>
              </a:buClr>
              <a:buSzPts val="1400"/>
              <a:buFont typeface="Arial"/>
              <a:buNone/>
            </a:pPr>
            <a:r>
              <a:rPr lang="en-US" sz="2000" b="0" i="0" u="none" strike="noStrike" cap="none" dirty="0">
                <a:solidFill>
                  <a:schemeClr val="dk1"/>
                </a:solidFill>
                <a:latin typeface="Arial"/>
                <a:cs typeface="Arial"/>
                <a:sym typeface="Arial"/>
              </a:rPr>
              <a:t>I. Maturity Index (m-index): 9 Dimensions: These dimensions assess the organizational structures and processes that support digital accessibility:</a:t>
            </a:r>
          </a:p>
          <a:p>
            <a:pPr>
              <a:buNone/>
            </a:pPr>
            <a:endParaRPr lang="en-US" sz="2000" dirty="0"/>
          </a:p>
          <a:p>
            <a:pPr lvl="1">
              <a:buFont typeface="+mj-lt"/>
              <a:buAutoNum type="arabicPeriod"/>
            </a:pPr>
            <a:r>
              <a:rPr lang="en-US" sz="2000" b="0" dirty="0"/>
              <a:t>IT Accessibility Program Office</a:t>
            </a:r>
          </a:p>
          <a:p>
            <a:pPr lvl="1">
              <a:buFont typeface="+mj-lt"/>
              <a:buAutoNum type="arabicPeriod"/>
            </a:pPr>
            <a:r>
              <a:rPr lang="en-US" sz="2000" b="0" dirty="0"/>
              <a:t>Policies, Procedures, and Standards</a:t>
            </a:r>
          </a:p>
          <a:p>
            <a:pPr lvl="1">
              <a:buFont typeface="+mj-lt"/>
              <a:buAutoNum type="arabicPeriod"/>
            </a:pPr>
            <a:r>
              <a:rPr lang="en-US" sz="2000" b="0" dirty="0"/>
              <a:t>Communications</a:t>
            </a:r>
          </a:p>
          <a:p>
            <a:pPr lvl="1">
              <a:buFont typeface="+mj-lt"/>
              <a:buAutoNum type="arabicPeriod"/>
            </a:pPr>
            <a:r>
              <a:rPr lang="en-US" sz="2000" b="0" dirty="0"/>
              <a:t>Content Creation</a:t>
            </a:r>
          </a:p>
          <a:p>
            <a:pPr lvl="1">
              <a:buFont typeface="+mj-lt"/>
              <a:buAutoNum type="arabicPeriod"/>
            </a:pPr>
            <a:r>
              <a:rPr lang="en-US" sz="2000" b="0" dirty="0"/>
              <a:t>Human Capital, Culture, and Leadership</a:t>
            </a:r>
          </a:p>
          <a:p>
            <a:pPr lvl="1">
              <a:buFont typeface="+mj-lt"/>
              <a:buAutoNum type="arabicPeriod"/>
            </a:pPr>
            <a:r>
              <a:rPr lang="en-US" sz="2000" b="0" dirty="0"/>
              <a:t>Technology Lifecycle Activities</a:t>
            </a:r>
          </a:p>
          <a:p>
            <a:pPr lvl="1">
              <a:buFont typeface="+mj-lt"/>
              <a:buAutoNum type="arabicPeriod"/>
            </a:pPr>
            <a:r>
              <a:rPr lang="en-US" sz="2000" b="0" dirty="0"/>
              <a:t>Testing and Validation</a:t>
            </a:r>
          </a:p>
          <a:p>
            <a:pPr lvl="1">
              <a:buFont typeface="+mj-lt"/>
              <a:buAutoNum type="arabicPeriod"/>
            </a:pPr>
            <a:r>
              <a:rPr lang="en-US" sz="2000" b="0" dirty="0"/>
              <a:t>Acquisition and Procurement</a:t>
            </a:r>
          </a:p>
          <a:p>
            <a:pPr lvl="1">
              <a:buFont typeface="+mj-lt"/>
              <a:buAutoNum type="arabicPeriod"/>
            </a:pPr>
            <a:r>
              <a:rPr lang="en-US" sz="2000" b="0" dirty="0"/>
              <a:t>Training</a:t>
            </a:r>
          </a:p>
          <a:p>
            <a:pPr marL="228600" indent="0">
              <a:buFont typeface="+mj-lt"/>
              <a:buNone/>
            </a:pPr>
            <a:endParaRPr lang="en-US" sz="2000" dirty="0"/>
          </a:p>
          <a:p>
            <a:pPr marL="457200" marR="0" indent="-228600" algn="l" rtl="0">
              <a:lnSpc>
                <a:spcPct val="100000"/>
              </a:lnSpc>
              <a:spcBef>
                <a:spcPts val="480"/>
              </a:spcBef>
              <a:spcAft>
                <a:spcPts val="0"/>
              </a:spcAft>
              <a:buClr>
                <a:srgbClr val="000000"/>
              </a:buClr>
              <a:buSzPts val="1400"/>
              <a:buFont typeface="Arial"/>
              <a:buNone/>
            </a:pPr>
            <a:r>
              <a:rPr lang="en-US" sz="2000" b="0" i="0" u="none" strike="noStrike" cap="none" dirty="0">
                <a:solidFill>
                  <a:schemeClr val="dk1"/>
                </a:solidFill>
                <a:latin typeface="Arial"/>
                <a:cs typeface="Arial"/>
                <a:sym typeface="Arial"/>
              </a:rPr>
              <a:t>II. Conformance Index (c-index): 1 Dimension</a:t>
            </a:r>
          </a:p>
          <a:p>
            <a:pPr marL="914400" marR="0" lvl="1" indent="-228600" algn="l" rtl="0">
              <a:lnSpc>
                <a:spcPct val="100000"/>
              </a:lnSpc>
              <a:spcBef>
                <a:spcPts val="480"/>
              </a:spcBef>
              <a:spcAft>
                <a:spcPts val="0"/>
              </a:spcAft>
              <a:buClr>
                <a:srgbClr val="000000"/>
              </a:buClr>
              <a:buSzPts val="1400"/>
              <a:buFont typeface="Arial"/>
              <a:buNone/>
            </a:pPr>
            <a:r>
              <a:rPr lang="en-US" sz="2000" b="0" i="0" u="none" strike="noStrike" cap="none" dirty="0">
                <a:solidFill>
                  <a:schemeClr val="dk1"/>
                </a:solidFill>
                <a:latin typeface="Arial"/>
                <a:cs typeface="Arial"/>
                <a:sym typeface="Arial"/>
              </a:rPr>
              <a:t>This dimension measures the actual compliance outcomes of ICT products and services:</a:t>
            </a:r>
          </a:p>
          <a:p>
            <a:pPr>
              <a:buNone/>
            </a:pPr>
            <a:endParaRPr lang="en-US" sz="2000" dirty="0"/>
          </a:p>
          <a:p>
            <a:pPr lvl="1">
              <a:buFont typeface="+mj-lt"/>
              <a:buAutoNum type="arabicPeriod" startAt="10"/>
            </a:pPr>
            <a:r>
              <a:rPr lang="en-US" sz="2000" b="0" dirty="0"/>
              <a:t>Conformance Metrics</a:t>
            </a:r>
          </a:p>
          <a:p>
            <a:pPr>
              <a:buFont typeface="+mj-lt"/>
              <a:buAutoNum type="arabicPeriod" startAt="10"/>
            </a:pPr>
            <a:endParaRPr lang="en-US" sz="2000" dirty="0"/>
          </a:p>
          <a:p>
            <a:pPr marL="457200" marR="0" indent="-228600" algn="l" rtl="0">
              <a:lnSpc>
                <a:spcPct val="100000"/>
              </a:lnSpc>
              <a:spcBef>
                <a:spcPts val="480"/>
              </a:spcBef>
              <a:spcAft>
                <a:spcPts val="0"/>
              </a:spcAft>
              <a:buClr>
                <a:srgbClr val="000000"/>
              </a:buClr>
              <a:buSzPts val="1400"/>
              <a:buFont typeface="Arial"/>
              <a:buNone/>
            </a:pPr>
            <a:r>
              <a:rPr lang="en-US" sz="2000" b="0" i="0" u="none" strike="noStrike" cap="none" dirty="0">
                <a:solidFill>
                  <a:schemeClr val="dk1"/>
                </a:solidFill>
                <a:latin typeface="Arial"/>
                <a:cs typeface="Arial"/>
                <a:sym typeface="Arial"/>
              </a:rPr>
              <a:t>III. General Information: 1 Dimension</a:t>
            </a:r>
          </a:p>
          <a:p>
            <a:pPr lvl="1">
              <a:buNone/>
            </a:pPr>
            <a:r>
              <a:rPr lang="en-US" sz="2000" dirty="0"/>
              <a:t>This dimension provides contextual information about the reporting entity's Section 508 program:</a:t>
            </a:r>
          </a:p>
          <a:p>
            <a:pPr>
              <a:buNone/>
            </a:pPr>
            <a:endParaRPr lang="en-US" sz="2000" dirty="0"/>
          </a:p>
          <a:p>
            <a:pPr lvl="1">
              <a:buFont typeface="+mj-lt"/>
              <a:buAutoNum type="arabicPeriod" startAt="11"/>
            </a:pPr>
            <a:r>
              <a:rPr lang="en-US" sz="2000" b="0" dirty="0"/>
              <a:t>General Information</a:t>
            </a:r>
          </a:p>
          <a:p>
            <a:pPr marL="457200" marR="0" lvl="0" indent="-228600" algn="l" defTabSz="914400" rtl="0" eaLnBrk="1" fontAlgn="auto" latinLnBrk="0" hangingPunct="1">
              <a:lnSpc>
                <a:spcPct val="115000"/>
              </a:lnSpc>
              <a:spcBef>
                <a:spcPts val="480"/>
              </a:spcBef>
              <a:spcAft>
                <a:spcPts val="800"/>
              </a:spcAft>
              <a:buClr>
                <a:srgbClr val="000000"/>
              </a:buClr>
              <a:buSzPts val="1400"/>
              <a:buFont typeface="Arial"/>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228600">
              <a:lnSpc>
                <a:spcPct val="115000"/>
              </a:lnSpc>
              <a:spcAft>
                <a:spcPts val="800"/>
              </a:spcAft>
              <a:buNone/>
            </a:pPr>
            <a:r>
              <a:rPr lang="en-US" sz="1800" kern="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0" dirty="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35499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2000" dirty="0"/>
              <a:t>Now that we’ve established what the assessment is and why it matters, let’s talk about the central question of this session — why treat it as a project?</a:t>
            </a:r>
          </a:p>
          <a:p>
            <a:pPr>
              <a:buNone/>
            </a:pPr>
            <a:endParaRPr lang="en-US" sz="2000" dirty="0"/>
          </a:p>
          <a:p>
            <a:pPr>
              <a:buNone/>
            </a:pPr>
            <a:r>
              <a:rPr lang="en-US" sz="2000" dirty="0"/>
              <a:t>First, consider the characteristics of the annual Section 508 assessment. It has a fixed deadline. It requires input from multiple contributors across several functional areas. It involves structured reporting and coordination. Those are all hallmarks of a project.</a:t>
            </a:r>
          </a:p>
          <a:p>
            <a:pPr>
              <a:buNone/>
            </a:pPr>
            <a:endParaRPr lang="en-US" sz="2000" dirty="0"/>
          </a:p>
          <a:p>
            <a:pPr>
              <a:buNone/>
            </a:pPr>
            <a:r>
              <a:rPr lang="en-US" sz="2000" dirty="0"/>
              <a:t>Approaching it informally — without defined roles, a clear timeline, or planning tools — can make coordination more difficult and the workload harder to manage. That’s not a reflection of effort or intent — it’s a function of the process design.</a:t>
            </a:r>
          </a:p>
          <a:p>
            <a:pPr>
              <a:buNone/>
            </a:pPr>
            <a:endParaRPr lang="en-US" sz="2000" dirty="0"/>
          </a:p>
          <a:p>
            <a:pPr>
              <a:buNone/>
            </a:pPr>
            <a:r>
              <a:rPr lang="en-US" sz="2000" dirty="0"/>
              <a:t>What a project-based model offers is structure. With even lightweight project management principles in place — identifying roles early, setting milestones, monitoring progress — the assessment process becomes easier to navigate. It becomes something you can plan for, track, and sustain with more consistency.</a:t>
            </a:r>
          </a:p>
          <a:p>
            <a:endParaRPr lang="en-US" sz="2000" dirty="0"/>
          </a:p>
          <a:p>
            <a:r>
              <a:rPr lang="en-US" sz="2000" dirty="0"/>
              <a:t>The goal is to make the process more repeatable, manageable, and predictable, year after year.</a:t>
            </a:r>
          </a:p>
          <a:p>
            <a:pPr marL="457200" marR="0" indent="-228600">
              <a:lnSpc>
                <a:spcPct val="115000"/>
              </a:lnSpc>
              <a:spcAft>
                <a:spcPts val="800"/>
              </a:spcAft>
              <a:buNone/>
            </a:pPr>
            <a:r>
              <a:rPr lang="en-US" sz="1800" kern="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0" dirty="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1250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2400" dirty="0"/>
              <a:t>This is where it all starts — and how you begin matters.</a:t>
            </a:r>
          </a:p>
          <a:p>
            <a:pPr>
              <a:buNone/>
            </a:pPr>
            <a:endParaRPr lang="en-US" sz="2400" dirty="0"/>
          </a:p>
          <a:p>
            <a:pPr>
              <a:buNone/>
            </a:pPr>
            <a:r>
              <a:rPr lang="en-US" sz="2400" dirty="0"/>
              <a:t>The Initiate phase is about setting a clear foundation. First, define the scope and objectives. What exactly are you trying to accomplish with this year’s assessment? What’s in scope — and just as importantly, what’s not?</a:t>
            </a:r>
          </a:p>
          <a:p>
            <a:pPr>
              <a:buNone/>
            </a:pPr>
            <a:endParaRPr lang="en-US" sz="2400" dirty="0"/>
          </a:p>
          <a:p>
            <a:pPr>
              <a:buNone/>
            </a:pPr>
            <a:r>
              <a:rPr lang="en-US" sz="2400" dirty="0"/>
              <a:t>Next, identify key milestones. These give your schedule structure and help you work backward from the July–August deadline.</a:t>
            </a:r>
          </a:p>
          <a:p>
            <a:pPr>
              <a:buNone/>
            </a:pPr>
            <a:endParaRPr lang="en-US" sz="2400" dirty="0"/>
          </a:p>
          <a:p>
            <a:pPr>
              <a:buNone/>
            </a:pPr>
            <a:r>
              <a:rPr lang="en-US" sz="2400" dirty="0"/>
              <a:t>You’ll also want to clarify who’s involved. Identify your contributors and be specific about their roles. This is where a RACI Matrix can really help — it makes responsibilities visible and prevents duplication or missed inputs later on.</a:t>
            </a:r>
          </a:p>
          <a:p>
            <a:pPr>
              <a:buNone/>
            </a:pPr>
            <a:endParaRPr lang="en-US" sz="2400" dirty="0"/>
          </a:p>
          <a:p>
            <a:pPr>
              <a:buNone/>
            </a:pPr>
            <a:r>
              <a:rPr lang="en-US" sz="2400" dirty="0"/>
              <a:t>Finally, secure leadership endorsement. Whether that’s your Section 508 coordinator, a senior manager, or your CIO — getting visible support up front gives the effort weight and helps eliminate confusion down the line.</a:t>
            </a:r>
          </a:p>
          <a:p>
            <a:pPr>
              <a:buNone/>
            </a:pPr>
            <a:endParaRPr lang="en-US" sz="2400" dirty="0"/>
          </a:p>
          <a:p>
            <a:r>
              <a:rPr lang="en-US" sz="2400" dirty="0"/>
              <a:t>The goal of this phase isn’t to plan every detail — it’s to establish intent, alignment, and commitment.</a:t>
            </a:r>
          </a:p>
          <a:p>
            <a:pPr marL="457200" marR="0" indent="-22860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0" dirty="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60076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Once your scope is defined and your contributors are identified, you move into the Plan phase — and this is where structure really starts to take shape.</a:t>
            </a:r>
          </a:p>
          <a:p>
            <a:pPr>
              <a:buNone/>
            </a:pPr>
            <a:endParaRPr lang="en-US" dirty="0"/>
          </a:p>
          <a:p>
            <a:pPr>
              <a:buNone/>
            </a:pPr>
            <a:r>
              <a:rPr lang="en-US" dirty="0"/>
              <a:t>The planning phase is about breaking down the work into manageable pieces. One of the simplest and most effective ways to do that is with a Work Breakdown Structure, or WBS. It allows you to decompose the effort into smaller, actionable tasks — things like confirming data sources, coordinating policy inputs, testing ICT components, or drafting narrative responses. This becomes your blueprint for execution.</a:t>
            </a:r>
          </a:p>
          <a:p>
            <a:pPr>
              <a:buNone/>
            </a:pPr>
            <a:endParaRPr lang="en-US" dirty="0"/>
          </a:p>
          <a:p>
            <a:pPr>
              <a:buNone/>
            </a:pPr>
            <a:r>
              <a:rPr lang="en-US" dirty="0"/>
              <a:t>From there, build a schedule. You don’t need to be a certified project manager or expert scheduler — you just need to map out when things need to happen based on the July–August deadline. That can take the form of a Gantt chart, a calendar, or even a simple table in Excel. What matters is that it’s shared, visible, and reflects dependencies — so people know what has to happen first, what’s on the critical path, and where the pressure points are.</a:t>
            </a:r>
          </a:p>
          <a:p>
            <a:pPr>
              <a:buNone/>
            </a:pPr>
            <a:endParaRPr lang="en-US" dirty="0"/>
          </a:p>
          <a:p>
            <a:pPr>
              <a:buNone/>
            </a:pPr>
            <a:r>
              <a:rPr lang="en-US" dirty="0"/>
              <a:t>Next, assign owners. Every task needs a name next to it. Not a group, not an office — a person. That doesn’t mean they do all the work themselves, but they’re responsible for seeing it through. This helps prevent things from falling through the cracks.</a:t>
            </a:r>
          </a:p>
          <a:p>
            <a:pPr>
              <a:buNone/>
            </a:pPr>
            <a:endParaRPr lang="en-US" dirty="0"/>
          </a:p>
          <a:p>
            <a:pPr>
              <a:buNone/>
            </a:pPr>
            <a:r>
              <a:rPr lang="en-US" dirty="0"/>
              <a:t>You’ll also want to establish a rhythm of communication. That might be biweekly check-ins, milestone reviews, or status emails — whatever fits your culture. The important thing is that contributors know when they’ll be asked for updates and where to raise concerns early.</a:t>
            </a:r>
          </a:p>
          <a:p>
            <a:pPr>
              <a:buNone/>
            </a:pPr>
            <a:endParaRPr lang="en-US" dirty="0"/>
          </a:p>
          <a:p>
            <a:pPr>
              <a:buNone/>
            </a:pPr>
            <a:r>
              <a:rPr lang="en-US" dirty="0"/>
              <a:t>And finally, planning is the phase where you can start identifying risks. For example, is there a contributor who’s stretched thin? Are you relying on data from a system that tends to lag? Flag those early. Risk management doesn’t have to be complicated — just intentional.</a:t>
            </a:r>
          </a:p>
          <a:p>
            <a:pPr>
              <a:buNone/>
            </a:pPr>
            <a:endParaRPr lang="en-US" dirty="0"/>
          </a:p>
          <a:p>
            <a:r>
              <a:rPr lang="en-US" dirty="0"/>
              <a:t>This phase is where you lay the foundation for execution. It’s what gives the assessment process shape and predictability, instead of depending on memory or individual heroics to get across the finish line.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85434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F559B-41D1-77A1-B76A-943AD416C5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5D3154-DA1A-EB90-B959-0768B25BF0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2B8D6A-2476-A20A-3BD3-E1C83058BDF0}"/>
              </a:ext>
            </a:extLst>
          </p:cNvPr>
          <p:cNvSpPr>
            <a:spLocks noGrp="1"/>
          </p:cNvSpPr>
          <p:nvPr>
            <p:ph type="body" idx="1"/>
          </p:nvPr>
        </p:nvSpPr>
        <p:spPr/>
        <p:txBody>
          <a:bodyPr/>
          <a:lstStyle/>
          <a:p>
            <a:pPr>
              <a:buNone/>
            </a:pPr>
            <a:r>
              <a:rPr lang="en-US" dirty="0"/>
              <a:t>In this phase, contributors are completing their assigned tasks — gathering policy language, running accessibility tests, verifying training records, and reviewing procurement documentation.</a:t>
            </a:r>
          </a:p>
          <a:p>
            <a:pPr>
              <a:buNone/>
            </a:pPr>
            <a:endParaRPr lang="en-US" dirty="0"/>
          </a:p>
          <a:p>
            <a:pPr>
              <a:buNone/>
            </a:pPr>
            <a:r>
              <a:rPr lang="en-US" dirty="0"/>
              <a:t>The goal isn’t just to get the work done, but to execute against the schedule you created — in a way that’s coordinated, visible, and trackable.</a:t>
            </a:r>
          </a:p>
          <a:p>
            <a:pPr>
              <a:buNone/>
            </a:pPr>
            <a:endParaRPr lang="en-US" dirty="0"/>
          </a:p>
          <a:p>
            <a:pPr>
              <a:buNone/>
            </a:pPr>
            <a:r>
              <a:rPr lang="en-US" dirty="0"/>
              <a:t>One of the most helpful things you can do at this stage is give your team simple tools to track their own progress. That could be a shared checklist in Excel, a Planner board in Microsoft 365, or a shared workspace in SharePoint or Teams.</a:t>
            </a:r>
            <a:br>
              <a:rPr lang="en-US" dirty="0"/>
            </a:br>
            <a:r>
              <a:rPr lang="en-US" dirty="0"/>
              <a:t>When everyone can see where things stand, it reduces the need for someone to chase updates and helps keep momentum moving forward.</a:t>
            </a:r>
          </a:p>
          <a:p>
            <a:pPr>
              <a:buNone/>
            </a:pPr>
            <a:endParaRPr lang="en-US" dirty="0"/>
          </a:p>
          <a:p>
            <a:pPr>
              <a:buNone/>
            </a:pPr>
            <a:r>
              <a:rPr lang="en-US" dirty="0"/>
              <a:t>It’s also important to build in time for quality checks. Make sure your testing data aligns with what’s being reported. Confirm that acquisition language actually maps to accessibility standards. Even a quick review loop can catch inconsistencies early — when they’re easier to fix.</a:t>
            </a:r>
          </a:p>
          <a:p>
            <a:pPr>
              <a:buNone/>
            </a:pPr>
            <a:endParaRPr lang="en-US" dirty="0"/>
          </a:p>
          <a:p>
            <a:pPr>
              <a:buNone/>
            </a:pPr>
            <a:r>
              <a:rPr lang="en-US" dirty="0"/>
              <a:t>Another tactic that works well here is what I call </a:t>
            </a:r>
            <a:r>
              <a:rPr lang="en-US" i="1" dirty="0"/>
              <a:t>testing sprints</a:t>
            </a:r>
            <a:r>
              <a:rPr lang="en-US" dirty="0"/>
              <a:t>. Set aside focused windows of time — a few days, maybe a week — to run automated or manual accessibility scans. You don’t have to boil the ocean. But by making space for targeted evaluation, you uncover issues early enough to act on them and strengthen your reporting.</a:t>
            </a:r>
          </a:p>
          <a:p>
            <a:pPr>
              <a:buNone/>
            </a:pPr>
            <a:endParaRPr lang="en-US" dirty="0"/>
          </a:p>
          <a:p>
            <a:pPr>
              <a:buNone/>
            </a:pPr>
            <a:r>
              <a:rPr lang="en-US" dirty="0"/>
              <a:t>Finally, keep your stakeholders in the loop. Whether that’s a program sponsor, your Section 508 coordinator, or someone in your policy shop — regular updates help ensure no one is surprised by the timeline, the content, or the status of the submission.</a:t>
            </a:r>
          </a:p>
          <a:p>
            <a:pPr>
              <a:buNone/>
            </a:pPr>
            <a:endParaRPr lang="en-US" dirty="0"/>
          </a:p>
          <a:p>
            <a:r>
              <a:rPr lang="en-US" dirty="0"/>
              <a:t>The Execution phase is where effort meets organization. It’s where structure pays off — because instead of chasing status, you’re guiding a coordinated, time-bound set of activities toward a clear delivery point.</a:t>
            </a:r>
          </a:p>
        </p:txBody>
      </p:sp>
      <p:sp>
        <p:nvSpPr>
          <p:cNvPr id="4" name="Slide Number Placeholder 3">
            <a:extLst>
              <a:ext uri="{FF2B5EF4-FFF2-40B4-BE49-F238E27FC236}">
                <a16:creationId xmlns:a16="http://schemas.microsoft.com/office/drawing/2014/main" id="{CB4D9476-3EB7-E507-3A35-2DFC1F54FB33}"/>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482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4"/>
          <p:cNvSpPr>
            <a:spLocks noGrp="1"/>
          </p:cNvSpPr>
          <p:nvPr>
            <p:ph type="pic" idx="2"/>
          </p:nvPr>
        </p:nvSpPr>
        <p:spPr>
          <a:xfrm>
            <a:off x="2283594" y="1072642"/>
            <a:ext cx="4576813" cy="1828800"/>
          </a:xfrm>
          <a:prstGeom prst="rect">
            <a:avLst/>
          </a:prstGeom>
          <a:noFill/>
          <a:ln>
            <a:noFill/>
          </a:ln>
        </p:spPr>
      </p:sp>
      <p:sp>
        <p:nvSpPr>
          <p:cNvPr id="13" name="Google Shape;13;p4"/>
          <p:cNvSpPr txBox="1">
            <a:spLocks noGrp="1"/>
          </p:cNvSpPr>
          <p:nvPr>
            <p:ph type="title"/>
          </p:nvPr>
        </p:nvSpPr>
        <p:spPr>
          <a:xfrm>
            <a:off x="1142999" y="3223382"/>
            <a:ext cx="68580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2400" b="0" i="0" u="none" strike="noStrike" cap="none">
                <a:solidFill>
                  <a:srgbClr val="0B3F3A"/>
                </a:solidFill>
                <a:latin typeface="Arial"/>
                <a:ea typeface="Arial"/>
                <a:cs typeface="Arial"/>
                <a:sym typeface="Arial"/>
              </a:defRPr>
            </a:lvl1pPr>
            <a:lvl2pPr marR="0" lvl="1"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9pPr>
          </a:lstStyle>
          <a:p>
            <a:endParaRPr/>
          </a:p>
        </p:txBody>
      </p:sp>
      <p:cxnSp>
        <p:nvCxnSpPr>
          <p:cNvPr id="14" name="Google Shape;14;p4"/>
          <p:cNvCxnSpPr/>
          <p:nvPr/>
        </p:nvCxnSpPr>
        <p:spPr>
          <a:xfrm>
            <a:off x="3986260" y="4514847"/>
            <a:ext cx="1171481" cy="0"/>
          </a:xfrm>
          <a:prstGeom prst="straightConnector1">
            <a:avLst/>
          </a:prstGeom>
          <a:noFill/>
          <a:ln w="9525" cap="flat" cmpd="sng">
            <a:solidFill>
              <a:srgbClr val="0E8775"/>
            </a:solidFill>
            <a:prstDash val="solid"/>
            <a:round/>
            <a:headEnd type="none" w="sm" len="sm"/>
            <a:tailEnd type="none" w="sm" len="sm"/>
          </a:ln>
        </p:spPr>
      </p:cxnSp>
      <p:sp>
        <p:nvSpPr>
          <p:cNvPr id="15" name="Google Shape;15;p4"/>
          <p:cNvSpPr txBox="1">
            <a:spLocks noGrp="1"/>
          </p:cNvSpPr>
          <p:nvPr>
            <p:ph type="body" idx="1"/>
          </p:nvPr>
        </p:nvSpPr>
        <p:spPr>
          <a:xfrm>
            <a:off x="2430065" y="4654423"/>
            <a:ext cx="4283869" cy="914400"/>
          </a:xfrm>
          <a:prstGeom prst="rect">
            <a:avLst/>
          </a:prstGeom>
          <a:noFill/>
          <a:ln>
            <a:noFill/>
          </a:ln>
        </p:spPr>
        <p:txBody>
          <a:bodyPr spcFirstLastPara="1" wrap="square" lIns="91425" tIns="45700" rIns="91425" bIns="45700" anchor="ctr" anchorCtr="0">
            <a:noAutofit/>
          </a:bodyPr>
          <a:lstStyle>
            <a:lvl1pPr marL="342900" marR="0" lvl="0" indent="-171450" algn="ctr" rtl="0">
              <a:lnSpc>
                <a:spcPct val="100000"/>
              </a:lnSpc>
              <a:spcBef>
                <a:spcPts val="0"/>
              </a:spcBef>
              <a:spcAft>
                <a:spcPts val="0"/>
              </a:spcAft>
              <a:buSzPts val="1400"/>
              <a:buNone/>
              <a:defRPr sz="1050" b="0" i="0" u="none" strike="noStrike" cap="none">
                <a:solidFill>
                  <a:srgbClr val="0B3F3A"/>
                </a:solidFill>
                <a:latin typeface="Arial"/>
                <a:ea typeface="Arial"/>
                <a:cs typeface="Arial"/>
                <a:sym typeface="Arial"/>
              </a:defRPr>
            </a:lvl1pPr>
            <a:lvl2pPr marL="685800" marR="0" lvl="1"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2pPr>
            <a:lvl3pPr marL="1028700" marR="0" lvl="2"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3pPr>
            <a:lvl4pPr marL="1371600" marR="0" lvl="3"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4pPr>
            <a:lvl5pPr marL="1714500" marR="0" lvl="4"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5pPr>
            <a:lvl6pPr marL="2057400" marR="0" lvl="5"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6pPr>
            <a:lvl7pPr marL="2400300" marR="0" lvl="6"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7pPr>
            <a:lvl8pPr marL="2743200" marR="0" lvl="7"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8pPr>
            <a:lvl9pPr marL="3086100" marR="0" lvl="8"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reaker Title Only ">
  <p:cSld name="Breaker Title Only ">
    <p:spTree>
      <p:nvGrpSpPr>
        <p:cNvPr id="1" name="Shape 19"/>
        <p:cNvGrpSpPr/>
        <p:nvPr/>
      </p:nvGrpSpPr>
      <p:grpSpPr>
        <a:xfrm>
          <a:off x="0" y="0"/>
          <a:ext cx="0" cy="0"/>
          <a:chOff x="0" y="0"/>
          <a:chExt cx="0" cy="0"/>
        </a:xfrm>
      </p:grpSpPr>
      <p:sp>
        <p:nvSpPr>
          <p:cNvPr id="20" name="Google Shape;20;p8"/>
          <p:cNvSpPr txBox="1">
            <a:spLocks noGrp="1"/>
          </p:cNvSpPr>
          <p:nvPr>
            <p:ph type="title"/>
          </p:nvPr>
        </p:nvSpPr>
        <p:spPr>
          <a:xfrm>
            <a:off x="381001" y="2305251"/>
            <a:ext cx="8374381" cy="224749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000000"/>
              </a:buClr>
              <a:buSzPts val="1400"/>
              <a:buFont typeface="Arial"/>
              <a:buNone/>
              <a:defRPr sz="375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2_Title and Content">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548640" y="548641"/>
            <a:ext cx="8041279" cy="33699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1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29" name="Google Shape;29;p6"/>
          <p:cNvSpPr txBox="1">
            <a:spLocks noGrp="1"/>
          </p:cNvSpPr>
          <p:nvPr>
            <p:ph type="body" idx="1"/>
          </p:nvPr>
        </p:nvSpPr>
        <p:spPr>
          <a:xfrm>
            <a:off x="548639" y="1371600"/>
            <a:ext cx="8037576" cy="466344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30" name="Google Shape;30;p6"/>
          <p:cNvSpPr txBox="1">
            <a:spLocks noGrp="1"/>
          </p:cNvSpPr>
          <p:nvPr>
            <p:ph type="sldNum" idx="12"/>
          </p:nvPr>
        </p:nvSpPr>
        <p:spPr>
          <a:xfrm>
            <a:off x="8185742" y="6437376"/>
            <a:ext cx="40005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2_Title and Two Content with Heading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548640" y="548641"/>
            <a:ext cx="8041279" cy="33699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1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38" name="Google Shape;38;p10"/>
          <p:cNvSpPr txBox="1">
            <a:spLocks noGrp="1"/>
          </p:cNvSpPr>
          <p:nvPr>
            <p:ph type="body" idx="1"/>
          </p:nvPr>
        </p:nvSpPr>
        <p:spPr>
          <a:xfrm>
            <a:off x="548640" y="1371600"/>
            <a:ext cx="3909060" cy="512064"/>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525"/>
              </a:spcBef>
              <a:spcAft>
                <a:spcPts val="0"/>
              </a:spcAft>
              <a:buClr>
                <a:srgbClr val="0E8775"/>
              </a:buClr>
              <a:buSzPts val="2800"/>
              <a:buFont typeface="Arial"/>
              <a:buNone/>
              <a:defRPr sz="1200" b="1"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39" name="Google Shape;39;p10"/>
          <p:cNvSpPr txBox="1">
            <a:spLocks noGrp="1"/>
          </p:cNvSpPr>
          <p:nvPr>
            <p:ph type="body" idx="2"/>
          </p:nvPr>
        </p:nvSpPr>
        <p:spPr>
          <a:xfrm>
            <a:off x="548640" y="1882874"/>
            <a:ext cx="3909060" cy="416052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20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40" name="Google Shape;40;p10"/>
          <p:cNvSpPr txBox="1">
            <a:spLocks noGrp="1"/>
          </p:cNvSpPr>
          <p:nvPr>
            <p:ph type="body" idx="3"/>
          </p:nvPr>
        </p:nvSpPr>
        <p:spPr>
          <a:xfrm>
            <a:off x="4673009" y="1371601"/>
            <a:ext cx="3909060" cy="511275"/>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525"/>
              </a:spcBef>
              <a:spcAft>
                <a:spcPts val="0"/>
              </a:spcAft>
              <a:buClr>
                <a:srgbClr val="0E8775"/>
              </a:buClr>
              <a:buSzPts val="2800"/>
              <a:buFont typeface="Arial"/>
              <a:buNone/>
              <a:defRPr sz="1200" b="1"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41" name="Google Shape;41;p10"/>
          <p:cNvSpPr txBox="1">
            <a:spLocks noGrp="1"/>
          </p:cNvSpPr>
          <p:nvPr>
            <p:ph type="body" idx="4"/>
          </p:nvPr>
        </p:nvSpPr>
        <p:spPr>
          <a:xfrm>
            <a:off x="4673009" y="1882874"/>
            <a:ext cx="3909060" cy="4160519"/>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20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42" name="Google Shape;42;p10"/>
          <p:cNvSpPr txBox="1">
            <a:spLocks noGrp="1"/>
          </p:cNvSpPr>
          <p:nvPr>
            <p:ph type="sldNum" idx="12"/>
          </p:nvPr>
        </p:nvSpPr>
        <p:spPr>
          <a:xfrm>
            <a:off x="8188452" y="6437376"/>
            <a:ext cx="40005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2_Title and Three Conten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548640" y="548641"/>
            <a:ext cx="8041279" cy="33699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1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45" name="Google Shape;45;p11"/>
          <p:cNvSpPr txBox="1">
            <a:spLocks noGrp="1"/>
          </p:cNvSpPr>
          <p:nvPr>
            <p:ph type="sldNum" idx="12"/>
          </p:nvPr>
        </p:nvSpPr>
        <p:spPr>
          <a:xfrm>
            <a:off x="8185742" y="6437376"/>
            <a:ext cx="40005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
        <p:nvSpPr>
          <p:cNvPr id="46" name="Google Shape;46;p11"/>
          <p:cNvSpPr txBox="1">
            <a:spLocks noGrp="1"/>
          </p:cNvSpPr>
          <p:nvPr>
            <p:ph type="body" idx="1"/>
          </p:nvPr>
        </p:nvSpPr>
        <p:spPr>
          <a:xfrm>
            <a:off x="548640" y="1371600"/>
            <a:ext cx="2537460" cy="466344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47" name="Google Shape;47;p11"/>
          <p:cNvSpPr txBox="1">
            <a:spLocks noGrp="1"/>
          </p:cNvSpPr>
          <p:nvPr>
            <p:ph type="body" idx="2"/>
          </p:nvPr>
        </p:nvSpPr>
        <p:spPr>
          <a:xfrm>
            <a:off x="3300549" y="1371600"/>
            <a:ext cx="2537460" cy="466344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48" name="Google Shape;48;p11"/>
          <p:cNvSpPr txBox="1">
            <a:spLocks noGrp="1"/>
          </p:cNvSpPr>
          <p:nvPr>
            <p:ph type="body" idx="3"/>
          </p:nvPr>
        </p:nvSpPr>
        <p:spPr>
          <a:xfrm>
            <a:off x="6048332" y="1371600"/>
            <a:ext cx="2537460" cy="466344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2_Title and Three Content with Heading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548640" y="548641"/>
            <a:ext cx="8041279" cy="33699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1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51" name="Google Shape;51;p12"/>
          <p:cNvSpPr txBox="1">
            <a:spLocks noGrp="1"/>
          </p:cNvSpPr>
          <p:nvPr>
            <p:ph type="body" idx="1"/>
          </p:nvPr>
        </p:nvSpPr>
        <p:spPr>
          <a:xfrm>
            <a:off x="548640" y="1371600"/>
            <a:ext cx="2537460" cy="512064"/>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525"/>
              </a:spcBef>
              <a:spcAft>
                <a:spcPts val="0"/>
              </a:spcAft>
              <a:buClr>
                <a:srgbClr val="0E8775"/>
              </a:buClr>
              <a:buSzPts val="2800"/>
              <a:buFont typeface="Arial"/>
              <a:buNone/>
              <a:defRPr sz="1200" b="1"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52" name="Google Shape;52;p12"/>
          <p:cNvSpPr txBox="1">
            <a:spLocks noGrp="1"/>
          </p:cNvSpPr>
          <p:nvPr>
            <p:ph type="body" idx="2"/>
          </p:nvPr>
        </p:nvSpPr>
        <p:spPr>
          <a:xfrm>
            <a:off x="548640" y="1883664"/>
            <a:ext cx="2537460" cy="416052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53" name="Google Shape;53;p12"/>
          <p:cNvSpPr txBox="1">
            <a:spLocks noGrp="1"/>
          </p:cNvSpPr>
          <p:nvPr>
            <p:ph type="body" idx="3"/>
          </p:nvPr>
        </p:nvSpPr>
        <p:spPr>
          <a:xfrm>
            <a:off x="3300549" y="1371600"/>
            <a:ext cx="2537460" cy="512064"/>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525"/>
              </a:spcBef>
              <a:spcAft>
                <a:spcPts val="0"/>
              </a:spcAft>
              <a:buClr>
                <a:srgbClr val="0E8775"/>
              </a:buClr>
              <a:buSzPts val="2800"/>
              <a:buFont typeface="Arial"/>
              <a:buNone/>
              <a:defRPr sz="1200" b="1"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54" name="Google Shape;54;p12"/>
          <p:cNvSpPr txBox="1">
            <a:spLocks noGrp="1"/>
          </p:cNvSpPr>
          <p:nvPr>
            <p:ph type="body" idx="4"/>
          </p:nvPr>
        </p:nvSpPr>
        <p:spPr>
          <a:xfrm>
            <a:off x="3300549" y="1883664"/>
            <a:ext cx="2537460" cy="416052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55" name="Google Shape;55;p12"/>
          <p:cNvSpPr txBox="1">
            <a:spLocks noGrp="1"/>
          </p:cNvSpPr>
          <p:nvPr>
            <p:ph type="body" idx="5"/>
          </p:nvPr>
        </p:nvSpPr>
        <p:spPr>
          <a:xfrm>
            <a:off x="6048332" y="1371600"/>
            <a:ext cx="2537460" cy="512064"/>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525"/>
              </a:spcBef>
              <a:spcAft>
                <a:spcPts val="0"/>
              </a:spcAft>
              <a:buClr>
                <a:srgbClr val="0E8775"/>
              </a:buClr>
              <a:buSzPts val="2800"/>
              <a:buFont typeface="Arial"/>
              <a:buNone/>
              <a:defRPr sz="1200" b="1"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56" name="Google Shape;56;p12"/>
          <p:cNvSpPr txBox="1">
            <a:spLocks noGrp="1"/>
          </p:cNvSpPr>
          <p:nvPr>
            <p:ph type="body" idx="6"/>
          </p:nvPr>
        </p:nvSpPr>
        <p:spPr>
          <a:xfrm>
            <a:off x="6048332" y="1883664"/>
            <a:ext cx="2537460" cy="416052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57" name="Google Shape;57;p12"/>
          <p:cNvSpPr txBox="1">
            <a:spLocks noGrp="1"/>
          </p:cNvSpPr>
          <p:nvPr>
            <p:ph type="sldNum" idx="12"/>
          </p:nvPr>
        </p:nvSpPr>
        <p:spPr>
          <a:xfrm>
            <a:off x="8185742" y="6437376"/>
            <a:ext cx="40005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reaker Title Only ">
  <p:cSld name="2_Breaker Title Only ">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381001" y="2305251"/>
            <a:ext cx="8374381" cy="224749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000000"/>
              </a:buClr>
              <a:buSzPts val="1400"/>
              <a:buFont typeface="Arial"/>
              <a:buNone/>
              <a:defRPr sz="375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9pPr>
          </a:lstStyle>
          <a:p>
            <a:endParaRPr/>
          </a:p>
        </p:txBody>
      </p:sp>
      <p:sp>
        <p:nvSpPr>
          <p:cNvPr id="60" name="Google Shape;60;p13"/>
          <p:cNvSpPr txBox="1">
            <a:spLocks noGrp="1"/>
          </p:cNvSpPr>
          <p:nvPr>
            <p:ph type="sldNum" idx="12"/>
          </p:nvPr>
        </p:nvSpPr>
        <p:spPr>
          <a:xfrm>
            <a:off x="8185742" y="6437376"/>
            <a:ext cx="40005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2_Blank and Hidden Title">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185742" y="6437376"/>
            <a:ext cx="40005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9"/>
        <p:cNvGrpSpPr/>
        <p:nvPr/>
      </p:nvGrpSpPr>
      <p:grpSpPr>
        <a:xfrm>
          <a:off x="0" y="0"/>
          <a:ext cx="0" cy="0"/>
          <a:chOff x="0" y="0"/>
          <a:chExt cx="0" cy="0"/>
        </a:xfrm>
      </p:grpSpPr>
      <p:sp>
        <p:nvSpPr>
          <p:cNvPr id="10" name="Google Shape;10;p3"/>
          <p:cNvSpPr/>
          <p:nvPr/>
        </p:nvSpPr>
        <p:spPr>
          <a:xfrm>
            <a:off x="0" y="0"/>
            <a:ext cx="9144000" cy="182880"/>
          </a:xfrm>
          <a:prstGeom prst="rect">
            <a:avLst/>
          </a:prstGeom>
          <a:solidFill>
            <a:srgbClr val="0E8775"/>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185742" y="6434289"/>
            <a:ext cx="400050" cy="18288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
        <p:nvSpPr>
          <p:cNvPr id="23" name="Google Shape;23;p5"/>
          <p:cNvSpPr/>
          <p:nvPr/>
        </p:nvSpPr>
        <p:spPr>
          <a:xfrm>
            <a:off x="0" y="0"/>
            <a:ext cx="9144000" cy="182880"/>
          </a:xfrm>
          <a:prstGeom prst="rect">
            <a:avLst/>
          </a:prstGeom>
          <a:solidFill>
            <a:srgbClr val="0E8775"/>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cxnSp>
        <p:nvCxnSpPr>
          <p:cNvPr id="24" name="Google Shape;24;p5"/>
          <p:cNvCxnSpPr/>
          <p:nvPr/>
        </p:nvCxnSpPr>
        <p:spPr>
          <a:xfrm>
            <a:off x="983304" y="6342849"/>
            <a:ext cx="7592921" cy="0"/>
          </a:xfrm>
          <a:prstGeom prst="straightConnector1">
            <a:avLst/>
          </a:prstGeom>
          <a:noFill/>
          <a:ln w="9525" cap="flat" cmpd="sng">
            <a:solidFill>
              <a:schemeClr val="lt2"/>
            </a:solidFill>
            <a:prstDash val="solid"/>
            <a:round/>
            <a:headEnd type="none" w="sm" len="sm"/>
            <a:tailEnd type="none" w="sm" len="sm"/>
          </a:ln>
        </p:spPr>
      </p:cxnSp>
      <p:sp>
        <p:nvSpPr>
          <p:cNvPr id="25" name="Google Shape;25;p5"/>
          <p:cNvSpPr/>
          <p:nvPr/>
        </p:nvSpPr>
        <p:spPr>
          <a:xfrm>
            <a:off x="983304" y="6434290"/>
            <a:ext cx="4809704" cy="177215"/>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750" b="1" i="0" u="none" strike="noStrike" cap="none" dirty="0">
                <a:solidFill>
                  <a:srgbClr val="033F3A"/>
                </a:solidFill>
                <a:latin typeface="Arial"/>
                <a:ea typeface="Arial"/>
                <a:cs typeface="Arial"/>
                <a:sym typeface="Arial"/>
              </a:rPr>
              <a:t>Interagency Accessibility Forum</a:t>
            </a:r>
            <a:endParaRPr sz="750" b="1" i="0" u="none" strike="noStrike" cap="none" dirty="0">
              <a:solidFill>
                <a:srgbClr val="033F3A"/>
              </a:solidFill>
              <a:latin typeface="Arial"/>
              <a:ea typeface="Arial"/>
              <a:cs typeface="Arial"/>
              <a:sym typeface="Arial"/>
            </a:endParaRPr>
          </a:p>
        </p:txBody>
      </p:sp>
      <p:pic>
        <p:nvPicPr>
          <p:cNvPr id="26" name="Google Shape;26;p5"/>
          <p:cNvPicPr preferRelativeResize="0"/>
          <p:nvPr/>
        </p:nvPicPr>
        <p:blipFill rotWithShape="1">
          <a:blip r:embed="rId8">
            <a:alphaModFix/>
          </a:blip>
          <a:srcRect/>
          <a:stretch/>
        </p:blipFill>
        <p:spPr>
          <a:xfrm>
            <a:off x="550121" y="6205689"/>
            <a:ext cx="339004"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 id="2147483655" r:id="rId2"/>
    <p:sldLayoutId id="2147483656" r:id="rId3"/>
    <p:sldLayoutId id="2147483657" r:id="rId4"/>
    <p:sldLayoutId id="2147483658" r:id="rId5"/>
    <p:sldLayoutId id="214748366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25045DE-9C6F-BD13-C894-16899C655FAE}"/>
              </a:ext>
            </a:extLst>
          </p:cNvPr>
          <p:cNvSpPr txBox="1">
            <a:spLocks/>
          </p:cNvSpPr>
          <p:nvPr/>
        </p:nvSpPr>
        <p:spPr>
          <a:xfrm>
            <a:off x="539077" y="962286"/>
            <a:ext cx="8065845" cy="159310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2400" b="0" i="0" u="none" strike="noStrike" cap="none">
                <a:solidFill>
                  <a:srgbClr val="0B3F3A"/>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z="3600" dirty="0"/>
              <a:t>Project Management for the Section 508 Annual Assessment: A Structured Approach</a:t>
            </a:r>
          </a:p>
        </p:txBody>
      </p:sp>
      <p:sp>
        <p:nvSpPr>
          <p:cNvPr id="3" name="Title 2">
            <a:extLst>
              <a:ext uri="{FF2B5EF4-FFF2-40B4-BE49-F238E27FC236}">
                <a16:creationId xmlns:a16="http://schemas.microsoft.com/office/drawing/2014/main" id="{3F2900EB-CEDE-8F30-FD66-C6EADAC3F9E3}"/>
              </a:ext>
            </a:extLst>
          </p:cNvPr>
          <p:cNvSpPr>
            <a:spLocks noGrp="1" noRot="1" noMove="1" noResize="1" noEditPoints="1" noAdjustHandles="1" noChangeArrowheads="1" noChangeShapeType="1"/>
          </p:cNvSpPr>
          <p:nvPr>
            <p:ph type="title"/>
          </p:nvPr>
        </p:nvSpPr>
        <p:spPr>
          <a:xfrm>
            <a:off x="782320" y="3033409"/>
            <a:ext cx="7579359" cy="1143000"/>
          </a:xfrm>
        </p:spPr>
        <p:txBody>
          <a:bodyPr/>
          <a:lstStyle/>
          <a:p>
            <a:r>
              <a:rPr lang="en-US" dirty="0"/>
              <a:t>Enhancing Your Section 508 Assessment: A Project Management Framework for Greater Efficiency</a:t>
            </a:r>
          </a:p>
        </p:txBody>
      </p:sp>
      <p:sp>
        <p:nvSpPr>
          <p:cNvPr id="4" name="Text Placeholder 3">
            <a:extLst>
              <a:ext uri="{FF2B5EF4-FFF2-40B4-BE49-F238E27FC236}">
                <a16:creationId xmlns:a16="http://schemas.microsoft.com/office/drawing/2014/main" id="{F65E86AB-2EDE-ED13-675F-F549E9BF1F0C}"/>
              </a:ext>
            </a:extLst>
          </p:cNvPr>
          <p:cNvSpPr>
            <a:spLocks noGrp="1" noRot="1" noMove="1" noResize="1" noEditPoints="1" noAdjustHandles="1" noChangeArrowheads="1" noChangeShapeType="1"/>
          </p:cNvSpPr>
          <p:nvPr>
            <p:ph type="body" idx="1"/>
          </p:nvPr>
        </p:nvSpPr>
        <p:spPr>
          <a:xfrm>
            <a:off x="833121" y="4654423"/>
            <a:ext cx="7396480" cy="1483618"/>
          </a:xfrm>
        </p:spPr>
        <p:txBody>
          <a:bodyPr/>
          <a:lstStyle/>
          <a:p>
            <a:pPr marL="171450" indent="1270" algn="l"/>
            <a:r>
              <a:rPr lang="en-US" sz="2000" dirty="0"/>
              <a:t>Frederick Harris, PMP</a:t>
            </a:r>
            <a:endParaRPr lang="en-US" dirty="0"/>
          </a:p>
          <a:p>
            <a:pPr marL="171450" indent="1270" algn="l"/>
            <a:r>
              <a:rPr lang="en-US" sz="2000" dirty="0"/>
              <a:t>Division Chief, User Interface and Metrics </a:t>
            </a:r>
          </a:p>
          <a:p>
            <a:pPr marL="171450" indent="1270" algn="l"/>
            <a:r>
              <a:rPr lang="en-US" sz="2000" dirty="0"/>
              <a:t>frederick.t.harris11.civ@mail.mil</a:t>
            </a:r>
            <a:endParaRPr lang="en-US" dirty="0"/>
          </a:p>
          <a:p>
            <a:pPr marL="171450" indent="1588" algn="l"/>
            <a:r>
              <a:rPr lang="en-US" sz="2000" dirty="0"/>
              <a:t>DoD – Defense Technical Information Center (DTIC)</a:t>
            </a:r>
          </a:p>
          <a:p>
            <a:pPr marL="171450" indent="1588" algn="l"/>
            <a:r>
              <a:rPr lang="en-US" sz="2000" dirty="0"/>
              <a:t>May 21-22, 2025</a:t>
            </a:r>
          </a:p>
        </p:txBody>
      </p:sp>
    </p:spTree>
    <p:extLst>
      <p:ext uri="{BB962C8B-B14F-4D97-AF65-F5344CB8AC3E}">
        <p14:creationId xmlns:p14="http://schemas.microsoft.com/office/powerpoint/2010/main" val="4284213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7938D-A200-640E-ED07-A5D8DFA4B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E183DB-32BE-0069-9714-997C34F76703}"/>
              </a:ext>
            </a:extLst>
          </p:cNvPr>
          <p:cNvSpPr>
            <a:spLocks noGrp="1"/>
          </p:cNvSpPr>
          <p:nvPr>
            <p:ph type="title"/>
          </p:nvPr>
        </p:nvSpPr>
        <p:spPr>
          <a:xfrm>
            <a:off x="548640" y="548641"/>
            <a:ext cx="8041279" cy="489345"/>
          </a:xfrm>
        </p:spPr>
        <p:txBody>
          <a:bodyPr/>
          <a:lstStyle/>
          <a:p>
            <a:r>
              <a:rPr lang="en-US" sz="3200"/>
              <a:t>PM Framework – Monitor Phase</a:t>
            </a:r>
          </a:p>
        </p:txBody>
      </p:sp>
      <p:sp>
        <p:nvSpPr>
          <p:cNvPr id="3" name="Text Placeholder 2">
            <a:extLst>
              <a:ext uri="{FF2B5EF4-FFF2-40B4-BE49-F238E27FC236}">
                <a16:creationId xmlns:a16="http://schemas.microsoft.com/office/drawing/2014/main" id="{B71D3151-B042-4D48-13AE-68616268527D}"/>
              </a:ext>
            </a:extLst>
          </p:cNvPr>
          <p:cNvSpPr>
            <a:spLocks noGrp="1"/>
          </p:cNvSpPr>
          <p:nvPr>
            <p:ph type="body" idx="1"/>
          </p:nvPr>
        </p:nvSpPr>
        <p:spPr>
          <a:xfrm>
            <a:off x="398144" y="1500347"/>
            <a:ext cx="8347712" cy="4663440"/>
          </a:xfrm>
        </p:spPr>
        <p:txBody>
          <a:bodyPr/>
          <a:lstStyle/>
          <a:p>
            <a:pPr marL="304800">
              <a:spcBef>
                <a:spcPts val="0"/>
              </a:spcBef>
            </a:pPr>
            <a:r>
              <a:rPr lang="en-US" sz="2800" spc="-10"/>
              <a:t>Review progress against milestones</a:t>
            </a:r>
          </a:p>
          <a:p>
            <a:pPr marL="0">
              <a:lnSpc>
                <a:spcPct val="150000"/>
              </a:lnSpc>
              <a:spcBef>
                <a:spcPts val="0"/>
              </a:spcBef>
            </a:pPr>
            <a:r>
              <a:rPr lang="en-US" sz="2800"/>
              <a:t>Track completion of assigned tasks</a:t>
            </a:r>
          </a:p>
          <a:p>
            <a:pPr marL="0">
              <a:lnSpc>
                <a:spcPct val="150000"/>
              </a:lnSpc>
              <a:spcBef>
                <a:spcPts val="0"/>
              </a:spcBef>
            </a:pPr>
            <a:r>
              <a:rPr lang="en-US" sz="2800"/>
              <a:t>Update the risk register regularly</a:t>
            </a:r>
          </a:p>
          <a:p>
            <a:pPr marL="0">
              <a:lnSpc>
                <a:spcPct val="150000"/>
              </a:lnSpc>
              <a:spcBef>
                <a:spcPts val="0"/>
              </a:spcBef>
            </a:pPr>
            <a:r>
              <a:rPr lang="en-US" sz="2800"/>
              <a:t>Monitor accessibility test results</a:t>
            </a:r>
          </a:p>
          <a:p>
            <a:pPr marL="0">
              <a:lnSpc>
                <a:spcPct val="150000"/>
              </a:lnSpc>
              <a:spcBef>
                <a:spcPts val="0"/>
              </a:spcBef>
            </a:pPr>
            <a:r>
              <a:rPr lang="en-US" sz="2800"/>
              <a:t>Adjust schedules or plans as needed</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0D801B4D-4D5C-7E08-3838-CCAEA4B3E834}"/>
              </a:ext>
            </a:extLst>
          </p:cNvPr>
          <p:cNvSpPr>
            <a:spLocks noGrp="1"/>
          </p:cNvSpPr>
          <p:nvPr>
            <p:ph type="sldNum" idx="12"/>
          </p:nvPr>
        </p:nvSpPr>
        <p:spPr>
          <a:xfrm>
            <a:off x="8189869" y="6342149"/>
            <a:ext cx="400050" cy="182880"/>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306289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E3FD-4519-3CA1-802A-6D3465487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509CA1-F3EA-7416-3A24-8E7AA5174642}"/>
              </a:ext>
            </a:extLst>
          </p:cNvPr>
          <p:cNvSpPr>
            <a:spLocks noGrp="1"/>
          </p:cNvSpPr>
          <p:nvPr>
            <p:ph type="title"/>
          </p:nvPr>
        </p:nvSpPr>
        <p:spPr>
          <a:xfrm>
            <a:off x="548640" y="548641"/>
            <a:ext cx="8041279" cy="489345"/>
          </a:xfrm>
        </p:spPr>
        <p:txBody>
          <a:bodyPr/>
          <a:lstStyle/>
          <a:p>
            <a:r>
              <a:rPr lang="en-US" sz="3200"/>
              <a:t>PM Framework – Close Phase</a:t>
            </a:r>
          </a:p>
        </p:txBody>
      </p:sp>
      <p:sp>
        <p:nvSpPr>
          <p:cNvPr id="3" name="Text Placeholder 2">
            <a:extLst>
              <a:ext uri="{FF2B5EF4-FFF2-40B4-BE49-F238E27FC236}">
                <a16:creationId xmlns:a16="http://schemas.microsoft.com/office/drawing/2014/main" id="{0848DE3C-44C1-D3A5-ADC3-8053971E68DC}"/>
              </a:ext>
            </a:extLst>
          </p:cNvPr>
          <p:cNvSpPr>
            <a:spLocks noGrp="1"/>
          </p:cNvSpPr>
          <p:nvPr>
            <p:ph type="body" idx="1"/>
          </p:nvPr>
        </p:nvSpPr>
        <p:spPr>
          <a:xfrm>
            <a:off x="398144" y="1500347"/>
            <a:ext cx="8347712" cy="4663440"/>
          </a:xfrm>
        </p:spPr>
        <p:txBody>
          <a:bodyPr/>
          <a:lstStyle/>
          <a:p>
            <a:pPr marL="304800">
              <a:spcBef>
                <a:spcPts val="0"/>
              </a:spcBef>
            </a:pPr>
            <a:r>
              <a:rPr lang="en-US" sz="2800" spc="-10" dirty="0"/>
              <a:t>Conduct final review and quality checks</a:t>
            </a:r>
          </a:p>
          <a:p>
            <a:pPr marL="0">
              <a:lnSpc>
                <a:spcPct val="150000"/>
              </a:lnSpc>
              <a:spcBef>
                <a:spcPts val="0"/>
              </a:spcBef>
            </a:pPr>
            <a:r>
              <a:rPr lang="en-US" sz="2800" dirty="0"/>
              <a:t>Secure leadership approvals</a:t>
            </a:r>
          </a:p>
          <a:p>
            <a:pPr marL="0">
              <a:lnSpc>
                <a:spcPct val="150000"/>
              </a:lnSpc>
              <a:spcBef>
                <a:spcPts val="0"/>
              </a:spcBef>
            </a:pPr>
            <a:r>
              <a:rPr lang="en-US" sz="2800" dirty="0"/>
              <a:t>Submit the completed assessment</a:t>
            </a:r>
          </a:p>
          <a:p>
            <a:pPr marL="0">
              <a:lnSpc>
                <a:spcPct val="150000"/>
              </a:lnSpc>
              <a:spcBef>
                <a:spcPts val="0"/>
              </a:spcBef>
            </a:pPr>
            <a:r>
              <a:rPr lang="en-US" sz="2800" dirty="0"/>
              <a:t>Archive documentation and working files</a:t>
            </a:r>
          </a:p>
          <a:p>
            <a:pPr marL="0">
              <a:lnSpc>
                <a:spcPct val="150000"/>
              </a:lnSpc>
              <a:spcBef>
                <a:spcPts val="0"/>
              </a:spcBef>
            </a:pPr>
            <a:r>
              <a:rPr lang="en-US" sz="2800" dirty="0"/>
              <a:t>Capture lessons learned for future cycles</a:t>
            </a:r>
          </a:p>
          <a:p>
            <a:pPr marL="0">
              <a:lnSpc>
                <a:spcPct val="150000"/>
              </a:lnSpc>
              <a:spcBef>
                <a:spcPts val="0"/>
              </a:spcBef>
            </a:pPr>
            <a:endParaRPr lang="en-US" sz="2600" dirty="0"/>
          </a:p>
          <a:p>
            <a:pPr marL="0" indent="0">
              <a:spcBef>
                <a:spcPts val="0"/>
              </a:spcBef>
              <a:buNone/>
            </a:pPr>
            <a:r>
              <a:rPr lang="en-US" sz="2600" spc="-10" dirty="0"/>
              <a:t> </a:t>
            </a:r>
          </a:p>
          <a:p>
            <a:pPr marL="304800">
              <a:spcBef>
                <a:spcPts val="0"/>
              </a:spcBef>
            </a:pPr>
            <a:endParaRPr lang="en-US" sz="2600" spc="-10" dirty="0"/>
          </a:p>
          <a:p>
            <a:pPr marL="0" indent="0">
              <a:spcBef>
                <a:spcPts val="0"/>
              </a:spcBef>
              <a:buNone/>
            </a:pPr>
            <a:endParaRPr lang="en-US" sz="2600" spc="-10" dirty="0"/>
          </a:p>
        </p:txBody>
      </p:sp>
      <p:sp>
        <p:nvSpPr>
          <p:cNvPr id="4" name="Slide Number Placeholder 3">
            <a:extLst>
              <a:ext uri="{FF2B5EF4-FFF2-40B4-BE49-F238E27FC236}">
                <a16:creationId xmlns:a16="http://schemas.microsoft.com/office/drawing/2014/main" id="{16EB1264-9737-F3C5-4037-63DDA48F1AFA}"/>
              </a:ext>
            </a:extLst>
          </p:cNvPr>
          <p:cNvSpPr>
            <a:spLocks noGrp="1"/>
          </p:cNvSpPr>
          <p:nvPr>
            <p:ph type="sldNum" idx="12"/>
          </p:nvPr>
        </p:nvSpPr>
        <p:spPr>
          <a:xfrm>
            <a:off x="8189869" y="6342149"/>
            <a:ext cx="400050" cy="182880"/>
          </a:xfrm>
        </p:spPr>
        <p:txBody>
          <a:bodyPr/>
          <a:lstStyle/>
          <a:p>
            <a:fld id="{00000000-1234-1234-1234-123412341234}" type="slidenum">
              <a:rPr lang="en-US" smtClean="0"/>
              <a:pPr/>
              <a:t>11</a:t>
            </a:fld>
            <a:endParaRPr lang="en-US"/>
          </a:p>
        </p:txBody>
      </p:sp>
    </p:spTree>
    <p:extLst>
      <p:ext uri="{BB962C8B-B14F-4D97-AF65-F5344CB8AC3E}">
        <p14:creationId xmlns:p14="http://schemas.microsoft.com/office/powerpoint/2010/main" val="337908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7C07F-71FD-431B-09B4-9A3D20BE50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43ACA5-9D2A-7D6B-2D41-D7156579C008}"/>
              </a:ext>
            </a:extLst>
          </p:cNvPr>
          <p:cNvSpPr>
            <a:spLocks noGrp="1"/>
          </p:cNvSpPr>
          <p:nvPr>
            <p:ph type="title"/>
          </p:nvPr>
        </p:nvSpPr>
        <p:spPr>
          <a:xfrm>
            <a:off x="548640" y="548641"/>
            <a:ext cx="8041279" cy="489345"/>
          </a:xfrm>
        </p:spPr>
        <p:txBody>
          <a:bodyPr/>
          <a:lstStyle/>
          <a:p>
            <a:r>
              <a:rPr lang="en-US" sz="3200"/>
              <a:t>Tools and Templates</a:t>
            </a:r>
          </a:p>
        </p:txBody>
      </p:sp>
      <p:sp>
        <p:nvSpPr>
          <p:cNvPr id="3" name="Text Placeholder 2">
            <a:extLst>
              <a:ext uri="{FF2B5EF4-FFF2-40B4-BE49-F238E27FC236}">
                <a16:creationId xmlns:a16="http://schemas.microsoft.com/office/drawing/2014/main" id="{4067CF4C-D80F-E5CE-C14B-99438B11296C}"/>
              </a:ext>
            </a:extLst>
          </p:cNvPr>
          <p:cNvSpPr>
            <a:spLocks noGrp="1"/>
          </p:cNvSpPr>
          <p:nvPr>
            <p:ph type="body" idx="1"/>
          </p:nvPr>
        </p:nvSpPr>
        <p:spPr>
          <a:xfrm>
            <a:off x="395922" y="1247775"/>
            <a:ext cx="8748078" cy="4916012"/>
          </a:xfrm>
        </p:spPr>
        <p:txBody>
          <a:bodyPr/>
          <a:lstStyle/>
          <a:p>
            <a:pPr marL="304800">
              <a:lnSpc>
                <a:spcPct val="150000"/>
              </a:lnSpc>
              <a:spcBef>
                <a:spcPts val="0"/>
              </a:spcBef>
            </a:pPr>
            <a:r>
              <a:rPr lang="en-US" sz="2800" spc="-10" dirty="0"/>
              <a:t>Use a RACI matrix to clarify roles</a:t>
            </a:r>
          </a:p>
          <a:p>
            <a:pPr marL="0">
              <a:lnSpc>
                <a:spcPct val="150000"/>
              </a:lnSpc>
              <a:spcBef>
                <a:spcPts val="0"/>
              </a:spcBef>
            </a:pPr>
            <a:r>
              <a:rPr lang="en-US" sz="2800" dirty="0"/>
              <a:t>Build a Work Breakdown Structure (WBS)</a:t>
            </a:r>
          </a:p>
          <a:p>
            <a:pPr marL="0">
              <a:lnSpc>
                <a:spcPct val="150000"/>
              </a:lnSpc>
              <a:spcBef>
                <a:spcPts val="0"/>
              </a:spcBef>
            </a:pPr>
            <a:endParaRPr lang="en-US" sz="800" dirty="0"/>
          </a:p>
          <a:p>
            <a:pPr marL="285750" indent="-285750">
              <a:spcBef>
                <a:spcPts val="0"/>
              </a:spcBef>
            </a:pPr>
            <a:r>
              <a:rPr lang="en-US" sz="2800" spc="-10" dirty="0"/>
              <a:t>Track deadlines using Planner, Excel, SharePoint</a:t>
            </a:r>
            <a:endParaRPr lang="en-US" sz="2800" dirty="0">
              <a:solidFill>
                <a:schemeClr val="dk1"/>
              </a:solidFill>
            </a:endParaRPr>
          </a:p>
          <a:p>
            <a:pPr marL="800100" lvl="1" indent="-457200">
              <a:spcBef>
                <a:spcPts val="0"/>
              </a:spcBef>
              <a:buClr>
                <a:srgbClr val="0E8775"/>
              </a:buClr>
              <a:buSzPts val="2800"/>
              <a:buFont typeface="Courier New" panose="02070309020205020404" pitchFamily="49" charset="0"/>
              <a:buChar char="­"/>
            </a:pPr>
            <a:endParaRPr lang="en-US" sz="1100" dirty="0">
              <a:solidFill>
                <a:schemeClr val="dk1"/>
              </a:solidFill>
            </a:endParaRPr>
          </a:p>
          <a:p>
            <a:pPr marL="285750" indent="-285750">
              <a:spcBef>
                <a:spcPts val="0"/>
              </a:spcBef>
              <a:buFont typeface="Arial" panose="020B0604020202020204" pitchFamily="34" charset="0"/>
              <a:buChar char="•"/>
            </a:pPr>
            <a:r>
              <a:rPr lang="en-US" sz="2800" dirty="0"/>
              <a:t>Document testing results with accessibility evaluation tools (ANDI, Microsoft Accessibility Insights for Web)</a:t>
            </a:r>
          </a:p>
          <a:p>
            <a:pPr marL="285750" indent="-285750">
              <a:spcBef>
                <a:spcPts val="0"/>
              </a:spcBef>
              <a:buFont typeface="Arial" panose="020B0604020202020204" pitchFamily="34" charset="0"/>
              <a:buChar char="•"/>
            </a:pPr>
            <a:endParaRPr lang="en-US" sz="800" dirty="0"/>
          </a:p>
          <a:p>
            <a:pPr marL="285750" indent="-285750">
              <a:spcBef>
                <a:spcPts val="0"/>
              </a:spcBef>
              <a:buFont typeface="Arial" panose="020B0604020202020204" pitchFamily="34" charset="0"/>
              <a:buChar char="•"/>
            </a:pPr>
            <a:r>
              <a:rPr lang="en-US" sz="2800" dirty="0"/>
              <a:t>Manage files and communications in shared project</a:t>
            </a:r>
          </a:p>
          <a:p>
            <a:pPr marL="285750" lvl="1" indent="0">
              <a:spcBef>
                <a:spcPts val="0"/>
              </a:spcBef>
              <a:buNone/>
            </a:pPr>
            <a:r>
              <a:rPr lang="en-US" sz="2800" dirty="0">
                <a:solidFill>
                  <a:schemeClr val="tx1"/>
                </a:solidFill>
              </a:rPr>
              <a:t>space (Teams, SharePoint, JIRA, Confluence)</a:t>
            </a:r>
          </a:p>
          <a:p>
            <a:pPr marL="0">
              <a:lnSpc>
                <a:spcPct val="150000"/>
              </a:lnSpc>
              <a:spcBef>
                <a:spcPts val="0"/>
              </a:spcBef>
            </a:pPr>
            <a:endParaRPr lang="en-US" sz="2600" dirty="0"/>
          </a:p>
          <a:p>
            <a:pPr marL="0" indent="0">
              <a:spcBef>
                <a:spcPts val="0"/>
              </a:spcBef>
              <a:buNone/>
            </a:pPr>
            <a:r>
              <a:rPr lang="en-US" sz="2600" spc="-10" dirty="0"/>
              <a:t> </a:t>
            </a:r>
          </a:p>
          <a:p>
            <a:pPr marL="304800">
              <a:spcBef>
                <a:spcPts val="0"/>
              </a:spcBef>
            </a:pPr>
            <a:endParaRPr lang="en-US" sz="2600" spc="-10" dirty="0"/>
          </a:p>
          <a:p>
            <a:pPr marL="0" indent="0">
              <a:spcBef>
                <a:spcPts val="0"/>
              </a:spcBef>
              <a:buNone/>
            </a:pPr>
            <a:endParaRPr lang="en-US" sz="2600" spc="-10" dirty="0"/>
          </a:p>
        </p:txBody>
      </p:sp>
      <p:sp>
        <p:nvSpPr>
          <p:cNvPr id="4" name="Slide Number Placeholder 3">
            <a:extLst>
              <a:ext uri="{FF2B5EF4-FFF2-40B4-BE49-F238E27FC236}">
                <a16:creationId xmlns:a16="http://schemas.microsoft.com/office/drawing/2014/main" id="{1D002FF0-B2E9-3F30-6393-E95B7B676791}"/>
              </a:ext>
            </a:extLst>
          </p:cNvPr>
          <p:cNvSpPr>
            <a:spLocks noGrp="1"/>
          </p:cNvSpPr>
          <p:nvPr>
            <p:ph type="sldNum" idx="12"/>
          </p:nvPr>
        </p:nvSpPr>
        <p:spPr>
          <a:xfrm>
            <a:off x="8189869" y="6342149"/>
            <a:ext cx="400050" cy="182880"/>
          </a:xfrm>
        </p:spPr>
        <p:txBody>
          <a:bodyPr/>
          <a:lstStyle/>
          <a:p>
            <a:fld id="{00000000-1234-1234-1234-123412341234}" type="slidenum">
              <a:rPr lang="en-US" smtClean="0"/>
              <a:pPr/>
              <a:t>12</a:t>
            </a:fld>
            <a:endParaRPr lang="en-US"/>
          </a:p>
        </p:txBody>
      </p:sp>
    </p:spTree>
    <p:extLst>
      <p:ext uri="{BB962C8B-B14F-4D97-AF65-F5344CB8AC3E}">
        <p14:creationId xmlns:p14="http://schemas.microsoft.com/office/powerpoint/2010/main" val="56430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25E9F-1558-0A45-A4A6-891C7C79B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449A4-CF9E-B91A-5348-1760C5D6084D}"/>
              </a:ext>
            </a:extLst>
          </p:cNvPr>
          <p:cNvSpPr>
            <a:spLocks noGrp="1"/>
          </p:cNvSpPr>
          <p:nvPr>
            <p:ph type="title"/>
          </p:nvPr>
        </p:nvSpPr>
        <p:spPr>
          <a:xfrm>
            <a:off x="533400" y="520701"/>
            <a:ext cx="8041279" cy="489345"/>
          </a:xfrm>
        </p:spPr>
        <p:txBody>
          <a:bodyPr/>
          <a:lstStyle/>
          <a:p>
            <a:r>
              <a:rPr lang="en-US" sz="3200" dirty="0"/>
              <a:t>Workflow Automation Tools for 508</a:t>
            </a:r>
          </a:p>
        </p:txBody>
      </p:sp>
      <p:graphicFrame>
        <p:nvGraphicFramePr>
          <p:cNvPr id="6" name="Table 5">
            <a:extLst>
              <a:ext uri="{FF2B5EF4-FFF2-40B4-BE49-F238E27FC236}">
                <a16:creationId xmlns:a16="http://schemas.microsoft.com/office/drawing/2014/main" id="{F6AFC052-1B3B-7A7E-A0FA-0900E99AE3F7}"/>
              </a:ext>
            </a:extLst>
          </p:cNvPr>
          <p:cNvGraphicFramePr>
            <a:graphicFrameLocks noGrp="1"/>
          </p:cNvGraphicFramePr>
          <p:nvPr>
            <p:extLst>
              <p:ext uri="{D42A27DB-BD31-4B8C-83A1-F6EECF244321}">
                <p14:modId xmlns:p14="http://schemas.microsoft.com/office/powerpoint/2010/main" val="2610581789"/>
              </p:ext>
            </p:extLst>
          </p:nvPr>
        </p:nvGraphicFramePr>
        <p:xfrm>
          <a:off x="569321" y="1010046"/>
          <a:ext cx="8176492" cy="5120640"/>
        </p:xfrm>
        <a:graphic>
          <a:graphicData uri="http://schemas.openxmlformats.org/drawingml/2006/table">
            <a:tbl>
              <a:tblPr firstRow="1" bandRow="1">
                <a:solidFill>
                  <a:srgbClr val="D7E4BD"/>
                </a:solidFill>
              </a:tblPr>
              <a:tblGrid>
                <a:gridCol w="2812458">
                  <a:extLst>
                    <a:ext uri="{9D8B030D-6E8A-4147-A177-3AD203B41FA5}">
                      <a16:colId xmlns:a16="http://schemas.microsoft.com/office/drawing/2014/main" val="20000"/>
                    </a:ext>
                  </a:extLst>
                </a:gridCol>
                <a:gridCol w="2279256">
                  <a:extLst>
                    <a:ext uri="{9D8B030D-6E8A-4147-A177-3AD203B41FA5}">
                      <a16:colId xmlns:a16="http://schemas.microsoft.com/office/drawing/2014/main" val="2359408313"/>
                    </a:ext>
                  </a:extLst>
                </a:gridCol>
                <a:gridCol w="3084778">
                  <a:extLst>
                    <a:ext uri="{9D8B030D-6E8A-4147-A177-3AD203B41FA5}">
                      <a16:colId xmlns:a16="http://schemas.microsoft.com/office/drawing/2014/main" val="20006"/>
                    </a:ext>
                  </a:extLst>
                </a:gridCol>
              </a:tblGrid>
              <a:tr h="328368">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b="1" dirty="0">
                          <a:solidFill>
                            <a:schemeClr val="bg1"/>
                          </a:solidFill>
                          <a:latin typeface="Calibri" panose="020F0502020204030204" pitchFamily="34" charset="0"/>
                          <a:cs typeface="Calibri" panose="020F0502020204030204" pitchFamily="34" charset="0"/>
                        </a:rPr>
                        <a:t>Tool</a:t>
                      </a:r>
                      <a:endParaRPr b="1" dirty="0">
                        <a:solidFill>
                          <a:schemeClr val="bg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p>
                      <a:pPr algn="l">
                        <a:defRPr sz="1800"/>
                      </a:pPr>
                      <a:r>
                        <a:rPr lang="en-US" b="1" dirty="0">
                          <a:solidFill>
                            <a:schemeClr val="bg1"/>
                          </a:solidFill>
                          <a:latin typeface="Calibri" panose="020F0502020204030204" pitchFamily="34" charset="0"/>
                          <a:cs typeface="Calibri" panose="020F0502020204030204" pitchFamily="34" charset="0"/>
                        </a:rPr>
                        <a:t>Project Mgt. Role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b="1" dirty="0">
                          <a:solidFill>
                            <a:schemeClr val="bg1"/>
                          </a:solidFill>
                          <a:latin typeface="Calibri" panose="020F0502020204030204" pitchFamily="34" charset="0"/>
                          <a:cs typeface="Calibri" panose="020F0502020204030204" pitchFamily="34" charset="0"/>
                        </a:rPr>
                        <a:t>Example Use</a:t>
                      </a:r>
                      <a:endParaRPr b="1" dirty="0">
                        <a:solidFill>
                          <a:schemeClr val="bg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0B3F3A"/>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3F3A"/>
                    </a:solidFill>
                  </a:tcPr>
                </a:tc>
                <a:extLst>
                  <a:ext uri="{0D108BD9-81ED-4DB2-BD59-A6C34878D82A}">
                    <a16:rowId xmlns:a16="http://schemas.microsoft.com/office/drawing/2014/main" val="10001"/>
                  </a:ext>
                </a:extLst>
              </a:tr>
              <a:tr h="574643">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dirty="0">
                          <a:latin typeface="Calibri" panose="020F0502020204030204" pitchFamily="34" charset="0"/>
                          <a:cs typeface="Calibri" panose="020F0502020204030204" pitchFamily="34" charset="0"/>
                        </a:rPr>
                        <a:t>Microsoft Excel</a:t>
                      </a:r>
                      <a:endParaRPr dirty="0">
                        <a:latin typeface="Calibri" panose="020F0502020204030204" pitchFamily="34" charset="0"/>
                        <a:cs typeface="Calibri" panose="020F0502020204030204" pitchFamily="34" charset="0"/>
                      </a:endParaRP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p>
                      <a:pPr algn="l">
                        <a:defRPr sz="1800"/>
                      </a:pPr>
                      <a:r>
                        <a:rPr lang="en-US" dirty="0">
                          <a:latin typeface="Calibri" panose="020F0502020204030204" pitchFamily="34" charset="0"/>
                          <a:cs typeface="Calibri" panose="020F0502020204030204" pitchFamily="34" charset="0"/>
                        </a:rPr>
                        <a:t>Data Collection, Tracking, Reporting</a:t>
                      </a:r>
                    </a:p>
                  </a:txBody>
                  <a:tcP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l">
                        <a:defRPr sz="1800"/>
                      </a:pPr>
                      <a:r>
                        <a:rPr lang="en-US" dirty="0"/>
                        <a:t>Standardize response, track completion, auto-generate </a:t>
                      </a:r>
                      <a:endParaRPr lang="en-US" dirty="0">
                        <a:latin typeface="Calibri" panose="020F0502020204030204" pitchFamily="34" charset="0"/>
                        <a:cs typeface="Calibri" panose="020F0502020204030204" pitchFamily="34" charset="0"/>
                      </a:endParaRPr>
                    </a:p>
                  </a:txBody>
                  <a:tcP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extLst>
                  <a:ext uri="{0D108BD9-81ED-4DB2-BD59-A6C34878D82A}">
                    <a16:rowId xmlns:a16="http://schemas.microsoft.com/office/drawing/2014/main" val="10002"/>
                  </a:ext>
                </a:extLst>
              </a:tr>
              <a:tr h="574643">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dirty="0">
                          <a:latin typeface="Calibri" panose="020F0502020204030204" pitchFamily="34" charset="0"/>
                          <a:cs typeface="Calibri" panose="020F0502020204030204" pitchFamily="34" charset="0"/>
                        </a:rPr>
                        <a:t>Microsoft Teams / Outlook / Planner</a:t>
                      </a:r>
                      <a:endParaRPr dirty="0">
                        <a:latin typeface="Calibri" panose="020F0502020204030204" pitchFamily="34" charset="0"/>
                        <a:cs typeface="Calibri" panose="020F0502020204030204" pitchFamily="34" charset="0"/>
                      </a:endParaRP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p>
                      <a:pPr algn="l">
                        <a:defRPr sz="1800"/>
                      </a:pPr>
                      <a:r>
                        <a:rPr lang="en-US" dirty="0">
                          <a:latin typeface="Calibri" panose="020F0502020204030204" pitchFamily="34" charset="0"/>
                          <a:cs typeface="Calibri" panose="020F0502020204030204" pitchFamily="34" charset="0"/>
                        </a:rPr>
                        <a:t>Communications &amp; Notifications</a:t>
                      </a:r>
                    </a:p>
                  </a:txBody>
                  <a:tcP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l">
                        <a:defRPr sz="1800"/>
                      </a:pPr>
                      <a:r>
                        <a:rPr lang="en-US" dirty="0">
                          <a:latin typeface="Calibri" panose="020F0502020204030204" pitchFamily="34" charset="0"/>
                          <a:cs typeface="Calibri" panose="020F0502020204030204" pitchFamily="34" charset="0"/>
                        </a:rPr>
                        <a:t>Status meetings, chat, updates, automated reminders</a:t>
                      </a:r>
                    </a:p>
                  </a:txBody>
                  <a:tcP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extLst>
                  <a:ext uri="{0D108BD9-81ED-4DB2-BD59-A6C34878D82A}">
                    <a16:rowId xmlns:a16="http://schemas.microsoft.com/office/drawing/2014/main" val="1931794650"/>
                  </a:ext>
                </a:extLst>
              </a:tr>
              <a:tr h="820919">
                <a:tc>
                  <a:txBody>
                    <a:bodyPr/>
                    <a:lstStyle/>
                    <a:p>
                      <a:pPr>
                        <a:defRPr sz="1800"/>
                      </a:pPr>
                      <a:r>
                        <a:rPr lang="en-US" dirty="0">
                          <a:latin typeface="Calibri" panose="020F0502020204030204" pitchFamily="34" charset="0"/>
                          <a:cs typeface="Calibri" panose="020F0502020204030204" pitchFamily="34" charset="0"/>
                        </a:rPr>
                        <a:t>SharePoint</a:t>
                      </a:r>
                      <a:endParaRPr dirty="0">
                        <a:latin typeface="Calibri" panose="020F0502020204030204" pitchFamily="34" charset="0"/>
                        <a:cs typeface="Calibri" panose="020F0502020204030204" pitchFamily="34" charset="0"/>
                      </a:endParaRP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l">
                        <a:defRPr sz="1800"/>
                      </a:pPr>
                      <a:r>
                        <a:rPr lang="en-US" dirty="0">
                          <a:latin typeface="Calibri" panose="020F0502020204030204" pitchFamily="34" charset="0"/>
                          <a:cs typeface="Calibri" panose="020F0502020204030204" pitchFamily="34" charset="0"/>
                        </a:rPr>
                        <a:t>Document Mgt.  </a:t>
                      </a:r>
                      <a:endParaRPr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l">
                        <a:defRPr sz="1800"/>
                      </a:pPr>
                      <a:r>
                        <a:rPr lang="en-US" dirty="0">
                          <a:latin typeface="Calibri" panose="020F0502020204030204" pitchFamily="34" charset="0"/>
                          <a:cs typeface="Calibri" panose="020F0502020204030204" pitchFamily="34" charset="0"/>
                        </a:rPr>
                        <a:t>Store VPATs, automate approvals using Power Automate</a:t>
                      </a:r>
                      <a:endParaRPr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2576503121"/>
                  </a:ext>
                </a:extLst>
              </a:tr>
              <a:tr h="574643">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dirty="0">
                          <a:latin typeface="Calibri" panose="020F0502020204030204" pitchFamily="34" charset="0"/>
                          <a:cs typeface="Calibri" panose="020F0502020204030204" pitchFamily="34" charset="0"/>
                        </a:rPr>
                        <a:t>JIRA</a:t>
                      </a:r>
                      <a:endParaRPr dirty="0">
                        <a:latin typeface="Calibri" panose="020F0502020204030204" pitchFamily="34" charset="0"/>
                        <a:cs typeface="Calibri" panose="020F0502020204030204" pitchFamily="34" charset="0"/>
                      </a:endParaRP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l">
                        <a:defRPr sz="1800"/>
                      </a:pPr>
                      <a:r>
                        <a:rPr lang="en-US" dirty="0">
                          <a:latin typeface="Calibri" panose="020F0502020204030204" pitchFamily="34" charset="0"/>
                          <a:cs typeface="Calibri" panose="020F0502020204030204" pitchFamily="34" charset="0"/>
                        </a:rPr>
                        <a:t>Task Tracking &amp; Issue Mgt.</a:t>
                      </a:r>
                      <a:endParaRPr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l">
                        <a:defRPr sz="1800"/>
                      </a:pPr>
                      <a:r>
                        <a:rPr lang="en-US" dirty="0">
                          <a:latin typeface="Calibri" panose="020F0502020204030204" pitchFamily="34" charset="0"/>
                          <a:cs typeface="Calibri" panose="020F0502020204030204" pitchFamily="34" charset="0"/>
                        </a:rPr>
                        <a:t>Log finding, assign owners, track resolution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0003"/>
                  </a:ext>
                </a:extLst>
              </a:tr>
              <a:tr h="574643">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dirty="0">
                          <a:latin typeface="Calibri" panose="020F0502020204030204" pitchFamily="34" charset="0"/>
                          <a:cs typeface="Calibri" panose="020F0502020204030204" pitchFamily="34" charset="0"/>
                        </a:rPr>
                        <a:t>Confluence</a:t>
                      </a: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l">
                        <a:defRPr sz="1800"/>
                      </a:pPr>
                      <a:r>
                        <a:rPr lang="en-US" dirty="0">
                          <a:latin typeface="Calibri" panose="020F0502020204030204" pitchFamily="34" charset="0"/>
                          <a:cs typeface="Calibri" panose="020F0502020204030204" pitchFamily="34" charset="0"/>
                        </a:rPr>
                        <a:t>Documentation &amp; Knowledge Sharing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l">
                        <a:defRPr sz="1800"/>
                      </a:pPr>
                      <a:r>
                        <a:rPr lang="en-US" dirty="0">
                          <a:latin typeface="Calibri" panose="020F0502020204030204" pitchFamily="34" charset="0"/>
                          <a:cs typeface="Calibri" panose="020F0502020204030204" pitchFamily="34" charset="0"/>
                        </a:rPr>
                        <a:t>Host process documentation, link JIRA tickets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10004"/>
                  </a:ext>
                </a:extLst>
              </a:tr>
              <a:tr h="574643">
                <a:tc>
                  <a:txBody>
                    <a:bodyPr/>
                    <a:lstStyle/>
                    <a:p>
                      <a:pPr>
                        <a:defRPr sz="1800"/>
                      </a:pPr>
                      <a:r>
                        <a:rPr lang="en-US" dirty="0">
                          <a:latin typeface="Calibri" panose="020F0502020204030204" pitchFamily="34" charset="0"/>
                          <a:cs typeface="Calibri" panose="020F0502020204030204" pitchFamily="34" charset="0"/>
                        </a:rPr>
                        <a:t>Power Automate + Power Apps</a:t>
                      </a: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l">
                        <a:defRPr sz="1800"/>
                      </a:pPr>
                      <a:r>
                        <a:rPr lang="en-US" dirty="0">
                          <a:latin typeface="Calibri" panose="020F0502020204030204" pitchFamily="34" charset="0"/>
                          <a:cs typeface="Calibri" panose="020F0502020204030204" pitchFamily="34" charset="0"/>
                        </a:rPr>
                        <a:t>Workflow Automation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l">
                        <a:defRPr sz="1800"/>
                      </a:pPr>
                      <a:r>
                        <a:rPr lang="en-US" dirty="0">
                          <a:latin typeface="Calibri" panose="020F0502020204030204" pitchFamily="34" charset="0"/>
                          <a:cs typeface="Calibri" panose="020F0502020204030204" pitchFamily="34" charset="0"/>
                        </a:rPr>
                        <a:t>Trigger document routing, alert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310074309"/>
                  </a:ext>
                </a:extLst>
              </a:tr>
              <a:tr h="574643">
                <a:tc>
                  <a:txBody>
                    <a:bodyPr/>
                    <a:lstStyle/>
                    <a:p>
                      <a:pPr>
                        <a:defRPr sz="1800"/>
                      </a:pPr>
                      <a:r>
                        <a:rPr lang="en-US" dirty="0">
                          <a:latin typeface="Calibri" panose="020F0502020204030204" pitchFamily="34" charset="0"/>
                          <a:cs typeface="Calibri" panose="020F0502020204030204" pitchFamily="34" charset="0"/>
                        </a:rPr>
                        <a:t>Power BI</a:t>
                      </a: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l">
                        <a:defRPr sz="1800"/>
                      </a:pPr>
                      <a:r>
                        <a:rPr lang="en-US" dirty="0">
                          <a:latin typeface="Calibri" panose="020F0502020204030204" pitchFamily="34" charset="0"/>
                          <a:cs typeface="Calibri" panose="020F0502020204030204" pitchFamily="34" charset="0"/>
                        </a:rPr>
                        <a:t>Data Collection &amp; Tracking, Visualization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l">
                        <a:defRPr sz="1800"/>
                      </a:pPr>
                      <a:r>
                        <a:rPr lang="en-US" dirty="0">
                          <a:latin typeface="Calibri" panose="020F0502020204030204" pitchFamily="34" charset="0"/>
                          <a:cs typeface="Calibri" panose="020F0502020204030204" pitchFamily="34" charset="0"/>
                        </a:rPr>
                        <a:t>Generate dashboards to monitor compliance trends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664693988"/>
                  </a:ext>
                </a:extLst>
              </a:tr>
            </a:tbl>
          </a:graphicData>
        </a:graphic>
      </p:graphicFrame>
      <p:sp>
        <p:nvSpPr>
          <p:cNvPr id="4" name="Slide Number Placeholder 3">
            <a:extLst>
              <a:ext uri="{FF2B5EF4-FFF2-40B4-BE49-F238E27FC236}">
                <a16:creationId xmlns:a16="http://schemas.microsoft.com/office/drawing/2014/main" id="{6E0AE7AB-A81C-DFB4-1960-ADC19A878755}"/>
              </a:ext>
            </a:extLst>
          </p:cNvPr>
          <p:cNvSpPr>
            <a:spLocks noGrp="1"/>
          </p:cNvSpPr>
          <p:nvPr>
            <p:ph type="sldNum" idx="12"/>
          </p:nvPr>
        </p:nvSpPr>
        <p:spPr/>
        <p:txBody>
          <a:bodyPr/>
          <a:lstStyle/>
          <a:p>
            <a:fld id="{00000000-1234-1234-1234-123412341234}" type="slidenum">
              <a:rPr lang="en-US" smtClean="0"/>
              <a:pPr/>
              <a:t>13</a:t>
            </a:fld>
            <a:endParaRPr lang="en-US"/>
          </a:p>
        </p:txBody>
      </p:sp>
    </p:spTree>
    <p:extLst>
      <p:ext uri="{BB962C8B-B14F-4D97-AF65-F5344CB8AC3E}">
        <p14:creationId xmlns:p14="http://schemas.microsoft.com/office/powerpoint/2010/main" val="27652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C384E-18BC-A7AD-5AA6-78246D669D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E46CD8-3A48-BDCF-D5BD-2B5363F35B23}"/>
              </a:ext>
            </a:extLst>
          </p:cNvPr>
          <p:cNvSpPr>
            <a:spLocks noGrp="1"/>
          </p:cNvSpPr>
          <p:nvPr>
            <p:ph type="title"/>
          </p:nvPr>
        </p:nvSpPr>
        <p:spPr>
          <a:xfrm>
            <a:off x="548640" y="548641"/>
            <a:ext cx="8041279" cy="489345"/>
          </a:xfrm>
        </p:spPr>
        <p:txBody>
          <a:bodyPr/>
          <a:lstStyle/>
          <a:p>
            <a:r>
              <a:rPr lang="en-US" sz="3200"/>
              <a:t>Before – PM Implementation</a:t>
            </a:r>
          </a:p>
        </p:txBody>
      </p:sp>
      <p:sp>
        <p:nvSpPr>
          <p:cNvPr id="3" name="Text Placeholder 2">
            <a:extLst>
              <a:ext uri="{FF2B5EF4-FFF2-40B4-BE49-F238E27FC236}">
                <a16:creationId xmlns:a16="http://schemas.microsoft.com/office/drawing/2014/main" id="{537F3D30-96DB-EFEF-E810-C0FDD1D88E2E}"/>
              </a:ext>
            </a:extLst>
          </p:cNvPr>
          <p:cNvSpPr>
            <a:spLocks noGrp="1"/>
          </p:cNvSpPr>
          <p:nvPr>
            <p:ph type="body" idx="1"/>
          </p:nvPr>
        </p:nvSpPr>
        <p:spPr>
          <a:xfrm>
            <a:off x="398144" y="1500347"/>
            <a:ext cx="8347712" cy="4663440"/>
          </a:xfrm>
        </p:spPr>
        <p:txBody>
          <a:bodyPr/>
          <a:lstStyle/>
          <a:p>
            <a:pPr marL="304800">
              <a:spcBef>
                <a:spcPts val="0"/>
              </a:spcBef>
            </a:pPr>
            <a:r>
              <a:rPr lang="en-US" sz="2800" spc="-10" dirty="0"/>
              <a:t>Unclear contributor roles</a:t>
            </a:r>
          </a:p>
          <a:p>
            <a:pPr marL="0">
              <a:lnSpc>
                <a:spcPct val="150000"/>
              </a:lnSpc>
              <a:spcBef>
                <a:spcPts val="0"/>
              </a:spcBef>
            </a:pPr>
            <a:r>
              <a:rPr lang="en-US" sz="2800" dirty="0"/>
              <a:t>Late or incomplete data submissions</a:t>
            </a:r>
          </a:p>
          <a:p>
            <a:pPr marL="0">
              <a:lnSpc>
                <a:spcPct val="150000"/>
              </a:lnSpc>
              <a:spcBef>
                <a:spcPts val="0"/>
              </a:spcBef>
            </a:pPr>
            <a:r>
              <a:rPr lang="en-US" sz="2800" dirty="0"/>
              <a:t>Manual updates and coordination</a:t>
            </a:r>
          </a:p>
          <a:p>
            <a:pPr marL="0">
              <a:lnSpc>
                <a:spcPct val="150000"/>
              </a:lnSpc>
              <a:spcBef>
                <a:spcPts val="0"/>
              </a:spcBef>
            </a:pPr>
            <a:r>
              <a:rPr lang="en-US" sz="2800" dirty="0"/>
              <a:t>High risk of missed deadlines</a:t>
            </a:r>
          </a:p>
          <a:p>
            <a:pPr marL="0">
              <a:lnSpc>
                <a:spcPct val="150000"/>
              </a:lnSpc>
              <a:spcBef>
                <a:spcPts val="0"/>
              </a:spcBef>
            </a:pPr>
            <a:r>
              <a:rPr lang="en-US" sz="2800" dirty="0"/>
              <a:t>Problems discovered too late to address cleanly</a:t>
            </a:r>
          </a:p>
          <a:p>
            <a:pPr marL="0">
              <a:lnSpc>
                <a:spcPct val="150000"/>
              </a:lnSpc>
              <a:spcBef>
                <a:spcPts val="0"/>
              </a:spcBef>
            </a:pPr>
            <a:endParaRPr lang="en-US" sz="2600" dirty="0"/>
          </a:p>
          <a:p>
            <a:pPr marL="0" indent="0">
              <a:spcBef>
                <a:spcPts val="0"/>
              </a:spcBef>
              <a:buNone/>
            </a:pPr>
            <a:r>
              <a:rPr lang="en-US" sz="2600" spc="-10" dirty="0"/>
              <a:t> </a:t>
            </a:r>
          </a:p>
          <a:p>
            <a:pPr marL="304800">
              <a:spcBef>
                <a:spcPts val="0"/>
              </a:spcBef>
            </a:pPr>
            <a:endParaRPr lang="en-US" sz="2600" spc="-10" dirty="0"/>
          </a:p>
          <a:p>
            <a:pPr marL="0" indent="0">
              <a:spcBef>
                <a:spcPts val="0"/>
              </a:spcBef>
              <a:buNone/>
            </a:pPr>
            <a:endParaRPr lang="en-US" sz="2600" spc="-10" dirty="0"/>
          </a:p>
        </p:txBody>
      </p:sp>
      <p:sp>
        <p:nvSpPr>
          <p:cNvPr id="4" name="Slide Number Placeholder 3">
            <a:extLst>
              <a:ext uri="{FF2B5EF4-FFF2-40B4-BE49-F238E27FC236}">
                <a16:creationId xmlns:a16="http://schemas.microsoft.com/office/drawing/2014/main" id="{FA97853C-B400-E452-B3A0-87EE042FDCB3}"/>
              </a:ext>
            </a:extLst>
          </p:cNvPr>
          <p:cNvSpPr>
            <a:spLocks noGrp="1"/>
          </p:cNvSpPr>
          <p:nvPr>
            <p:ph type="sldNum" idx="12"/>
          </p:nvPr>
        </p:nvSpPr>
        <p:spPr>
          <a:xfrm>
            <a:off x="8189869" y="6342149"/>
            <a:ext cx="400050" cy="182880"/>
          </a:xfrm>
        </p:spPr>
        <p:txBody>
          <a:bodyPr/>
          <a:lstStyle/>
          <a:p>
            <a:fld id="{00000000-1234-1234-1234-123412341234}" type="slidenum">
              <a:rPr lang="en-US" smtClean="0"/>
              <a:pPr/>
              <a:t>14</a:t>
            </a:fld>
            <a:endParaRPr lang="en-US"/>
          </a:p>
        </p:txBody>
      </p:sp>
    </p:spTree>
    <p:extLst>
      <p:ext uri="{BB962C8B-B14F-4D97-AF65-F5344CB8AC3E}">
        <p14:creationId xmlns:p14="http://schemas.microsoft.com/office/powerpoint/2010/main" val="393126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59B4B-A8E0-74D1-D557-D610008C7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B208A-6F6F-9DCB-0FA6-4F7668A6E87C}"/>
              </a:ext>
            </a:extLst>
          </p:cNvPr>
          <p:cNvSpPr>
            <a:spLocks noGrp="1"/>
          </p:cNvSpPr>
          <p:nvPr>
            <p:ph type="title"/>
          </p:nvPr>
        </p:nvSpPr>
        <p:spPr>
          <a:xfrm>
            <a:off x="548640" y="548641"/>
            <a:ext cx="8041279" cy="489345"/>
          </a:xfrm>
        </p:spPr>
        <p:txBody>
          <a:bodyPr/>
          <a:lstStyle/>
          <a:p>
            <a:r>
              <a:rPr lang="en-US" sz="3200"/>
              <a:t>Key Takeaways</a:t>
            </a:r>
          </a:p>
        </p:txBody>
      </p:sp>
      <p:sp>
        <p:nvSpPr>
          <p:cNvPr id="3" name="Text Placeholder 2">
            <a:extLst>
              <a:ext uri="{FF2B5EF4-FFF2-40B4-BE49-F238E27FC236}">
                <a16:creationId xmlns:a16="http://schemas.microsoft.com/office/drawing/2014/main" id="{47908296-9287-8E88-DB05-3937BFC9B370}"/>
              </a:ext>
            </a:extLst>
          </p:cNvPr>
          <p:cNvSpPr>
            <a:spLocks noGrp="1"/>
          </p:cNvSpPr>
          <p:nvPr>
            <p:ph type="body" idx="1"/>
          </p:nvPr>
        </p:nvSpPr>
        <p:spPr>
          <a:xfrm>
            <a:off x="398144" y="1500347"/>
            <a:ext cx="8341996" cy="4663440"/>
          </a:xfrm>
        </p:spPr>
        <p:txBody>
          <a:bodyPr/>
          <a:lstStyle/>
          <a:p>
            <a:pPr marL="304800">
              <a:spcBef>
                <a:spcPts val="0"/>
              </a:spcBef>
            </a:pPr>
            <a:r>
              <a:rPr lang="en-US" sz="2800" spc="-10" dirty="0"/>
              <a:t>Treat the 508 assessment as a project</a:t>
            </a:r>
          </a:p>
          <a:p>
            <a:pPr marL="0">
              <a:lnSpc>
                <a:spcPct val="150000"/>
              </a:lnSpc>
              <a:spcBef>
                <a:spcPts val="0"/>
              </a:spcBef>
            </a:pPr>
            <a:r>
              <a:rPr lang="en-US" sz="2800" dirty="0"/>
              <a:t>Use hybrid Waterfall + Agile approach when it fits</a:t>
            </a:r>
          </a:p>
          <a:p>
            <a:pPr marL="0">
              <a:lnSpc>
                <a:spcPct val="150000"/>
              </a:lnSpc>
              <a:spcBef>
                <a:spcPts val="0"/>
              </a:spcBef>
            </a:pPr>
            <a:r>
              <a:rPr lang="en-US" sz="2800" dirty="0"/>
              <a:t>Leverage standard PM tools and templates</a:t>
            </a:r>
          </a:p>
          <a:p>
            <a:pPr marL="0">
              <a:lnSpc>
                <a:spcPct val="150000"/>
              </a:lnSpc>
              <a:spcBef>
                <a:spcPts val="0"/>
              </a:spcBef>
            </a:pPr>
            <a:r>
              <a:rPr lang="en-US" sz="2800" dirty="0"/>
              <a:t>Engage stakeholders early</a:t>
            </a:r>
          </a:p>
          <a:p>
            <a:pPr marL="0">
              <a:lnSpc>
                <a:spcPct val="150000"/>
              </a:lnSpc>
              <a:spcBef>
                <a:spcPts val="0"/>
              </a:spcBef>
            </a:pPr>
            <a:r>
              <a:rPr lang="en-US" sz="2800" dirty="0"/>
              <a:t>Enable proactive risk and issue management</a:t>
            </a:r>
          </a:p>
          <a:p>
            <a:pPr marL="0">
              <a:lnSpc>
                <a:spcPct val="150000"/>
              </a:lnSpc>
              <a:spcBef>
                <a:spcPts val="0"/>
              </a:spcBef>
            </a:pPr>
            <a:endParaRPr lang="en-US" sz="2600" dirty="0"/>
          </a:p>
          <a:p>
            <a:pPr marL="0" indent="0">
              <a:spcBef>
                <a:spcPts val="0"/>
              </a:spcBef>
              <a:buNone/>
            </a:pPr>
            <a:r>
              <a:rPr lang="en-US" sz="2600" spc="-10" dirty="0"/>
              <a:t> </a:t>
            </a:r>
          </a:p>
          <a:p>
            <a:pPr marL="304800">
              <a:spcBef>
                <a:spcPts val="0"/>
              </a:spcBef>
            </a:pPr>
            <a:endParaRPr lang="en-US" sz="2600" spc="-10" dirty="0"/>
          </a:p>
          <a:p>
            <a:pPr marL="0" indent="0">
              <a:spcBef>
                <a:spcPts val="0"/>
              </a:spcBef>
              <a:buNone/>
            </a:pPr>
            <a:endParaRPr lang="en-US" sz="2600" spc="-10" dirty="0"/>
          </a:p>
        </p:txBody>
      </p:sp>
      <p:sp>
        <p:nvSpPr>
          <p:cNvPr id="4" name="Slide Number Placeholder 3">
            <a:extLst>
              <a:ext uri="{FF2B5EF4-FFF2-40B4-BE49-F238E27FC236}">
                <a16:creationId xmlns:a16="http://schemas.microsoft.com/office/drawing/2014/main" id="{E67905FA-854D-7A46-87C5-0F4137140058}"/>
              </a:ext>
            </a:extLst>
          </p:cNvPr>
          <p:cNvSpPr>
            <a:spLocks noGrp="1"/>
          </p:cNvSpPr>
          <p:nvPr>
            <p:ph type="sldNum" idx="12"/>
          </p:nvPr>
        </p:nvSpPr>
        <p:spPr>
          <a:xfrm>
            <a:off x="8189869" y="6342149"/>
            <a:ext cx="400050" cy="182880"/>
          </a:xfrm>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1847114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36B25-7968-FA6D-D7A5-180B7005C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2A8EFD-1EFE-10E5-4953-8F60C38C455B}"/>
              </a:ext>
            </a:extLst>
          </p:cNvPr>
          <p:cNvSpPr>
            <a:spLocks noGrp="1"/>
          </p:cNvSpPr>
          <p:nvPr>
            <p:ph type="title"/>
          </p:nvPr>
        </p:nvSpPr>
        <p:spPr>
          <a:xfrm>
            <a:off x="548640" y="548641"/>
            <a:ext cx="8041279" cy="489345"/>
          </a:xfrm>
        </p:spPr>
        <p:txBody>
          <a:bodyPr/>
          <a:lstStyle/>
          <a:p>
            <a:r>
              <a:rPr lang="en-US" sz="3200"/>
              <a:t>Next Steps	</a:t>
            </a:r>
          </a:p>
        </p:txBody>
      </p:sp>
      <p:sp>
        <p:nvSpPr>
          <p:cNvPr id="3" name="Text Placeholder 2">
            <a:extLst>
              <a:ext uri="{FF2B5EF4-FFF2-40B4-BE49-F238E27FC236}">
                <a16:creationId xmlns:a16="http://schemas.microsoft.com/office/drawing/2014/main" id="{434515DB-67B2-560A-46F0-5F2D0DE6CAF4}"/>
              </a:ext>
            </a:extLst>
          </p:cNvPr>
          <p:cNvSpPr>
            <a:spLocks noGrp="1"/>
          </p:cNvSpPr>
          <p:nvPr>
            <p:ph type="body" idx="1"/>
          </p:nvPr>
        </p:nvSpPr>
        <p:spPr>
          <a:xfrm>
            <a:off x="443864" y="1507967"/>
            <a:ext cx="8612506" cy="4663440"/>
          </a:xfrm>
        </p:spPr>
        <p:txBody>
          <a:bodyPr/>
          <a:lstStyle/>
          <a:p>
            <a:pPr marL="304800">
              <a:spcBef>
                <a:spcPts val="0"/>
              </a:spcBef>
            </a:pPr>
            <a:r>
              <a:rPr lang="en-US" sz="2800" spc="-10" dirty="0"/>
              <a:t>Assess your Section 508 processes and situation</a:t>
            </a:r>
          </a:p>
          <a:p>
            <a:pPr marL="304800">
              <a:spcBef>
                <a:spcPts val="0"/>
              </a:spcBef>
            </a:pPr>
            <a:endParaRPr lang="en-US" sz="1400" spc="-10" dirty="0"/>
          </a:p>
          <a:p>
            <a:pPr marL="288925" indent="-288925">
              <a:spcBef>
                <a:spcPts val="0"/>
              </a:spcBef>
            </a:pPr>
            <a:r>
              <a:rPr lang="en-US" sz="2800" dirty="0"/>
              <a:t>Apply project management strategies to future accessibility efforts </a:t>
            </a:r>
          </a:p>
          <a:p>
            <a:pPr marL="0">
              <a:lnSpc>
                <a:spcPct val="150000"/>
              </a:lnSpc>
              <a:spcBef>
                <a:spcPts val="0"/>
              </a:spcBef>
            </a:pPr>
            <a:r>
              <a:rPr lang="en-US" sz="2800" dirty="0"/>
              <a:t>Explore project management training opportunities</a:t>
            </a:r>
          </a:p>
          <a:p>
            <a:pPr marL="0">
              <a:lnSpc>
                <a:spcPct val="150000"/>
              </a:lnSpc>
              <a:spcBef>
                <a:spcPts val="0"/>
              </a:spcBef>
            </a:pPr>
            <a:endParaRPr lang="en-US" sz="900" dirty="0"/>
          </a:p>
          <a:p>
            <a:pPr marL="0">
              <a:spcBef>
                <a:spcPts val="0"/>
              </a:spcBef>
            </a:pPr>
            <a:r>
              <a:rPr lang="en-US" sz="2800" dirty="0"/>
              <a:t>Leverage available templates and tools</a:t>
            </a:r>
          </a:p>
          <a:p>
            <a:pPr marL="0">
              <a:lnSpc>
                <a:spcPct val="150000"/>
              </a:lnSpc>
              <a:spcBef>
                <a:spcPts val="0"/>
              </a:spcBef>
            </a:pPr>
            <a:endParaRPr lang="en-US" sz="1200" dirty="0"/>
          </a:p>
          <a:p>
            <a:pPr marL="288925" indent="-288925">
              <a:spcBef>
                <a:spcPts val="0"/>
              </a:spcBef>
            </a:pPr>
            <a:r>
              <a:rPr lang="en-US" sz="2800" dirty="0"/>
              <a:t>Connect with accessibility and PM communities to stay supported and current</a:t>
            </a:r>
          </a:p>
          <a:p>
            <a:pPr marL="0" indent="0">
              <a:spcBef>
                <a:spcPts val="0"/>
              </a:spcBef>
              <a:buNone/>
            </a:pPr>
            <a:r>
              <a:rPr lang="en-US" sz="2600" spc="-10" dirty="0"/>
              <a:t> </a:t>
            </a:r>
          </a:p>
          <a:p>
            <a:pPr marL="304800">
              <a:spcBef>
                <a:spcPts val="0"/>
              </a:spcBef>
            </a:pPr>
            <a:endParaRPr lang="en-US" sz="2600" spc="-10" dirty="0"/>
          </a:p>
          <a:p>
            <a:pPr marL="0" indent="0">
              <a:spcBef>
                <a:spcPts val="0"/>
              </a:spcBef>
              <a:buNone/>
            </a:pPr>
            <a:endParaRPr lang="en-US" sz="2600" spc="-10" dirty="0"/>
          </a:p>
        </p:txBody>
      </p:sp>
      <p:sp>
        <p:nvSpPr>
          <p:cNvPr id="4" name="Slide Number Placeholder 3">
            <a:extLst>
              <a:ext uri="{FF2B5EF4-FFF2-40B4-BE49-F238E27FC236}">
                <a16:creationId xmlns:a16="http://schemas.microsoft.com/office/drawing/2014/main" id="{4033F0F0-BD21-AC35-6AFD-DDD931AEBB2B}"/>
              </a:ext>
            </a:extLst>
          </p:cNvPr>
          <p:cNvSpPr>
            <a:spLocks noGrp="1"/>
          </p:cNvSpPr>
          <p:nvPr>
            <p:ph type="sldNum" idx="12"/>
          </p:nvPr>
        </p:nvSpPr>
        <p:spPr>
          <a:xfrm>
            <a:off x="8189869" y="6342149"/>
            <a:ext cx="400050" cy="182880"/>
          </a:xfrm>
        </p:spPr>
        <p:txBody>
          <a:bodyPr/>
          <a:lstStyle/>
          <a:p>
            <a:fld id="{00000000-1234-1234-1234-123412341234}" type="slidenum">
              <a:rPr lang="en-US" smtClean="0"/>
              <a:pPr/>
              <a:t>16</a:t>
            </a:fld>
            <a:endParaRPr lang="en-US"/>
          </a:p>
        </p:txBody>
      </p:sp>
    </p:spTree>
    <p:extLst>
      <p:ext uri="{BB962C8B-B14F-4D97-AF65-F5344CB8AC3E}">
        <p14:creationId xmlns:p14="http://schemas.microsoft.com/office/powerpoint/2010/main" val="104984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63AF4-8E75-BC22-29E5-83D992E290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91503-E612-36C3-664A-08592ED0DB73}"/>
              </a:ext>
            </a:extLst>
          </p:cNvPr>
          <p:cNvSpPr>
            <a:spLocks noGrp="1"/>
          </p:cNvSpPr>
          <p:nvPr>
            <p:ph type="title"/>
          </p:nvPr>
        </p:nvSpPr>
        <p:spPr>
          <a:xfrm>
            <a:off x="630936" y="365760"/>
            <a:ext cx="7886700" cy="1325880"/>
          </a:xfrm>
        </p:spPr>
        <p:txBody>
          <a:bodyPr wrap="square" anchor="ctr">
            <a:normAutofit/>
          </a:bodyPr>
          <a:lstStyle/>
          <a:p>
            <a:r>
              <a:rPr lang="en-US" dirty="0"/>
              <a:t>Thank You and Q&amp;A</a:t>
            </a:r>
          </a:p>
        </p:txBody>
      </p:sp>
      <p:graphicFrame>
        <p:nvGraphicFramePr>
          <p:cNvPr id="6" name="Text Placeholder 2" descr="Q&amp;A">
            <a:extLst>
              <a:ext uri="{FF2B5EF4-FFF2-40B4-BE49-F238E27FC236}">
                <a16:creationId xmlns:a16="http://schemas.microsoft.com/office/drawing/2014/main" id="{22413C3D-36FF-89EC-97BD-7FC6DE376954}"/>
              </a:ext>
            </a:extLst>
          </p:cNvPr>
          <p:cNvGraphicFramePr/>
          <p:nvPr>
            <p:extLst>
              <p:ext uri="{D42A27DB-BD31-4B8C-83A1-F6EECF244321}">
                <p14:modId xmlns:p14="http://schemas.microsoft.com/office/powerpoint/2010/main" val="3202885811"/>
              </p:ext>
            </p:extLst>
          </p:nvPr>
        </p:nvGraphicFramePr>
        <p:xfrm>
          <a:off x="630936" y="1882140"/>
          <a:ext cx="7886700" cy="2122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02FB61C3-DF80-A723-CB8B-28C291885F27}"/>
              </a:ext>
            </a:extLst>
          </p:cNvPr>
          <p:cNvSpPr>
            <a:spLocks noGrp="1"/>
          </p:cNvSpPr>
          <p:nvPr>
            <p:ph type="sldNum" idx="12"/>
          </p:nvPr>
        </p:nvSpPr>
        <p:spPr>
          <a:xfrm>
            <a:off x="8185742" y="6437376"/>
            <a:ext cx="400050" cy="182880"/>
          </a:xfrm>
        </p:spPr>
        <p:txBody>
          <a:bodyPr wrap="square" anchor="ctr">
            <a:normAutofit/>
          </a:bodyPr>
          <a:lstStyle/>
          <a:p>
            <a:pPr>
              <a:spcAft>
                <a:spcPts val="600"/>
              </a:spcAft>
            </a:pPr>
            <a:fld id="{00000000-1234-1234-1234-123412341234}" type="slidenum">
              <a:rPr lang="en-US" smtClean="0"/>
              <a:pPr>
                <a:spcAft>
                  <a:spcPts val="600"/>
                </a:spcAft>
              </a:pPr>
              <a:t>17</a:t>
            </a:fld>
            <a:endParaRPr lang="en-US"/>
          </a:p>
        </p:txBody>
      </p:sp>
    </p:spTree>
    <p:extLst>
      <p:ext uri="{BB962C8B-B14F-4D97-AF65-F5344CB8AC3E}">
        <p14:creationId xmlns:p14="http://schemas.microsoft.com/office/powerpoint/2010/main" val="103057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0AF1C4-C690-FEBE-5403-675EFFC047E0}"/>
              </a:ext>
            </a:extLst>
          </p:cNvPr>
          <p:cNvSpPr>
            <a:spLocks noGrp="1"/>
          </p:cNvSpPr>
          <p:nvPr>
            <p:ph type="title"/>
          </p:nvPr>
        </p:nvSpPr>
        <p:spPr/>
        <p:txBody>
          <a:bodyPr/>
          <a:lstStyle/>
          <a:p>
            <a:r>
              <a:rPr lang="en-US" sz="5400" dirty="0"/>
              <a:t>Backup &amp; Reference</a:t>
            </a:r>
          </a:p>
        </p:txBody>
      </p:sp>
    </p:spTree>
    <p:extLst>
      <p:ext uri="{BB962C8B-B14F-4D97-AF65-F5344CB8AC3E}">
        <p14:creationId xmlns:p14="http://schemas.microsoft.com/office/powerpoint/2010/main" val="238994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93890-090A-D90F-0EB3-5FCE5DAA8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EEA25B-0C50-14D0-70AB-0304C81AC57D}"/>
              </a:ext>
            </a:extLst>
          </p:cNvPr>
          <p:cNvSpPr>
            <a:spLocks noGrp="1"/>
          </p:cNvSpPr>
          <p:nvPr>
            <p:ph type="title"/>
          </p:nvPr>
        </p:nvSpPr>
        <p:spPr>
          <a:xfrm>
            <a:off x="544513" y="574041"/>
            <a:ext cx="8041279" cy="489345"/>
          </a:xfrm>
        </p:spPr>
        <p:txBody>
          <a:bodyPr/>
          <a:lstStyle/>
          <a:p>
            <a:r>
              <a:rPr lang="en-US" sz="3200" dirty="0"/>
              <a:t>Appendix A – Sample RACI Matrix</a:t>
            </a:r>
          </a:p>
        </p:txBody>
      </p:sp>
      <p:graphicFrame>
        <p:nvGraphicFramePr>
          <p:cNvPr id="6" name="Table 5">
            <a:extLst>
              <a:ext uri="{FF2B5EF4-FFF2-40B4-BE49-F238E27FC236}">
                <a16:creationId xmlns:a16="http://schemas.microsoft.com/office/drawing/2014/main" id="{6BF071C3-B222-0780-B085-942C48ED710B}"/>
              </a:ext>
            </a:extLst>
          </p:cNvPr>
          <p:cNvGraphicFramePr>
            <a:graphicFrameLocks noGrp="1"/>
          </p:cNvGraphicFramePr>
          <p:nvPr>
            <p:extLst>
              <p:ext uri="{D42A27DB-BD31-4B8C-83A1-F6EECF244321}">
                <p14:modId xmlns:p14="http://schemas.microsoft.com/office/powerpoint/2010/main" val="129294862"/>
              </p:ext>
            </p:extLst>
          </p:nvPr>
        </p:nvGraphicFramePr>
        <p:xfrm>
          <a:off x="502060" y="1228337"/>
          <a:ext cx="8048689" cy="4896196"/>
        </p:xfrm>
        <a:graphic>
          <a:graphicData uri="http://schemas.openxmlformats.org/drawingml/2006/table">
            <a:tbl>
              <a:tblPr firstRow="1" bandRow="1"/>
              <a:tblGrid>
                <a:gridCol w="2528536">
                  <a:extLst>
                    <a:ext uri="{9D8B030D-6E8A-4147-A177-3AD203B41FA5}">
                      <a16:colId xmlns:a16="http://schemas.microsoft.com/office/drawing/2014/main" val="20000"/>
                    </a:ext>
                  </a:extLst>
                </a:gridCol>
                <a:gridCol w="548346">
                  <a:extLst>
                    <a:ext uri="{9D8B030D-6E8A-4147-A177-3AD203B41FA5}">
                      <a16:colId xmlns:a16="http://schemas.microsoft.com/office/drawing/2014/main" val="20001"/>
                    </a:ext>
                  </a:extLst>
                </a:gridCol>
                <a:gridCol w="973393">
                  <a:extLst>
                    <a:ext uri="{9D8B030D-6E8A-4147-A177-3AD203B41FA5}">
                      <a16:colId xmlns:a16="http://schemas.microsoft.com/office/drawing/2014/main" val="20002"/>
                    </a:ext>
                  </a:extLst>
                </a:gridCol>
                <a:gridCol w="1111046">
                  <a:extLst>
                    <a:ext uri="{9D8B030D-6E8A-4147-A177-3AD203B41FA5}">
                      <a16:colId xmlns:a16="http://schemas.microsoft.com/office/drawing/2014/main" val="20003"/>
                    </a:ext>
                  </a:extLst>
                </a:gridCol>
                <a:gridCol w="1024815">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48153">
                  <a:extLst>
                    <a:ext uri="{9D8B030D-6E8A-4147-A177-3AD203B41FA5}">
                      <a16:colId xmlns:a16="http://schemas.microsoft.com/office/drawing/2014/main" val="20006"/>
                    </a:ext>
                  </a:extLst>
                </a:gridCol>
              </a:tblGrid>
              <a:tr h="328605">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lgn="ctr">
                        <a:defRPr sz="1800"/>
                      </a:pPr>
                      <a:r>
                        <a:rPr lang="en-US" sz="1800" dirty="0"/>
                        <a:t>Task</a:t>
                      </a:r>
                      <a:endParaRPr sz="1800" dirty="0"/>
                    </a:p>
                  </a:txBody>
                  <a:tcPr>
                    <a:lnL w="12700" cap="flat" cmpd="sng" algn="ctr">
                      <a:solidFill>
                        <a:srgbClr val="0B3F3A"/>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defRPr sz="1800"/>
                      </a:pPr>
                      <a:r>
                        <a:rPr lang="en-US" sz="1800"/>
                        <a:t>PM</a:t>
                      </a:r>
                      <a:endParaRPr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defRPr sz="1800"/>
                      </a:pPr>
                      <a:r>
                        <a:rPr sz="1800" dirty="0"/>
                        <a:t>UI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defRPr sz="1800"/>
                      </a:pPr>
                      <a:r>
                        <a:rPr sz="1800"/>
                        <a:t>IT </a:t>
                      </a:r>
                      <a:r>
                        <a:rPr lang="en-US" sz="1800"/>
                        <a:t> Acqus.</a:t>
                      </a:r>
                      <a:endParaRPr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defRPr sz="1800"/>
                      </a:pPr>
                      <a:r>
                        <a:rPr sz="1800" dirty="0"/>
                        <a:t>Testing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defRPr sz="1800"/>
                      </a:pPr>
                      <a:r>
                        <a:rPr lang="en-US" sz="1800" dirty="0"/>
                        <a:t>Train</a:t>
                      </a:r>
                      <a:r>
                        <a:rPr sz="1800" dirty="0"/>
                        <a:t> Coord.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defRPr sz="1800"/>
                      </a:pPr>
                      <a:r>
                        <a:rPr lang="en-US" sz="1800" dirty="0"/>
                        <a:t>EX</a:t>
                      </a:r>
                      <a:r>
                        <a:rPr sz="1800" dirty="0"/>
                        <a:t> </a:t>
                      </a:r>
                      <a:endParaRPr lang="en-US" sz="1800" dirty="0"/>
                    </a:p>
                    <a:p>
                      <a:pPr>
                        <a:defRPr sz="1800"/>
                      </a:pPr>
                      <a:r>
                        <a:rPr sz="1800" dirty="0"/>
                        <a:t>Spon</a:t>
                      </a:r>
                      <a:r>
                        <a:rPr lang="en-US" sz="1800" dirty="0"/>
                        <a:t>s.</a:t>
                      </a:r>
                      <a:endParaRPr sz="1800" dirty="0"/>
                    </a:p>
                  </a:txBody>
                  <a:tcPr>
                    <a:lnL w="12700" cap="flat" cmpd="sng" algn="ctr">
                      <a:solidFill>
                        <a:schemeClr val="tx1"/>
                      </a:solidFill>
                      <a:prstDash val="solid"/>
                      <a:round/>
                      <a:headEnd type="none" w="med" len="med"/>
                      <a:tailEnd type="none" w="med" len="med"/>
                    </a:lnL>
                    <a:lnR w="12700" cap="flat" cmpd="sng" algn="ctr">
                      <a:solidFill>
                        <a:srgbClr val="0B3F3A"/>
                      </a:solidFill>
                      <a:prstDash val="solid"/>
                      <a:round/>
                      <a:headEnd type="none" w="med" len="med"/>
                      <a:tailEnd type="none" w="med" len="med"/>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extLst>
                  <a:ext uri="{0D108BD9-81ED-4DB2-BD59-A6C34878D82A}">
                    <a16:rowId xmlns:a16="http://schemas.microsoft.com/office/drawing/2014/main" val="10000"/>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t>Define scope and objectives</a:t>
                      </a:r>
                    </a:p>
                  </a:txBody>
                  <a:tcPr>
                    <a:lnL w="12700" cap="flat" cmpd="sng" algn="ctr">
                      <a:solidFill>
                        <a:srgbClr val="0B3F3A"/>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A</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R</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C</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ap="flat" cmpd="sng" algn="ctr">
                      <a:solidFill>
                        <a:srgbClr val="0B3F3A"/>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extLst>
                  <a:ext uri="{0D108BD9-81ED-4DB2-BD59-A6C34878D82A}">
                    <a16:rowId xmlns:a16="http://schemas.microsoft.com/office/drawing/2014/main" val="10001"/>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t>Identify major milestones</a:t>
                      </a:r>
                    </a:p>
                  </a:txBody>
                  <a:tcPr>
                    <a:lnL w="12700" cap="flat" cmpd="sng" algn="ctr">
                      <a:solidFill>
                        <a:srgbClr val="0B3F3A"/>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A</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extLst>
                  <a:ext uri="{0D108BD9-81ED-4DB2-BD59-A6C34878D82A}">
                    <a16:rowId xmlns:a16="http://schemas.microsoft.com/office/drawing/2014/main" val="10002"/>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t>Appoint contributors and clarify roles</a:t>
                      </a:r>
                    </a:p>
                  </a:txBody>
                  <a:tcPr>
                    <a:lnL w="12700" cap="flat" cmpd="sng" algn="ctr">
                      <a:solidFill>
                        <a:srgbClr val="0B3F3A"/>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extLst>
                  <a:ext uri="{0D108BD9-81ED-4DB2-BD59-A6C34878D82A}">
                    <a16:rowId xmlns:a16="http://schemas.microsoft.com/office/drawing/2014/main" val="10003"/>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t>Build the RACI matrix</a:t>
                      </a:r>
                    </a:p>
                  </a:txBody>
                  <a:tcPr>
                    <a:lnL w="12700" cap="flat" cmpd="sng" algn="ctr">
                      <a:solidFill>
                        <a:srgbClr val="0B3F3A"/>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A</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0004"/>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t>Secure leadership endorsement</a:t>
                      </a:r>
                    </a:p>
                  </a:txBody>
                  <a:tcPr>
                    <a:lnL w="12700" cap="flat" cmpd="sng" algn="ctr">
                      <a:solidFill>
                        <a:srgbClr val="0B3F3A"/>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A</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10005"/>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t>Collect data and validate inputs</a:t>
                      </a:r>
                    </a:p>
                  </a:txBody>
                  <a:tcPr>
                    <a:lnL w="12700" cap="flat" cmpd="sng" algn="ctr">
                      <a:solidFill>
                        <a:srgbClr val="0B3F3A"/>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0006"/>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t>Conduct accessibility testing sprints</a:t>
                      </a:r>
                    </a:p>
                  </a:txBody>
                  <a:tcPr>
                    <a:lnL w="12700" cap="flat" cmpd="sng" algn="ctr">
                      <a:solidFill>
                        <a:srgbClr val="0B3F3A"/>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A/R</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dirty="0"/>
                        <a:t>I</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10007"/>
                  </a:ext>
                </a:extLst>
              </a:tr>
            </a:tbl>
          </a:graphicData>
        </a:graphic>
      </p:graphicFrame>
      <p:sp>
        <p:nvSpPr>
          <p:cNvPr id="4" name="Slide Number Placeholder 3">
            <a:extLst>
              <a:ext uri="{FF2B5EF4-FFF2-40B4-BE49-F238E27FC236}">
                <a16:creationId xmlns:a16="http://schemas.microsoft.com/office/drawing/2014/main" id="{D012ED04-D636-1E4D-299C-50E69D47B61C}"/>
              </a:ext>
            </a:extLst>
          </p:cNvPr>
          <p:cNvSpPr>
            <a:spLocks noGrp="1"/>
          </p:cNvSpPr>
          <p:nvPr>
            <p:ph type="sldNum" idx="12"/>
          </p:nvPr>
        </p:nvSpPr>
        <p:spPr/>
        <p:txBody>
          <a:bodyPr/>
          <a:lstStyle/>
          <a:p>
            <a:fld id="{00000000-1234-1234-1234-123412341234}" type="slidenum">
              <a:rPr lang="en-US" smtClean="0"/>
              <a:pPr/>
              <a:t>19</a:t>
            </a:fld>
            <a:endParaRPr lang="en-US"/>
          </a:p>
        </p:txBody>
      </p:sp>
    </p:spTree>
    <p:extLst>
      <p:ext uri="{BB962C8B-B14F-4D97-AF65-F5344CB8AC3E}">
        <p14:creationId xmlns:p14="http://schemas.microsoft.com/office/powerpoint/2010/main" val="131215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6B78-4410-08C5-D88A-813BD3CAB5BA}"/>
              </a:ext>
            </a:extLst>
          </p:cNvPr>
          <p:cNvSpPr>
            <a:spLocks noGrp="1"/>
          </p:cNvSpPr>
          <p:nvPr>
            <p:ph type="title"/>
          </p:nvPr>
        </p:nvSpPr>
        <p:spPr>
          <a:xfrm>
            <a:off x="548640" y="548641"/>
            <a:ext cx="8041279" cy="489345"/>
          </a:xfrm>
        </p:spPr>
        <p:txBody>
          <a:bodyPr/>
          <a:lstStyle/>
          <a:p>
            <a:r>
              <a:rPr lang="en-US" sz="3200" dirty="0"/>
              <a:t>Disclaimer</a:t>
            </a:r>
          </a:p>
        </p:txBody>
      </p:sp>
      <p:sp>
        <p:nvSpPr>
          <p:cNvPr id="10" name="TextBox 9">
            <a:extLst>
              <a:ext uri="{FF2B5EF4-FFF2-40B4-BE49-F238E27FC236}">
                <a16:creationId xmlns:a16="http://schemas.microsoft.com/office/drawing/2014/main" id="{88A1C2AB-86F3-7EB3-03A5-AC5CA1DD70C0}"/>
              </a:ext>
            </a:extLst>
          </p:cNvPr>
          <p:cNvSpPr txBox="1"/>
          <p:nvPr/>
        </p:nvSpPr>
        <p:spPr>
          <a:xfrm>
            <a:off x="544513" y="2210884"/>
            <a:ext cx="8041279" cy="2246769"/>
          </a:xfrm>
          <a:prstGeom prst="rect">
            <a:avLst/>
          </a:prstGeom>
          <a:noFill/>
        </p:spPr>
        <p:txBody>
          <a:bodyPr wrap="square" anchor="ctr">
            <a:spAutoFit/>
          </a:bodyPr>
          <a:lstStyle/>
          <a:p>
            <a:pPr marL="38100" indent="0">
              <a:buNone/>
            </a:pPr>
            <a:r>
              <a:rPr lang="en-US" sz="2800" dirty="0">
                <a:effectLst/>
                <a:latin typeface="Arial" panose="020B0604020202020204" pitchFamily="34" charset="0"/>
                <a:ea typeface="Calibri" panose="020F0502020204030204" pitchFamily="34" charset="0"/>
                <a:cs typeface="Arial" panose="020B0604020202020204" pitchFamily="34" charset="0"/>
              </a:rPr>
              <a:t>The views and opinions expressed are those of the speaker and do not reflect the official policy or position of the Defense Technical Information Center (DTIC), the Department of Defense, or the U.S. Government.</a:t>
            </a:r>
            <a:endParaRPr lang="en-US" sz="2800" dirty="0">
              <a:latin typeface="Arial" panose="020B0604020202020204" pitchFamily="34" charset="0"/>
            </a:endParaRPr>
          </a:p>
        </p:txBody>
      </p:sp>
      <p:sp>
        <p:nvSpPr>
          <p:cNvPr id="4" name="Slide Number Placeholder 3">
            <a:extLst>
              <a:ext uri="{FF2B5EF4-FFF2-40B4-BE49-F238E27FC236}">
                <a16:creationId xmlns:a16="http://schemas.microsoft.com/office/drawing/2014/main" id="{ADAC7B75-BEF3-8908-21BE-A39FE8D83CEE}"/>
              </a:ext>
            </a:extLst>
          </p:cNvPr>
          <p:cNvSpPr>
            <a:spLocks noGrp="1"/>
          </p:cNvSpPr>
          <p:nvPr>
            <p:ph type="sldNum" idx="12"/>
          </p:nvPr>
        </p:nvSpPr>
        <p:spPr/>
        <p:txBody>
          <a:bodyPr/>
          <a:lstStyle/>
          <a:p>
            <a:fld id="{00000000-1234-1234-1234-123412341234}" type="slidenum">
              <a:rPr lang="en-US" smtClean="0"/>
              <a:pPr/>
              <a:t>2</a:t>
            </a:fld>
            <a:endParaRPr lang="en-US"/>
          </a:p>
        </p:txBody>
      </p:sp>
    </p:spTree>
    <p:extLst>
      <p:ext uri="{BB962C8B-B14F-4D97-AF65-F5344CB8AC3E}">
        <p14:creationId xmlns:p14="http://schemas.microsoft.com/office/powerpoint/2010/main" val="2060392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93890-090A-D90F-0EB3-5FCE5DAA8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EEA25B-0C50-14D0-70AB-0304C81AC57D}"/>
              </a:ext>
            </a:extLst>
          </p:cNvPr>
          <p:cNvSpPr>
            <a:spLocks noGrp="1"/>
          </p:cNvSpPr>
          <p:nvPr>
            <p:ph type="title"/>
          </p:nvPr>
        </p:nvSpPr>
        <p:spPr>
          <a:xfrm>
            <a:off x="544513" y="574041"/>
            <a:ext cx="8041279" cy="489345"/>
          </a:xfrm>
        </p:spPr>
        <p:txBody>
          <a:bodyPr/>
          <a:lstStyle/>
          <a:p>
            <a:r>
              <a:rPr lang="en-US" sz="3200" dirty="0"/>
              <a:t>Appendix B – Example Gantt Chart</a:t>
            </a:r>
          </a:p>
        </p:txBody>
      </p:sp>
      <p:graphicFrame>
        <p:nvGraphicFramePr>
          <p:cNvPr id="6" name="Table 5">
            <a:extLst>
              <a:ext uri="{FF2B5EF4-FFF2-40B4-BE49-F238E27FC236}">
                <a16:creationId xmlns:a16="http://schemas.microsoft.com/office/drawing/2014/main" id="{6BF071C3-B222-0780-B085-942C48ED710B}"/>
              </a:ext>
            </a:extLst>
          </p:cNvPr>
          <p:cNvGraphicFramePr>
            <a:graphicFrameLocks noGrp="1"/>
          </p:cNvGraphicFramePr>
          <p:nvPr>
            <p:extLst>
              <p:ext uri="{D42A27DB-BD31-4B8C-83A1-F6EECF244321}">
                <p14:modId xmlns:p14="http://schemas.microsoft.com/office/powerpoint/2010/main" val="2486649621"/>
              </p:ext>
            </p:extLst>
          </p:nvPr>
        </p:nvGraphicFramePr>
        <p:xfrm>
          <a:off x="544513" y="1229275"/>
          <a:ext cx="7577230" cy="4846320"/>
        </p:xfrm>
        <a:graphic>
          <a:graphicData uri="http://schemas.openxmlformats.org/drawingml/2006/table">
            <a:tbl>
              <a:tblPr firstRow="1" bandRow="1">
                <a:solidFill>
                  <a:srgbClr val="D7E4BD"/>
                </a:solidFill>
              </a:tblPr>
              <a:tblGrid>
                <a:gridCol w="1756727">
                  <a:extLst>
                    <a:ext uri="{9D8B030D-6E8A-4147-A177-3AD203B41FA5}">
                      <a16:colId xmlns:a16="http://schemas.microsoft.com/office/drawing/2014/main" val="20000"/>
                    </a:ext>
                  </a:extLst>
                </a:gridCol>
                <a:gridCol w="3116580">
                  <a:extLst>
                    <a:ext uri="{9D8B030D-6E8A-4147-A177-3AD203B41FA5}">
                      <a16:colId xmlns:a16="http://schemas.microsoft.com/office/drawing/2014/main" val="2359408313"/>
                    </a:ext>
                  </a:extLst>
                </a:gridCol>
                <a:gridCol w="1140299">
                  <a:extLst>
                    <a:ext uri="{9D8B030D-6E8A-4147-A177-3AD203B41FA5}">
                      <a16:colId xmlns:a16="http://schemas.microsoft.com/office/drawing/2014/main" val="20005"/>
                    </a:ext>
                  </a:extLst>
                </a:gridCol>
                <a:gridCol w="658368">
                  <a:extLst>
                    <a:ext uri="{9D8B030D-6E8A-4147-A177-3AD203B41FA5}">
                      <a16:colId xmlns:a16="http://schemas.microsoft.com/office/drawing/2014/main" val="20006"/>
                    </a:ext>
                  </a:extLst>
                </a:gridCol>
                <a:gridCol w="905256">
                  <a:extLst>
                    <a:ext uri="{9D8B030D-6E8A-4147-A177-3AD203B41FA5}">
                      <a16:colId xmlns:a16="http://schemas.microsoft.com/office/drawing/2014/main" val="544393853"/>
                    </a:ext>
                  </a:extLst>
                </a:gridCol>
              </a:tblGrid>
              <a:tr h="244732">
                <a:tc>
                  <a:txBody>
                    <a:bodyPr/>
                    <a:lstStyle/>
                    <a:p>
                      <a:pPr>
                        <a:defRPr sz="1800"/>
                      </a:pPr>
                      <a:r>
                        <a:rPr lang="en-US" b="1" dirty="0">
                          <a:solidFill>
                            <a:schemeClr val="bg1"/>
                          </a:solidFill>
                          <a:latin typeface="Calibri" panose="020F0502020204030204" pitchFamily="34" charset="0"/>
                          <a:cs typeface="Calibri" panose="020F0502020204030204" pitchFamily="34" charset="0"/>
                        </a:rPr>
                        <a:t>Phase</a:t>
                      </a:r>
                      <a:endParaRPr b="1" dirty="0">
                        <a:solidFill>
                          <a:schemeClr val="bg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p>
                      <a:pPr algn="ctr">
                        <a:defRPr sz="1800"/>
                      </a:pPr>
                      <a:r>
                        <a:rPr lang="en-US" b="1" dirty="0">
                          <a:solidFill>
                            <a:schemeClr val="bg1"/>
                          </a:solidFill>
                          <a:latin typeface="Calibri" panose="020F0502020204030204" pitchFamily="34" charset="0"/>
                          <a:cs typeface="Calibri" panose="020F0502020204030204" pitchFamily="34" charset="0"/>
                        </a:rPr>
                        <a:t>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p>
                      <a:pPr algn="ctr">
                        <a:defRPr sz="1800"/>
                      </a:pPr>
                      <a:r>
                        <a:rPr lang="en-US" dirty="0">
                          <a:solidFill>
                            <a:schemeClr val="bg1"/>
                          </a:solidFill>
                          <a:latin typeface="Calibri" panose="020F0502020204030204" pitchFamily="34" charset="0"/>
                          <a:cs typeface="Calibri" panose="020F0502020204030204" pitchFamily="34" charset="0"/>
                        </a:rPr>
                        <a:t>Duration</a:t>
                      </a:r>
                    </a:p>
                    <a:p>
                      <a:pPr algn="ctr">
                        <a:defRPr sz="1800"/>
                      </a:pPr>
                      <a:r>
                        <a:rPr lang="en-US" dirty="0">
                          <a:solidFill>
                            <a:schemeClr val="bg1"/>
                          </a:solidFill>
                          <a:latin typeface="Calibri" panose="020F0502020204030204" pitchFamily="34" charset="0"/>
                          <a:cs typeface="Calibri" panose="020F0502020204030204" pitchFamily="34" charset="0"/>
                        </a:rPr>
                        <a:t>(Weeks)</a:t>
                      </a:r>
                      <a:endParaRPr dirty="0">
                        <a:solidFill>
                          <a:schemeClr val="bg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p>
                      <a:pPr algn="ctr">
                        <a:defRPr sz="1800"/>
                      </a:pPr>
                      <a:r>
                        <a:rPr lang="en-US" dirty="0">
                          <a:solidFill>
                            <a:schemeClr val="bg1"/>
                          </a:solidFill>
                          <a:latin typeface="Calibri" panose="020F0502020204030204" pitchFamily="34" charset="0"/>
                          <a:cs typeface="Calibri" panose="020F0502020204030204" pitchFamily="34" charset="0"/>
                        </a:rPr>
                        <a:t>Start</a:t>
                      </a:r>
                    </a:p>
                    <a:p>
                      <a:pPr algn="ctr">
                        <a:defRPr sz="1800"/>
                      </a:pPr>
                      <a:r>
                        <a:rPr lang="en-US" dirty="0">
                          <a:solidFill>
                            <a:schemeClr val="bg1"/>
                          </a:solidFill>
                          <a:latin typeface="Calibri" panose="020F0502020204030204" pitchFamily="34" charset="0"/>
                          <a:cs typeface="Calibri" panose="020F0502020204030204" pitchFamily="34" charset="0"/>
                        </a:rPr>
                        <a:t>Date</a:t>
                      </a:r>
                      <a:endParaRPr dirty="0">
                        <a:solidFill>
                          <a:schemeClr val="bg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B3F3A"/>
                    </a:solidFill>
                  </a:tcPr>
                </a:tc>
                <a:tc>
                  <a:txBody>
                    <a:bodyPr/>
                    <a:lstStyle/>
                    <a:p>
                      <a:pPr algn="ctr">
                        <a:defRPr sz="1800"/>
                      </a:pPr>
                      <a:r>
                        <a:rPr lang="en-US" dirty="0">
                          <a:solidFill>
                            <a:schemeClr val="bg1"/>
                          </a:solidFill>
                          <a:latin typeface="Calibri" panose="020F0502020204030204" pitchFamily="34" charset="0"/>
                          <a:cs typeface="Calibri" panose="020F0502020204030204" pitchFamily="34" charset="0"/>
                        </a:rPr>
                        <a:t>End</a:t>
                      </a:r>
                    </a:p>
                    <a:p>
                      <a:pPr algn="ctr">
                        <a:defRPr sz="1800"/>
                      </a:pPr>
                      <a:r>
                        <a:rPr lang="en-US" dirty="0">
                          <a:solidFill>
                            <a:schemeClr val="bg1"/>
                          </a:solidFill>
                          <a:latin typeface="Calibri" panose="020F0502020204030204" pitchFamily="34" charset="0"/>
                          <a:cs typeface="Calibri" panose="020F0502020204030204" pitchFamily="34" charset="0"/>
                        </a:rPr>
                        <a:t>Date</a:t>
                      </a:r>
                      <a:endParaRPr dirty="0">
                        <a:solidFill>
                          <a:schemeClr val="bg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B3F3A"/>
                    </a:solidFill>
                  </a:tcPr>
                </a:tc>
                <a:extLst>
                  <a:ext uri="{0D108BD9-81ED-4DB2-BD59-A6C34878D82A}">
                    <a16:rowId xmlns:a16="http://schemas.microsoft.com/office/drawing/2014/main" val="449031612"/>
                  </a:ext>
                </a:extLst>
              </a:tr>
              <a:tr h="244732">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dirty="0">
                          <a:latin typeface="Calibri" panose="020F0502020204030204" pitchFamily="34" charset="0"/>
                          <a:cs typeface="Calibri" panose="020F0502020204030204" pitchFamily="34" charset="0"/>
                        </a:rPr>
                        <a:t>Initiate</a:t>
                      </a:r>
                      <a:endParaRPr dirty="0">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p>
                      <a:pPr>
                        <a:defRPr sz="1800"/>
                      </a:pPr>
                      <a:r>
                        <a:rPr lang="en-US" dirty="0">
                          <a:latin typeface="Calibri" panose="020F0502020204030204" pitchFamily="34" charset="0"/>
                          <a:cs typeface="Calibri" panose="020F0502020204030204" pitchFamily="34" charset="0"/>
                        </a:rPr>
                        <a:t>Kickoff Meeting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1</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Wk 1</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p>
                      <a:pPr algn="ctr">
                        <a:defRPr sz="1800"/>
                      </a:pPr>
                      <a:r>
                        <a:rPr lang="en-US">
                          <a:latin typeface="Calibri" panose="020F0502020204030204" pitchFamily="34" charset="0"/>
                          <a:cs typeface="Calibri" panose="020F0502020204030204" pitchFamily="34" charset="0"/>
                        </a:rPr>
                        <a:t>Wk 1</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rgbClr val="0B3F3A"/>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lumMod val="20000"/>
                        <a:lumOff val="80000"/>
                      </a:srgbClr>
                    </a:solidFill>
                  </a:tcPr>
                </a:tc>
                <a:extLst>
                  <a:ext uri="{0D108BD9-81ED-4DB2-BD59-A6C34878D82A}">
                    <a16:rowId xmlns:a16="http://schemas.microsoft.com/office/drawing/2014/main" val="10001"/>
                  </a:ext>
                </a:extLst>
              </a:tr>
              <a:tr h="258742">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1800"/>
                      </a:pPr>
                      <a:r>
                        <a:rPr lang="en-US" dirty="0">
                          <a:latin typeface="Calibri" panose="020F0502020204030204" pitchFamily="34" charset="0"/>
                          <a:cs typeface="Calibri" panose="020F0502020204030204" pitchFamily="34" charset="0"/>
                        </a:rPr>
                        <a:t>Initiate</a:t>
                      </a:r>
                    </a:p>
                    <a:p>
                      <a:pPr>
                        <a:defRPr sz="1800"/>
                      </a:pPr>
                      <a:endParaRPr dirty="0">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p>
                      <a:pPr>
                        <a:defRPr sz="1800"/>
                      </a:pPr>
                      <a:r>
                        <a:rPr lang="en-US" dirty="0">
                          <a:latin typeface="Calibri" panose="020F0502020204030204" pitchFamily="34" charset="0"/>
                          <a:cs typeface="Calibri" panose="020F0502020204030204" pitchFamily="34" charset="0"/>
                        </a:rPr>
                        <a:t>Assign 508 Roles / Define Compliance Scope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1</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Wk 1</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p>
                      <a:pPr algn="ctr">
                        <a:defRPr sz="1800"/>
                      </a:pPr>
                      <a:r>
                        <a:rPr lang="en-US">
                          <a:latin typeface="Calibri" panose="020F0502020204030204" pitchFamily="34" charset="0"/>
                          <a:cs typeface="Calibri" panose="020F0502020204030204" pitchFamily="34" charset="0"/>
                        </a:rPr>
                        <a:t>Wk 2</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rgbClr val="0B3F3A"/>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extLst>
                  <a:ext uri="{0D108BD9-81ED-4DB2-BD59-A6C34878D82A}">
                    <a16:rowId xmlns:a16="http://schemas.microsoft.com/office/drawing/2014/main" val="10002"/>
                  </a:ext>
                </a:extLst>
              </a:tr>
              <a:tr h="263966">
                <a:tc>
                  <a:txBody>
                    <a:bodyPr/>
                    <a:lstStyle/>
                    <a:p>
                      <a:pPr>
                        <a:defRPr sz="1800"/>
                      </a:pPr>
                      <a:r>
                        <a:rPr lang="en-US" dirty="0">
                          <a:latin typeface="Calibri" panose="020F0502020204030204" pitchFamily="34" charset="0"/>
                          <a:cs typeface="Calibri" panose="020F0502020204030204" pitchFamily="34" charset="0"/>
                        </a:rPr>
                        <a:t>Plan</a:t>
                      </a:r>
                      <a:endParaRPr dirty="0">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p>
                      <a:pPr>
                        <a:defRPr sz="1800"/>
                      </a:pPr>
                      <a:r>
                        <a:rPr lang="en-US" dirty="0">
                          <a:latin typeface="Calibri" panose="020F0502020204030204" pitchFamily="34" charset="0"/>
                          <a:cs typeface="Calibri" panose="020F0502020204030204" pitchFamily="34" charset="0"/>
                        </a:rPr>
                        <a:t>Review Accessibility Requirements</a:t>
                      </a:r>
                      <a:endParaRPr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1</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Wk1</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Wk 2</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rgbClr val="0B3F3A"/>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2576503121"/>
                  </a:ext>
                </a:extLst>
              </a:tr>
              <a:tr h="255494">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1800"/>
                      </a:pPr>
                      <a:r>
                        <a:rPr lang="en-US" dirty="0">
                          <a:latin typeface="Calibri" panose="020F0502020204030204" pitchFamily="34" charset="0"/>
                          <a:cs typeface="Calibri" panose="020F0502020204030204" pitchFamily="34" charset="0"/>
                        </a:rPr>
                        <a:t>Plan</a:t>
                      </a:r>
                    </a:p>
                    <a:p>
                      <a:pPr>
                        <a:defRPr sz="1800"/>
                      </a:pPr>
                      <a:endParaRPr dirty="0">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p>
                      <a:pPr>
                        <a:defRPr sz="1800"/>
                      </a:pPr>
                      <a:r>
                        <a:rPr lang="en-US" dirty="0">
                          <a:latin typeface="Calibri" panose="020F0502020204030204" pitchFamily="34" charset="0"/>
                          <a:cs typeface="Calibri" panose="020F0502020204030204" pitchFamily="34" charset="0"/>
                        </a:rPr>
                        <a:t>Inventory Digital Assets</a:t>
                      </a:r>
                      <a:endParaRPr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2</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Wk 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p>
                      <a:pPr algn="ctr">
                        <a:defRPr sz="1800"/>
                      </a:pPr>
                      <a:r>
                        <a:rPr lang="en-US">
                          <a:latin typeface="Calibri" panose="020F0502020204030204" pitchFamily="34" charset="0"/>
                          <a:cs typeface="Calibri" panose="020F0502020204030204" pitchFamily="34" charset="0"/>
                        </a:rPr>
                        <a:t>Wk 4</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0003"/>
                  </a:ext>
                </a:extLst>
              </a:tr>
              <a:tr h="553508">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1800"/>
                      </a:pPr>
                      <a:r>
                        <a:rPr lang="en-US" dirty="0">
                          <a:latin typeface="Calibri" panose="020F0502020204030204" pitchFamily="34" charset="0"/>
                          <a:cs typeface="Calibri" panose="020F0502020204030204" pitchFamily="34" charset="0"/>
                        </a:rPr>
                        <a:t>Plan</a:t>
                      </a:r>
                    </a:p>
                    <a:p>
                      <a:pPr>
                        <a:defRPr sz="1800"/>
                      </a:pPr>
                      <a:endParaRPr lang="en-US" dirty="0">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p>
                      <a:pPr>
                        <a:defRPr sz="1800"/>
                      </a:pPr>
                      <a:r>
                        <a:rPr lang="en-US" dirty="0">
                          <a:latin typeface="Calibri" panose="020F0502020204030204" pitchFamily="34" charset="0"/>
                          <a:cs typeface="Calibri" panose="020F0502020204030204" pitchFamily="34" charset="0"/>
                        </a:rPr>
                        <a:t>Define Standards and Milestone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 1</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Wk 3</a:t>
                      </a:r>
                      <a:endParaRPr>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Wk 4</a:t>
                      </a:r>
                      <a:endParaRPr>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rgbClr val="0B3F3A"/>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10004"/>
                  </a:ext>
                </a:extLst>
              </a:tr>
              <a:tr h="581999">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dirty="0">
                          <a:latin typeface="Calibri" panose="020F0502020204030204" pitchFamily="34" charset="0"/>
                          <a:cs typeface="Calibri" panose="020F0502020204030204" pitchFamily="34" charset="0"/>
                        </a:rPr>
                        <a:t>Iterative Execute</a:t>
                      </a:r>
                      <a:endParaRPr dirty="0">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defRPr sz="1800"/>
                      </a:pPr>
                      <a:r>
                        <a:rPr lang="en-US" dirty="0">
                          <a:latin typeface="Calibri" panose="020F0502020204030204" pitchFamily="34" charset="0"/>
                          <a:cs typeface="Calibri" panose="020F0502020204030204" pitchFamily="34" charset="0"/>
                        </a:rPr>
                        <a:t>Manual Testing (e.g., keyboard, ANDI)</a:t>
                      </a:r>
                      <a:endParaRPr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dirty="0">
                          <a:latin typeface="Calibri" panose="020F0502020204030204" pitchFamily="34" charset="0"/>
                          <a:cs typeface="Calibri" panose="020F0502020204030204" pitchFamily="34" charset="0"/>
                        </a:rPr>
                        <a:t>2</a:t>
                      </a:r>
                      <a:endParaRPr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Wk 4</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defRPr sz="1800"/>
                      </a:pPr>
                      <a:r>
                        <a:rPr lang="en-US" dirty="0" err="1">
                          <a:latin typeface="Calibri" panose="020F0502020204030204" pitchFamily="34" charset="0"/>
                          <a:cs typeface="Calibri" panose="020F0502020204030204" pitchFamily="34" charset="0"/>
                        </a:rPr>
                        <a:t>Wk</a:t>
                      </a:r>
                      <a:r>
                        <a:rPr lang="en-US" dirty="0">
                          <a:latin typeface="Calibri" panose="020F0502020204030204" pitchFamily="34" charset="0"/>
                          <a:cs typeface="Calibri" panose="020F0502020204030204" pitchFamily="34" charset="0"/>
                        </a:rPr>
                        <a:t> 6</a:t>
                      </a:r>
                      <a:endParaRPr dirty="0">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rgbClr val="0B3F3A"/>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0007"/>
                  </a:ext>
                </a:extLst>
              </a:tr>
              <a:tr h="5637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1800"/>
                      </a:pPr>
                      <a:r>
                        <a:rPr lang="en-US" dirty="0">
                          <a:latin typeface="Calibri" panose="020F0502020204030204" pitchFamily="34" charset="0"/>
                          <a:cs typeface="Calibri" panose="020F0502020204030204" pitchFamily="34" charset="0"/>
                        </a:rPr>
                        <a:t>Iterative Execute</a:t>
                      </a:r>
                    </a:p>
                    <a:p>
                      <a:pPr>
                        <a:defRPr sz="1800"/>
                      </a:pPr>
                      <a:endParaRPr dirty="0">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defRPr sz="1800"/>
                      </a:pPr>
                      <a:r>
                        <a:rPr lang="en-US">
                          <a:latin typeface="Calibri" panose="020F0502020204030204" pitchFamily="34" charset="0"/>
                          <a:cs typeface="Calibri" panose="020F0502020204030204" pitchFamily="34" charset="0"/>
                        </a:rPr>
                        <a:t>Compile Accessibility Gap Report</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dirty="0">
                          <a:latin typeface="Calibri" panose="020F0502020204030204" pitchFamily="34" charset="0"/>
                          <a:cs typeface="Calibri" panose="020F0502020204030204" pitchFamily="34" charset="0"/>
                        </a:rPr>
                        <a:t>1</a:t>
                      </a:r>
                      <a:endParaRPr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dirty="0" err="1">
                          <a:latin typeface="Calibri" panose="020F0502020204030204" pitchFamily="34" charset="0"/>
                          <a:cs typeface="Calibri" panose="020F0502020204030204" pitchFamily="34" charset="0"/>
                        </a:rPr>
                        <a:t>Wk</a:t>
                      </a:r>
                      <a:r>
                        <a:rPr lang="en-US" dirty="0">
                          <a:latin typeface="Calibri" panose="020F0502020204030204" pitchFamily="34" charset="0"/>
                          <a:cs typeface="Calibri" panose="020F0502020204030204" pitchFamily="34" charset="0"/>
                        </a:rPr>
                        <a:t> 6</a:t>
                      </a:r>
                      <a:endParaRPr dirty="0">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dirty="0" err="1">
                          <a:latin typeface="Calibri" panose="020F0502020204030204" pitchFamily="34" charset="0"/>
                          <a:cs typeface="Calibri" panose="020F0502020204030204" pitchFamily="34" charset="0"/>
                        </a:rPr>
                        <a:t>Wk</a:t>
                      </a:r>
                      <a:r>
                        <a:rPr lang="en-US" dirty="0">
                          <a:latin typeface="Calibri" panose="020F0502020204030204" pitchFamily="34" charset="0"/>
                          <a:cs typeface="Calibri" panose="020F0502020204030204" pitchFamily="34" charset="0"/>
                        </a:rPr>
                        <a:t> 7</a:t>
                      </a:r>
                      <a:endParaRPr dirty="0">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rgbClr val="0B3F3A"/>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3910146811"/>
                  </a:ext>
                </a:extLst>
              </a:tr>
            </a:tbl>
          </a:graphicData>
        </a:graphic>
      </p:graphicFrame>
      <p:sp>
        <p:nvSpPr>
          <p:cNvPr id="4" name="Slide Number Placeholder 3">
            <a:extLst>
              <a:ext uri="{FF2B5EF4-FFF2-40B4-BE49-F238E27FC236}">
                <a16:creationId xmlns:a16="http://schemas.microsoft.com/office/drawing/2014/main" id="{D012ED04-D636-1E4D-299C-50E69D47B61C}"/>
              </a:ext>
            </a:extLst>
          </p:cNvPr>
          <p:cNvSpPr>
            <a:spLocks noGrp="1"/>
          </p:cNvSpPr>
          <p:nvPr>
            <p:ph type="sldNum" idx="12"/>
          </p:nvPr>
        </p:nvSpPr>
        <p:spPr/>
        <p:txBody>
          <a:bodyPr/>
          <a:lstStyle/>
          <a:p>
            <a:fld id="{00000000-1234-1234-1234-123412341234}" type="slidenum">
              <a:rPr lang="en-US" smtClean="0"/>
              <a:pPr/>
              <a:t>20</a:t>
            </a:fld>
            <a:endParaRPr lang="en-US"/>
          </a:p>
        </p:txBody>
      </p:sp>
    </p:spTree>
    <p:extLst>
      <p:ext uri="{BB962C8B-B14F-4D97-AF65-F5344CB8AC3E}">
        <p14:creationId xmlns:p14="http://schemas.microsoft.com/office/powerpoint/2010/main" val="4149139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67194-C2F6-14CE-293F-B5E1283D57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79B67-F201-8B23-F006-8AC93AAE0C53}"/>
              </a:ext>
            </a:extLst>
          </p:cNvPr>
          <p:cNvSpPr>
            <a:spLocks noGrp="1"/>
          </p:cNvSpPr>
          <p:nvPr>
            <p:ph type="title"/>
          </p:nvPr>
        </p:nvSpPr>
        <p:spPr>
          <a:xfrm>
            <a:off x="533400" y="458683"/>
            <a:ext cx="8041279" cy="489345"/>
          </a:xfrm>
        </p:spPr>
        <p:txBody>
          <a:bodyPr/>
          <a:lstStyle/>
          <a:p>
            <a:r>
              <a:rPr lang="en-US" sz="3200" dirty="0"/>
              <a:t>Appendix C – 508 Risk Register</a:t>
            </a:r>
          </a:p>
        </p:txBody>
      </p:sp>
      <p:graphicFrame>
        <p:nvGraphicFramePr>
          <p:cNvPr id="6" name="Table 5">
            <a:extLst>
              <a:ext uri="{FF2B5EF4-FFF2-40B4-BE49-F238E27FC236}">
                <a16:creationId xmlns:a16="http://schemas.microsoft.com/office/drawing/2014/main" id="{765CC0A5-B0A8-6576-7CE5-24A63864DB5E}"/>
              </a:ext>
            </a:extLst>
          </p:cNvPr>
          <p:cNvGraphicFramePr>
            <a:graphicFrameLocks noGrp="1"/>
          </p:cNvGraphicFramePr>
          <p:nvPr>
            <p:extLst>
              <p:ext uri="{D42A27DB-BD31-4B8C-83A1-F6EECF244321}">
                <p14:modId xmlns:p14="http://schemas.microsoft.com/office/powerpoint/2010/main" val="2361842621"/>
              </p:ext>
            </p:extLst>
          </p:nvPr>
        </p:nvGraphicFramePr>
        <p:xfrm>
          <a:off x="533400" y="1019010"/>
          <a:ext cx="7808911" cy="5120640"/>
        </p:xfrm>
        <a:graphic>
          <a:graphicData uri="http://schemas.openxmlformats.org/drawingml/2006/table">
            <a:tbl>
              <a:tblPr firstRow="1" bandRow="1">
                <a:solidFill>
                  <a:srgbClr val="D7E4BD"/>
                </a:solidFill>
              </a:tblPr>
              <a:tblGrid>
                <a:gridCol w="1832927">
                  <a:extLst>
                    <a:ext uri="{9D8B030D-6E8A-4147-A177-3AD203B41FA5}">
                      <a16:colId xmlns:a16="http://schemas.microsoft.com/office/drawing/2014/main" val="20000"/>
                    </a:ext>
                  </a:extLst>
                </a:gridCol>
                <a:gridCol w="1181100">
                  <a:extLst>
                    <a:ext uri="{9D8B030D-6E8A-4147-A177-3AD203B41FA5}">
                      <a16:colId xmlns:a16="http://schemas.microsoft.com/office/drawing/2014/main" val="2359408313"/>
                    </a:ext>
                  </a:extLst>
                </a:gridCol>
                <a:gridCol w="1097280">
                  <a:extLst>
                    <a:ext uri="{9D8B030D-6E8A-4147-A177-3AD203B41FA5}">
                      <a16:colId xmlns:a16="http://schemas.microsoft.com/office/drawing/2014/main" val="20005"/>
                    </a:ext>
                  </a:extLst>
                </a:gridCol>
                <a:gridCol w="1836420">
                  <a:extLst>
                    <a:ext uri="{9D8B030D-6E8A-4147-A177-3AD203B41FA5}">
                      <a16:colId xmlns:a16="http://schemas.microsoft.com/office/drawing/2014/main" val="20006"/>
                    </a:ext>
                  </a:extLst>
                </a:gridCol>
                <a:gridCol w="1861184">
                  <a:extLst>
                    <a:ext uri="{9D8B030D-6E8A-4147-A177-3AD203B41FA5}">
                      <a16:colId xmlns:a16="http://schemas.microsoft.com/office/drawing/2014/main" val="544393853"/>
                    </a:ext>
                  </a:extLst>
                </a:gridCol>
              </a:tblGrid>
              <a:tr h="625267">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b="1" dirty="0">
                          <a:solidFill>
                            <a:schemeClr val="bg1"/>
                          </a:solidFill>
                          <a:latin typeface="Calibri" panose="020F0502020204030204" pitchFamily="34" charset="0"/>
                          <a:cs typeface="Calibri" panose="020F0502020204030204" pitchFamily="34" charset="0"/>
                        </a:rPr>
                        <a:t>Risk</a:t>
                      </a:r>
                      <a:endParaRPr b="1" dirty="0">
                        <a:solidFill>
                          <a:schemeClr val="bg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p>
                      <a:pPr algn="ctr">
                        <a:defRPr sz="1800"/>
                      </a:pPr>
                      <a:r>
                        <a:rPr lang="en-US" b="1" dirty="0">
                          <a:solidFill>
                            <a:schemeClr val="bg1"/>
                          </a:solidFill>
                          <a:latin typeface="Calibri" panose="020F0502020204030204" pitchFamily="34" charset="0"/>
                          <a:cs typeface="Calibri" panose="020F0502020204030204" pitchFamily="34" charset="0"/>
                        </a:rPr>
                        <a:t>Likelihood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b="1" dirty="0">
                          <a:solidFill>
                            <a:schemeClr val="bg1"/>
                          </a:solidFill>
                          <a:latin typeface="Calibri" panose="020F0502020204030204" pitchFamily="34" charset="0"/>
                          <a:cs typeface="Calibri" panose="020F0502020204030204" pitchFamily="34" charset="0"/>
                        </a:rPr>
                        <a:t>Impact</a:t>
                      </a:r>
                      <a:endParaRPr b="1" dirty="0">
                        <a:solidFill>
                          <a:schemeClr val="bg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0B3F3A"/>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b="1" dirty="0">
                          <a:solidFill>
                            <a:schemeClr val="bg1"/>
                          </a:solidFill>
                          <a:latin typeface="Calibri" panose="020F0502020204030204" pitchFamily="34" charset="0"/>
                          <a:cs typeface="Calibri" panose="020F0502020204030204" pitchFamily="34" charset="0"/>
                        </a:rPr>
                        <a:t>Owner</a:t>
                      </a:r>
                      <a:endParaRPr b="1" dirty="0">
                        <a:solidFill>
                          <a:schemeClr val="bg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0B3F3A"/>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p>
                      <a:pPr algn="ctr">
                        <a:defRPr sz="1800"/>
                      </a:pPr>
                      <a:r>
                        <a:rPr lang="en-US" b="1" dirty="0">
                          <a:solidFill>
                            <a:schemeClr val="bg1"/>
                          </a:solidFill>
                          <a:latin typeface="Calibri" panose="020F0502020204030204" pitchFamily="34" charset="0"/>
                          <a:cs typeface="Calibri" panose="020F0502020204030204" pitchFamily="34" charset="0"/>
                        </a:rPr>
                        <a:t>Mitigation Strategy</a:t>
                      </a:r>
                      <a:endParaRPr b="1" dirty="0">
                        <a:solidFill>
                          <a:schemeClr val="bg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9050" cap="flat" cmpd="sng" algn="ctr">
                      <a:solidFill>
                        <a:srgbClr val="0B3F3A"/>
                      </a:solidFill>
                      <a:prstDash val="solid"/>
                      <a:round/>
                      <a:headEnd type="none" w="med" len="med"/>
                      <a:tailEnd type="none" w="med" len="med"/>
                    </a:lnR>
                    <a:lnT w="19050" cap="flat" cmpd="sng" algn="ctr">
                      <a:solidFill>
                        <a:srgbClr val="0B3F3A"/>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3F3A"/>
                    </a:solidFill>
                  </a:tcPr>
                </a:tc>
                <a:extLst>
                  <a:ext uri="{0D108BD9-81ED-4DB2-BD59-A6C34878D82A}">
                    <a16:rowId xmlns:a16="http://schemas.microsoft.com/office/drawing/2014/main" val="10001"/>
                  </a:ext>
                </a:extLst>
              </a:tr>
              <a:tr h="1161210">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a:latin typeface="Calibri" panose="020F0502020204030204" pitchFamily="34" charset="0"/>
                          <a:cs typeface="Calibri" panose="020F0502020204030204" pitchFamily="34" charset="0"/>
                        </a:rPr>
                        <a:t>Delayed stakeholder input</a:t>
                      </a:r>
                      <a:endParaRPr>
                        <a:latin typeface="Calibri" panose="020F0502020204030204" pitchFamily="34" charset="0"/>
                        <a:cs typeface="Calibri" panose="020F0502020204030204" pitchFamily="34" charset="0"/>
                      </a:endParaRP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p>
                      <a:pPr algn="ctr">
                        <a:defRPr sz="1800"/>
                      </a:pPr>
                      <a:r>
                        <a:rPr lang="en-US" dirty="0">
                          <a:latin typeface="Calibri" panose="020F0502020204030204" pitchFamily="34" charset="0"/>
                          <a:cs typeface="Calibri" panose="020F0502020204030204" pitchFamily="34" charset="0"/>
                        </a:rPr>
                        <a:t>High</a:t>
                      </a:r>
                    </a:p>
                  </a:txBody>
                  <a:tcP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dirty="0">
                          <a:latin typeface="Calibri" panose="020F0502020204030204" pitchFamily="34" charset="0"/>
                          <a:cs typeface="Calibri" panose="020F0502020204030204" pitchFamily="34" charset="0"/>
                        </a:rPr>
                        <a:t>High</a:t>
                      </a:r>
                      <a:endParaRPr dirty="0">
                        <a:latin typeface="Calibri" panose="020F0502020204030204" pitchFamily="34" charset="0"/>
                        <a:cs typeface="Calibri" panose="020F0502020204030204" pitchFamily="34" charset="0"/>
                      </a:endParaRPr>
                    </a:p>
                  </a:txBody>
                  <a:tcP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dirty="0">
                          <a:latin typeface="Calibri" panose="020F0502020204030204" pitchFamily="34" charset="0"/>
                          <a:cs typeface="Calibri" panose="020F0502020204030204" pitchFamily="34" charset="0"/>
                        </a:rPr>
                        <a:t>Project Manager</a:t>
                      </a:r>
                      <a:endParaRPr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p>
                      <a:pPr algn="ctr">
                        <a:defRPr sz="1800"/>
                      </a:pPr>
                      <a:r>
                        <a:rPr lang="en-US" dirty="0">
                          <a:latin typeface="Calibri" panose="020F0502020204030204" pitchFamily="34" charset="0"/>
                          <a:cs typeface="Calibri" panose="020F0502020204030204" pitchFamily="34" charset="0"/>
                        </a:rPr>
                        <a:t>Begin outreach early and schedule recurring syncs.</a:t>
                      </a:r>
                      <a:endParaRPr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9050" cap="flat" cmpd="sng" algn="ctr">
                      <a:solidFill>
                        <a:srgbClr val="0B3F3A"/>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extLst>
                  <a:ext uri="{0D108BD9-81ED-4DB2-BD59-A6C34878D82A}">
                    <a16:rowId xmlns:a16="http://schemas.microsoft.com/office/drawing/2014/main" val="10002"/>
                  </a:ext>
                </a:extLst>
              </a:tr>
              <a:tr h="1161210">
                <a:tc>
                  <a:txBody>
                    <a:bodyPr/>
                    <a:lstStyle/>
                    <a:p>
                      <a:pPr>
                        <a:defRPr sz="1800"/>
                      </a:pPr>
                      <a:r>
                        <a:rPr lang="en-US">
                          <a:latin typeface="Calibri" panose="020F0502020204030204" pitchFamily="34" charset="0"/>
                          <a:cs typeface="Calibri" panose="020F0502020204030204" pitchFamily="34" charset="0"/>
                        </a:rPr>
                        <a:t>Inaccessible documentation</a:t>
                      </a:r>
                      <a:endParaRPr>
                        <a:latin typeface="Calibri" panose="020F0502020204030204" pitchFamily="34" charset="0"/>
                        <a:cs typeface="Calibri" panose="020F0502020204030204" pitchFamily="34" charset="0"/>
                      </a:endParaRP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Medium</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dirty="0">
                          <a:latin typeface="Calibri" panose="020F0502020204030204" pitchFamily="34" charset="0"/>
                          <a:cs typeface="Calibri" panose="020F0502020204030204" pitchFamily="34" charset="0"/>
                        </a:rPr>
                        <a:t>High</a:t>
                      </a:r>
                      <a:endParaRPr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Content Owner</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dirty="0">
                          <a:latin typeface="Calibri" panose="020F0502020204030204" pitchFamily="34" charset="0"/>
                          <a:cs typeface="Calibri" panose="020F0502020204030204" pitchFamily="34" charset="0"/>
                        </a:rPr>
                        <a:t>Review and remediate PDFs/forms early in the cycle.</a:t>
                      </a:r>
                      <a:endParaRPr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9050" cap="flat" cmpd="sng" algn="ctr">
                      <a:solidFill>
                        <a:srgbClr val="0B3F3A"/>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2576503121"/>
                  </a:ext>
                </a:extLst>
              </a:tr>
              <a:tr h="1161210">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a:latin typeface="Calibri" panose="020F0502020204030204" pitchFamily="34" charset="0"/>
                          <a:cs typeface="Calibri" panose="020F0502020204030204" pitchFamily="34" charset="0"/>
                        </a:rPr>
                        <a:t>Vendor noncompliance with 508</a:t>
                      </a:r>
                      <a:endParaRPr>
                        <a:latin typeface="Calibri" panose="020F0502020204030204" pitchFamily="34" charset="0"/>
                        <a:cs typeface="Calibri" panose="020F0502020204030204" pitchFamily="34" charset="0"/>
                      </a:endParaRP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defRPr sz="1800"/>
                      </a:pPr>
                      <a:r>
                        <a:rPr lang="en-US">
                          <a:latin typeface="Calibri" panose="020F0502020204030204" pitchFamily="34" charset="0"/>
                          <a:cs typeface="Calibri" panose="020F0502020204030204" pitchFamily="34" charset="0"/>
                        </a:rPr>
                        <a:t>Medium</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High</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Contracting Officer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defRPr sz="1800"/>
                      </a:pPr>
                      <a:r>
                        <a:rPr lang="en-US" dirty="0">
                          <a:latin typeface="Calibri" panose="020F0502020204030204" pitchFamily="34" charset="0"/>
                          <a:cs typeface="Calibri" panose="020F0502020204030204" pitchFamily="34" charset="0"/>
                        </a:rPr>
                        <a:t>Include 508 compliance language in contracts.</a:t>
                      </a:r>
                    </a:p>
                  </a:txBody>
                  <a:tcPr>
                    <a:lnL w="12700" cap="flat" cmpd="sng" algn="ctr">
                      <a:solidFill>
                        <a:schemeClr val="bg1"/>
                      </a:solidFill>
                      <a:prstDash val="solid"/>
                      <a:round/>
                      <a:headEnd type="none" w="med" len="med"/>
                      <a:tailEnd type="none" w="med" len="med"/>
                    </a:lnL>
                    <a:lnR w="19050" cap="flat" cmpd="sng" algn="ctr">
                      <a:solidFill>
                        <a:srgbClr val="0B3F3A"/>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0003"/>
                  </a:ext>
                </a:extLst>
              </a:tr>
              <a:tr h="893238">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a:latin typeface="Calibri" panose="020F0502020204030204" pitchFamily="34" charset="0"/>
                          <a:cs typeface="Calibri" panose="020F0502020204030204" pitchFamily="34" charset="0"/>
                        </a:rPr>
                        <a:t>Missed deadlines</a:t>
                      </a: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 High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Medium</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All Contributors</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dirty="0">
                          <a:latin typeface="Calibri" panose="020F0502020204030204" pitchFamily="34" charset="0"/>
                          <a:cs typeface="Calibri" panose="020F0502020204030204" pitchFamily="34" charset="0"/>
                        </a:rPr>
                        <a:t>Use a shared timeline, send reminders</a:t>
                      </a:r>
                      <a:endParaRPr dirty="0">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9050" cap="flat" cmpd="sng" algn="ctr">
                      <a:solidFill>
                        <a:srgbClr val="0B3F3A"/>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10004"/>
                  </a:ext>
                </a:extLst>
              </a:tr>
            </a:tbl>
          </a:graphicData>
        </a:graphic>
      </p:graphicFrame>
      <p:sp>
        <p:nvSpPr>
          <p:cNvPr id="4" name="Slide Number Placeholder 3">
            <a:extLst>
              <a:ext uri="{FF2B5EF4-FFF2-40B4-BE49-F238E27FC236}">
                <a16:creationId xmlns:a16="http://schemas.microsoft.com/office/drawing/2014/main" id="{722BD5B0-7FB2-0F56-5C3B-BB9B6C3FA7C0}"/>
              </a:ext>
            </a:extLst>
          </p:cNvPr>
          <p:cNvSpPr>
            <a:spLocks noGrp="1"/>
          </p:cNvSpPr>
          <p:nvPr>
            <p:ph type="sldNum" idx="12"/>
          </p:nvPr>
        </p:nvSpPr>
        <p:spPr/>
        <p:txBody>
          <a:bodyPr/>
          <a:lstStyle/>
          <a:p>
            <a:fld id="{00000000-1234-1234-1234-123412341234}" type="slidenum">
              <a:rPr lang="en-US" smtClean="0"/>
              <a:pPr/>
              <a:t>21</a:t>
            </a:fld>
            <a:endParaRPr lang="en-US"/>
          </a:p>
        </p:txBody>
      </p:sp>
    </p:spTree>
    <p:extLst>
      <p:ext uri="{BB962C8B-B14F-4D97-AF65-F5344CB8AC3E}">
        <p14:creationId xmlns:p14="http://schemas.microsoft.com/office/powerpoint/2010/main" val="352585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455FA-FC2A-4E1D-A3A1-693CCF0C6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C185C-9DF0-0A2D-74E4-3589AADE1860}"/>
              </a:ext>
            </a:extLst>
          </p:cNvPr>
          <p:cNvSpPr>
            <a:spLocks noGrp="1"/>
          </p:cNvSpPr>
          <p:nvPr>
            <p:ph type="title"/>
          </p:nvPr>
        </p:nvSpPr>
        <p:spPr>
          <a:xfrm>
            <a:off x="548640" y="548641"/>
            <a:ext cx="8041279" cy="489345"/>
          </a:xfrm>
        </p:spPr>
        <p:txBody>
          <a:bodyPr/>
          <a:lstStyle/>
          <a:p>
            <a:r>
              <a:rPr lang="en-US" sz="3200"/>
              <a:t>Appendix D – Tools References	</a:t>
            </a:r>
          </a:p>
        </p:txBody>
      </p:sp>
      <p:sp>
        <p:nvSpPr>
          <p:cNvPr id="3" name="Text Placeholder 2">
            <a:extLst>
              <a:ext uri="{FF2B5EF4-FFF2-40B4-BE49-F238E27FC236}">
                <a16:creationId xmlns:a16="http://schemas.microsoft.com/office/drawing/2014/main" id="{8EB6FC16-3151-05DA-1EA9-429D3FF73536}"/>
              </a:ext>
            </a:extLst>
          </p:cNvPr>
          <p:cNvSpPr>
            <a:spLocks noGrp="1"/>
          </p:cNvSpPr>
          <p:nvPr>
            <p:ph type="body" idx="1"/>
          </p:nvPr>
        </p:nvSpPr>
        <p:spPr>
          <a:xfrm>
            <a:off x="398144" y="1500347"/>
            <a:ext cx="8347712" cy="4663440"/>
          </a:xfrm>
        </p:spPr>
        <p:txBody>
          <a:bodyPr/>
          <a:lstStyle/>
          <a:p>
            <a:pPr marL="304800">
              <a:spcBef>
                <a:spcPts val="0"/>
              </a:spcBef>
            </a:pPr>
            <a:r>
              <a:rPr lang="en-US" sz="2800" spc="-10"/>
              <a:t>ANDI, Microsoft Accessibility Insights</a:t>
            </a:r>
          </a:p>
          <a:p>
            <a:pPr marL="0">
              <a:lnSpc>
                <a:spcPct val="150000"/>
              </a:lnSpc>
              <a:spcBef>
                <a:spcPts val="0"/>
              </a:spcBef>
            </a:pPr>
            <a:r>
              <a:rPr lang="en-US" sz="2800"/>
              <a:t>M365 Tools (Planner, Teams, Excel)</a:t>
            </a:r>
          </a:p>
          <a:p>
            <a:pPr marL="0">
              <a:lnSpc>
                <a:spcPct val="150000"/>
              </a:lnSpc>
              <a:spcBef>
                <a:spcPts val="0"/>
              </a:spcBef>
            </a:pPr>
            <a:r>
              <a:rPr lang="en-US" sz="2800"/>
              <a:t>JIRA, Confluence</a:t>
            </a:r>
          </a:p>
          <a:p>
            <a:pPr marL="0">
              <a:lnSpc>
                <a:spcPct val="150000"/>
              </a:lnSpc>
              <a:spcBef>
                <a:spcPts val="0"/>
              </a:spcBef>
            </a:pPr>
            <a:r>
              <a:rPr lang="en-US" sz="2800"/>
              <a:t>Section508.gov</a:t>
            </a:r>
          </a:p>
          <a:p>
            <a:pPr marL="0">
              <a:lnSpc>
                <a:spcPct val="150000"/>
              </a:lnSpc>
              <a:spcBef>
                <a:spcPts val="0"/>
              </a:spcBef>
            </a:pPr>
            <a:r>
              <a:rPr lang="en-US" sz="2800"/>
              <a:t>GSA 508 Assessment Template</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08247CA1-F95E-9B17-7F33-DDB984E1FE96}"/>
              </a:ext>
            </a:extLst>
          </p:cNvPr>
          <p:cNvSpPr>
            <a:spLocks noGrp="1"/>
          </p:cNvSpPr>
          <p:nvPr>
            <p:ph type="sldNum" idx="12"/>
          </p:nvPr>
        </p:nvSpPr>
        <p:spPr>
          <a:xfrm>
            <a:off x="8189869" y="6342149"/>
            <a:ext cx="400050" cy="182880"/>
          </a:xfrm>
        </p:spPr>
        <p:txBody>
          <a:bodyPr/>
          <a:lstStyle/>
          <a:p>
            <a:fld id="{00000000-1234-1234-1234-123412341234}" type="slidenum">
              <a:rPr lang="en-US" smtClean="0"/>
              <a:pPr/>
              <a:t>22</a:t>
            </a:fld>
            <a:endParaRPr lang="en-US"/>
          </a:p>
        </p:txBody>
      </p:sp>
    </p:spTree>
    <p:extLst>
      <p:ext uri="{BB962C8B-B14F-4D97-AF65-F5344CB8AC3E}">
        <p14:creationId xmlns:p14="http://schemas.microsoft.com/office/powerpoint/2010/main" val="1418587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75C04-C45E-5CDC-9B0C-296D92A6C4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CC0796-3F67-7873-65AC-C096BE7DA894}"/>
              </a:ext>
            </a:extLst>
          </p:cNvPr>
          <p:cNvSpPr>
            <a:spLocks noGrp="1"/>
          </p:cNvSpPr>
          <p:nvPr>
            <p:ph type="title"/>
          </p:nvPr>
        </p:nvSpPr>
        <p:spPr>
          <a:xfrm>
            <a:off x="548640" y="548641"/>
            <a:ext cx="8041279" cy="489345"/>
          </a:xfrm>
        </p:spPr>
        <p:txBody>
          <a:bodyPr/>
          <a:lstStyle/>
          <a:p>
            <a:r>
              <a:rPr lang="en-US" sz="3200"/>
              <a:t>Appendix E – Policy &amp; Compliance 	</a:t>
            </a:r>
          </a:p>
        </p:txBody>
      </p:sp>
      <p:sp>
        <p:nvSpPr>
          <p:cNvPr id="3" name="Text Placeholder 2">
            <a:extLst>
              <a:ext uri="{FF2B5EF4-FFF2-40B4-BE49-F238E27FC236}">
                <a16:creationId xmlns:a16="http://schemas.microsoft.com/office/drawing/2014/main" id="{0F27540E-B035-23B5-5D48-22036FF3225D}"/>
              </a:ext>
            </a:extLst>
          </p:cNvPr>
          <p:cNvSpPr>
            <a:spLocks noGrp="1"/>
          </p:cNvSpPr>
          <p:nvPr>
            <p:ph type="body" idx="1"/>
          </p:nvPr>
        </p:nvSpPr>
        <p:spPr>
          <a:xfrm>
            <a:off x="398144" y="1500347"/>
            <a:ext cx="8347712" cy="4663440"/>
          </a:xfrm>
        </p:spPr>
        <p:txBody>
          <a:bodyPr/>
          <a:lstStyle/>
          <a:p>
            <a:pPr marL="304800">
              <a:spcBef>
                <a:spcPts val="0"/>
              </a:spcBef>
            </a:pPr>
            <a:r>
              <a:rPr lang="en-US" sz="2800" spc="-10"/>
              <a:t>Section 508 of the Rehabilitation Act</a:t>
            </a:r>
          </a:p>
          <a:p>
            <a:pPr marL="0">
              <a:lnSpc>
                <a:spcPct val="150000"/>
              </a:lnSpc>
              <a:spcBef>
                <a:spcPts val="0"/>
              </a:spcBef>
            </a:pPr>
            <a:r>
              <a:rPr lang="en-US" sz="2800"/>
              <a:t>OMB M-17-06 (Federal Government)</a:t>
            </a:r>
          </a:p>
          <a:p>
            <a:pPr marL="0">
              <a:lnSpc>
                <a:spcPct val="150000"/>
              </a:lnSpc>
              <a:spcBef>
                <a:spcPts val="0"/>
              </a:spcBef>
            </a:pPr>
            <a:r>
              <a:rPr lang="en-US" sz="2800"/>
              <a:t>GSA Accessibility Conformance Reporting (ACR)</a:t>
            </a:r>
          </a:p>
          <a:p>
            <a:pPr marL="0">
              <a:lnSpc>
                <a:spcPct val="150000"/>
              </a:lnSpc>
              <a:spcBef>
                <a:spcPts val="0"/>
              </a:spcBef>
            </a:pPr>
            <a:r>
              <a:rPr lang="en-US" sz="2800"/>
              <a:t>DoD CIO (if applicable)</a:t>
            </a:r>
          </a:p>
          <a:p>
            <a:pPr marL="0">
              <a:lnSpc>
                <a:spcPct val="150000"/>
              </a:lnSpc>
              <a:spcBef>
                <a:spcPts val="0"/>
              </a:spcBef>
            </a:pPr>
            <a:r>
              <a:rPr lang="en-US" sz="2800"/>
              <a:t>GSA’s maturity model</a:t>
            </a: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A0410BCD-3A0F-5F58-977A-7E1D2F0BD176}"/>
              </a:ext>
            </a:extLst>
          </p:cNvPr>
          <p:cNvSpPr>
            <a:spLocks noGrp="1"/>
          </p:cNvSpPr>
          <p:nvPr>
            <p:ph type="sldNum" idx="12"/>
          </p:nvPr>
        </p:nvSpPr>
        <p:spPr>
          <a:xfrm>
            <a:off x="8189869" y="6342149"/>
            <a:ext cx="400050" cy="182880"/>
          </a:xfrm>
        </p:spPr>
        <p:txBody>
          <a:bodyPr/>
          <a:lstStyle/>
          <a:p>
            <a:fld id="{00000000-1234-1234-1234-123412341234}" type="slidenum">
              <a:rPr lang="en-US" smtClean="0"/>
              <a:pPr/>
              <a:t>23</a:t>
            </a:fld>
            <a:endParaRPr lang="en-US"/>
          </a:p>
        </p:txBody>
      </p:sp>
    </p:spTree>
    <p:extLst>
      <p:ext uri="{BB962C8B-B14F-4D97-AF65-F5344CB8AC3E}">
        <p14:creationId xmlns:p14="http://schemas.microsoft.com/office/powerpoint/2010/main" val="2764797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9C1F0-2980-393B-A441-9C496FCD0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C9387-847C-5B8A-99F6-74805AF0C71C}"/>
              </a:ext>
            </a:extLst>
          </p:cNvPr>
          <p:cNvSpPr>
            <a:spLocks noGrp="1"/>
          </p:cNvSpPr>
          <p:nvPr>
            <p:ph type="title"/>
          </p:nvPr>
        </p:nvSpPr>
        <p:spPr>
          <a:xfrm>
            <a:off x="548640" y="548641"/>
            <a:ext cx="8041279" cy="489345"/>
          </a:xfrm>
        </p:spPr>
        <p:txBody>
          <a:bodyPr/>
          <a:lstStyle/>
          <a:p>
            <a:r>
              <a:rPr lang="en-US" sz="3200"/>
              <a:t>Appendix F – Lessons Learned	</a:t>
            </a:r>
          </a:p>
        </p:txBody>
      </p:sp>
      <p:sp>
        <p:nvSpPr>
          <p:cNvPr id="3" name="Text Placeholder 2">
            <a:extLst>
              <a:ext uri="{FF2B5EF4-FFF2-40B4-BE49-F238E27FC236}">
                <a16:creationId xmlns:a16="http://schemas.microsoft.com/office/drawing/2014/main" id="{DC517F35-B7E5-03BA-C20E-B9B8DB633660}"/>
              </a:ext>
            </a:extLst>
          </p:cNvPr>
          <p:cNvSpPr>
            <a:spLocks noGrp="1"/>
          </p:cNvSpPr>
          <p:nvPr>
            <p:ph type="body" idx="1"/>
          </p:nvPr>
        </p:nvSpPr>
        <p:spPr>
          <a:xfrm>
            <a:off x="398144" y="1288891"/>
            <a:ext cx="8347712" cy="4837587"/>
          </a:xfrm>
        </p:spPr>
        <p:txBody>
          <a:bodyPr/>
          <a:lstStyle/>
          <a:p>
            <a:pPr marL="304800">
              <a:spcBef>
                <a:spcPts val="0"/>
              </a:spcBef>
            </a:pPr>
            <a:r>
              <a:rPr lang="en-US" sz="2800" spc="-10" dirty="0"/>
              <a:t>Start early</a:t>
            </a:r>
          </a:p>
          <a:p>
            <a:pPr marL="0">
              <a:lnSpc>
                <a:spcPct val="150000"/>
              </a:lnSpc>
              <a:spcBef>
                <a:spcPts val="0"/>
              </a:spcBef>
            </a:pPr>
            <a:r>
              <a:rPr lang="en-US" sz="2800" dirty="0"/>
              <a:t>Automate where possible</a:t>
            </a:r>
          </a:p>
          <a:p>
            <a:pPr marL="0">
              <a:lnSpc>
                <a:spcPct val="150000"/>
              </a:lnSpc>
              <a:spcBef>
                <a:spcPts val="0"/>
              </a:spcBef>
            </a:pPr>
            <a:r>
              <a:rPr lang="en-US" sz="2800" dirty="0"/>
              <a:t>Don’t wait until July to remediate</a:t>
            </a:r>
          </a:p>
          <a:p>
            <a:pPr marL="0">
              <a:lnSpc>
                <a:spcPct val="150000"/>
              </a:lnSpc>
              <a:spcBef>
                <a:spcPts val="0"/>
              </a:spcBef>
            </a:pPr>
            <a:r>
              <a:rPr lang="en-US" sz="2800" dirty="0"/>
              <a:t>Start coordination early with division SMEs</a:t>
            </a:r>
          </a:p>
          <a:p>
            <a:pPr marL="0">
              <a:lnSpc>
                <a:spcPct val="150000"/>
              </a:lnSpc>
              <a:spcBef>
                <a:spcPts val="0"/>
              </a:spcBef>
            </a:pPr>
            <a:r>
              <a:rPr lang="en-US" sz="2800" dirty="0"/>
              <a:t>Assign a single point of contact per division</a:t>
            </a:r>
          </a:p>
          <a:p>
            <a:pPr marL="0">
              <a:lnSpc>
                <a:spcPct val="150000"/>
              </a:lnSpc>
              <a:spcBef>
                <a:spcPts val="0"/>
              </a:spcBef>
            </a:pPr>
            <a:r>
              <a:rPr lang="en-US" sz="2800" dirty="0"/>
              <a:t>Create reusable templates for intake and tracking</a:t>
            </a:r>
          </a:p>
          <a:p>
            <a:pPr marL="0">
              <a:lnSpc>
                <a:spcPct val="150000"/>
              </a:lnSpc>
              <a:spcBef>
                <a:spcPts val="0"/>
              </a:spcBef>
            </a:pPr>
            <a:r>
              <a:rPr lang="en-US" sz="2800" dirty="0"/>
              <a:t>Use version control for shared documents</a:t>
            </a:r>
          </a:p>
          <a:p>
            <a:pPr marL="0">
              <a:lnSpc>
                <a:spcPct val="150000"/>
              </a:lnSpc>
              <a:spcBef>
                <a:spcPts val="0"/>
              </a:spcBef>
            </a:pPr>
            <a:r>
              <a:rPr lang="en-US" sz="2800" dirty="0"/>
              <a:t>Keep a running risk register through the year</a:t>
            </a:r>
          </a:p>
          <a:p>
            <a:pPr marL="0">
              <a:lnSpc>
                <a:spcPct val="150000"/>
              </a:lnSpc>
              <a:spcBef>
                <a:spcPts val="0"/>
              </a:spcBef>
            </a:pPr>
            <a:endParaRPr lang="en-US" sz="2600" dirty="0"/>
          </a:p>
          <a:p>
            <a:pPr marL="0" indent="0">
              <a:spcBef>
                <a:spcPts val="0"/>
              </a:spcBef>
              <a:buNone/>
            </a:pPr>
            <a:r>
              <a:rPr lang="en-US" sz="2600" spc="-10" dirty="0"/>
              <a:t> </a:t>
            </a:r>
          </a:p>
          <a:p>
            <a:pPr marL="304800">
              <a:spcBef>
                <a:spcPts val="0"/>
              </a:spcBef>
            </a:pPr>
            <a:endParaRPr lang="en-US" sz="2600" spc="-10" dirty="0"/>
          </a:p>
          <a:p>
            <a:pPr marL="0" indent="0">
              <a:spcBef>
                <a:spcPts val="0"/>
              </a:spcBef>
              <a:buNone/>
            </a:pPr>
            <a:endParaRPr lang="en-US" sz="2600" spc="-10" dirty="0"/>
          </a:p>
        </p:txBody>
      </p:sp>
      <p:sp>
        <p:nvSpPr>
          <p:cNvPr id="4" name="Slide Number Placeholder 3">
            <a:extLst>
              <a:ext uri="{FF2B5EF4-FFF2-40B4-BE49-F238E27FC236}">
                <a16:creationId xmlns:a16="http://schemas.microsoft.com/office/drawing/2014/main" id="{127EB922-52C4-E27D-96C0-40DC77E1BE9B}"/>
              </a:ext>
            </a:extLst>
          </p:cNvPr>
          <p:cNvSpPr>
            <a:spLocks noGrp="1"/>
          </p:cNvSpPr>
          <p:nvPr>
            <p:ph type="sldNum" idx="12"/>
          </p:nvPr>
        </p:nvSpPr>
        <p:spPr>
          <a:xfrm>
            <a:off x="8189869" y="6342149"/>
            <a:ext cx="400050" cy="182880"/>
          </a:xfrm>
        </p:spPr>
        <p:txBody>
          <a:bodyPr/>
          <a:lstStyle/>
          <a:p>
            <a:fld id="{00000000-1234-1234-1234-123412341234}" type="slidenum">
              <a:rPr lang="en-US" smtClean="0"/>
              <a:pPr/>
              <a:t>24</a:t>
            </a:fld>
            <a:endParaRPr lang="en-US"/>
          </a:p>
        </p:txBody>
      </p:sp>
    </p:spTree>
    <p:extLst>
      <p:ext uri="{BB962C8B-B14F-4D97-AF65-F5344CB8AC3E}">
        <p14:creationId xmlns:p14="http://schemas.microsoft.com/office/powerpoint/2010/main" val="100641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6B78-4410-08C5-D88A-813BD3CAB5BA}"/>
              </a:ext>
            </a:extLst>
          </p:cNvPr>
          <p:cNvSpPr>
            <a:spLocks noGrp="1"/>
          </p:cNvSpPr>
          <p:nvPr>
            <p:ph type="title"/>
          </p:nvPr>
        </p:nvSpPr>
        <p:spPr>
          <a:xfrm>
            <a:off x="548640" y="548641"/>
            <a:ext cx="8041279" cy="489345"/>
          </a:xfrm>
        </p:spPr>
        <p:txBody>
          <a:bodyPr/>
          <a:lstStyle/>
          <a:p>
            <a:r>
              <a:rPr lang="en-US" sz="3200" dirty="0"/>
              <a:t>Agenda</a:t>
            </a:r>
          </a:p>
        </p:txBody>
      </p:sp>
      <p:sp>
        <p:nvSpPr>
          <p:cNvPr id="3" name="Text Placeholder 2">
            <a:extLst>
              <a:ext uri="{FF2B5EF4-FFF2-40B4-BE49-F238E27FC236}">
                <a16:creationId xmlns:a16="http://schemas.microsoft.com/office/drawing/2014/main" id="{43C98FCB-0284-3709-179D-D095C0FC9F3A}"/>
              </a:ext>
            </a:extLst>
          </p:cNvPr>
          <p:cNvSpPr>
            <a:spLocks noGrp="1"/>
          </p:cNvSpPr>
          <p:nvPr>
            <p:ph type="body" idx="1"/>
          </p:nvPr>
        </p:nvSpPr>
        <p:spPr>
          <a:xfrm>
            <a:off x="454938" y="1097280"/>
            <a:ext cx="8519161" cy="4663440"/>
          </a:xfrm>
        </p:spPr>
        <p:txBody>
          <a:bodyPr/>
          <a:lstStyle/>
          <a:p>
            <a:pPr marL="0">
              <a:lnSpc>
                <a:spcPct val="150000"/>
              </a:lnSpc>
              <a:spcBef>
                <a:spcPts val="0"/>
              </a:spcBef>
            </a:pPr>
            <a:r>
              <a:rPr lang="en-US" sz="2700" dirty="0"/>
              <a:t>What the Section 508 Annual Assessment Is</a:t>
            </a:r>
          </a:p>
          <a:p>
            <a:pPr marL="0">
              <a:lnSpc>
                <a:spcPct val="150000"/>
              </a:lnSpc>
              <a:spcBef>
                <a:spcPts val="0"/>
              </a:spcBef>
            </a:pPr>
            <a:r>
              <a:rPr lang="en-US" sz="2700" dirty="0"/>
              <a:t>Why a Project-Based Approach Helps</a:t>
            </a:r>
          </a:p>
          <a:p>
            <a:pPr marL="0">
              <a:lnSpc>
                <a:spcPct val="150000"/>
              </a:lnSpc>
              <a:spcBef>
                <a:spcPts val="0"/>
              </a:spcBef>
            </a:pPr>
            <a:r>
              <a:rPr lang="en-US" sz="2700" dirty="0"/>
              <a:t>Project Management Phases in Practice</a:t>
            </a:r>
          </a:p>
          <a:p>
            <a:pPr marL="0">
              <a:lnSpc>
                <a:spcPct val="150000"/>
              </a:lnSpc>
              <a:spcBef>
                <a:spcPts val="0"/>
              </a:spcBef>
            </a:pPr>
            <a:r>
              <a:rPr lang="en-US" sz="2700" dirty="0"/>
              <a:t>Tools, Techniques, and Real-World Tactics</a:t>
            </a:r>
          </a:p>
          <a:p>
            <a:pPr marL="0">
              <a:lnSpc>
                <a:spcPct val="150000"/>
              </a:lnSpc>
              <a:spcBef>
                <a:spcPts val="0"/>
              </a:spcBef>
            </a:pPr>
            <a:r>
              <a:rPr lang="en-US" sz="2700" dirty="0"/>
              <a:t>Challenges and solutions</a:t>
            </a:r>
          </a:p>
          <a:p>
            <a:pPr marL="0">
              <a:lnSpc>
                <a:spcPct val="150000"/>
              </a:lnSpc>
              <a:spcBef>
                <a:spcPts val="0"/>
              </a:spcBef>
            </a:pPr>
            <a:r>
              <a:rPr lang="en-US" sz="2700" dirty="0"/>
              <a:t>Key takeaways and Q&amp;A</a:t>
            </a:r>
          </a:p>
          <a:p>
            <a:endParaRPr lang="en-US" dirty="0"/>
          </a:p>
        </p:txBody>
      </p:sp>
      <p:sp>
        <p:nvSpPr>
          <p:cNvPr id="4" name="Slide Number Placeholder 3">
            <a:extLst>
              <a:ext uri="{FF2B5EF4-FFF2-40B4-BE49-F238E27FC236}">
                <a16:creationId xmlns:a16="http://schemas.microsoft.com/office/drawing/2014/main" id="{ADAC7B75-BEF3-8908-21BE-A39FE8D83CEE}"/>
              </a:ext>
            </a:extLst>
          </p:cNvPr>
          <p:cNvSpPr>
            <a:spLocks noGrp="1"/>
          </p:cNvSpPr>
          <p:nvPr>
            <p:ph type="sldNum" idx="12"/>
          </p:nvPr>
        </p:nvSpPr>
        <p:spPr/>
        <p:txBody>
          <a:bodyPr/>
          <a:lstStyle/>
          <a:p>
            <a:fld id="{00000000-1234-1234-1234-123412341234}" type="slidenum">
              <a:rPr lang="en-US" smtClean="0"/>
              <a:pPr/>
              <a:t>3</a:t>
            </a:fld>
            <a:endParaRPr lang="en-US"/>
          </a:p>
        </p:txBody>
      </p:sp>
    </p:spTree>
    <p:extLst>
      <p:ext uri="{BB962C8B-B14F-4D97-AF65-F5344CB8AC3E}">
        <p14:creationId xmlns:p14="http://schemas.microsoft.com/office/powerpoint/2010/main" val="5497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35F11-8076-B22B-04DE-E469142BB8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81DF40-8426-2D78-7258-5EB520CBD96F}"/>
              </a:ext>
            </a:extLst>
          </p:cNvPr>
          <p:cNvSpPr>
            <a:spLocks noGrp="1"/>
          </p:cNvSpPr>
          <p:nvPr>
            <p:ph type="title"/>
          </p:nvPr>
        </p:nvSpPr>
        <p:spPr>
          <a:xfrm>
            <a:off x="548640" y="548641"/>
            <a:ext cx="8041279" cy="489345"/>
          </a:xfrm>
        </p:spPr>
        <p:txBody>
          <a:bodyPr/>
          <a:lstStyle/>
          <a:p>
            <a:r>
              <a:rPr lang="en-US" sz="3200" dirty="0"/>
              <a:t>Project Management 101 Overview</a:t>
            </a:r>
          </a:p>
        </p:txBody>
      </p:sp>
      <p:sp>
        <p:nvSpPr>
          <p:cNvPr id="3" name="Text Placeholder 2">
            <a:extLst>
              <a:ext uri="{FF2B5EF4-FFF2-40B4-BE49-F238E27FC236}">
                <a16:creationId xmlns:a16="http://schemas.microsoft.com/office/drawing/2014/main" id="{98FD4999-6B5D-534C-7DC6-CF8458BF0B23}"/>
              </a:ext>
            </a:extLst>
          </p:cNvPr>
          <p:cNvSpPr>
            <a:spLocks noGrp="1"/>
          </p:cNvSpPr>
          <p:nvPr>
            <p:ph type="body" idx="1"/>
          </p:nvPr>
        </p:nvSpPr>
        <p:spPr>
          <a:xfrm>
            <a:off x="548640" y="1097280"/>
            <a:ext cx="8347712" cy="5494020"/>
          </a:xfrm>
        </p:spPr>
        <p:txBody>
          <a:bodyPr/>
          <a:lstStyle/>
          <a:p>
            <a:pPr marL="304800">
              <a:spcBef>
                <a:spcPts val="0"/>
              </a:spcBef>
            </a:pPr>
            <a:r>
              <a:rPr lang="en-US" sz="2700" spc="-10" dirty="0"/>
              <a:t>Project Lifecycle </a:t>
            </a:r>
          </a:p>
          <a:p>
            <a:pPr marL="0">
              <a:lnSpc>
                <a:spcPct val="150000"/>
              </a:lnSpc>
              <a:spcBef>
                <a:spcPts val="0"/>
              </a:spcBef>
            </a:pPr>
            <a:r>
              <a:rPr lang="en-US" sz="2700" dirty="0"/>
              <a:t>What is a project</a:t>
            </a:r>
          </a:p>
          <a:p>
            <a:pPr marL="0">
              <a:lnSpc>
                <a:spcPct val="150000"/>
              </a:lnSpc>
              <a:spcBef>
                <a:spcPts val="0"/>
              </a:spcBef>
            </a:pPr>
            <a:r>
              <a:rPr lang="en-US" sz="2700" dirty="0"/>
              <a:t>Triple Constraints: Scope – Time – Cost </a:t>
            </a:r>
          </a:p>
          <a:p>
            <a:pPr marL="0">
              <a:lnSpc>
                <a:spcPct val="150000"/>
              </a:lnSpc>
              <a:spcBef>
                <a:spcPts val="0"/>
              </a:spcBef>
            </a:pPr>
            <a:r>
              <a:rPr lang="en-US" sz="2700" dirty="0"/>
              <a:t>The impact of changing a single constraint</a:t>
            </a:r>
          </a:p>
          <a:p>
            <a:pPr marL="0" indent="0">
              <a:spcBef>
                <a:spcPts val="0"/>
              </a:spcBef>
              <a:buNone/>
            </a:pPr>
            <a:r>
              <a:rPr lang="en-US" sz="2600" spc="-10" dirty="0"/>
              <a:t> </a:t>
            </a:r>
          </a:p>
          <a:p>
            <a:pPr marL="304800">
              <a:spcBef>
                <a:spcPts val="0"/>
              </a:spcBef>
            </a:pPr>
            <a:endParaRPr lang="en-US" sz="2600" spc="-10" dirty="0"/>
          </a:p>
          <a:p>
            <a:pPr marL="0" indent="0">
              <a:spcBef>
                <a:spcPts val="0"/>
              </a:spcBef>
              <a:buNone/>
            </a:pPr>
            <a:endParaRPr lang="en-US" sz="2600" spc="-10" dirty="0"/>
          </a:p>
        </p:txBody>
      </p:sp>
      <p:grpSp>
        <p:nvGrpSpPr>
          <p:cNvPr id="5" name="Group 4" descr="Flowchart showing: Initiate, Plan, Iterative, Monitor (leading back to iterative execution or close). ">
            <a:extLst>
              <a:ext uri="{FF2B5EF4-FFF2-40B4-BE49-F238E27FC236}">
                <a16:creationId xmlns:a16="http://schemas.microsoft.com/office/drawing/2014/main" id="{3EA1E24C-B18F-69C4-7BE4-28CA2BCBE80C}"/>
              </a:ext>
            </a:extLst>
          </p:cNvPr>
          <p:cNvGrpSpPr/>
          <p:nvPr/>
        </p:nvGrpSpPr>
        <p:grpSpPr>
          <a:xfrm>
            <a:off x="1150699" y="3428999"/>
            <a:ext cx="7377351" cy="2853855"/>
            <a:chOff x="1150699" y="3428999"/>
            <a:chExt cx="7377351" cy="2853855"/>
          </a:xfrm>
        </p:grpSpPr>
        <p:sp>
          <p:nvSpPr>
            <p:cNvPr id="10" name="Rectangle: Rounded Corners 9">
              <a:extLst>
                <a:ext uri="{FF2B5EF4-FFF2-40B4-BE49-F238E27FC236}">
                  <a16:creationId xmlns:a16="http://schemas.microsoft.com/office/drawing/2014/main" id="{21729E39-F1BA-A15F-6168-B6A733168219}"/>
                </a:ext>
              </a:extLst>
            </p:cNvPr>
            <p:cNvSpPr/>
            <p:nvPr/>
          </p:nvSpPr>
          <p:spPr>
            <a:xfrm>
              <a:off x="3922699" y="3625078"/>
              <a:ext cx="1230409" cy="41526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Initiate</a:t>
              </a:r>
            </a:p>
          </p:txBody>
        </p:sp>
        <p:sp>
          <p:nvSpPr>
            <p:cNvPr id="12" name="Rectangle: Rounded Corners 11">
              <a:extLst>
                <a:ext uri="{FF2B5EF4-FFF2-40B4-BE49-F238E27FC236}">
                  <a16:creationId xmlns:a16="http://schemas.microsoft.com/office/drawing/2014/main" id="{6DBBEEB6-7971-2CAC-B140-9F919A2495C5}"/>
                </a:ext>
              </a:extLst>
            </p:cNvPr>
            <p:cNvSpPr/>
            <p:nvPr/>
          </p:nvSpPr>
          <p:spPr>
            <a:xfrm>
              <a:off x="1992300" y="4670463"/>
              <a:ext cx="924360" cy="422506"/>
            </a:xfrm>
            <a:prstGeom prst="roundRect">
              <a:avLst>
                <a:gd name="adj" fmla="val 968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Plan</a:t>
              </a:r>
            </a:p>
          </p:txBody>
        </p:sp>
        <p:sp>
          <p:nvSpPr>
            <p:cNvPr id="13" name="Rectangle: Rounded Corners 12">
              <a:extLst>
                <a:ext uri="{FF2B5EF4-FFF2-40B4-BE49-F238E27FC236}">
                  <a16:creationId xmlns:a16="http://schemas.microsoft.com/office/drawing/2014/main" id="{20CDD914-72B9-E475-1AD4-E50037ACA6D3}"/>
                </a:ext>
              </a:extLst>
            </p:cNvPr>
            <p:cNvSpPr/>
            <p:nvPr/>
          </p:nvSpPr>
          <p:spPr>
            <a:xfrm>
              <a:off x="3568592" y="4519060"/>
              <a:ext cx="2006816" cy="67489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Iterative Execution</a:t>
              </a:r>
            </a:p>
          </p:txBody>
        </p:sp>
        <p:sp>
          <p:nvSpPr>
            <p:cNvPr id="14" name="Rectangle: Rounded Corners 13">
              <a:extLst>
                <a:ext uri="{FF2B5EF4-FFF2-40B4-BE49-F238E27FC236}">
                  <a16:creationId xmlns:a16="http://schemas.microsoft.com/office/drawing/2014/main" id="{5482380E-549E-1733-AC0B-629C577274FF}"/>
                </a:ext>
              </a:extLst>
            </p:cNvPr>
            <p:cNvSpPr/>
            <p:nvPr/>
          </p:nvSpPr>
          <p:spPr>
            <a:xfrm>
              <a:off x="6227340" y="4670463"/>
              <a:ext cx="1345217" cy="42250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Monitor</a:t>
              </a:r>
            </a:p>
          </p:txBody>
        </p:sp>
        <p:sp>
          <p:nvSpPr>
            <p:cNvPr id="15" name="Rectangle: Rounded Corners 14">
              <a:extLst>
                <a:ext uri="{FF2B5EF4-FFF2-40B4-BE49-F238E27FC236}">
                  <a16:creationId xmlns:a16="http://schemas.microsoft.com/office/drawing/2014/main" id="{F3694A44-DDBD-8463-B255-3DBFC0429BF5}"/>
                </a:ext>
              </a:extLst>
            </p:cNvPr>
            <p:cNvSpPr/>
            <p:nvPr/>
          </p:nvSpPr>
          <p:spPr>
            <a:xfrm>
              <a:off x="3993402" y="5760720"/>
              <a:ext cx="1089001" cy="42250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Close</a:t>
              </a:r>
            </a:p>
          </p:txBody>
        </p:sp>
        <p:sp>
          <p:nvSpPr>
            <p:cNvPr id="29" name="Rectangle 28">
              <a:extLst>
                <a:ext uri="{FF2B5EF4-FFF2-40B4-BE49-F238E27FC236}">
                  <a16:creationId xmlns:a16="http://schemas.microsoft.com/office/drawing/2014/main" id="{D9FD0FB9-36AD-1560-DD41-A40CB706537E}"/>
                </a:ext>
              </a:extLst>
            </p:cNvPr>
            <p:cNvSpPr/>
            <p:nvPr/>
          </p:nvSpPr>
          <p:spPr>
            <a:xfrm>
              <a:off x="1150699" y="3428999"/>
              <a:ext cx="7377351" cy="2853855"/>
            </a:xfrm>
            <a:prstGeom prst="rect">
              <a:avLst/>
            </a:prstGeom>
            <a:solidFill>
              <a:srgbClr val="D7E4BD">
                <a:alpha val="9000"/>
              </a:srgb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Connector: Elbow 5">
              <a:extLst>
                <a:ext uri="{FF2B5EF4-FFF2-40B4-BE49-F238E27FC236}">
                  <a16:creationId xmlns:a16="http://schemas.microsoft.com/office/drawing/2014/main" id="{5C76E35C-E381-0CC5-F227-40006E8842D4}"/>
                </a:ext>
              </a:extLst>
            </p:cNvPr>
            <p:cNvCxnSpPr>
              <a:endCxn id="12" idx="0"/>
            </p:cNvCxnSpPr>
            <p:nvPr/>
          </p:nvCxnSpPr>
          <p:spPr>
            <a:xfrm rot="10800000" flipV="1">
              <a:off x="2454481" y="3811105"/>
              <a:ext cx="1468219" cy="859357"/>
            </a:xfrm>
            <a:prstGeom prst="bentConnector2">
              <a:avLst/>
            </a:prstGeom>
            <a:ln w="63500">
              <a:solidFill>
                <a:srgbClr val="0B3F3A"/>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329EB581-FD01-34CB-5C31-592F3EAE56C9}"/>
                </a:ext>
              </a:extLst>
            </p:cNvPr>
            <p:cNvCxnSpPr>
              <a:cxnSpLocks/>
              <a:stCxn id="13" idx="0"/>
            </p:cNvCxnSpPr>
            <p:nvPr/>
          </p:nvCxnSpPr>
          <p:spPr>
            <a:xfrm rot="16200000" flipH="1">
              <a:off x="5652322" y="3438737"/>
              <a:ext cx="151403" cy="2312049"/>
            </a:xfrm>
            <a:prstGeom prst="bentConnector4">
              <a:avLst>
                <a:gd name="adj1" fmla="val -150988"/>
                <a:gd name="adj2" fmla="val 99980"/>
              </a:avLst>
            </a:prstGeom>
            <a:ln w="63500">
              <a:solidFill>
                <a:srgbClr val="0B3F3A"/>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058F1C0-8032-9121-99F0-EB0ED786D202}"/>
                </a:ext>
              </a:extLst>
            </p:cNvPr>
            <p:cNvCxnSpPr>
              <a:stCxn id="14" idx="2"/>
              <a:endCxn id="13" idx="2"/>
            </p:cNvCxnSpPr>
            <p:nvPr/>
          </p:nvCxnSpPr>
          <p:spPr>
            <a:xfrm rot="5400000">
              <a:off x="5685482" y="3979488"/>
              <a:ext cx="100986" cy="2327949"/>
            </a:xfrm>
            <a:prstGeom prst="bentConnector3">
              <a:avLst>
                <a:gd name="adj1" fmla="val 394522"/>
              </a:avLst>
            </a:prstGeom>
            <a:ln w="63500">
              <a:solidFill>
                <a:srgbClr val="0B3F3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0BE34A9-DF22-AF18-2EB9-22B3A7902879}"/>
                </a:ext>
              </a:extLst>
            </p:cNvPr>
            <p:cNvCxnSpPr>
              <a:stCxn id="14" idx="3"/>
              <a:endCxn id="15" idx="3"/>
            </p:cNvCxnSpPr>
            <p:nvPr/>
          </p:nvCxnSpPr>
          <p:spPr>
            <a:xfrm flipH="1">
              <a:off x="5082403" y="4881716"/>
              <a:ext cx="2490154" cy="1090257"/>
            </a:xfrm>
            <a:prstGeom prst="bentConnector3">
              <a:avLst>
                <a:gd name="adj1" fmla="val -9180"/>
              </a:avLst>
            </a:prstGeom>
            <a:ln w="63500">
              <a:solidFill>
                <a:srgbClr val="0B3F3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CFDE330-873F-36F4-674E-18F8FEEB27B6}"/>
                </a:ext>
              </a:extLst>
            </p:cNvPr>
            <p:cNvCxnSpPr>
              <a:cxnSpLocks/>
            </p:cNvCxnSpPr>
            <p:nvPr/>
          </p:nvCxnSpPr>
          <p:spPr>
            <a:xfrm>
              <a:off x="2916660" y="4881716"/>
              <a:ext cx="672607" cy="0"/>
            </a:xfrm>
            <a:prstGeom prst="straightConnector1">
              <a:avLst/>
            </a:prstGeom>
            <a:ln w="73025">
              <a:solidFill>
                <a:srgbClr val="0B3F3A"/>
              </a:solidFill>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BF49033C-87B9-0451-0F1B-5684247D26BA}"/>
              </a:ext>
            </a:extLst>
          </p:cNvPr>
          <p:cNvSpPr>
            <a:spLocks noGrp="1"/>
          </p:cNvSpPr>
          <p:nvPr>
            <p:ph type="sldNum" idx="12"/>
          </p:nvPr>
        </p:nvSpPr>
        <p:spPr>
          <a:xfrm>
            <a:off x="8189869" y="6342149"/>
            <a:ext cx="400050" cy="182880"/>
          </a:xfrm>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219974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FEA0F-E94D-C66D-35D8-93A210237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45DE92-1FBF-CFAC-9436-7AD9319DB774}"/>
              </a:ext>
            </a:extLst>
          </p:cNvPr>
          <p:cNvSpPr>
            <a:spLocks noGrp="1"/>
          </p:cNvSpPr>
          <p:nvPr>
            <p:ph type="title"/>
          </p:nvPr>
        </p:nvSpPr>
        <p:spPr>
          <a:xfrm>
            <a:off x="548640" y="548641"/>
            <a:ext cx="8347712" cy="489345"/>
          </a:xfrm>
        </p:spPr>
        <p:txBody>
          <a:bodyPr/>
          <a:lstStyle/>
          <a:p>
            <a:r>
              <a:rPr lang="en-US" sz="3200"/>
              <a:t>What is the Section 508 Assessment?</a:t>
            </a:r>
          </a:p>
        </p:txBody>
      </p:sp>
      <p:sp>
        <p:nvSpPr>
          <p:cNvPr id="3" name="Text Placeholder 2">
            <a:extLst>
              <a:ext uri="{FF2B5EF4-FFF2-40B4-BE49-F238E27FC236}">
                <a16:creationId xmlns:a16="http://schemas.microsoft.com/office/drawing/2014/main" id="{15692EE6-A9C2-23D8-B7C9-B1D34A39AE48}"/>
              </a:ext>
            </a:extLst>
          </p:cNvPr>
          <p:cNvSpPr>
            <a:spLocks noGrp="1"/>
          </p:cNvSpPr>
          <p:nvPr>
            <p:ph type="body" idx="1"/>
          </p:nvPr>
        </p:nvSpPr>
        <p:spPr>
          <a:xfrm>
            <a:off x="398144" y="1500347"/>
            <a:ext cx="8347712" cy="4663440"/>
          </a:xfrm>
        </p:spPr>
        <p:txBody>
          <a:bodyPr/>
          <a:lstStyle/>
          <a:p>
            <a:pPr marL="304800">
              <a:lnSpc>
                <a:spcPct val="150000"/>
              </a:lnSpc>
              <a:spcBef>
                <a:spcPts val="0"/>
              </a:spcBef>
            </a:pPr>
            <a:r>
              <a:rPr lang="en-US" sz="2800" spc="-10" dirty="0"/>
              <a:t>Required annually by GSA and OMB</a:t>
            </a:r>
          </a:p>
          <a:p>
            <a:pPr marL="304800">
              <a:lnSpc>
                <a:spcPct val="150000"/>
              </a:lnSpc>
              <a:spcBef>
                <a:spcPts val="0"/>
              </a:spcBef>
            </a:pPr>
            <a:r>
              <a:rPr lang="en-US" sz="2800" spc="-10" dirty="0"/>
              <a:t>Evaluates accessibility maturity across programs</a:t>
            </a:r>
          </a:p>
          <a:p>
            <a:pPr marL="304800">
              <a:spcBef>
                <a:spcPts val="0"/>
              </a:spcBef>
            </a:pPr>
            <a:r>
              <a:rPr lang="en-US" sz="2800" dirty="0"/>
              <a:t>Covers key capability areas such as program management, acquisition, testing, remediation, and training</a:t>
            </a:r>
          </a:p>
          <a:p>
            <a:pPr marL="304800">
              <a:spcBef>
                <a:spcPts val="0"/>
              </a:spcBef>
            </a:pPr>
            <a:r>
              <a:rPr lang="en-US" sz="2800" spc="-10" dirty="0"/>
              <a:t>Due for submission by July-August </a:t>
            </a:r>
          </a:p>
          <a:p>
            <a:pPr marL="304800">
              <a:spcBef>
                <a:spcPts val="0"/>
              </a:spcBef>
            </a:pPr>
            <a:r>
              <a:rPr lang="en-US" sz="2800" spc="-10" dirty="0"/>
              <a:t>Supports agency-wide accessibility improvement initiatives</a:t>
            </a:r>
          </a:p>
          <a:p>
            <a:pPr marL="0">
              <a:lnSpc>
                <a:spcPct val="150000"/>
              </a:lnSpc>
              <a:spcBef>
                <a:spcPts val="0"/>
              </a:spcBef>
            </a:pPr>
            <a:endParaRPr lang="en-US" sz="2600" dirty="0"/>
          </a:p>
          <a:p>
            <a:pPr marL="0" indent="0">
              <a:spcBef>
                <a:spcPts val="0"/>
              </a:spcBef>
              <a:buNone/>
            </a:pPr>
            <a:r>
              <a:rPr lang="en-US" sz="2600" spc="-10" dirty="0"/>
              <a:t> </a:t>
            </a:r>
          </a:p>
          <a:p>
            <a:pPr marL="304800">
              <a:spcBef>
                <a:spcPts val="0"/>
              </a:spcBef>
            </a:pPr>
            <a:endParaRPr lang="en-US" sz="2600" spc="-10" dirty="0"/>
          </a:p>
          <a:p>
            <a:pPr marL="0" indent="0">
              <a:spcBef>
                <a:spcPts val="0"/>
              </a:spcBef>
              <a:buNone/>
            </a:pPr>
            <a:endParaRPr lang="en-US" sz="2600" spc="-10" dirty="0"/>
          </a:p>
        </p:txBody>
      </p:sp>
      <p:sp>
        <p:nvSpPr>
          <p:cNvPr id="4" name="Slide Number Placeholder 3">
            <a:extLst>
              <a:ext uri="{FF2B5EF4-FFF2-40B4-BE49-F238E27FC236}">
                <a16:creationId xmlns:a16="http://schemas.microsoft.com/office/drawing/2014/main" id="{2B4B8766-9F15-2D4C-181E-D1698FB0F98D}"/>
              </a:ext>
            </a:extLst>
          </p:cNvPr>
          <p:cNvSpPr>
            <a:spLocks noGrp="1"/>
          </p:cNvSpPr>
          <p:nvPr>
            <p:ph type="sldNum" idx="12"/>
          </p:nvPr>
        </p:nvSpPr>
        <p:spPr>
          <a:xfrm>
            <a:off x="8189869" y="6342149"/>
            <a:ext cx="400050" cy="182880"/>
          </a:xfrm>
        </p:spPr>
        <p:txBody>
          <a:bodyPr/>
          <a:lstStyle/>
          <a:p>
            <a:fld id="{00000000-1234-1234-1234-123412341234}" type="slidenum">
              <a:rPr lang="en-US" smtClean="0"/>
              <a:pPr/>
              <a:t>5</a:t>
            </a:fld>
            <a:endParaRPr lang="en-US"/>
          </a:p>
        </p:txBody>
      </p:sp>
    </p:spTree>
    <p:extLst>
      <p:ext uri="{BB962C8B-B14F-4D97-AF65-F5344CB8AC3E}">
        <p14:creationId xmlns:p14="http://schemas.microsoft.com/office/powerpoint/2010/main" val="406124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BC942-8F7A-9E5A-8D1F-AB94DA2A4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90FAD-647E-5D45-C806-913FF3525BAE}"/>
              </a:ext>
            </a:extLst>
          </p:cNvPr>
          <p:cNvSpPr>
            <a:spLocks noGrp="1"/>
          </p:cNvSpPr>
          <p:nvPr>
            <p:ph type="title"/>
          </p:nvPr>
        </p:nvSpPr>
        <p:spPr>
          <a:xfrm>
            <a:off x="548640" y="548641"/>
            <a:ext cx="8041279" cy="489345"/>
          </a:xfrm>
        </p:spPr>
        <p:txBody>
          <a:bodyPr/>
          <a:lstStyle/>
          <a:p>
            <a:r>
              <a:rPr lang="en-US" sz="3200"/>
              <a:t>Why Treat It as a Project?</a:t>
            </a:r>
          </a:p>
        </p:txBody>
      </p:sp>
      <p:sp>
        <p:nvSpPr>
          <p:cNvPr id="3" name="Text Placeholder 2">
            <a:extLst>
              <a:ext uri="{FF2B5EF4-FFF2-40B4-BE49-F238E27FC236}">
                <a16:creationId xmlns:a16="http://schemas.microsoft.com/office/drawing/2014/main" id="{41D8255C-68CE-567D-C3E3-77569A7D4012}"/>
              </a:ext>
            </a:extLst>
          </p:cNvPr>
          <p:cNvSpPr>
            <a:spLocks noGrp="1"/>
          </p:cNvSpPr>
          <p:nvPr>
            <p:ph type="body" idx="1"/>
          </p:nvPr>
        </p:nvSpPr>
        <p:spPr>
          <a:xfrm>
            <a:off x="398144" y="1500347"/>
            <a:ext cx="8389666" cy="4663440"/>
          </a:xfrm>
        </p:spPr>
        <p:txBody>
          <a:bodyPr/>
          <a:lstStyle/>
          <a:p>
            <a:pPr marL="304800">
              <a:spcBef>
                <a:spcPts val="0"/>
              </a:spcBef>
            </a:pPr>
            <a:r>
              <a:rPr lang="en-US" sz="2800" spc="-10" dirty="0"/>
              <a:t>Fixed annual deadline (July-August)</a:t>
            </a:r>
          </a:p>
          <a:p>
            <a:pPr marL="0">
              <a:lnSpc>
                <a:spcPct val="150000"/>
              </a:lnSpc>
              <a:spcBef>
                <a:spcPts val="0"/>
              </a:spcBef>
            </a:pPr>
            <a:r>
              <a:rPr lang="en-US" sz="2800" dirty="0"/>
              <a:t>Multiple contributors and stakeholders </a:t>
            </a:r>
          </a:p>
          <a:p>
            <a:pPr marL="0">
              <a:lnSpc>
                <a:spcPct val="150000"/>
              </a:lnSpc>
              <a:spcBef>
                <a:spcPts val="0"/>
              </a:spcBef>
            </a:pPr>
            <a:r>
              <a:rPr lang="en-US" sz="2800" dirty="0"/>
              <a:t>Complex data collections efforts across divisions</a:t>
            </a:r>
          </a:p>
          <a:p>
            <a:pPr marL="0">
              <a:lnSpc>
                <a:spcPct val="150000"/>
              </a:lnSpc>
              <a:spcBef>
                <a:spcPts val="0"/>
              </a:spcBef>
            </a:pPr>
            <a:r>
              <a:rPr lang="en-US" sz="2800" dirty="0"/>
              <a:t>Need for clear roles and repeatable process</a:t>
            </a:r>
          </a:p>
          <a:p>
            <a:pPr marL="0">
              <a:lnSpc>
                <a:spcPct val="150000"/>
              </a:lnSpc>
              <a:spcBef>
                <a:spcPts val="0"/>
              </a:spcBef>
            </a:pPr>
            <a:r>
              <a:rPr lang="en-US" sz="2800" dirty="0"/>
              <a:t>Risk of errors without structured </a:t>
            </a:r>
          </a:p>
          <a:p>
            <a:pPr marL="304800">
              <a:spcBef>
                <a:spcPts val="0"/>
              </a:spcBef>
            </a:pPr>
            <a:r>
              <a:rPr lang="en-US" sz="2800" dirty="0"/>
              <a:t>Coordination break downs without defined ownership  </a:t>
            </a:r>
          </a:p>
          <a:p>
            <a:pPr marL="0">
              <a:lnSpc>
                <a:spcPct val="150000"/>
              </a:lnSpc>
              <a:spcBef>
                <a:spcPts val="0"/>
              </a:spcBef>
            </a:pPr>
            <a:endParaRPr lang="en-US" sz="2600" dirty="0"/>
          </a:p>
          <a:p>
            <a:pPr marL="0" indent="0">
              <a:spcBef>
                <a:spcPts val="0"/>
              </a:spcBef>
              <a:buNone/>
            </a:pPr>
            <a:r>
              <a:rPr lang="en-US" sz="2600" spc="-10" dirty="0"/>
              <a:t> </a:t>
            </a:r>
          </a:p>
          <a:p>
            <a:pPr marL="304800">
              <a:spcBef>
                <a:spcPts val="0"/>
              </a:spcBef>
            </a:pPr>
            <a:endParaRPr lang="en-US" sz="2600" spc="-10" dirty="0"/>
          </a:p>
          <a:p>
            <a:pPr marL="0" indent="0">
              <a:spcBef>
                <a:spcPts val="0"/>
              </a:spcBef>
              <a:buNone/>
            </a:pPr>
            <a:endParaRPr lang="en-US" sz="2600" spc="-10" dirty="0"/>
          </a:p>
        </p:txBody>
      </p:sp>
      <p:sp>
        <p:nvSpPr>
          <p:cNvPr id="4" name="Slide Number Placeholder 3">
            <a:extLst>
              <a:ext uri="{FF2B5EF4-FFF2-40B4-BE49-F238E27FC236}">
                <a16:creationId xmlns:a16="http://schemas.microsoft.com/office/drawing/2014/main" id="{BDFD7421-18FC-923F-69B5-37C0D391F6D3}"/>
              </a:ext>
            </a:extLst>
          </p:cNvPr>
          <p:cNvSpPr>
            <a:spLocks noGrp="1"/>
          </p:cNvSpPr>
          <p:nvPr>
            <p:ph type="sldNum" idx="12"/>
          </p:nvPr>
        </p:nvSpPr>
        <p:spPr>
          <a:xfrm>
            <a:off x="8189869" y="6342149"/>
            <a:ext cx="400050" cy="182880"/>
          </a:xfrm>
        </p:spPr>
        <p:txBody>
          <a:bodyPr/>
          <a:lstStyle/>
          <a:p>
            <a:fld id="{00000000-1234-1234-1234-123412341234}" type="slidenum">
              <a:rPr lang="en-US" smtClean="0"/>
              <a:pPr/>
              <a:t>6</a:t>
            </a:fld>
            <a:endParaRPr lang="en-US"/>
          </a:p>
        </p:txBody>
      </p:sp>
    </p:spTree>
    <p:extLst>
      <p:ext uri="{BB962C8B-B14F-4D97-AF65-F5344CB8AC3E}">
        <p14:creationId xmlns:p14="http://schemas.microsoft.com/office/powerpoint/2010/main" val="59637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A05F4-1CC1-5794-2F43-586AB64B9D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E8753B-F373-3E69-7601-AB87A14D9911}"/>
              </a:ext>
            </a:extLst>
          </p:cNvPr>
          <p:cNvSpPr>
            <a:spLocks noGrp="1"/>
          </p:cNvSpPr>
          <p:nvPr>
            <p:ph type="title"/>
          </p:nvPr>
        </p:nvSpPr>
        <p:spPr>
          <a:xfrm>
            <a:off x="548640" y="548641"/>
            <a:ext cx="8041279" cy="489345"/>
          </a:xfrm>
        </p:spPr>
        <p:txBody>
          <a:bodyPr/>
          <a:lstStyle/>
          <a:p>
            <a:r>
              <a:rPr lang="en-US" sz="3200"/>
              <a:t>PM Framework – Initiate Phase</a:t>
            </a:r>
          </a:p>
        </p:txBody>
      </p:sp>
      <p:sp>
        <p:nvSpPr>
          <p:cNvPr id="3" name="Text Placeholder 2">
            <a:extLst>
              <a:ext uri="{FF2B5EF4-FFF2-40B4-BE49-F238E27FC236}">
                <a16:creationId xmlns:a16="http://schemas.microsoft.com/office/drawing/2014/main" id="{4D18DE0C-16F3-A026-6D52-CD1857A4977D}"/>
              </a:ext>
            </a:extLst>
          </p:cNvPr>
          <p:cNvSpPr>
            <a:spLocks noGrp="1"/>
          </p:cNvSpPr>
          <p:nvPr>
            <p:ph type="body" idx="1"/>
          </p:nvPr>
        </p:nvSpPr>
        <p:spPr>
          <a:xfrm>
            <a:off x="398144" y="1500347"/>
            <a:ext cx="8347712" cy="4663440"/>
          </a:xfrm>
        </p:spPr>
        <p:txBody>
          <a:bodyPr/>
          <a:lstStyle/>
          <a:p>
            <a:pPr marL="304800">
              <a:spcBef>
                <a:spcPts val="0"/>
              </a:spcBef>
            </a:pPr>
            <a:r>
              <a:rPr lang="en-US" sz="2800" spc="-10"/>
              <a:t>Define scope and objectives</a:t>
            </a:r>
          </a:p>
          <a:p>
            <a:pPr marL="0">
              <a:lnSpc>
                <a:spcPct val="150000"/>
              </a:lnSpc>
              <a:spcBef>
                <a:spcPts val="0"/>
              </a:spcBef>
            </a:pPr>
            <a:r>
              <a:rPr lang="en-US" sz="2800"/>
              <a:t>Identify major milestones</a:t>
            </a:r>
          </a:p>
          <a:p>
            <a:pPr marL="0">
              <a:lnSpc>
                <a:spcPct val="150000"/>
              </a:lnSpc>
              <a:spcBef>
                <a:spcPts val="0"/>
              </a:spcBef>
            </a:pPr>
            <a:r>
              <a:rPr lang="en-US" sz="2800"/>
              <a:t>Appoint contributors and clarify roles</a:t>
            </a:r>
          </a:p>
          <a:p>
            <a:pPr marL="0">
              <a:lnSpc>
                <a:spcPct val="150000"/>
              </a:lnSpc>
              <a:spcBef>
                <a:spcPts val="0"/>
              </a:spcBef>
            </a:pPr>
            <a:r>
              <a:rPr lang="en-US" sz="2800"/>
              <a:t>Build a RACI Matrix</a:t>
            </a:r>
          </a:p>
          <a:p>
            <a:pPr marL="0">
              <a:lnSpc>
                <a:spcPct val="150000"/>
              </a:lnSpc>
              <a:spcBef>
                <a:spcPts val="0"/>
              </a:spcBef>
            </a:pPr>
            <a:r>
              <a:rPr lang="en-US" sz="2800"/>
              <a:t>Secure leadership endorsements</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81EDDC0A-60F2-870E-8350-4C034AE894C4}"/>
              </a:ext>
            </a:extLst>
          </p:cNvPr>
          <p:cNvSpPr>
            <a:spLocks noGrp="1"/>
          </p:cNvSpPr>
          <p:nvPr>
            <p:ph type="sldNum" idx="12"/>
          </p:nvPr>
        </p:nvSpPr>
        <p:spPr>
          <a:xfrm>
            <a:off x="8189869" y="6342149"/>
            <a:ext cx="400050" cy="182880"/>
          </a:xfrm>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val="400285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A027B-FA34-97A9-5A0C-A013A3D583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E6690D-18DC-CD6B-B1CB-749118E56D7F}"/>
              </a:ext>
            </a:extLst>
          </p:cNvPr>
          <p:cNvSpPr>
            <a:spLocks noGrp="1"/>
          </p:cNvSpPr>
          <p:nvPr>
            <p:ph type="title"/>
          </p:nvPr>
        </p:nvSpPr>
        <p:spPr>
          <a:xfrm>
            <a:off x="548640" y="548641"/>
            <a:ext cx="8041279" cy="489345"/>
          </a:xfrm>
        </p:spPr>
        <p:txBody>
          <a:bodyPr/>
          <a:lstStyle/>
          <a:p>
            <a:r>
              <a:rPr lang="en-US" sz="3200"/>
              <a:t>PM Framework – Plan Phase</a:t>
            </a:r>
          </a:p>
        </p:txBody>
      </p:sp>
      <p:sp>
        <p:nvSpPr>
          <p:cNvPr id="3" name="Text Placeholder 2">
            <a:extLst>
              <a:ext uri="{FF2B5EF4-FFF2-40B4-BE49-F238E27FC236}">
                <a16:creationId xmlns:a16="http://schemas.microsoft.com/office/drawing/2014/main" id="{94A45282-3BF6-B34F-20A1-D7C47295E246}"/>
              </a:ext>
            </a:extLst>
          </p:cNvPr>
          <p:cNvSpPr>
            <a:spLocks noGrp="1"/>
          </p:cNvSpPr>
          <p:nvPr>
            <p:ph type="body" idx="1"/>
          </p:nvPr>
        </p:nvSpPr>
        <p:spPr>
          <a:xfrm>
            <a:off x="398144" y="1500347"/>
            <a:ext cx="8347712" cy="4663440"/>
          </a:xfrm>
        </p:spPr>
        <p:txBody>
          <a:bodyPr/>
          <a:lstStyle/>
          <a:p>
            <a:pPr marL="304800">
              <a:spcBef>
                <a:spcPts val="0"/>
              </a:spcBef>
            </a:pPr>
            <a:r>
              <a:rPr lang="en-US" sz="2800" spc="-10"/>
              <a:t>Develop a Work Breakdown Structure (WBS)</a:t>
            </a:r>
          </a:p>
          <a:p>
            <a:pPr marL="0">
              <a:lnSpc>
                <a:spcPct val="150000"/>
              </a:lnSpc>
              <a:spcBef>
                <a:spcPts val="0"/>
              </a:spcBef>
            </a:pPr>
            <a:r>
              <a:rPr lang="en-US" sz="2800"/>
              <a:t>Build a project schedule (Gantt chart or timeline)</a:t>
            </a:r>
          </a:p>
          <a:p>
            <a:pPr marL="0">
              <a:lnSpc>
                <a:spcPct val="150000"/>
              </a:lnSpc>
              <a:spcBef>
                <a:spcPts val="0"/>
              </a:spcBef>
            </a:pPr>
            <a:r>
              <a:rPr lang="en-US" sz="2800"/>
              <a:t>Assign tasks, owners, and deadlines</a:t>
            </a:r>
          </a:p>
          <a:p>
            <a:pPr marL="0">
              <a:lnSpc>
                <a:spcPct val="150000"/>
              </a:lnSpc>
              <a:spcBef>
                <a:spcPts val="0"/>
              </a:spcBef>
            </a:pPr>
            <a:r>
              <a:rPr lang="en-US" sz="2800"/>
              <a:t>Establish communication cycles</a:t>
            </a:r>
          </a:p>
          <a:p>
            <a:pPr marL="0">
              <a:lnSpc>
                <a:spcPct val="150000"/>
              </a:lnSpc>
              <a:spcBef>
                <a:spcPts val="0"/>
              </a:spcBef>
            </a:pPr>
            <a:r>
              <a:rPr lang="en-US" sz="2800"/>
              <a:t>Identify potential risks early </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3DCAA006-EB28-73F1-73F3-14E336407B4C}"/>
              </a:ext>
            </a:extLst>
          </p:cNvPr>
          <p:cNvSpPr>
            <a:spLocks noGrp="1"/>
          </p:cNvSpPr>
          <p:nvPr>
            <p:ph type="sldNum" idx="12"/>
          </p:nvPr>
        </p:nvSpPr>
        <p:spPr>
          <a:xfrm>
            <a:off x="8189869" y="6342149"/>
            <a:ext cx="400050" cy="182880"/>
          </a:xfrm>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val="214143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D7A3F-EF0D-E3F6-922A-1AF917C3D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F911E0-0D63-17BB-A499-A236E45DEA3B}"/>
              </a:ext>
            </a:extLst>
          </p:cNvPr>
          <p:cNvSpPr>
            <a:spLocks noGrp="1"/>
          </p:cNvSpPr>
          <p:nvPr>
            <p:ph type="title"/>
          </p:nvPr>
        </p:nvSpPr>
        <p:spPr>
          <a:xfrm>
            <a:off x="548640" y="548641"/>
            <a:ext cx="8041279" cy="489345"/>
          </a:xfrm>
        </p:spPr>
        <p:txBody>
          <a:bodyPr/>
          <a:lstStyle/>
          <a:p>
            <a:r>
              <a:rPr lang="en-US" sz="3200" dirty="0"/>
              <a:t>PM Framework – Execution Phase</a:t>
            </a:r>
          </a:p>
        </p:txBody>
      </p:sp>
      <p:sp>
        <p:nvSpPr>
          <p:cNvPr id="3" name="Text Placeholder 2">
            <a:extLst>
              <a:ext uri="{FF2B5EF4-FFF2-40B4-BE49-F238E27FC236}">
                <a16:creationId xmlns:a16="http://schemas.microsoft.com/office/drawing/2014/main" id="{AD42029A-37C0-9F56-7EE5-B6D44CBF7E44}"/>
              </a:ext>
            </a:extLst>
          </p:cNvPr>
          <p:cNvSpPr>
            <a:spLocks noGrp="1"/>
          </p:cNvSpPr>
          <p:nvPr>
            <p:ph type="body" idx="1"/>
          </p:nvPr>
        </p:nvSpPr>
        <p:spPr>
          <a:xfrm>
            <a:off x="398144" y="1500347"/>
            <a:ext cx="8347712" cy="4663440"/>
          </a:xfrm>
        </p:spPr>
        <p:txBody>
          <a:bodyPr/>
          <a:lstStyle/>
          <a:p>
            <a:pPr marL="304800">
              <a:spcBef>
                <a:spcPts val="0"/>
              </a:spcBef>
            </a:pPr>
            <a:r>
              <a:rPr lang="en-US" sz="2800" spc="-10"/>
              <a:t>Collect data and validate inputs</a:t>
            </a:r>
          </a:p>
          <a:p>
            <a:pPr marL="0">
              <a:lnSpc>
                <a:spcPct val="150000"/>
              </a:lnSpc>
              <a:spcBef>
                <a:spcPts val="0"/>
              </a:spcBef>
            </a:pPr>
            <a:r>
              <a:rPr lang="en-US" sz="2800"/>
              <a:t>Track work progress using project tools</a:t>
            </a:r>
          </a:p>
          <a:p>
            <a:pPr marL="0">
              <a:lnSpc>
                <a:spcPct val="150000"/>
              </a:lnSpc>
              <a:spcBef>
                <a:spcPts val="0"/>
              </a:spcBef>
            </a:pPr>
            <a:r>
              <a:rPr lang="en-US" sz="2800"/>
              <a:t>Conduct accessibility testing sprints</a:t>
            </a:r>
          </a:p>
          <a:p>
            <a:pPr marL="0">
              <a:lnSpc>
                <a:spcPct val="150000"/>
              </a:lnSpc>
              <a:spcBef>
                <a:spcPts val="0"/>
              </a:spcBef>
            </a:pPr>
            <a:r>
              <a:rPr lang="en-US" sz="2800"/>
              <a:t>Update stakeholders regularly </a:t>
            </a:r>
          </a:p>
          <a:p>
            <a:pPr marL="0">
              <a:lnSpc>
                <a:spcPct val="150000"/>
              </a:lnSpc>
              <a:spcBef>
                <a:spcPts val="0"/>
              </a:spcBef>
            </a:pPr>
            <a:r>
              <a:rPr lang="en-US" sz="2800"/>
              <a:t>Manage emerging issues proactively </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1600" b="0" i="0" u="none" strike="noStrike" cap="none">
              <a:solidFill>
                <a:schemeClr val="dk1"/>
              </a:solidFill>
              <a:latin typeface="Arial"/>
              <a:ea typeface="Arial"/>
              <a:cs typeface="Arial"/>
              <a:sym typeface="Arial"/>
            </a:endParaRPr>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9515E895-861F-C26B-B333-0E3E2B549289}"/>
              </a:ext>
            </a:extLst>
          </p:cNvPr>
          <p:cNvSpPr>
            <a:spLocks noGrp="1"/>
          </p:cNvSpPr>
          <p:nvPr>
            <p:ph type="sldNum" idx="12"/>
          </p:nvPr>
        </p:nvSpPr>
        <p:spPr>
          <a:xfrm>
            <a:off x="8189869" y="6342149"/>
            <a:ext cx="400050" cy="182880"/>
          </a:xfrm>
        </p:spPr>
        <p:txBody>
          <a:bodyPr/>
          <a:lstStyle/>
          <a:p>
            <a:fld id="{00000000-1234-1234-1234-123412341234}" type="slidenum">
              <a:rPr lang="en-US" smtClean="0"/>
              <a:pPr/>
              <a:t>9</a:t>
            </a:fld>
            <a:endParaRPr lang="en-US"/>
          </a:p>
        </p:txBody>
      </p:sp>
    </p:spTree>
    <p:extLst>
      <p:ext uri="{BB962C8B-B14F-4D97-AF65-F5344CB8AC3E}">
        <p14:creationId xmlns:p14="http://schemas.microsoft.com/office/powerpoint/2010/main" val="1323498896"/>
      </p:ext>
    </p:extLst>
  </p:cSld>
  <p:clrMapOvr>
    <a:masterClrMapping/>
  </p:clrMapOvr>
</p:sld>
</file>

<file path=ppt/theme/theme1.xml><?xml version="1.0" encoding="utf-8"?>
<a:theme xmlns:a="http://schemas.openxmlformats.org/drawingml/2006/main" name="Title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78c998c-4611-4e13-885b-72adf77640c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BA5ED36EAFAFD4D9BC13341207414CF" ma:contentTypeVersion="16" ma:contentTypeDescription="Create a new document." ma:contentTypeScope="" ma:versionID="9b667e9b21675b3210909ea02420efa5">
  <xsd:schema xmlns:xsd="http://www.w3.org/2001/XMLSchema" xmlns:xs="http://www.w3.org/2001/XMLSchema" xmlns:p="http://schemas.microsoft.com/office/2006/metadata/properties" xmlns:ns3="b78c998c-4611-4e13-885b-72adf77640cf" xmlns:ns4="e6c9b974-f8a0-494a-9174-ea6a0aa4ca88" targetNamespace="http://schemas.microsoft.com/office/2006/metadata/properties" ma:root="true" ma:fieldsID="3167450f8a80ba9ef27f91a2f1a3b270" ns3:_="" ns4:_="">
    <xsd:import namespace="b78c998c-4611-4e13-885b-72adf77640cf"/>
    <xsd:import namespace="e6c9b974-f8a0-494a-9174-ea6a0aa4ca8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_activity" minOccurs="0"/>
                <xsd:element ref="ns4:SharedWithUsers" minOccurs="0"/>
                <xsd:element ref="ns4:SharedWithDetails" minOccurs="0"/>
                <xsd:element ref="ns4:SharingHintHash" minOccurs="0"/>
                <xsd:element ref="ns3:MediaLengthInSeconds" minOccurs="0"/>
                <xsd:element ref="ns3:MediaServiceSystemTags"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8c998c-4611-4e13-885b-72adf77640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_activity" ma:index="16" nillable="true" ma:displayName="_activity" ma:hidden="true" ma:internalName="_activity">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6c9b974-f8a0-494a-9174-ea6a0aa4ca8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B00C6-6F61-4A3F-8936-119E109BB164}">
  <ds:schemaRefs>
    <ds:schemaRef ds:uri="http://schemas.microsoft.com/office/2006/metadata/properties"/>
    <ds:schemaRef ds:uri="b78c998c-4611-4e13-885b-72adf77640cf"/>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purl.org/dc/terms/"/>
    <ds:schemaRef ds:uri="e6c9b974-f8a0-494a-9174-ea6a0aa4ca88"/>
    <ds:schemaRef ds:uri="http://www.w3.org/XML/1998/namespace"/>
    <ds:schemaRef ds:uri="http://purl.org/dc/dcmitype/"/>
  </ds:schemaRefs>
</ds:datastoreItem>
</file>

<file path=customXml/itemProps2.xml><?xml version="1.0" encoding="utf-8"?>
<ds:datastoreItem xmlns:ds="http://schemas.openxmlformats.org/officeDocument/2006/customXml" ds:itemID="{1A970C55-1D3F-47D0-B75F-44AB7770CB21}">
  <ds:schemaRefs>
    <ds:schemaRef ds:uri="http://schemas.microsoft.com/sharepoint/v3/contenttype/forms"/>
  </ds:schemaRefs>
</ds:datastoreItem>
</file>

<file path=customXml/itemProps3.xml><?xml version="1.0" encoding="utf-8"?>
<ds:datastoreItem xmlns:ds="http://schemas.openxmlformats.org/officeDocument/2006/customXml" ds:itemID="{804E3D18-E5A5-4BFB-A478-29BE40DFC9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8c998c-4611-4e13-885b-72adf77640cf"/>
    <ds:schemaRef ds:uri="e6c9b974-f8a0-494a-9174-ea6a0aa4c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1363</TotalTime>
  <Words>6418</Words>
  <Application>Microsoft Office PowerPoint</Application>
  <PresentationFormat>On-screen Show (4:3)</PresentationFormat>
  <Paragraphs>636</Paragraphs>
  <Slides>24</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Aptos</vt:lpstr>
      <vt:lpstr>Arial</vt:lpstr>
      <vt:lpstr>Calibri</vt:lpstr>
      <vt:lpstr>Courier New</vt:lpstr>
      <vt:lpstr>Noto Sans Symbols</vt:lpstr>
      <vt:lpstr>Wingdings</vt:lpstr>
      <vt:lpstr>Title Layout</vt:lpstr>
      <vt:lpstr>1_Content Layout</vt:lpstr>
      <vt:lpstr>Enhancing Your Section 508 Assessment: A Project Management Framework for Greater Efficiency</vt:lpstr>
      <vt:lpstr>Disclaimer</vt:lpstr>
      <vt:lpstr>Agenda</vt:lpstr>
      <vt:lpstr>Project Management 101 Overview</vt:lpstr>
      <vt:lpstr>What is the Section 508 Assessment?</vt:lpstr>
      <vt:lpstr>Why Treat It as a Project?</vt:lpstr>
      <vt:lpstr>PM Framework – Initiate Phase</vt:lpstr>
      <vt:lpstr>PM Framework – Plan Phase</vt:lpstr>
      <vt:lpstr>PM Framework – Execution Phase</vt:lpstr>
      <vt:lpstr>PM Framework – Monitor Phase</vt:lpstr>
      <vt:lpstr>PM Framework – Close Phase</vt:lpstr>
      <vt:lpstr>Tools and Templates</vt:lpstr>
      <vt:lpstr>Workflow Automation Tools for 508</vt:lpstr>
      <vt:lpstr>Before – PM Implementation</vt:lpstr>
      <vt:lpstr>Key Takeaways</vt:lpstr>
      <vt:lpstr>Next Steps </vt:lpstr>
      <vt:lpstr>Thank You and Q&amp;A</vt:lpstr>
      <vt:lpstr>Backup &amp; Reference</vt:lpstr>
      <vt:lpstr>Appendix A – Sample RACI Matrix</vt:lpstr>
      <vt:lpstr>Appendix B – Example Gantt Chart</vt:lpstr>
      <vt:lpstr>Appendix C – 508 Risk Register</vt:lpstr>
      <vt:lpstr>Appendix D – Tools References </vt:lpstr>
      <vt:lpstr>Appendix E – Policy &amp; Compliance  </vt:lpstr>
      <vt:lpstr>Appendix F – Lessons Learned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for the Section 508 Annual Assessment: A Structured Approach</dc:title>
  <dc:creator>Michael Horton</dc:creator>
  <cp:lastModifiedBy>KristenMSmithOConn</cp:lastModifiedBy>
  <cp:revision>15</cp:revision>
  <dcterms:created xsi:type="dcterms:W3CDTF">2022-08-30T12:32:18Z</dcterms:created>
  <dcterms:modified xsi:type="dcterms:W3CDTF">2025-05-13T16:09:16Z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ContentTypeId">
    <vt:lpwstr>0x0101005BA5ED36EAFAFD4D9BC13341207414CF</vt:lpwstr>
  </property>
</Properties>
</file>