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7" r:id="rId4"/>
  </p:sldMasterIdLst>
  <p:notesMasterIdLst>
    <p:notesMasterId r:id="rId17"/>
  </p:notesMasterIdLst>
  <p:handoutMasterIdLst>
    <p:handoutMasterId r:id="rId18"/>
  </p:handoutMasterIdLst>
  <p:sldIdLst>
    <p:sldId id="339" r:id="rId5"/>
    <p:sldId id="340" r:id="rId6"/>
    <p:sldId id="354" r:id="rId7"/>
    <p:sldId id="355" r:id="rId8"/>
    <p:sldId id="356" r:id="rId9"/>
    <p:sldId id="357" r:id="rId10"/>
    <p:sldId id="358" r:id="rId11"/>
    <p:sldId id="345" r:id="rId12"/>
    <p:sldId id="347" r:id="rId13"/>
    <p:sldId id="348" r:id="rId14"/>
    <p:sldId id="349" r:id="rId15"/>
    <p:sldId id="352" r:id="rId16"/>
  </p:sldIdLst>
  <p:sldSz cx="9144000" cy="6858000" type="screen4x3"/>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5110" autoAdjust="0"/>
  </p:normalViewPr>
  <p:slideViewPr>
    <p:cSldViewPr snapToGrid="0">
      <p:cViewPr varScale="1">
        <p:scale>
          <a:sx n="67" d="100"/>
          <a:sy n="67" d="100"/>
        </p:scale>
        <p:origin x="584" y="44"/>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36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245F7987-46B6-4D36-9049-FDCC99FCAD28}" type="datetimeFigureOut">
              <a:rPr lang="en-US" smtClean="0"/>
              <a:t>10/8/2021</a:t>
            </a:fld>
            <a:endParaRPr lang="en-US"/>
          </a:p>
        </p:txBody>
      </p:sp>
      <p:sp>
        <p:nvSpPr>
          <p:cNvPr id="4" name="Footer Placeholder 3"/>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p:cNvSpPr>
            <a:spLocks noGrp="1"/>
          </p:cNvSpPr>
          <p:nvPr>
            <p:ph type="sldNum" sz="quarter" idx="3"/>
          </p:nvPr>
        </p:nvSpPr>
        <p:spPr>
          <a:xfrm>
            <a:off x="4023092" y="8917422"/>
            <a:ext cx="3077739" cy="471053"/>
          </a:xfrm>
          <a:prstGeom prst="rect">
            <a:avLst/>
          </a:prstGeom>
        </p:spPr>
        <p:txBody>
          <a:bodyPr vert="horz" lIns="94229" tIns="47114" rIns="94229" bIns="47114" rtlCol="0" anchor="b"/>
          <a:lstStyle>
            <a:lvl1pPr algn="r">
              <a:defRPr sz="1200"/>
            </a:lvl1pPr>
          </a:lstStyle>
          <a:p>
            <a:fld id="{D8D2D65C-914F-485E-BF82-5420F678CCEC}" type="slidenum">
              <a:rPr lang="en-US" smtClean="0"/>
              <a:t>‹#›</a:t>
            </a:fld>
            <a:endParaRPr lang="en-US"/>
          </a:p>
        </p:txBody>
      </p:sp>
    </p:spTree>
    <p:extLst>
      <p:ext uri="{BB962C8B-B14F-4D97-AF65-F5344CB8AC3E}">
        <p14:creationId xmlns:p14="http://schemas.microsoft.com/office/powerpoint/2010/main" val="18418285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C9E56355-AC39-4A6D-BA69-C52B428667DB}" type="datetimeFigureOut">
              <a:rPr lang="en-US" smtClean="0"/>
              <a:pPr/>
              <a:t>10/8/2021</a:t>
            </a:fld>
            <a:endParaRPr lang="en-US"/>
          </a:p>
        </p:txBody>
      </p:sp>
      <p:sp>
        <p:nvSpPr>
          <p:cNvPr id="4" name="Slide Image Placeholder 3"/>
          <p:cNvSpPr>
            <a:spLocks noGrp="1" noRot="1" noChangeAspect="1"/>
          </p:cNvSpPr>
          <p:nvPr>
            <p:ph type="sldImg" idx="2"/>
          </p:nvPr>
        </p:nvSpPr>
        <p:spPr>
          <a:xfrm>
            <a:off x="1438275" y="1173163"/>
            <a:ext cx="4225925"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DED234A9-02DC-4632-B303-D3B12A89CC98}" type="slidenum">
              <a:rPr lang="en-US" smtClean="0"/>
              <a:pPr/>
              <a:t>‹#›</a:t>
            </a:fld>
            <a:endParaRPr lang="en-US"/>
          </a:p>
        </p:txBody>
      </p:sp>
    </p:spTree>
    <p:extLst>
      <p:ext uri="{BB962C8B-B14F-4D97-AF65-F5344CB8AC3E}">
        <p14:creationId xmlns:p14="http://schemas.microsoft.com/office/powerpoint/2010/main" val="3672310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D234A9-02DC-4632-B303-D3B12A89CC98}" type="slidenum">
              <a:rPr lang="en-US" smtClean="0"/>
              <a:pPr/>
              <a:t>3</a:t>
            </a:fld>
            <a:endParaRPr lang="en-US"/>
          </a:p>
        </p:txBody>
      </p:sp>
    </p:spTree>
    <p:extLst>
      <p:ext uri="{BB962C8B-B14F-4D97-AF65-F5344CB8AC3E}">
        <p14:creationId xmlns:p14="http://schemas.microsoft.com/office/powerpoint/2010/main" val="3703084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D234A9-02DC-4632-B303-D3B12A89CC98}" type="slidenum">
              <a:rPr lang="en-US" smtClean="0"/>
              <a:pPr/>
              <a:t>4</a:t>
            </a:fld>
            <a:endParaRPr lang="en-US"/>
          </a:p>
        </p:txBody>
      </p:sp>
    </p:spTree>
    <p:extLst>
      <p:ext uri="{BB962C8B-B14F-4D97-AF65-F5344CB8AC3E}">
        <p14:creationId xmlns:p14="http://schemas.microsoft.com/office/powerpoint/2010/main" val="3527698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D234A9-02DC-4632-B303-D3B12A89CC98}" type="slidenum">
              <a:rPr lang="en-US" smtClean="0"/>
              <a:pPr/>
              <a:t>7</a:t>
            </a:fld>
            <a:endParaRPr lang="en-US"/>
          </a:p>
        </p:txBody>
      </p:sp>
    </p:spTree>
    <p:extLst>
      <p:ext uri="{BB962C8B-B14F-4D97-AF65-F5344CB8AC3E}">
        <p14:creationId xmlns:p14="http://schemas.microsoft.com/office/powerpoint/2010/main" val="2948786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289">
              <a:defRPr/>
            </a:pPr>
            <a:r>
              <a:rPr lang="en-US" dirty="0"/>
              <a:t>BUT:  How and when this is done differs for different approaches to acquisition – what you’re buying, how you’re buying it, and where it will be provided (host)</a:t>
            </a:r>
          </a:p>
          <a:p>
            <a:pPr defTabSz="942289">
              <a:defRPr/>
            </a:pPr>
            <a:endParaRPr lang="en-US" dirty="0"/>
          </a:p>
          <a:p>
            <a:endParaRPr lang="en-US" dirty="0"/>
          </a:p>
        </p:txBody>
      </p:sp>
      <p:sp>
        <p:nvSpPr>
          <p:cNvPr id="4" name="Slide Number Placeholder 3"/>
          <p:cNvSpPr>
            <a:spLocks noGrp="1"/>
          </p:cNvSpPr>
          <p:nvPr>
            <p:ph type="sldNum" sz="quarter" idx="10"/>
          </p:nvPr>
        </p:nvSpPr>
        <p:spPr/>
        <p:txBody>
          <a:bodyPr/>
          <a:lstStyle/>
          <a:p>
            <a:fld id="{E15C5B27-D4FD-4F06-A1DB-9796FAE3B490}" type="slidenum">
              <a:rPr lang="en-US" smtClean="0"/>
              <a:t>9</a:t>
            </a:fld>
            <a:endParaRPr lang="en-US"/>
          </a:p>
        </p:txBody>
      </p:sp>
    </p:spTree>
    <p:extLst>
      <p:ext uri="{BB962C8B-B14F-4D97-AF65-F5344CB8AC3E}">
        <p14:creationId xmlns:p14="http://schemas.microsoft.com/office/powerpoint/2010/main" val="3716825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289">
              <a:defRPr/>
            </a:pPr>
            <a:r>
              <a:rPr lang="en-US" dirty="0"/>
              <a:t>BUT:  How and when this is done differs for different approaches to acquisition – what you’re buying, how you’re buying it, and where it will be provided (host)</a:t>
            </a:r>
            <a:endParaRPr lang="en-US" cap="none" dirty="0"/>
          </a:p>
          <a:p>
            <a:endParaRPr lang="en-US" dirty="0"/>
          </a:p>
        </p:txBody>
      </p:sp>
      <p:sp>
        <p:nvSpPr>
          <p:cNvPr id="4" name="Slide Number Placeholder 3"/>
          <p:cNvSpPr>
            <a:spLocks noGrp="1"/>
          </p:cNvSpPr>
          <p:nvPr>
            <p:ph type="sldNum" sz="quarter" idx="10"/>
          </p:nvPr>
        </p:nvSpPr>
        <p:spPr/>
        <p:txBody>
          <a:bodyPr/>
          <a:lstStyle/>
          <a:p>
            <a:fld id="{E15C5B27-D4FD-4F06-A1DB-9796FAE3B490}" type="slidenum">
              <a:rPr lang="en-US" smtClean="0"/>
              <a:t>10</a:t>
            </a:fld>
            <a:endParaRPr lang="en-US"/>
          </a:p>
        </p:txBody>
      </p:sp>
    </p:spTree>
    <p:extLst>
      <p:ext uri="{BB962C8B-B14F-4D97-AF65-F5344CB8AC3E}">
        <p14:creationId xmlns:p14="http://schemas.microsoft.com/office/powerpoint/2010/main" val="108365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3358" indent="-353358">
              <a:spcBef>
                <a:spcPts val="1237"/>
              </a:spcBef>
              <a:buClr>
                <a:schemeClr val="dk1"/>
              </a:buClr>
              <a:buFont typeface="Arial" panose="020B0604020202020204" pitchFamily="34" charset="0"/>
              <a:buChar char="•"/>
            </a:pPr>
            <a:r>
              <a:rPr lang="en-US" sz="2500" dirty="0"/>
              <a:t>Include all appropriate Section 508 requirements in solicitations</a:t>
            </a:r>
          </a:p>
          <a:p>
            <a:pPr marL="1086250" lvl="1" indent="-353358">
              <a:buClr>
                <a:schemeClr val="dk1"/>
              </a:buClr>
              <a:buFont typeface="Arial" panose="020B0604020202020204" pitchFamily="34" charset="0"/>
              <a:buChar char="•"/>
            </a:pPr>
            <a:r>
              <a:rPr lang="en-US" sz="2500" dirty="0">
                <a:solidFill>
                  <a:schemeClr val="tx2">
                    <a:lumMod val="50000"/>
                  </a:schemeClr>
                </a:solidFill>
                <a:sym typeface="Arial"/>
              </a:rPr>
              <a:t>Accessibility Requirements Tool </a:t>
            </a:r>
            <a:r>
              <a:rPr lang="en-US" sz="2500" dirty="0">
                <a:solidFill>
                  <a:srgbClr val="3F3F3F"/>
                </a:solidFill>
                <a:sym typeface="Arial"/>
              </a:rPr>
              <a:t>(ART) found on Section508.gov automates the Standards Applicability Checklist and may be used to generate customized solicitation language</a:t>
            </a:r>
          </a:p>
          <a:p>
            <a:pPr marL="353358" indent="-353358">
              <a:buClr>
                <a:schemeClr val="dk1"/>
              </a:buClr>
              <a:buFont typeface="Arial" panose="020B0604020202020204" pitchFamily="34" charset="0"/>
              <a:buChar char="•"/>
            </a:pPr>
            <a:r>
              <a:rPr lang="en-US" sz="2500" dirty="0"/>
              <a:t>Use Government-wide Acquisition Contracts (GWACs) or other existing government Best-In-Class contract solutions which facilitate accessibility conformance reports or VPATs being provided to customer at time of quote like NASA’s Solutions for Enterprise Wide Procurement (SEWP)</a:t>
            </a:r>
          </a:p>
          <a:p>
            <a:pPr marL="353358" indent="-353358">
              <a:buClr>
                <a:schemeClr val="dk1"/>
              </a:buClr>
              <a:buFont typeface="Arial" panose="020B0604020202020204" pitchFamily="34" charset="0"/>
              <a:buChar char="•"/>
            </a:pPr>
            <a:r>
              <a:rPr lang="en-US" sz="2500" dirty="0"/>
              <a:t>As products and software are updated/modified, re-test each new version and/or product against the terms and conditions originally established in the contract</a:t>
            </a:r>
          </a:p>
          <a:p>
            <a:endParaRPr lang="en-US" dirty="0"/>
          </a:p>
          <a:p>
            <a:endParaRPr lang="en-US" dirty="0"/>
          </a:p>
        </p:txBody>
      </p:sp>
      <p:sp>
        <p:nvSpPr>
          <p:cNvPr id="4" name="Slide Number Placeholder 3"/>
          <p:cNvSpPr>
            <a:spLocks noGrp="1"/>
          </p:cNvSpPr>
          <p:nvPr>
            <p:ph type="sldNum" sz="quarter" idx="10"/>
          </p:nvPr>
        </p:nvSpPr>
        <p:spPr/>
        <p:txBody>
          <a:bodyPr/>
          <a:lstStyle/>
          <a:p>
            <a:fld id="{E15C5B27-D4FD-4F06-A1DB-9796FAE3B490}" type="slidenum">
              <a:rPr lang="en-US" smtClean="0"/>
              <a:t>11</a:t>
            </a:fld>
            <a:endParaRPr lang="en-US"/>
          </a:p>
        </p:txBody>
      </p:sp>
    </p:spTree>
    <p:extLst>
      <p:ext uri="{BB962C8B-B14F-4D97-AF65-F5344CB8AC3E}">
        <p14:creationId xmlns:p14="http://schemas.microsoft.com/office/powerpoint/2010/main" val="24522272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68B8A074-0835-46FC-971B-6CCF25FDCD7F}" type="datetime1">
              <a:rPr lang="en-US" smtClean="0"/>
              <a:t>10/8/2021</a:t>
            </a:fld>
            <a:endParaRPr lang="en-US" dirty="0"/>
          </a:p>
        </p:txBody>
      </p:sp>
      <p:sp>
        <p:nvSpPr>
          <p:cNvPr id="5" name="Footer Placeholder 4"/>
          <p:cNvSpPr>
            <a:spLocks noGrp="1"/>
          </p:cNvSpPr>
          <p:nvPr>
            <p:ph type="ftr" sz="quarter" idx="11"/>
          </p:nvPr>
        </p:nvSpPr>
        <p:spPr>
          <a:xfrm>
            <a:off x="5981455" y="6356350"/>
            <a:ext cx="3086100" cy="365125"/>
          </a:xfrm>
        </p:spPr>
        <p:txBody>
          <a:bodyPr/>
          <a:lstStyle/>
          <a:p>
            <a:endParaRPr lang="en-US" dirty="0"/>
          </a:p>
        </p:txBody>
      </p:sp>
      <p:pic>
        <p:nvPicPr>
          <p:cNvPr id="8" name="Picture 2" descr="Symbols of NASA | NASA"/>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6360" y="74020"/>
            <a:ext cx="2236572" cy="1118286"/>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5"/>
          <p:cNvSpPr>
            <a:spLocks noGrp="1"/>
          </p:cNvSpPr>
          <p:nvPr>
            <p:ph type="sldNum" sz="quarter" idx="12"/>
          </p:nvPr>
        </p:nvSpPr>
        <p:spPr>
          <a:xfrm>
            <a:off x="3314945" y="6356351"/>
            <a:ext cx="2057400" cy="365125"/>
          </a:xfrm>
        </p:spPr>
        <p:txBody>
          <a:bodyPr/>
          <a:lstStyle>
            <a:lvl1pPr algn="ctr">
              <a:defRPr/>
            </a:lvl1pPr>
          </a:lstStyle>
          <a:p>
            <a:fld id="{3B1BF6D4-5649-4EA8-B2CB-E02BF91A4330}" type="slidenum">
              <a:rPr lang="en-US" smtClean="0"/>
              <a:pPr/>
              <a:t>‹#›</a:t>
            </a:fld>
            <a:endParaRPr lang="en-US"/>
          </a:p>
        </p:txBody>
      </p:sp>
    </p:spTree>
    <p:extLst>
      <p:ext uri="{BB962C8B-B14F-4D97-AF65-F5344CB8AC3E}">
        <p14:creationId xmlns:p14="http://schemas.microsoft.com/office/powerpoint/2010/main" val="312582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8E6EED-51CA-4475-9775-7FDF6CAAAAF4}" type="datetime1">
              <a:rPr lang="en-US" smtClean="0"/>
              <a:t>10/8/2021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1BF6D4-5649-4EA8-B2CB-E02BF91A4330}" type="slidenum">
              <a:rPr lang="en-US" smtClean="0"/>
              <a:pPr/>
              <a:t>‹#›</a:t>
            </a:fld>
            <a:endParaRPr lang="en-US"/>
          </a:p>
        </p:txBody>
      </p:sp>
    </p:spTree>
    <p:extLst>
      <p:ext uri="{BB962C8B-B14F-4D97-AF65-F5344CB8AC3E}">
        <p14:creationId xmlns:p14="http://schemas.microsoft.com/office/powerpoint/2010/main" val="2832624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47856D-4AEB-4D09-A888-C8737E4EBF82}" type="datetime1">
              <a:rPr lang="en-US" smtClean="0"/>
              <a:t>10/8/2021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1BF6D4-5649-4EA8-B2CB-E02BF91A4330}" type="slidenum">
              <a:rPr lang="en-US" smtClean="0"/>
              <a:pPr/>
              <a:t>‹#›</a:t>
            </a:fld>
            <a:endParaRPr lang="en-US"/>
          </a:p>
        </p:txBody>
      </p:sp>
    </p:spTree>
    <p:extLst>
      <p:ext uri="{BB962C8B-B14F-4D97-AF65-F5344CB8AC3E}">
        <p14:creationId xmlns:p14="http://schemas.microsoft.com/office/powerpoint/2010/main" val="608919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25288"/>
            <a:ext cx="3886200" cy="50516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125288"/>
            <a:ext cx="3886200" cy="5051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7DD3AE-4D70-42AB-9446-036CA3D007D2}" type="datetime1">
              <a:rPr lang="en-US" smtClean="0"/>
              <a:t>10/8/2021</a:t>
            </a:fld>
            <a:endParaRPr lang="en-US"/>
          </a:p>
        </p:txBody>
      </p:sp>
      <p:sp>
        <p:nvSpPr>
          <p:cNvPr id="7" name="Slide Number Placeholder 6"/>
          <p:cNvSpPr>
            <a:spLocks noGrp="1"/>
          </p:cNvSpPr>
          <p:nvPr>
            <p:ph type="sldNum" sz="quarter" idx="12"/>
          </p:nvPr>
        </p:nvSpPr>
        <p:spPr/>
        <p:txBody>
          <a:bodyPr/>
          <a:lstStyle/>
          <a:p>
            <a:fld id="{3B1BF6D4-5649-4EA8-B2CB-E02BF91A4330}" type="slidenum">
              <a:rPr lang="en-US" smtClean="0"/>
              <a:pPr/>
              <a:t>‹#›</a:t>
            </a:fld>
            <a:endParaRPr lang="en-US"/>
          </a:p>
        </p:txBody>
      </p:sp>
      <p:sp>
        <p:nvSpPr>
          <p:cNvPr id="10" name="Title 1"/>
          <p:cNvSpPr>
            <a:spLocks noGrp="1"/>
          </p:cNvSpPr>
          <p:nvPr>
            <p:ph type="title"/>
          </p:nvPr>
        </p:nvSpPr>
        <p:spPr>
          <a:xfrm>
            <a:off x="1492370" y="244363"/>
            <a:ext cx="7022980" cy="622192"/>
          </a:xfrm>
        </p:spPr>
        <p:txBody>
          <a:bodyPr/>
          <a:lstStyle/>
          <a:p>
            <a:r>
              <a:rPr lang="en-US" dirty="0"/>
              <a:t>Click to edit Master title style</a:t>
            </a:r>
          </a:p>
        </p:txBody>
      </p:sp>
    </p:spTree>
    <p:extLst>
      <p:ext uri="{BB962C8B-B14F-4D97-AF65-F5344CB8AC3E}">
        <p14:creationId xmlns:p14="http://schemas.microsoft.com/office/powerpoint/2010/main" val="2041538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24122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065127"/>
            <a:ext cx="3868340" cy="41245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41215"/>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065127"/>
            <a:ext cx="3887391" cy="41245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66EFAF-BA6A-41F1-833A-D1A209234EB7}" type="datetime1">
              <a:rPr lang="en-US" smtClean="0"/>
              <a:t>10/8/2021</a:t>
            </a:fld>
            <a:endParaRPr lang="en-US"/>
          </a:p>
        </p:txBody>
      </p:sp>
      <p:sp>
        <p:nvSpPr>
          <p:cNvPr id="9" name="Slide Number Placeholder 8"/>
          <p:cNvSpPr>
            <a:spLocks noGrp="1"/>
          </p:cNvSpPr>
          <p:nvPr>
            <p:ph type="sldNum" sz="quarter" idx="12"/>
          </p:nvPr>
        </p:nvSpPr>
        <p:spPr/>
        <p:txBody>
          <a:bodyPr/>
          <a:lstStyle/>
          <a:p>
            <a:fld id="{3B1BF6D4-5649-4EA8-B2CB-E02BF91A4330}" type="slidenum">
              <a:rPr lang="en-US" smtClean="0"/>
              <a:pPr/>
              <a:t>‹#›</a:t>
            </a:fld>
            <a:endParaRPr lang="en-US"/>
          </a:p>
        </p:txBody>
      </p:sp>
      <p:sp>
        <p:nvSpPr>
          <p:cNvPr id="11" name="Title 1"/>
          <p:cNvSpPr>
            <a:spLocks noGrp="1"/>
          </p:cNvSpPr>
          <p:nvPr>
            <p:ph type="title"/>
          </p:nvPr>
        </p:nvSpPr>
        <p:spPr>
          <a:xfrm>
            <a:off x="1492370" y="244363"/>
            <a:ext cx="7022980" cy="622192"/>
          </a:xfrm>
        </p:spPr>
        <p:txBody>
          <a:bodyPr/>
          <a:lstStyle/>
          <a:p>
            <a:r>
              <a:rPr lang="en-US" dirty="0"/>
              <a:t>Click to edit Master title style</a:t>
            </a:r>
          </a:p>
        </p:txBody>
      </p:sp>
    </p:spTree>
    <p:extLst>
      <p:ext uri="{BB962C8B-B14F-4D97-AF65-F5344CB8AC3E}">
        <p14:creationId xmlns:p14="http://schemas.microsoft.com/office/powerpoint/2010/main" val="12434106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3621197-D521-4743-9589-EEFE6DC2FC21}" type="datetime1">
              <a:rPr lang="en-US" smtClean="0"/>
              <a:t>10/8/2021</a:t>
            </a:fld>
            <a:endParaRPr lang="en-US"/>
          </a:p>
        </p:txBody>
      </p:sp>
      <p:sp>
        <p:nvSpPr>
          <p:cNvPr id="5" name="Slide Number Placeholder 4"/>
          <p:cNvSpPr>
            <a:spLocks noGrp="1"/>
          </p:cNvSpPr>
          <p:nvPr>
            <p:ph type="sldNum" sz="quarter" idx="12"/>
          </p:nvPr>
        </p:nvSpPr>
        <p:spPr/>
        <p:txBody>
          <a:bodyPr/>
          <a:lstStyle/>
          <a:p>
            <a:fld id="{3B1BF6D4-5649-4EA8-B2CB-E02BF91A4330}" type="slidenum">
              <a:rPr lang="en-US" smtClean="0"/>
              <a:pPr/>
              <a:t>‹#›</a:t>
            </a:fld>
            <a:endParaRPr lang="en-US"/>
          </a:p>
        </p:txBody>
      </p:sp>
      <p:sp>
        <p:nvSpPr>
          <p:cNvPr id="7" name="Title 1"/>
          <p:cNvSpPr>
            <a:spLocks noGrp="1"/>
          </p:cNvSpPr>
          <p:nvPr>
            <p:ph type="title"/>
          </p:nvPr>
        </p:nvSpPr>
        <p:spPr>
          <a:xfrm>
            <a:off x="1492370" y="244363"/>
            <a:ext cx="7022980" cy="622192"/>
          </a:xfrm>
        </p:spPr>
        <p:txBody>
          <a:bodyPr/>
          <a:lstStyle/>
          <a:p>
            <a:r>
              <a:rPr lang="en-US" dirty="0"/>
              <a:t>Click to edit Master title style</a:t>
            </a:r>
          </a:p>
        </p:txBody>
      </p:sp>
    </p:spTree>
    <p:extLst>
      <p:ext uri="{BB962C8B-B14F-4D97-AF65-F5344CB8AC3E}">
        <p14:creationId xmlns:p14="http://schemas.microsoft.com/office/powerpoint/2010/main" val="3344828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125288"/>
            <a:ext cx="2949178" cy="47437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990D3D-EA3F-4AA1-A1D9-2ECA0C8F3AB0}" type="datetime1">
              <a:rPr lang="en-US" smtClean="0"/>
              <a:t>10/8/2021</a:t>
            </a:fld>
            <a:endParaRPr lang="en-US"/>
          </a:p>
        </p:txBody>
      </p:sp>
      <p:sp>
        <p:nvSpPr>
          <p:cNvPr id="7" name="Slide Number Placeholder 6"/>
          <p:cNvSpPr>
            <a:spLocks noGrp="1"/>
          </p:cNvSpPr>
          <p:nvPr>
            <p:ph type="sldNum" sz="quarter" idx="12"/>
          </p:nvPr>
        </p:nvSpPr>
        <p:spPr/>
        <p:txBody>
          <a:bodyPr/>
          <a:lstStyle/>
          <a:p>
            <a:fld id="{3B1BF6D4-5649-4EA8-B2CB-E02BF91A4330}" type="slidenum">
              <a:rPr lang="en-US" smtClean="0"/>
              <a:pPr/>
              <a:t>‹#›</a:t>
            </a:fld>
            <a:endParaRPr lang="en-US"/>
          </a:p>
        </p:txBody>
      </p:sp>
      <p:sp>
        <p:nvSpPr>
          <p:cNvPr id="9" name="Title 1"/>
          <p:cNvSpPr>
            <a:spLocks noGrp="1"/>
          </p:cNvSpPr>
          <p:nvPr>
            <p:ph type="title"/>
          </p:nvPr>
        </p:nvSpPr>
        <p:spPr>
          <a:xfrm>
            <a:off x="1492370" y="244363"/>
            <a:ext cx="7022980" cy="622192"/>
          </a:xfrm>
        </p:spPr>
        <p:txBody>
          <a:bodyPr/>
          <a:lstStyle/>
          <a:p>
            <a:r>
              <a:rPr lang="en-US" dirty="0"/>
              <a:t>Click to edit Master title style</a:t>
            </a:r>
          </a:p>
        </p:txBody>
      </p:sp>
    </p:spTree>
    <p:extLst>
      <p:ext uri="{BB962C8B-B14F-4D97-AF65-F5344CB8AC3E}">
        <p14:creationId xmlns:p14="http://schemas.microsoft.com/office/powerpoint/2010/main" val="826190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1125288"/>
            <a:ext cx="2949178" cy="47437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B27B2D-C112-44E2-AEFB-889EA4C5006C}" type="datetime1">
              <a:rPr lang="en-US" smtClean="0"/>
              <a:t>10/8/2021</a:t>
            </a:fld>
            <a:endParaRPr lang="en-US"/>
          </a:p>
        </p:txBody>
      </p:sp>
      <p:sp>
        <p:nvSpPr>
          <p:cNvPr id="7" name="Slide Number Placeholder 6"/>
          <p:cNvSpPr>
            <a:spLocks noGrp="1"/>
          </p:cNvSpPr>
          <p:nvPr>
            <p:ph type="sldNum" sz="quarter" idx="12"/>
          </p:nvPr>
        </p:nvSpPr>
        <p:spPr/>
        <p:txBody>
          <a:bodyPr/>
          <a:lstStyle/>
          <a:p>
            <a:fld id="{3B1BF6D4-5649-4EA8-B2CB-E02BF91A4330}" type="slidenum">
              <a:rPr lang="en-US" smtClean="0"/>
              <a:pPr/>
              <a:t>‹#›</a:t>
            </a:fld>
            <a:endParaRPr lang="en-US"/>
          </a:p>
        </p:txBody>
      </p:sp>
      <p:sp>
        <p:nvSpPr>
          <p:cNvPr id="9" name="Title 1"/>
          <p:cNvSpPr>
            <a:spLocks noGrp="1"/>
          </p:cNvSpPr>
          <p:nvPr>
            <p:ph type="title"/>
          </p:nvPr>
        </p:nvSpPr>
        <p:spPr>
          <a:xfrm>
            <a:off x="1492370" y="244363"/>
            <a:ext cx="7022980" cy="622192"/>
          </a:xfrm>
        </p:spPr>
        <p:txBody>
          <a:bodyPr/>
          <a:lstStyle/>
          <a:p>
            <a:r>
              <a:rPr lang="en-US" dirty="0"/>
              <a:t>Click to edit Master title style</a:t>
            </a:r>
          </a:p>
        </p:txBody>
      </p:sp>
    </p:spTree>
    <p:extLst>
      <p:ext uri="{BB962C8B-B14F-4D97-AF65-F5344CB8AC3E}">
        <p14:creationId xmlns:p14="http://schemas.microsoft.com/office/powerpoint/2010/main" val="424122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40D18B-AC10-4C64-A2A2-3CDF4E752CF7}" type="datetime1">
              <a:rPr lang="en-US" smtClean="0"/>
              <a:t>10/8/2021</a:t>
            </a:fld>
            <a:endParaRPr lang="en-US"/>
          </a:p>
        </p:txBody>
      </p:sp>
      <p:sp>
        <p:nvSpPr>
          <p:cNvPr id="5" name="Footer Placeholder 4"/>
          <p:cNvSpPr>
            <a:spLocks noGrp="1"/>
          </p:cNvSpPr>
          <p:nvPr>
            <p:ph type="ftr" sz="quarter" idx="11"/>
          </p:nvPr>
        </p:nvSpPr>
        <p:spPr>
          <a:xfrm>
            <a:off x="5683250" y="6362698"/>
            <a:ext cx="3086100" cy="365125"/>
          </a:xfrm>
        </p:spPr>
        <p:txBody>
          <a:bodyPr/>
          <a:lstStyle/>
          <a:p>
            <a:endParaRPr lang="en-US" dirty="0"/>
          </a:p>
        </p:txBody>
      </p:sp>
      <p:sp>
        <p:nvSpPr>
          <p:cNvPr id="6" name="Slide Number Placeholder 5"/>
          <p:cNvSpPr>
            <a:spLocks noGrp="1"/>
          </p:cNvSpPr>
          <p:nvPr>
            <p:ph type="sldNum" sz="quarter" idx="12"/>
          </p:nvPr>
        </p:nvSpPr>
        <p:spPr>
          <a:xfrm>
            <a:off x="3314945" y="6356351"/>
            <a:ext cx="2057400" cy="365125"/>
          </a:xfrm>
        </p:spPr>
        <p:txBody>
          <a:bodyPr/>
          <a:lstStyle>
            <a:lvl1pPr algn="ctr">
              <a:defRPr/>
            </a:lvl1pPr>
          </a:lstStyle>
          <a:p>
            <a:fld id="{3B1BF6D4-5649-4EA8-B2CB-E02BF91A4330}" type="slidenum">
              <a:rPr lang="en-US" smtClean="0"/>
              <a:pPr/>
              <a:t>‹#›</a:t>
            </a:fld>
            <a:endParaRPr lang="en-US"/>
          </a:p>
        </p:txBody>
      </p:sp>
      <p:pic>
        <p:nvPicPr>
          <p:cNvPr id="9" name="Picture 2" descr="Symbols of NASA | NASA"/>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84619" y="74020"/>
            <a:ext cx="2164854" cy="1082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40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E63659-A0E6-440F-B532-C61AB608468D}" type="datetime1">
              <a:rPr lang="en-US" smtClean="0"/>
              <a:t>10/8/2021</a:t>
            </a:fld>
            <a:endParaRPr lang="en-US"/>
          </a:p>
        </p:txBody>
      </p:sp>
      <p:sp>
        <p:nvSpPr>
          <p:cNvPr id="5" name="Footer Placeholder 4"/>
          <p:cNvSpPr>
            <a:spLocks noGrp="1"/>
          </p:cNvSpPr>
          <p:nvPr>
            <p:ph type="ftr" sz="quarter" idx="11"/>
          </p:nvPr>
        </p:nvSpPr>
        <p:spPr>
          <a:xfrm>
            <a:off x="5981455" y="6356351"/>
            <a:ext cx="3086100" cy="365125"/>
          </a:xfrm>
        </p:spPr>
        <p:txBody>
          <a:bodyPr/>
          <a:lstStyle/>
          <a:p>
            <a:endParaRPr lang="en-US" dirty="0"/>
          </a:p>
        </p:txBody>
      </p:sp>
      <p:sp>
        <p:nvSpPr>
          <p:cNvPr id="6" name="Slide Number Placeholder 5"/>
          <p:cNvSpPr>
            <a:spLocks noGrp="1"/>
          </p:cNvSpPr>
          <p:nvPr>
            <p:ph type="sldNum" sz="quarter" idx="12"/>
          </p:nvPr>
        </p:nvSpPr>
        <p:spPr>
          <a:xfrm>
            <a:off x="3505445" y="6356351"/>
            <a:ext cx="2057400" cy="365125"/>
          </a:xfrm>
        </p:spPr>
        <p:txBody>
          <a:bodyPr/>
          <a:lstStyle>
            <a:lvl1pPr algn="ctr">
              <a:defRPr/>
            </a:lvl1pPr>
          </a:lstStyle>
          <a:p>
            <a:fld id="{3B1BF6D4-5649-4EA8-B2CB-E02BF91A4330}" type="slidenum">
              <a:rPr lang="en-US" smtClean="0"/>
              <a:pPr/>
              <a:t>‹#›</a:t>
            </a:fld>
            <a:endParaRPr lang="en-US" dirty="0"/>
          </a:p>
        </p:txBody>
      </p:sp>
      <p:pic>
        <p:nvPicPr>
          <p:cNvPr id="9" name="Picture 2" descr="Symbols of NASA | NASA"/>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6360" y="74020"/>
            <a:ext cx="1433438" cy="716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374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259205-2A2F-4C03-849D-558E8E46AD9A}" type="datetime1">
              <a:rPr lang="en-US" smtClean="0"/>
              <a:t>10/8/2021</a:t>
            </a:fld>
            <a:endParaRPr lang="en-US"/>
          </a:p>
        </p:txBody>
      </p:sp>
      <p:sp>
        <p:nvSpPr>
          <p:cNvPr id="6" name="Footer Placeholder 5"/>
          <p:cNvSpPr>
            <a:spLocks noGrp="1"/>
          </p:cNvSpPr>
          <p:nvPr>
            <p:ph type="ftr" sz="quarter" idx="11"/>
          </p:nvPr>
        </p:nvSpPr>
        <p:spPr>
          <a:xfrm>
            <a:off x="5905745" y="6372861"/>
            <a:ext cx="3086100" cy="365125"/>
          </a:xfrm>
        </p:spPr>
        <p:txBody>
          <a:bodyPr/>
          <a:lstStyle/>
          <a:p>
            <a:endParaRPr lang="en-US" dirty="0"/>
          </a:p>
        </p:txBody>
      </p:sp>
      <p:sp>
        <p:nvSpPr>
          <p:cNvPr id="7" name="Slide Number Placeholder 6"/>
          <p:cNvSpPr>
            <a:spLocks noGrp="1"/>
          </p:cNvSpPr>
          <p:nvPr>
            <p:ph type="sldNum" sz="quarter" idx="12"/>
          </p:nvPr>
        </p:nvSpPr>
        <p:spPr>
          <a:xfrm>
            <a:off x="3486150" y="6356351"/>
            <a:ext cx="2057400" cy="365125"/>
          </a:xfrm>
        </p:spPr>
        <p:txBody>
          <a:bodyPr/>
          <a:lstStyle>
            <a:lvl1pPr algn="ctr">
              <a:defRPr/>
            </a:lvl1pPr>
          </a:lstStyle>
          <a:p>
            <a:fld id="{3B1BF6D4-5649-4EA8-B2CB-E02BF91A4330}" type="slidenum">
              <a:rPr lang="en-US" smtClean="0"/>
              <a:pPr/>
              <a:t>‹#›</a:t>
            </a:fld>
            <a:endParaRPr lang="en-US"/>
          </a:p>
        </p:txBody>
      </p:sp>
      <p:pic>
        <p:nvPicPr>
          <p:cNvPr id="10" name="Picture 2" descr="Symbols of NASA | NASA"/>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96360" y="74020"/>
            <a:ext cx="1433438" cy="716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666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9EEE022-6015-4D75-8011-0EA43CBAFA81}" type="datetime1">
              <a:rPr lang="en-US" smtClean="0"/>
              <a:t>10/8/2021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1BF6D4-5649-4EA8-B2CB-E02BF91A4330}" type="slidenum">
              <a:rPr lang="en-US" smtClean="0"/>
              <a:pPr/>
              <a:t>‹#›</a:t>
            </a:fld>
            <a:endParaRPr lang="en-US"/>
          </a:p>
        </p:txBody>
      </p:sp>
    </p:spTree>
    <p:extLst>
      <p:ext uri="{BB962C8B-B14F-4D97-AF65-F5344CB8AC3E}">
        <p14:creationId xmlns:p14="http://schemas.microsoft.com/office/powerpoint/2010/main" val="145954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D7671A0-5A10-404C-8343-98CF49EFB6E4}" type="datetime1">
              <a:rPr lang="en-US" smtClean="0"/>
              <a:t>10/8/2021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1BF6D4-5649-4EA8-B2CB-E02BF91A4330}" type="slidenum">
              <a:rPr lang="en-US" smtClean="0"/>
              <a:pPr/>
              <a:t>‹#›</a:t>
            </a:fld>
            <a:endParaRPr lang="en-US"/>
          </a:p>
        </p:txBody>
      </p:sp>
    </p:spTree>
    <p:extLst>
      <p:ext uri="{BB962C8B-B14F-4D97-AF65-F5344CB8AC3E}">
        <p14:creationId xmlns:p14="http://schemas.microsoft.com/office/powerpoint/2010/main" val="1816089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670834-EC06-412B-B242-2726894AD026}" type="datetime1">
              <a:rPr lang="en-US" smtClean="0"/>
              <a:t>10/8/2021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1BF6D4-5649-4EA8-B2CB-E02BF91A4330}" type="slidenum">
              <a:rPr lang="en-US" smtClean="0"/>
              <a:pPr/>
              <a:t>‹#›</a:t>
            </a:fld>
            <a:endParaRPr lang="en-US"/>
          </a:p>
        </p:txBody>
      </p:sp>
    </p:spTree>
    <p:extLst>
      <p:ext uri="{BB962C8B-B14F-4D97-AF65-F5344CB8AC3E}">
        <p14:creationId xmlns:p14="http://schemas.microsoft.com/office/powerpoint/2010/main" val="3555289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663F838-8215-482D-9883-10078E7514C2}" type="datetime1">
              <a:rPr lang="en-US" smtClean="0"/>
              <a:t>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1BF6D4-5649-4EA8-B2CB-E02BF91A4330}" type="slidenum">
              <a:rPr lang="en-US" smtClean="0"/>
              <a:pPr/>
              <a:t>‹#›</a:t>
            </a:fld>
            <a:endParaRPr lang="en-US"/>
          </a:p>
        </p:txBody>
      </p:sp>
    </p:spTree>
    <p:extLst>
      <p:ext uri="{BB962C8B-B14F-4D97-AF65-F5344CB8AC3E}">
        <p14:creationId xmlns:p14="http://schemas.microsoft.com/office/powerpoint/2010/main" val="2515500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2D4E1348-490A-42E1-ACC4-266475BD3428}" type="datetime1">
              <a:rPr lang="en-US" smtClean="0"/>
              <a:t>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1BF6D4-5649-4EA8-B2CB-E02BF91A4330}" type="slidenum">
              <a:rPr lang="en-US" smtClean="0"/>
              <a:pPr/>
              <a:t>‹#›</a:t>
            </a:fld>
            <a:endParaRPr lang="en-US"/>
          </a:p>
        </p:txBody>
      </p:sp>
    </p:spTree>
    <p:extLst>
      <p:ext uri="{BB962C8B-B14F-4D97-AF65-F5344CB8AC3E}">
        <p14:creationId xmlns:p14="http://schemas.microsoft.com/office/powerpoint/2010/main" val="1261973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7C1C618-525B-46A7-82DE-B03CDA3DB455}" type="datetime1">
              <a:rPr lang="en-US" smtClean="0"/>
              <a:t>10/8/2021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B1BF6D4-5649-4EA8-B2CB-E02BF91A4330}" type="slidenum">
              <a:rPr lang="en-US" smtClean="0"/>
              <a:pPr/>
              <a:t>‹#›</a:t>
            </a:fld>
            <a:endParaRPr lang="en-US"/>
          </a:p>
        </p:txBody>
      </p:sp>
    </p:spTree>
    <p:extLst>
      <p:ext uri="{BB962C8B-B14F-4D97-AF65-F5344CB8AC3E}">
        <p14:creationId xmlns:p14="http://schemas.microsoft.com/office/powerpoint/2010/main" val="92066041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688" r:id="rId12"/>
    <p:sldLayoutId id="2147483689" r:id="rId13"/>
    <p:sldLayoutId id="2147483690" r:id="rId14"/>
    <p:sldLayoutId id="2147483692" r:id="rId15"/>
    <p:sldLayoutId id="2147483693" r:id="rId16"/>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mailto:betsy.sirk@nasa.gov" TargetMode="External"/><Relationship Id="rId3" Type="http://schemas.openxmlformats.org/officeDocument/2006/relationships/hyperlink" Target="about:blank" TargetMode="External"/><Relationship Id="rId7" Type="http://schemas.openxmlformats.org/officeDocument/2006/relationships/hyperlink" Target="https://www.sewp.nasa.gov/" TargetMode="External"/><Relationship Id="rId2" Type="http://schemas.openxmlformats.org/officeDocument/2006/relationships/hyperlink" Target="https://www.section508.gov/" TargetMode="External"/><Relationship Id="rId1" Type="http://schemas.openxmlformats.org/officeDocument/2006/relationships/slideLayout" Target="../slideLayouts/slideLayout2.xml"/><Relationship Id="rId6" Type="http://schemas.openxmlformats.org/officeDocument/2006/relationships/hyperlink" Target="http://www.itic.org/resources/vpat/VPAT2.4Rev508--February2020.doc" TargetMode="External"/><Relationship Id="rId5" Type="http://schemas.openxmlformats.org/officeDocument/2006/relationships/hyperlink" Target="https://www.w3.org/TR/WCAG20/" TargetMode="External"/><Relationship Id="rId4" Type="http://schemas.openxmlformats.org/officeDocument/2006/relationships/hyperlink" Target="https://www.govinfo.gov/content/pkg/CFR-2017-title36-vol3/xml/CFR-2017-title36-vol3-part1194.xml" TargetMode="External"/><Relationship Id="rId9" Type="http://schemas.openxmlformats.org/officeDocument/2006/relationships/hyperlink" Target="mailto:antonio.o.haileselassie@nasa.go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F470C-4EBB-468C-9C29-89050F3750C5}"/>
              </a:ext>
            </a:extLst>
          </p:cNvPr>
          <p:cNvSpPr>
            <a:spLocks noGrp="1"/>
          </p:cNvSpPr>
          <p:nvPr>
            <p:ph type="ctrTitle"/>
          </p:nvPr>
        </p:nvSpPr>
        <p:spPr>
          <a:xfrm>
            <a:off x="330740" y="1492727"/>
            <a:ext cx="8801068" cy="2760296"/>
          </a:xfrm>
        </p:spPr>
        <p:txBody>
          <a:bodyPr anchor="ctr">
            <a:normAutofit fontScale="90000"/>
          </a:bodyPr>
          <a:lstStyle/>
          <a:p>
            <a:br>
              <a:rPr lang="en-US" sz="3600" dirty="0"/>
            </a:br>
            <a:br>
              <a:rPr lang="en-US" sz="3600" dirty="0"/>
            </a:br>
            <a:r>
              <a:rPr lang="en-US" sz="4400" b="1" dirty="0">
                <a:latin typeface="+mn-lt"/>
              </a:rPr>
              <a:t>Ensuring Information and Communication Technology (ICT) Accessibility Throughout the Acquisition Lifecycle</a:t>
            </a:r>
            <a:br>
              <a:rPr lang="en-US" sz="4400" b="1" dirty="0">
                <a:latin typeface="+mn-lt"/>
              </a:rPr>
            </a:br>
            <a:br>
              <a:rPr lang="en-US" sz="4400" b="1" dirty="0">
                <a:latin typeface="+mn-lt"/>
              </a:rPr>
            </a:br>
            <a:r>
              <a:rPr lang="en-US" sz="3100" b="1" dirty="0">
                <a:latin typeface="+mn-lt"/>
              </a:rPr>
              <a:t>Interagency Accessibility Forum</a:t>
            </a:r>
            <a:br>
              <a:rPr lang="en-US" sz="3100" b="1" dirty="0">
                <a:latin typeface="+mn-lt"/>
              </a:rPr>
            </a:br>
            <a:r>
              <a:rPr lang="en-US" sz="3100" dirty="0">
                <a:latin typeface="+mn-lt"/>
              </a:rPr>
              <a:t>October 12, 2021</a:t>
            </a:r>
          </a:p>
        </p:txBody>
      </p:sp>
      <p:sp>
        <p:nvSpPr>
          <p:cNvPr id="4" name="TextBox 3"/>
          <p:cNvSpPr txBox="1"/>
          <p:nvPr/>
        </p:nvSpPr>
        <p:spPr>
          <a:xfrm>
            <a:off x="330740" y="4961105"/>
            <a:ext cx="8208575" cy="1446550"/>
          </a:xfrm>
          <a:prstGeom prst="rect">
            <a:avLst/>
          </a:prstGeom>
          <a:noFill/>
        </p:spPr>
        <p:txBody>
          <a:bodyPr wrap="square" rtlCol="0">
            <a:spAutoFit/>
          </a:bodyPr>
          <a:lstStyle/>
          <a:p>
            <a:r>
              <a:rPr lang="en-US" sz="2400" dirty="0"/>
              <a:t>Betsy Sirk</a:t>
            </a:r>
          </a:p>
          <a:p>
            <a:r>
              <a:rPr lang="en-US" sz="1600" dirty="0"/>
              <a:t>ICT Accessibility/Section 508 Program Manager</a:t>
            </a:r>
          </a:p>
          <a:p>
            <a:r>
              <a:rPr lang="en-US" sz="1600" dirty="0"/>
              <a:t>National Aeronautics and Space Administration</a:t>
            </a:r>
          </a:p>
          <a:p>
            <a:r>
              <a:rPr lang="en-US" sz="1600" dirty="0"/>
              <a:t>Chairperson, Federal CIO Council Accessibility Community of Practice Industry Outreach Program</a:t>
            </a:r>
          </a:p>
          <a:p>
            <a:r>
              <a:rPr lang="en-US" sz="1600" dirty="0"/>
              <a:t>Email: betsy.sirk@nasa.gov</a:t>
            </a:r>
          </a:p>
        </p:txBody>
      </p:sp>
    </p:spTree>
    <p:extLst>
      <p:ext uri="{BB962C8B-B14F-4D97-AF65-F5344CB8AC3E}">
        <p14:creationId xmlns:p14="http://schemas.microsoft.com/office/powerpoint/2010/main" val="3688339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423" y="204282"/>
            <a:ext cx="7200900" cy="716280"/>
          </a:xfrm>
        </p:spPr>
        <p:txBody>
          <a:bodyPr>
            <a:normAutofit/>
          </a:bodyPr>
          <a:lstStyle/>
          <a:p>
            <a:pPr algn="ctr"/>
            <a:r>
              <a:rPr lang="en-US" sz="3600" b="1" dirty="0">
                <a:sym typeface="Arial"/>
              </a:rPr>
              <a:t>COTS Solutions (2 of 2)</a:t>
            </a:r>
            <a:endParaRPr lang="en-US" sz="3600" dirty="0"/>
          </a:p>
        </p:txBody>
      </p:sp>
      <p:sp>
        <p:nvSpPr>
          <p:cNvPr id="3" name="Content Placeholder 2"/>
          <p:cNvSpPr>
            <a:spLocks noGrp="1"/>
          </p:cNvSpPr>
          <p:nvPr>
            <p:ph idx="1"/>
          </p:nvPr>
        </p:nvSpPr>
        <p:spPr>
          <a:xfrm>
            <a:off x="252255" y="920562"/>
            <a:ext cx="8727235" cy="5282696"/>
          </a:xfrm>
        </p:spPr>
        <p:txBody>
          <a:bodyPr>
            <a:noAutofit/>
          </a:bodyPr>
          <a:lstStyle/>
          <a:p>
            <a:pPr marL="2286" indent="0">
              <a:lnSpc>
                <a:spcPct val="100000"/>
              </a:lnSpc>
              <a:buClr>
                <a:schemeClr val="dk1"/>
              </a:buClr>
              <a:buNone/>
            </a:pPr>
            <a:r>
              <a:rPr lang="en-US" sz="2400" b="1" dirty="0">
                <a:sym typeface="Arial"/>
              </a:rPr>
              <a:t>Step 4: If not “Full Conformance”, determine if more conformant alternatives are available</a:t>
            </a:r>
          </a:p>
          <a:p>
            <a:pPr marL="1190" indent="0">
              <a:lnSpc>
                <a:spcPct val="100000"/>
              </a:lnSpc>
              <a:buClr>
                <a:schemeClr val="dk1"/>
              </a:buClr>
              <a:buNone/>
            </a:pPr>
            <a:r>
              <a:rPr lang="en-US" sz="2000" dirty="0">
                <a:sym typeface="Arial"/>
              </a:rPr>
              <a:t>Perform Market Research </a:t>
            </a:r>
          </a:p>
          <a:p>
            <a:pPr marL="1190" indent="0">
              <a:lnSpc>
                <a:spcPct val="100000"/>
              </a:lnSpc>
              <a:buClr>
                <a:schemeClr val="dk1"/>
              </a:buClr>
              <a:buNone/>
            </a:pPr>
            <a:r>
              <a:rPr lang="en-US" sz="2000" dirty="0">
                <a:sym typeface="Arial"/>
              </a:rPr>
              <a:t>Review ACRs of comparable products</a:t>
            </a:r>
          </a:p>
          <a:p>
            <a:pPr marL="2286" indent="0">
              <a:lnSpc>
                <a:spcPct val="100000"/>
              </a:lnSpc>
              <a:buClr>
                <a:schemeClr val="dk1"/>
              </a:buClr>
              <a:buNone/>
            </a:pPr>
            <a:r>
              <a:rPr lang="en-US" sz="2400" b="1" dirty="0">
                <a:sym typeface="Arial"/>
              </a:rPr>
              <a:t>Step 5: Determine possible exceptions*</a:t>
            </a:r>
          </a:p>
          <a:p>
            <a:pPr marL="2286" indent="0">
              <a:lnSpc>
                <a:spcPct val="100000"/>
              </a:lnSpc>
              <a:buClr>
                <a:schemeClr val="dk1"/>
              </a:buClr>
              <a:buNone/>
            </a:pPr>
            <a:r>
              <a:rPr lang="en-US" sz="2000" dirty="0">
                <a:sym typeface="Arial"/>
              </a:rPr>
              <a:t>Develop Exception documentation as required</a:t>
            </a:r>
          </a:p>
          <a:p>
            <a:pPr marL="512064">
              <a:lnSpc>
                <a:spcPct val="100000"/>
              </a:lnSpc>
              <a:spcBef>
                <a:spcPts val="375"/>
              </a:spcBef>
            </a:pPr>
            <a:r>
              <a:rPr lang="en-US" sz="2000" dirty="0"/>
              <a:t>E202.6 Undue Burden</a:t>
            </a:r>
          </a:p>
          <a:p>
            <a:pPr marL="512064">
              <a:lnSpc>
                <a:spcPct val="100000"/>
              </a:lnSpc>
              <a:spcBef>
                <a:spcPts val="375"/>
              </a:spcBef>
            </a:pPr>
            <a:r>
              <a:rPr lang="en-US" sz="2000" dirty="0"/>
              <a:t>E202.6 Fundamental Alteration</a:t>
            </a:r>
          </a:p>
          <a:p>
            <a:pPr marL="512064">
              <a:lnSpc>
                <a:spcPct val="100000"/>
              </a:lnSpc>
              <a:spcBef>
                <a:spcPts val="375"/>
              </a:spcBef>
            </a:pPr>
            <a:r>
              <a:rPr lang="en-US" sz="2000" dirty="0"/>
              <a:t>E202.7 Best Meets</a:t>
            </a:r>
          </a:p>
          <a:p>
            <a:pPr marL="2286" indent="0">
              <a:lnSpc>
                <a:spcPct val="100000"/>
              </a:lnSpc>
              <a:buClr>
                <a:schemeClr val="dk1"/>
              </a:buClr>
              <a:buNone/>
            </a:pPr>
            <a:r>
              <a:rPr lang="en-US" sz="2000" dirty="0">
                <a:sym typeface="Arial"/>
              </a:rPr>
              <a:t>Purchase Product</a:t>
            </a:r>
          </a:p>
          <a:p>
            <a:pPr marL="2286" indent="0">
              <a:lnSpc>
                <a:spcPct val="100000"/>
              </a:lnSpc>
              <a:buClr>
                <a:schemeClr val="dk1"/>
              </a:buClr>
              <a:buNone/>
            </a:pPr>
            <a:r>
              <a:rPr lang="en-US" sz="2400" b="1" dirty="0">
                <a:sym typeface="Arial"/>
              </a:rPr>
              <a:t>Step 6: Provide individuals with disabilities access to and use of information and data by an alternative means as needed</a:t>
            </a:r>
            <a:endParaRPr lang="en-US" sz="2000" b="1" dirty="0"/>
          </a:p>
          <a:p>
            <a:pPr marL="2286" indent="0">
              <a:lnSpc>
                <a:spcPct val="100000"/>
              </a:lnSpc>
              <a:buClr>
                <a:schemeClr val="dk1"/>
              </a:buClr>
              <a:buNone/>
            </a:pPr>
            <a:r>
              <a:rPr lang="en-US" sz="2400" b="1" i="1" dirty="0"/>
              <a:t>* NOTE: Applicability of exceptions is never determined by industry - only by government</a:t>
            </a:r>
          </a:p>
          <a:p>
            <a:pPr marL="2286" indent="0">
              <a:lnSpc>
                <a:spcPct val="100000"/>
              </a:lnSpc>
              <a:buClr>
                <a:schemeClr val="dk1"/>
              </a:buClr>
              <a:buNone/>
            </a:pPr>
            <a:endParaRPr lang="en-US" sz="1800" dirty="0">
              <a:sym typeface="Arial"/>
            </a:endParaRPr>
          </a:p>
        </p:txBody>
      </p:sp>
      <p:sp>
        <p:nvSpPr>
          <p:cNvPr id="4" name="Slide Number Placeholder 3"/>
          <p:cNvSpPr>
            <a:spLocks noGrp="1"/>
          </p:cNvSpPr>
          <p:nvPr>
            <p:ph type="sldNum" sz="quarter" idx="12"/>
          </p:nvPr>
        </p:nvSpPr>
        <p:spPr/>
        <p:txBody>
          <a:bodyPr/>
          <a:lstStyle/>
          <a:p>
            <a:fld id="{D23EE9D8-92CD-4694-BDB5-7F2BEF364392}" type="slidenum">
              <a:rPr lang="en-US" smtClean="0"/>
              <a:t>10</a:t>
            </a:fld>
            <a:endParaRPr lang="en-US"/>
          </a:p>
        </p:txBody>
      </p:sp>
    </p:spTree>
    <p:extLst>
      <p:ext uri="{BB962C8B-B14F-4D97-AF65-F5344CB8AC3E}">
        <p14:creationId xmlns:p14="http://schemas.microsoft.com/office/powerpoint/2010/main" val="3268125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178" y="180156"/>
            <a:ext cx="7200900" cy="647700"/>
          </a:xfrm>
        </p:spPr>
        <p:txBody>
          <a:bodyPr>
            <a:normAutofit/>
          </a:bodyPr>
          <a:lstStyle/>
          <a:p>
            <a:pPr algn="ctr"/>
            <a:r>
              <a:rPr lang="en-US" sz="3600" b="1" dirty="0"/>
              <a:t>Best Practices</a:t>
            </a:r>
          </a:p>
        </p:txBody>
      </p:sp>
      <p:sp>
        <p:nvSpPr>
          <p:cNvPr id="3" name="Content Placeholder 2"/>
          <p:cNvSpPr>
            <a:spLocks noGrp="1"/>
          </p:cNvSpPr>
          <p:nvPr>
            <p:ph idx="1"/>
          </p:nvPr>
        </p:nvSpPr>
        <p:spPr>
          <a:xfrm>
            <a:off x="274526" y="1087701"/>
            <a:ext cx="8750204" cy="5703210"/>
          </a:xfrm>
        </p:spPr>
        <p:txBody>
          <a:bodyPr>
            <a:normAutofit/>
          </a:bodyPr>
          <a:lstStyle/>
          <a:p>
            <a:pPr>
              <a:lnSpc>
                <a:spcPct val="100000"/>
              </a:lnSpc>
              <a:buClr>
                <a:schemeClr val="dk1"/>
              </a:buClr>
            </a:pPr>
            <a:r>
              <a:rPr lang="en-US" dirty="0"/>
              <a:t>Collaboration among Office of Chief Information Officer/Section 508 Program Managers, acquisition experts, customers, and Industry yields accessible solutions that are available and responsive to needs </a:t>
            </a:r>
          </a:p>
          <a:p>
            <a:pPr>
              <a:lnSpc>
                <a:spcPct val="100000"/>
              </a:lnSpc>
              <a:buClr>
                <a:schemeClr val="dk1"/>
              </a:buClr>
            </a:pPr>
            <a:r>
              <a:rPr lang="en-US" dirty="0"/>
              <a:t>Identifying accessibility requirements early in the acquisition lifecycle prevents costly rework </a:t>
            </a:r>
          </a:p>
          <a:p>
            <a:pPr lvl="0">
              <a:buClr>
                <a:schemeClr val="dk1"/>
              </a:buClr>
            </a:pPr>
            <a:r>
              <a:rPr lang="en-US" dirty="0"/>
              <a:t>Determine if accessible solutions are available by reviewing ACRs, visiting Industry websites, and by collaborating with colleagues</a:t>
            </a:r>
          </a:p>
          <a:p>
            <a:pPr lvl="0">
              <a:buClr>
                <a:schemeClr val="dk1"/>
              </a:buClr>
            </a:pPr>
            <a:r>
              <a:rPr lang="en-US" dirty="0"/>
              <a:t>Inform Industry that Government requires ACRs and evaluates proposals for Section 508 compliance</a:t>
            </a:r>
          </a:p>
          <a:p>
            <a:pPr>
              <a:buClr>
                <a:schemeClr val="dk1"/>
              </a:buClr>
            </a:pPr>
            <a:r>
              <a:rPr lang="en-US" dirty="0"/>
              <a:t>Use GWAC vehicles or other existing government contract solutions which facilitate obtaining ACRs, such as NASA SEWP which allows customers to request conformance reports to be provided at time of quote</a:t>
            </a:r>
          </a:p>
          <a:p>
            <a:pPr>
              <a:lnSpc>
                <a:spcPct val="100000"/>
              </a:lnSpc>
              <a:buClr>
                <a:schemeClr val="dk1"/>
              </a:buClr>
            </a:pPr>
            <a:r>
              <a:rPr lang="en-US" dirty="0"/>
              <a:t>When developing solicitations, use automated requirements tools and Section 508 checklists where possible to help identify ICT accessibility requirements</a:t>
            </a:r>
          </a:p>
          <a:p>
            <a:pPr indent="-285750">
              <a:lnSpc>
                <a:spcPct val="100000"/>
              </a:lnSpc>
              <a:buClr>
                <a:schemeClr val="dk1"/>
              </a:buClr>
            </a:pPr>
            <a:endParaRPr lang="en-US" dirty="0"/>
          </a:p>
        </p:txBody>
      </p:sp>
      <p:sp>
        <p:nvSpPr>
          <p:cNvPr id="4" name="Slide Number Placeholder 3"/>
          <p:cNvSpPr>
            <a:spLocks noGrp="1"/>
          </p:cNvSpPr>
          <p:nvPr>
            <p:ph type="sldNum" sz="quarter" idx="12"/>
          </p:nvPr>
        </p:nvSpPr>
        <p:spPr/>
        <p:txBody>
          <a:bodyPr/>
          <a:lstStyle/>
          <a:p>
            <a:fld id="{D23EE9D8-92CD-4694-BDB5-7F2BEF364392}" type="slidenum">
              <a:rPr lang="en-US" smtClean="0"/>
              <a:t>11</a:t>
            </a:fld>
            <a:endParaRPr lang="en-US"/>
          </a:p>
        </p:txBody>
      </p:sp>
    </p:spTree>
    <p:extLst>
      <p:ext uri="{BB962C8B-B14F-4D97-AF65-F5344CB8AC3E}">
        <p14:creationId xmlns:p14="http://schemas.microsoft.com/office/powerpoint/2010/main" val="2495961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307" y="472780"/>
            <a:ext cx="5400675" cy="455414"/>
          </a:xfrm>
        </p:spPr>
        <p:txBody>
          <a:bodyPr>
            <a:noAutofit/>
          </a:bodyPr>
          <a:lstStyle/>
          <a:p>
            <a:pPr algn="ctr"/>
            <a:r>
              <a:rPr lang="en-US" sz="3600" b="1" dirty="0"/>
              <a:t>Resources</a:t>
            </a:r>
            <a:br>
              <a:rPr lang="en-US" sz="3600" b="1" dirty="0"/>
            </a:br>
            <a:endParaRPr lang="en-US" sz="3600" b="1" dirty="0"/>
          </a:p>
        </p:txBody>
      </p:sp>
      <p:sp>
        <p:nvSpPr>
          <p:cNvPr id="3" name="Content Placeholder 2"/>
          <p:cNvSpPr>
            <a:spLocks noGrp="1"/>
          </p:cNvSpPr>
          <p:nvPr>
            <p:ph idx="1"/>
          </p:nvPr>
        </p:nvSpPr>
        <p:spPr>
          <a:xfrm>
            <a:off x="272375" y="1200567"/>
            <a:ext cx="8774348" cy="5072642"/>
          </a:xfrm>
        </p:spPr>
        <p:txBody>
          <a:bodyPr>
            <a:noAutofit/>
          </a:bodyPr>
          <a:lstStyle/>
          <a:p>
            <a:pPr>
              <a:lnSpc>
                <a:spcPct val="100000"/>
              </a:lnSpc>
              <a:spcBef>
                <a:spcPts val="675"/>
              </a:spcBef>
              <a:buSzPts val="2800"/>
            </a:pPr>
            <a:r>
              <a:rPr lang="en-US" sz="2000" dirty="0"/>
              <a:t>Section508.gov: </a:t>
            </a:r>
            <a:r>
              <a:rPr lang="en-US" sz="2000" dirty="0">
                <a:hlinkClick r:id="rId2"/>
              </a:rPr>
              <a:t>https://www.section508.gov/</a:t>
            </a:r>
            <a:r>
              <a:rPr lang="en-US" sz="2000" dirty="0"/>
              <a:t> </a:t>
            </a:r>
          </a:p>
          <a:p>
            <a:pPr>
              <a:lnSpc>
                <a:spcPct val="100000"/>
              </a:lnSpc>
              <a:spcBef>
                <a:spcPts val="675"/>
              </a:spcBef>
              <a:buSzPts val="2800"/>
            </a:pPr>
            <a:r>
              <a:rPr lang="en-US" sz="2000" dirty="0"/>
              <a:t>Section 508 Standards refresh: </a:t>
            </a:r>
            <a:r>
              <a:rPr lang="en-US" sz="2000" u="sng" dirty="0">
                <a:solidFill>
                  <a:schemeClr val="hlink"/>
                </a:solidFill>
                <a:hlinkClick r:id="rId3"/>
              </a:rPr>
              <a:t>https://www.access-board.gov/guidelines-and-standards/communications-and-it/about-the-ict-refresh</a:t>
            </a:r>
            <a:endParaRPr lang="en-US" sz="2000" u="sng" dirty="0">
              <a:solidFill>
                <a:schemeClr val="hlink"/>
              </a:solidFill>
            </a:endParaRPr>
          </a:p>
          <a:p>
            <a:pPr>
              <a:lnSpc>
                <a:spcPct val="100000"/>
              </a:lnSpc>
              <a:spcBef>
                <a:spcPts val="675"/>
              </a:spcBef>
              <a:buSzPts val="2800"/>
            </a:pPr>
            <a:r>
              <a:rPr lang="en-US" sz="2000" dirty="0"/>
              <a:t>Complete New Section 508 Standards and Appendices: </a:t>
            </a:r>
            <a:r>
              <a:rPr lang="en-US" sz="2000" u="sng" dirty="0">
                <a:hlinkClick r:id="rId4"/>
              </a:rPr>
              <a:t>https://www.govinfo.gov/content/pkg/CFR-2017-title36-vol3/xml/CFR-2017-title36-vol3-part1194.xml</a:t>
            </a:r>
            <a:r>
              <a:rPr lang="en-US" sz="2000" dirty="0"/>
              <a:t> </a:t>
            </a:r>
          </a:p>
          <a:p>
            <a:pPr>
              <a:lnSpc>
                <a:spcPct val="100000"/>
              </a:lnSpc>
              <a:spcBef>
                <a:spcPts val="675"/>
              </a:spcBef>
              <a:buSzPts val="2800"/>
            </a:pPr>
            <a:r>
              <a:rPr lang="en-US" sz="2000" dirty="0"/>
              <a:t>Web Content Accessibility Guidelines: </a:t>
            </a:r>
            <a:r>
              <a:rPr lang="en-US" sz="2000" u="sng" dirty="0">
                <a:solidFill>
                  <a:schemeClr val="hlink"/>
                </a:solidFill>
                <a:hlinkClick r:id="rId5"/>
              </a:rPr>
              <a:t>https://www.w3.org/TR/WCAG20/</a:t>
            </a:r>
            <a:r>
              <a:rPr lang="en-US" sz="2000" u="sng" dirty="0">
                <a:solidFill>
                  <a:schemeClr val="hlink"/>
                </a:solidFill>
              </a:rPr>
              <a:t> </a:t>
            </a:r>
            <a:endParaRPr lang="en-US" sz="2000" dirty="0"/>
          </a:p>
          <a:p>
            <a:pPr>
              <a:lnSpc>
                <a:spcPct val="100000"/>
              </a:lnSpc>
              <a:spcBef>
                <a:spcPts val="675"/>
              </a:spcBef>
              <a:buSzPts val="2800"/>
            </a:pPr>
            <a:r>
              <a:rPr lang="en-US" sz="2000" dirty="0"/>
              <a:t>Accessibility Conformance Report (ACR) Template / VPAT: </a:t>
            </a:r>
            <a:r>
              <a:rPr lang="en-US" sz="2000" dirty="0">
                <a:hlinkClick r:id="rId6"/>
              </a:rPr>
              <a:t>http://www.itic.org/resources/vpat/VPAT2.4Rev508--February2020.doc  </a:t>
            </a:r>
            <a:endParaRPr lang="en-US" sz="2000" dirty="0"/>
          </a:p>
          <a:p>
            <a:pPr>
              <a:lnSpc>
                <a:spcPct val="100000"/>
              </a:lnSpc>
              <a:spcBef>
                <a:spcPts val="400"/>
              </a:spcBef>
              <a:buSzPts val="2800"/>
            </a:pPr>
            <a:r>
              <a:rPr lang="en-US" sz="2000" dirty="0"/>
              <a:t>NASA Solutions for Enterprise-Wide Procurement: </a:t>
            </a:r>
            <a:r>
              <a:rPr lang="en-US" sz="2000" u="sng" dirty="0">
                <a:solidFill>
                  <a:schemeClr val="hlink"/>
                </a:solidFill>
                <a:hlinkClick r:id="rId7"/>
              </a:rPr>
              <a:t>https://www.sewp.nasa.gov/</a:t>
            </a:r>
            <a:r>
              <a:rPr lang="en-US" sz="2000" u="sng" dirty="0">
                <a:solidFill>
                  <a:schemeClr val="hlink"/>
                </a:solidFill>
              </a:rPr>
              <a:t> </a:t>
            </a:r>
            <a:endParaRPr lang="en-US" sz="2000" dirty="0">
              <a:solidFill>
                <a:schemeClr val="hlink"/>
              </a:solidFill>
            </a:endParaRPr>
          </a:p>
          <a:p>
            <a:pPr>
              <a:lnSpc>
                <a:spcPct val="100000"/>
              </a:lnSpc>
              <a:spcBef>
                <a:spcPts val="400"/>
              </a:spcBef>
              <a:buSzPts val="2800"/>
            </a:pPr>
            <a:r>
              <a:rPr lang="en-US" sz="2000" dirty="0"/>
              <a:t>Federal CIO Council Accessibility Community of Practice Industry Outreach</a:t>
            </a:r>
          </a:p>
          <a:p>
            <a:pPr lvl="1">
              <a:lnSpc>
                <a:spcPct val="100000"/>
              </a:lnSpc>
              <a:spcBef>
                <a:spcPts val="400"/>
              </a:spcBef>
              <a:buSzPts val="2800"/>
            </a:pPr>
            <a:r>
              <a:rPr lang="en-US" dirty="0"/>
              <a:t>Betsy Sirk Email: </a:t>
            </a:r>
            <a:r>
              <a:rPr lang="en-US" dirty="0">
                <a:hlinkClick r:id="rId8"/>
              </a:rPr>
              <a:t>betsy.sirk@nasa.gov</a:t>
            </a:r>
            <a:endParaRPr lang="en-US" dirty="0"/>
          </a:p>
          <a:p>
            <a:pPr lvl="1">
              <a:lnSpc>
                <a:spcPct val="100000"/>
              </a:lnSpc>
              <a:spcBef>
                <a:spcPts val="400"/>
              </a:spcBef>
              <a:buSzPts val="2800"/>
            </a:pPr>
            <a:r>
              <a:rPr lang="en-US" dirty="0"/>
              <a:t>Antonio Haileselassie Email: </a:t>
            </a:r>
            <a:r>
              <a:rPr lang="en-US" dirty="0">
                <a:hlinkClick r:id="rId9"/>
              </a:rPr>
              <a:t>antonio.o.haileselassie@nasa.gov</a:t>
            </a:r>
            <a:r>
              <a:rPr lang="en-US" dirty="0"/>
              <a:t> </a:t>
            </a:r>
          </a:p>
          <a:p>
            <a:pPr>
              <a:lnSpc>
                <a:spcPct val="100000"/>
              </a:lnSpc>
              <a:spcBef>
                <a:spcPts val="675"/>
              </a:spcBef>
              <a:buSzPts val="2800"/>
            </a:pPr>
            <a:endParaRPr lang="en-US" sz="2000" dirty="0"/>
          </a:p>
        </p:txBody>
      </p:sp>
      <p:sp>
        <p:nvSpPr>
          <p:cNvPr id="4" name="Slide Number Placeholder 3"/>
          <p:cNvSpPr>
            <a:spLocks noGrp="1"/>
          </p:cNvSpPr>
          <p:nvPr>
            <p:ph type="sldNum" sz="quarter" idx="12"/>
          </p:nvPr>
        </p:nvSpPr>
        <p:spPr/>
        <p:txBody>
          <a:bodyPr/>
          <a:lstStyle/>
          <a:p>
            <a:fld id="{D23EE9D8-92CD-4694-BDB5-7F2BEF364392}" type="slidenum">
              <a:rPr lang="en-US" smtClean="0"/>
              <a:t>12</a:t>
            </a:fld>
            <a:endParaRPr lang="en-US" dirty="0"/>
          </a:p>
        </p:txBody>
      </p:sp>
    </p:spTree>
    <p:extLst>
      <p:ext uri="{BB962C8B-B14F-4D97-AF65-F5344CB8AC3E}">
        <p14:creationId xmlns:p14="http://schemas.microsoft.com/office/powerpoint/2010/main" val="880156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1B0FF-C863-4A3C-B4B1-2722F03729F6}"/>
              </a:ext>
            </a:extLst>
          </p:cNvPr>
          <p:cNvSpPr>
            <a:spLocks noGrp="1"/>
          </p:cNvSpPr>
          <p:nvPr>
            <p:ph type="title"/>
          </p:nvPr>
        </p:nvSpPr>
        <p:spPr>
          <a:xfrm>
            <a:off x="743195" y="348125"/>
            <a:ext cx="7200900" cy="633966"/>
          </a:xfrm>
          <a:noFill/>
        </p:spPr>
        <p:txBody>
          <a:bodyPr vert="horz" lIns="68580" tIns="34290" rIns="68580" bIns="34290" rtlCol="0" anchor="t">
            <a:normAutofit/>
          </a:bodyPr>
          <a:lstStyle/>
          <a:p>
            <a:pPr algn="ctr"/>
            <a:r>
              <a:rPr lang="en-US" sz="4000" b="1" dirty="0"/>
              <a:t>Agenda</a:t>
            </a:r>
          </a:p>
        </p:txBody>
      </p:sp>
      <p:sp>
        <p:nvSpPr>
          <p:cNvPr id="3" name="Content Placeholder 2"/>
          <p:cNvSpPr>
            <a:spLocks noGrp="1"/>
          </p:cNvSpPr>
          <p:nvPr>
            <p:ph idx="1"/>
          </p:nvPr>
        </p:nvSpPr>
        <p:spPr>
          <a:xfrm>
            <a:off x="824353" y="1437730"/>
            <a:ext cx="7200900" cy="4207166"/>
          </a:xfrm>
        </p:spPr>
        <p:txBody>
          <a:bodyPr>
            <a:noAutofit/>
          </a:bodyPr>
          <a:lstStyle/>
          <a:p>
            <a:pPr lvl="0"/>
            <a:r>
              <a:rPr lang="en-US" sz="3200" dirty="0"/>
              <a:t>Section 508 Overview</a:t>
            </a:r>
          </a:p>
          <a:p>
            <a:pPr lvl="0"/>
            <a:r>
              <a:rPr lang="en-US" sz="3200" dirty="0">
                <a:sym typeface="Calibri"/>
              </a:rPr>
              <a:t>Acquisition Overview</a:t>
            </a:r>
          </a:p>
          <a:p>
            <a:r>
              <a:rPr lang="en-US" sz="3200" dirty="0">
                <a:sym typeface="Calibri"/>
              </a:rPr>
              <a:t>New Contracting</a:t>
            </a:r>
          </a:p>
          <a:p>
            <a:r>
              <a:rPr lang="en-US" sz="3200" dirty="0"/>
              <a:t>Commercial Off The Shelf (COTS) Solutions</a:t>
            </a:r>
          </a:p>
          <a:p>
            <a:r>
              <a:rPr lang="en-US" sz="3200" dirty="0">
                <a:sym typeface="Calibri"/>
              </a:rPr>
              <a:t>Best Practices</a:t>
            </a:r>
          </a:p>
          <a:p>
            <a:r>
              <a:rPr lang="en-US" sz="3200" dirty="0">
                <a:sym typeface="Calibri"/>
              </a:rPr>
              <a:t>Resources</a:t>
            </a:r>
          </a:p>
        </p:txBody>
      </p:sp>
      <p:sp>
        <p:nvSpPr>
          <p:cNvPr id="4" name="Slide Number Placeholder 3">
            <a:extLst>
              <a:ext uri="{FF2B5EF4-FFF2-40B4-BE49-F238E27FC236}">
                <a16:creationId xmlns:a16="http://schemas.microsoft.com/office/drawing/2014/main" id="{271CB957-EAD6-4859-AEF3-917AF6FEEA35}"/>
              </a:ext>
            </a:extLst>
          </p:cNvPr>
          <p:cNvSpPr>
            <a:spLocks noGrp="1"/>
          </p:cNvSpPr>
          <p:nvPr>
            <p:ph type="sldNum" sz="quarter" idx="12"/>
          </p:nvPr>
        </p:nvSpPr>
        <p:spPr/>
        <p:txBody>
          <a:bodyPr vert="horz" lIns="68580" tIns="34290" rIns="68580" bIns="34290" rtlCol="0" anchor="ctr">
            <a:normAutofit/>
          </a:bodyPr>
          <a:lstStyle/>
          <a:p>
            <a:pPr defTabSz="685800">
              <a:spcAft>
                <a:spcPts val="450"/>
              </a:spcAft>
            </a:pPr>
            <a:fld id="{D23EE9D8-92CD-4694-BDB5-7F2BEF364392}" type="slidenum">
              <a:rPr lang="en-US" smtClean="0"/>
              <a:pPr defTabSz="685800">
                <a:spcAft>
                  <a:spcPts val="450"/>
                </a:spcAft>
              </a:pPr>
              <a:t>2</a:t>
            </a:fld>
            <a:endParaRPr lang="en-US"/>
          </a:p>
        </p:txBody>
      </p:sp>
    </p:spTree>
    <p:extLst>
      <p:ext uri="{BB962C8B-B14F-4D97-AF65-F5344CB8AC3E}">
        <p14:creationId xmlns:p14="http://schemas.microsoft.com/office/powerpoint/2010/main" val="1635942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02479"/>
            <a:ext cx="8797635" cy="1325563"/>
          </a:xfrm>
        </p:spPr>
        <p:txBody>
          <a:bodyPr>
            <a:normAutofit/>
          </a:bodyPr>
          <a:lstStyle/>
          <a:p>
            <a:pPr algn="ctr"/>
            <a:r>
              <a:rPr lang="en-US" sz="4000" b="1" dirty="0"/>
              <a:t>Section 508 Overview (1 of 3)</a:t>
            </a:r>
          </a:p>
        </p:txBody>
      </p:sp>
      <p:sp>
        <p:nvSpPr>
          <p:cNvPr id="3" name="Content Placeholder 2"/>
          <p:cNvSpPr>
            <a:spLocks noGrp="1"/>
          </p:cNvSpPr>
          <p:nvPr>
            <p:ph idx="1"/>
          </p:nvPr>
        </p:nvSpPr>
        <p:spPr>
          <a:xfrm>
            <a:off x="180109" y="1109164"/>
            <a:ext cx="8659091" cy="2686050"/>
          </a:xfrm>
        </p:spPr>
        <p:txBody>
          <a:bodyPr>
            <a:noAutofit/>
          </a:bodyPr>
          <a:lstStyle/>
          <a:p>
            <a:pPr lvl="0"/>
            <a:r>
              <a:rPr lang="en-US" sz="2800" dirty="0"/>
              <a:t>Section 508 of the Rehabilitation Act of 1973 amended in 1998 to address ICT; Technical standards issued in 2001 and revised in 2017</a:t>
            </a:r>
          </a:p>
          <a:p>
            <a:pPr lvl="0"/>
            <a:r>
              <a:rPr lang="en-US" sz="2800" dirty="0"/>
              <a:t>Requires that Federal agencies make technology accessible to employees and members of the public who have disabilities in a comparable manner to those without disabilities</a:t>
            </a:r>
          </a:p>
          <a:p>
            <a:pPr hangingPunct="0"/>
            <a:r>
              <a:rPr lang="en-US" sz="2800" dirty="0"/>
              <a:t>ICT defined as “information technology and other equipment, systems, technologies, or processes, for which the principal function is the creation, manipulation, storage, display, receipt, or transmission of electronic data and information as well as any associated content”</a:t>
            </a:r>
          </a:p>
          <a:p>
            <a:pPr marL="0" indent="0">
              <a:buNone/>
            </a:pPr>
            <a:r>
              <a:rPr lang="en-US" sz="2800" b="1" dirty="0"/>
              <a:t> </a:t>
            </a:r>
            <a:endParaRPr lang="en-US" sz="2800" dirty="0"/>
          </a:p>
        </p:txBody>
      </p:sp>
      <p:sp>
        <p:nvSpPr>
          <p:cNvPr id="4" name="Slide Number Placeholder 3"/>
          <p:cNvSpPr>
            <a:spLocks noGrp="1"/>
          </p:cNvSpPr>
          <p:nvPr>
            <p:ph type="sldNum" sz="quarter" idx="12"/>
          </p:nvPr>
        </p:nvSpPr>
        <p:spPr>
          <a:xfrm>
            <a:off x="3342654" y="6356351"/>
            <a:ext cx="2057400" cy="365125"/>
          </a:xfrm>
        </p:spPr>
        <p:txBody>
          <a:bodyPr/>
          <a:lstStyle/>
          <a:p>
            <a:fld id="{D23EE9D8-92CD-4694-BDB5-7F2BEF364392}" type="slidenum">
              <a:rPr lang="en-US" smtClean="0"/>
              <a:t>3</a:t>
            </a:fld>
            <a:endParaRPr lang="en-US"/>
          </a:p>
        </p:txBody>
      </p:sp>
    </p:spTree>
    <p:extLst>
      <p:ext uri="{BB962C8B-B14F-4D97-AF65-F5344CB8AC3E}">
        <p14:creationId xmlns:p14="http://schemas.microsoft.com/office/powerpoint/2010/main" val="4102515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5" y="102479"/>
            <a:ext cx="8524193" cy="1325563"/>
          </a:xfrm>
        </p:spPr>
        <p:txBody>
          <a:bodyPr>
            <a:normAutofit/>
          </a:bodyPr>
          <a:lstStyle/>
          <a:p>
            <a:pPr algn="ctr"/>
            <a:r>
              <a:rPr lang="en-US" sz="4000" b="1" dirty="0"/>
              <a:t>Section 508 Overview (2 of 3)</a:t>
            </a:r>
          </a:p>
        </p:txBody>
      </p:sp>
      <p:sp>
        <p:nvSpPr>
          <p:cNvPr id="3" name="Content Placeholder 2"/>
          <p:cNvSpPr>
            <a:spLocks noGrp="1"/>
          </p:cNvSpPr>
          <p:nvPr>
            <p:ph idx="1"/>
          </p:nvPr>
        </p:nvSpPr>
        <p:spPr>
          <a:xfrm>
            <a:off x="330546" y="1256086"/>
            <a:ext cx="8359902" cy="2686050"/>
          </a:xfrm>
        </p:spPr>
        <p:txBody>
          <a:bodyPr>
            <a:noAutofit/>
          </a:bodyPr>
          <a:lstStyle/>
          <a:p>
            <a:r>
              <a:rPr lang="en-US" sz="2400" dirty="0"/>
              <a:t>Section 508 applies to ICT that is "procured, developed, maintained, or used" by agencies of the Federal government</a:t>
            </a:r>
          </a:p>
          <a:p>
            <a:r>
              <a:rPr lang="en-US" sz="2400" dirty="0"/>
              <a:t>Examples of ICT include and are not limited to:</a:t>
            </a:r>
          </a:p>
          <a:p>
            <a:pPr lvl="1"/>
            <a:r>
              <a:rPr lang="en-US" sz="2000" dirty="0"/>
              <a:t>Computers</a:t>
            </a:r>
          </a:p>
          <a:p>
            <a:pPr lvl="1"/>
            <a:r>
              <a:rPr lang="en-US" sz="2000" dirty="0"/>
              <a:t>Hardware</a:t>
            </a:r>
          </a:p>
          <a:p>
            <a:pPr lvl="1"/>
            <a:r>
              <a:rPr lang="en-US" sz="2000" dirty="0"/>
              <a:t>Software/Applications</a:t>
            </a:r>
          </a:p>
          <a:p>
            <a:pPr lvl="1"/>
            <a:r>
              <a:rPr lang="en-US" sz="2000" dirty="0"/>
              <a:t>Peripheral equipment</a:t>
            </a:r>
          </a:p>
          <a:p>
            <a:pPr lvl="1"/>
            <a:r>
              <a:rPr lang="en-US" sz="2000" dirty="0"/>
              <a:t>Scientific/specialized equipment</a:t>
            </a:r>
          </a:p>
          <a:p>
            <a:pPr lvl="1"/>
            <a:r>
              <a:rPr lang="en-US" sz="2000" dirty="0"/>
              <a:t>Office equipment</a:t>
            </a:r>
          </a:p>
          <a:p>
            <a:pPr lvl="1"/>
            <a:r>
              <a:rPr lang="en-US" sz="2000" dirty="0"/>
              <a:t>Multi-function devices</a:t>
            </a:r>
          </a:p>
          <a:p>
            <a:pPr lvl="1"/>
            <a:r>
              <a:rPr lang="en-US" sz="2000" dirty="0"/>
              <a:t>Telecommunications equipment</a:t>
            </a:r>
          </a:p>
          <a:p>
            <a:pPr lvl="1"/>
            <a:r>
              <a:rPr lang="en-US" sz="2000" dirty="0"/>
              <a:t>Websites</a:t>
            </a:r>
          </a:p>
          <a:p>
            <a:pPr lvl="1"/>
            <a:r>
              <a:rPr lang="en-US" sz="2000" dirty="0"/>
              <a:t>Videos</a:t>
            </a:r>
          </a:p>
          <a:p>
            <a:pPr lvl="1"/>
            <a:r>
              <a:rPr lang="en-US" sz="2000" dirty="0"/>
              <a:t>Electronic documents</a:t>
            </a:r>
          </a:p>
          <a:p>
            <a:pPr lvl="1"/>
            <a:r>
              <a:rPr lang="en-US" sz="2000" dirty="0"/>
              <a:t>Official agency communications</a:t>
            </a:r>
          </a:p>
          <a:p>
            <a:pPr lvl="1"/>
            <a:endParaRPr lang="en-US" sz="2100" dirty="0"/>
          </a:p>
        </p:txBody>
      </p:sp>
      <p:sp>
        <p:nvSpPr>
          <p:cNvPr id="4" name="Slide Number Placeholder 3"/>
          <p:cNvSpPr>
            <a:spLocks noGrp="1"/>
          </p:cNvSpPr>
          <p:nvPr>
            <p:ph type="sldNum" sz="quarter" idx="12"/>
          </p:nvPr>
        </p:nvSpPr>
        <p:spPr>
          <a:xfrm>
            <a:off x="3328800" y="6300932"/>
            <a:ext cx="2057400" cy="365125"/>
          </a:xfrm>
        </p:spPr>
        <p:txBody>
          <a:bodyPr/>
          <a:lstStyle/>
          <a:p>
            <a:fld id="{D23EE9D8-92CD-4694-BDB5-7F2BEF364392}" type="slidenum">
              <a:rPr lang="en-US" smtClean="0"/>
              <a:t>4</a:t>
            </a:fld>
            <a:endParaRPr lang="en-US"/>
          </a:p>
        </p:txBody>
      </p:sp>
    </p:spTree>
    <p:extLst>
      <p:ext uri="{BB962C8B-B14F-4D97-AF65-F5344CB8AC3E}">
        <p14:creationId xmlns:p14="http://schemas.microsoft.com/office/powerpoint/2010/main" val="3872102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1" y="0"/>
            <a:ext cx="8538663" cy="1325563"/>
          </a:xfrm>
        </p:spPr>
        <p:txBody>
          <a:bodyPr>
            <a:normAutofit/>
          </a:bodyPr>
          <a:lstStyle/>
          <a:p>
            <a:pPr algn="ctr"/>
            <a:r>
              <a:rPr lang="en-US" sz="4000" b="1" dirty="0"/>
              <a:t>Section 508 Overview (3 of 3)</a:t>
            </a:r>
          </a:p>
        </p:txBody>
      </p:sp>
      <p:sp>
        <p:nvSpPr>
          <p:cNvPr id="3" name="Subtitle 2"/>
          <p:cNvSpPr>
            <a:spLocks noGrp="1"/>
          </p:cNvSpPr>
          <p:nvPr>
            <p:ph idx="1"/>
          </p:nvPr>
        </p:nvSpPr>
        <p:spPr>
          <a:xfrm>
            <a:off x="628650" y="1510580"/>
            <a:ext cx="8187104" cy="4351338"/>
          </a:xfrm>
        </p:spPr>
        <p:txBody>
          <a:bodyPr>
            <a:noAutofit/>
          </a:bodyPr>
          <a:lstStyle/>
          <a:p>
            <a:pPr marL="0" indent="0" algn="l">
              <a:buNone/>
            </a:pPr>
            <a:r>
              <a:rPr lang="en-US" sz="2800" dirty="0"/>
              <a:t>Revised Section 508 Technical Standards</a:t>
            </a:r>
          </a:p>
          <a:p>
            <a:pPr marL="257175" indent="-257175" algn="l">
              <a:buFont typeface="Arial" panose="020B0604020202020204" pitchFamily="34" charset="0"/>
              <a:buChar char="•"/>
            </a:pPr>
            <a:r>
              <a:rPr lang="en-US" sz="2800" dirty="0"/>
              <a:t>Include World Wide Web Consortium Web Content Accessibility Guidelines (WCAG 2.0) by reference</a:t>
            </a:r>
          </a:p>
          <a:p>
            <a:pPr marL="257175" indent="-257175" algn="l">
              <a:buFont typeface="Arial" panose="020B0604020202020204" pitchFamily="34" charset="0"/>
              <a:buChar char="•"/>
            </a:pPr>
            <a:r>
              <a:rPr lang="en-US" sz="2800" dirty="0"/>
              <a:t>Moved from technology-based to feature-based standards</a:t>
            </a:r>
          </a:p>
          <a:p>
            <a:pPr marL="257175" indent="-257175" algn="l">
              <a:buFont typeface="Arial" panose="020B0604020202020204" pitchFamily="34" charset="0"/>
              <a:buChar char="•"/>
            </a:pPr>
            <a:r>
              <a:rPr lang="en-US" sz="2800" dirty="0"/>
              <a:t>Increased in number mostly because of added detail; overall requirements did not substantially change </a:t>
            </a:r>
          </a:p>
          <a:p>
            <a:pPr marL="257175" indent="-257175" algn="l">
              <a:buFont typeface="Arial" panose="020B0604020202020204" pitchFamily="34" charset="0"/>
              <a:buChar char="•"/>
            </a:pPr>
            <a:r>
              <a:rPr lang="en-US" sz="2800" dirty="0"/>
              <a:t>Form a bridge between the ICT we use and the Assistive or Adaptive Technologies that a person might use</a:t>
            </a:r>
          </a:p>
          <a:p>
            <a:pPr marL="257175" indent="-257175" algn="l">
              <a:buFont typeface="Arial" panose="020B0604020202020204" pitchFamily="34" charset="0"/>
              <a:buChar char="•"/>
            </a:pPr>
            <a:endParaRPr lang="en-US" sz="2400" dirty="0"/>
          </a:p>
          <a:p>
            <a:pPr algn="l"/>
            <a:endParaRPr lang="en-US" sz="2400" dirty="0"/>
          </a:p>
        </p:txBody>
      </p:sp>
      <p:sp>
        <p:nvSpPr>
          <p:cNvPr id="4" name="Slide Number Placeholder 3"/>
          <p:cNvSpPr>
            <a:spLocks noGrp="1"/>
          </p:cNvSpPr>
          <p:nvPr>
            <p:ph type="sldNum" sz="quarter" idx="12"/>
          </p:nvPr>
        </p:nvSpPr>
        <p:spPr/>
        <p:txBody>
          <a:bodyPr/>
          <a:lstStyle/>
          <a:p>
            <a:fld id="{3B1BF6D4-5649-4EA8-B2CB-E02BF91A4330}" type="slidenum">
              <a:rPr lang="en-US" smtClean="0"/>
              <a:pPr/>
              <a:t>5</a:t>
            </a:fld>
            <a:endParaRPr lang="en-US"/>
          </a:p>
        </p:txBody>
      </p:sp>
    </p:spTree>
    <p:extLst>
      <p:ext uri="{BB962C8B-B14F-4D97-AF65-F5344CB8AC3E}">
        <p14:creationId xmlns:p14="http://schemas.microsoft.com/office/powerpoint/2010/main" val="1223192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97183"/>
            <a:ext cx="8797636" cy="582930"/>
          </a:xfrm>
        </p:spPr>
        <p:txBody>
          <a:bodyPr>
            <a:noAutofit/>
          </a:bodyPr>
          <a:lstStyle/>
          <a:p>
            <a:pPr algn="ctr"/>
            <a:r>
              <a:rPr lang="en-US" sz="4000" b="1" dirty="0"/>
              <a:t>Acquisition Overview (1 of 2)</a:t>
            </a:r>
          </a:p>
        </p:txBody>
      </p:sp>
      <p:sp>
        <p:nvSpPr>
          <p:cNvPr id="3" name="Content Placeholder 2"/>
          <p:cNvSpPr>
            <a:spLocks noGrp="1"/>
          </p:cNvSpPr>
          <p:nvPr>
            <p:ph idx="1"/>
          </p:nvPr>
        </p:nvSpPr>
        <p:spPr>
          <a:xfrm>
            <a:off x="152400" y="1271942"/>
            <a:ext cx="8797636" cy="3569677"/>
          </a:xfrm>
        </p:spPr>
        <p:txBody>
          <a:bodyPr>
            <a:noAutofit/>
          </a:bodyPr>
          <a:lstStyle/>
          <a:p>
            <a:r>
              <a:rPr lang="en-US" sz="2400" dirty="0"/>
              <a:t>Federal acquisition processes for procuring ICT solutions provide </a:t>
            </a:r>
            <a:r>
              <a:rPr lang="en-US" sz="2400" b="1" i="1" dirty="0"/>
              <a:t>key opportunities to ensure the goals of Section 508 are met</a:t>
            </a:r>
            <a:endParaRPr lang="en-US" sz="2400" dirty="0"/>
          </a:p>
          <a:p>
            <a:r>
              <a:rPr lang="en-US" sz="2400" dirty="0"/>
              <a:t>Building accessibility into acquisitions: </a:t>
            </a:r>
          </a:p>
          <a:p>
            <a:pPr lvl="1">
              <a:spcBef>
                <a:spcPts val="0"/>
              </a:spcBef>
            </a:pPr>
            <a:r>
              <a:rPr lang="en-US" sz="2000" dirty="0">
                <a:cs typeface="Arial"/>
                <a:sym typeface="Arial"/>
              </a:rPr>
              <a:t>Enables workforce productivity</a:t>
            </a:r>
          </a:p>
          <a:p>
            <a:pPr lvl="1">
              <a:spcBef>
                <a:spcPts val="0"/>
              </a:spcBef>
            </a:pPr>
            <a:r>
              <a:rPr lang="en-US" sz="2000" dirty="0">
                <a:cs typeface="Arial"/>
                <a:sym typeface="Arial"/>
              </a:rPr>
              <a:t>Improves customer experience</a:t>
            </a:r>
          </a:p>
          <a:p>
            <a:pPr lvl="1">
              <a:spcBef>
                <a:spcPts val="0"/>
              </a:spcBef>
            </a:pPr>
            <a:r>
              <a:rPr lang="en-US" sz="2000" dirty="0">
                <a:cs typeface="Arial"/>
                <a:sym typeface="Arial"/>
              </a:rPr>
              <a:t>Prevents the risk of litigation costs</a:t>
            </a:r>
          </a:p>
          <a:p>
            <a:pPr lvl="1">
              <a:spcBef>
                <a:spcPts val="0"/>
              </a:spcBef>
            </a:pPr>
            <a:r>
              <a:rPr lang="en-US" sz="2000" dirty="0">
                <a:cs typeface="Arial"/>
                <a:sym typeface="Arial"/>
              </a:rPr>
              <a:t>Prevents expensive retrofitting ICT solutions </a:t>
            </a:r>
          </a:p>
          <a:p>
            <a:pPr lvl="1">
              <a:spcBef>
                <a:spcPts val="0"/>
              </a:spcBef>
            </a:pPr>
            <a:r>
              <a:rPr lang="en-US" sz="2000" dirty="0">
                <a:cs typeface="Arial"/>
                <a:sym typeface="Arial"/>
              </a:rPr>
              <a:t>Allows those with disabilities an equal footing </a:t>
            </a:r>
          </a:p>
          <a:p>
            <a:r>
              <a:rPr lang="en-US" sz="2400" dirty="0"/>
              <a:t>Including accessibility requirements in acquisitions depends on:</a:t>
            </a:r>
            <a:endParaRPr lang="en-US" sz="2400" dirty="0">
              <a:sym typeface="Calibri"/>
            </a:endParaRPr>
          </a:p>
          <a:p>
            <a:pPr lvl="1">
              <a:spcBef>
                <a:spcPts val="0"/>
              </a:spcBef>
            </a:pPr>
            <a:r>
              <a:rPr lang="en-US" sz="2000" dirty="0">
                <a:cs typeface="Arial"/>
                <a:sym typeface="Calibri"/>
              </a:rPr>
              <a:t>What is being procured: COTS products, custom development, IT support services, etc.</a:t>
            </a:r>
            <a:endParaRPr lang="en-US" sz="2000" dirty="0">
              <a:cs typeface="Arial"/>
            </a:endParaRPr>
          </a:p>
          <a:p>
            <a:pPr lvl="1">
              <a:spcBef>
                <a:spcPts val="0"/>
              </a:spcBef>
            </a:pPr>
            <a:r>
              <a:rPr lang="en-US" sz="2000" dirty="0">
                <a:cs typeface="Arial"/>
              </a:rPr>
              <a:t>How it’s being procured: full and open competition, requests for proposals, requests for quotes, established Government-wide Acquisition Contracts (GWAC) or schedules, purchase card, etc.</a:t>
            </a:r>
          </a:p>
          <a:p>
            <a:pPr>
              <a:spcBef>
                <a:spcPts val="450"/>
              </a:spcBef>
            </a:pPr>
            <a:r>
              <a:rPr lang="en-US" sz="2400" dirty="0">
                <a:sym typeface="Calibri"/>
              </a:rPr>
              <a:t>One size does not fit all</a:t>
            </a:r>
            <a:endParaRPr lang="en-US" sz="2400" dirty="0"/>
          </a:p>
        </p:txBody>
      </p:sp>
      <p:sp>
        <p:nvSpPr>
          <p:cNvPr id="4" name="Slide Number Placeholder 3"/>
          <p:cNvSpPr>
            <a:spLocks noGrp="1"/>
          </p:cNvSpPr>
          <p:nvPr>
            <p:ph type="sldNum" sz="quarter" idx="12"/>
          </p:nvPr>
        </p:nvSpPr>
        <p:spPr/>
        <p:txBody>
          <a:bodyPr/>
          <a:lstStyle/>
          <a:p>
            <a:fld id="{D23EE9D8-92CD-4694-BDB5-7F2BEF364392}" type="slidenum">
              <a:rPr lang="en-US" smtClean="0"/>
              <a:t>6</a:t>
            </a:fld>
            <a:endParaRPr lang="en-US"/>
          </a:p>
        </p:txBody>
      </p:sp>
    </p:spTree>
    <p:extLst>
      <p:ext uri="{BB962C8B-B14F-4D97-AF65-F5344CB8AC3E}">
        <p14:creationId xmlns:p14="http://schemas.microsoft.com/office/powerpoint/2010/main" val="4108068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3" y="128540"/>
            <a:ext cx="8603672" cy="1325563"/>
          </a:xfrm>
        </p:spPr>
        <p:txBody>
          <a:bodyPr>
            <a:normAutofit/>
          </a:bodyPr>
          <a:lstStyle/>
          <a:p>
            <a:pPr algn="ctr"/>
            <a:r>
              <a:rPr lang="en-US" sz="4000" b="1" dirty="0"/>
              <a:t>Acquisition Overview (2 of 2)</a:t>
            </a:r>
          </a:p>
        </p:txBody>
      </p:sp>
      <p:sp>
        <p:nvSpPr>
          <p:cNvPr id="3" name="Content Placeholder 2"/>
          <p:cNvSpPr>
            <a:spLocks noGrp="1"/>
          </p:cNvSpPr>
          <p:nvPr>
            <p:ph idx="1"/>
          </p:nvPr>
        </p:nvSpPr>
        <p:spPr>
          <a:xfrm>
            <a:off x="359923" y="1454103"/>
            <a:ext cx="8155427" cy="4693778"/>
          </a:xfrm>
          <a:ln>
            <a:noFill/>
          </a:ln>
        </p:spPr>
        <p:txBody>
          <a:bodyPr>
            <a:normAutofit/>
          </a:bodyPr>
          <a:lstStyle/>
          <a:p>
            <a:r>
              <a:rPr lang="en-US" sz="2400" dirty="0"/>
              <a:t>For </a:t>
            </a:r>
            <a:r>
              <a:rPr lang="en-US" sz="2400" b="1" dirty="0"/>
              <a:t>new contracts/solicitations </a:t>
            </a:r>
            <a:r>
              <a:rPr lang="en-US" sz="2400" dirty="0"/>
              <a:t>which include ICT for products or services for which there is a Statement of Work or Performance Work Statement:</a:t>
            </a:r>
          </a:p>
          <a:p>
            <a:pPr lvl="1"/>
            <a:r>
              <a:rPr lang="en-US" sz="2200" dirty="0"/>
              <a:t>Ensure appropriate ICT accessibility requirements are included</a:t>
            </a:r>
          </a:p>
          <a:p>
            <a:pPr lvl="1"/>
            <a:r>
              <a:rPr lang="en-US" sz="2200" dirty="0"/>
              <a:t>Inform Industry that Government will evaluate proposals for Section 508 conformance</a:t>
            </a:r>
          </a:p>
          <a:p>
            <a:r>
              <a:rPr lang="en-US" sz="2400" dirty="0"/>
              <a:t>For </a:t>
            </a:r>
            <a:r>
              <a:rPr lang="en-US" sz="2400" b="1" dirty="0"/>
              <a:t>acquisition of COTS </a:t>
            </a:r>
            <a:r>
              <a:rPr lang="en-US" sz="2400" dirty="0"/>
              <a:t>or other known ICT commodities:</a:t>
            </a:r>
          </a:p>
          <a:p>
            <a:pPr lvl="1"/>
            <a:r>
              <a:rPr lang="en-US" sz="2200" dirty="0"/>
              <a:t>Ask Industry to provide an Accessibility Conformance Report (ACR) showing conformance </a:t>
            </a:r>
          </a:p>
          <a:p>
            <a:pPr lvl="1"/>
            <a:r>
              <a:rPr lang="en-US" sz="2200" dirty="0"/>
              <a:t>Industry usually uses template (VPAT 2.4) developed by IT Industry Council to create its ACRs; Any report which addresses relevant Section 508 technical standards is acceptable</a:t>
            </a:r>
          </a:p>
          <a:p>
            <a:pPr lvl="1"/>
            <a:endParaRPr lang="en-US" dirty="0"/>
          </a:p>
        </p:txBody>
      </p:sp>
      <p:sp>
        <p:nvSpPr>
          <p:cNvPr id="5" name="Slide Number Placeholder 4"/>
          <p:cNvSpPr>
            <a:spLocks noGrp="1"/>
          </p:cNvSpPr>
          <p:nvPr>
            <p:ph type="sldNum" sz="quarter" idx="12"/>
          </p:nvPr>
        </p:nvSpPr>
        <p:spPr/>
        <p:txBody>
          <a:bodyPr/>
          <a:lstStyle/>
          <a:p>
            <a:fld id="{3B1BF6D4-5649-4EA8-B2CB-E02BF91A4330}" type="slidenum">
              <a:rPr lang="en-US" smtClean="0"/>
              <a:pPr/>
              <a:t>7</a:t>
            </a:fld>
            <a:endParaRPr lang="en-US"/>
          </a:p>
        </p:txBody>
      </p:sp>
    </p:spTree>
    <p:extLst>
      <p:ext uri="{BB962C8B-B14F-4D97-AF65-F5344CB8AC3E}">
        <p14:creationId xmlns:p14="http://schemas.microsoft.com/office/powerpoint/2010/main" val="493111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773" y="171743"/>
            <a:ext cx="7200900" cy="602069"/>
          </a:xfrm>
        </p:spPr>
        <p:txBody>
          <a:bodyPr>
            <a:normAutofit/>
          </a:bodyPr>
          <a:lstStyle/>
          <a:p>
            <a:pPr algn="ctr"/>
            <a:r>
              <a:rPr lang="en-US" sz="3600" b="1" dirty="0"/>
              <a:t>New Contracting</a:t>
            </a:r>
          </a:p>
        </p:txBody>
      </p:sp>
      <p:sp>
        <p:nvSpPr>
          <p:cNvPr id="3" name="Content Placeholder 2"/>
          <p:cNvSpPr>
            <a:spLocks noGrp="1"/>
          </p:cNvSpPr>
          <p:nvPr>
            <p:ph idx="1"/>
          </p:nvPr>
        </p:nvSpPr>
        <p:spPr>
          <a:xfrm>
            <a:off x="434713" y="983750"/>
            <a:ext cx="8624227" cy="5466440"/>
          </a:xfrm>
        </p:spPr>
        <p:txBody>
          <a:bodyPr>
            <a:normAutofit fontScale="70000" lnSpcReduction="20000"/>
          </a:bodyPr>
          <a:lstStyle/>
          <a:p>
            <a:pPr marL="0" indent="0">
              <a:lnSpc>
                <a:spcPct val="100000"/>
              </a:lnSpc>
              <a:buClr>
                <a:schemeClr val="dk1"/>
              </a:buClr>
              <a:buSzPts val="1100"/>
              <a:buNone/>
            </a:pPr>
            <a:r>
              <a:rPr lang="en-US" sz="3375" b="1" dirty="0"/>
              <a:t>Step 1: Determine accessibility requirements</a:t>
            </a:r>
          </a:p>
          <a:p>
            <a:pPr marL="214313" indent="-214313">
              <a:lnSpc>
                <a:spcPct val="100000"/>
              </a:lnSpc>
              <a:buClr>
                <a:schemeClr val="dk1"/>
              </a:buClr>
            </a:pPr>
            <a:r>
              <a:rPr lang="en-US" sz="2900" dirty="0"/>
              <a:t>Understand which standards apply to the specific procurement </a:t>
            </a:r>
          </a:p>
          <a:p>
            <a:pPr marL="0" indent="0">
              <a:lnSpc>
                <a:spcPct val="100000"/>
              </a:lnSpc>
              <a:spcBef>
                <a:spcPts val="900"/>
              </a:spcBef>
              <a:buClr>
                <a:schemeClr val="dk1"/>
              </a:buClr>
              <a:buSzPts val="1100"/>
              <a:buNone/>
            </a:pPr>
            <a:r>
              <a:rPr lang="en-US" sz="3375" b="1" dirty="0"/>
              <a:t>Step 2: Conduct market research</a:t>
            </a:r>
          </a:p>
          <a:p>
            <a:pPr marL="214313" indent="-214313">
              <a:lnSpc>
                <a:spcPct val="100000"/>
              </a:lnSpc>
              <a:buClr>
                <a:schemeClr val="dk1"/>
              </a:buClr>
            </a:pPr>
            <a:r>
              <a:rPr lang="en-US" sz="2900" dirty="0"/>
              <a:t>Identify accessible products or services available within the market </a:t>
            </a:r>
          </a:p>
          <a:p>
            <a:pPr marL="0" indent="0">
              <a:lnSpc>
                <a:spcPct val="100000"/>
              </a:lnSpc>
              <a:spcBef>
                <a:spcPts val="900"/>
              </a:spcBef>
              <a:buClr>
                <a:schemeClr val="dk1"/>
              </a:buClr>
              <a:buSzPts val="1100"/>
              <a:buNone/>
            </a:pPr>
            <a:r>
              <a:rPr lang="en-US" sz="3375" b="1" dirty="0"/>
              <a:t>Step 3: Develop solicitation language</a:t>
            </a:r>
          </a:p>
          <a:p>
            <a:pPr marL="214313" indent="-214313">
              <a:lnSpc>
                <a:spcPct val="100000"/>
              </a:lnSpc>
              <a:spcBef>
                <a:spcPts val="450"/>
              </a:spcBef>
              <a:buClr>
                <a:schemeClr val="dk1"/>
              </a:buClr>
            </a:pPr>
            <a:r>
              <a:rPr lang="en-US" sz="2900" dirty="0"/>
              <a:t>Include specific relevant accessibility requirements, contract terms and conditions for testing and validation, and expectations throughout the contract period of performance if applicable</a:t>
            </a:r>
          </a:p>
          <a:p>
            <a:pPr marL="0" indent="0">
              <a:lnSpc>
                <a:spcPct val="100000"/>
              </a:lnSpc>
              <a:buClr>
                <a:schemeClr val="dk1"/>
              </a:buClr>
              <a:buSzPts val="1100"/>
              <a:buNone/>
            </a:pPr>
            <a:r>
              <a:rPr lang="en-US" sz="3400" b="1" dirty="0"/>
              <a:t>Step 4:  Evaluate Each Proposal To Validate Vendor Claims Against Your Stated Accessibility Requirements</a:t>
            </a:r>
          </a:p>
          <a:p>
            <a:pPr indent="-285750">
              <a:lnSpc>
                <a:spcPct val="100000"/>
              </a:lnSpc>
              <a:buClr>
                <a:schemeClr val="dk1"/>
              </a:buClr>
            </a:pPr>
            <a:r>
              <a:rPr lang="en-US" sz="2900" dirty="0">
                <a:sym typeface="Arial"/>
              </a:rPr>
              <a:t>Trust but verify</a:t>
            </a:r>
          </a:p>
          <a:p>
            <a:pPr indent="-285750">
              <a:lnSpc>
                <a:spcPct val="100000"/>
              </a:lnSpc>
              <a:buClr>
                <a:schemeClr val="dk1"/>
              </a:buClr>
            </a:pPr>
            <a:r>
              <a:rPr lang="en-US" sz="2900" dirty="0">
                <a:sym typeface="Arial"/>
              </a:rPr>
              <a:t>Test for accessibility</a:t>
            </a:r>
          </a:p>
          <a:p>
            <a:pPr marL="0" indent="0">
              <a:lnSpc>
                <a:spcPct val="100000"/>
              </a:lnSpc>
              <a:spcBef>
                <a:spcPts val="900"/>
              </a:spcBef>
              <a:buClr>
                <a:schemeClr val="dk1"/>
              </a:buClr>
              <a:buSzPts val="1100"/>
              <a:buNone/>
            </a:pPr>
            <a:r>
              <a:rPr lang="en-US" sz="3200" b="1" dirty="0"/>
              <a:t>Step 5: </a:t>
            </a:r>
            <a:r>
              <a:rPr lang="en-US" sz="3400" b="1" dirty="0"/>
              <a:t>Validate</a:t>
            </a:r>
            <a:r>
              <a:rPr lang="en-US" sz="3200" b="1" dirty="0"/>
              <a:t> Compliance Over Time (If an Ongoing Contract)</a:t>
            </a:r>
          </a:p>
          <a:p>
            <a:pPr indent="-285750">
              <a:lnSpc>
                <a:spcPct val="100000"/>
              </a:lnSpc>
              <a:buClr>
                <a:schemeClr val="dk1"/>
              </a:buClr>
            </a:pPr>
            <a:r>
              <a:rPr lang="en-US" sz="2900" dirty="0"/>
              <a:t>ICT must remain accessible throughout the contract period of performance </a:t>
            </a:r>
          </a:p>
          <a:p>
            <a:pPr marL="274320" indent="-285750">
              <a:lnSpc>
                <a:spcPct val="100000"/>
              </a:lnSpc>
              <a:buClr>
                <a:schemeClr val="dk1"/>
              </a:buClr>
            </a:pPr>
            <a:r>
              <a:rPr lang="en-US" sz="2900" dirty="0"/>
              <a:t>As ICT solutions are updated, re-test each new version against the Section 508   requirements originally established in the contract</a:t>
            </a:r>
          </a:p>
          <a:p>
            <a:pPr marL="214313" indent="-214313">
              <a:lnSpc>
                <a:spcPct val="100000"/>
              </a:lnSpc>
              <a:spcBef>
                <a:spcPts val="450"/>
              </a:spcBef>
              <a:buClr>
                <a:schemeClr val="dk1"/>
              </a:buClr>
            </a:pPr>
            <a:endParaRPr lang="en-US" dirty="0"/>
          </a:p>
        </p:txBody>
      </p:sp>
      <p:sp>
        <p:nvSpPr>
          <p:cNvPr id="4" name="Slide Number Placeholder 3"/>
          <p:cNvSpPr>
            <a:spLocks noGrp="1"/>
          </p:cNvSpPr>
          <p:nvPr>
            <p:ph type="sldNum" sz="quarter" idx="12"/>
          </p:nvPr>
        </p:nvSpPr>
        <p:spPr/>
        <p:txBody>
          <a:bodyPr/>
          <a:lstStyle/>
          <a:p>
            <a:fld id="{D23EE9D8-92CD-4694-BDB5-7F2BEF364392}" type="slidenum">
              <a:rPr lang="en-US" smtClean="0"/>
              <a:t>8</a:t>
            </a:fld>
            <a:endParaRPr lang="en-US" dirty="0"/>
          </a:p>
        </p:txBody>
      </p:sp>
    </p:spTree>
    <p:extLst>
      <p:ext uri="{BB962C8B-B14F-4D97-AF65-F5344CB8AC3E}">
        <p14:creationId xmlns:p14="http://schemas.microsoft.com/office/powerpoint/2010/main" val="4222032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906" y="187360"/>
            <a:ext cx="7380088" cy="712391"/>
          </a:xfrm>
        </p:spPr>
        <p:txBody>
          <a:bodyPr>
            <a:noAutofit/>
          </a:bodyPr>
          <a:lstStyle/>
          <a:p>
            <a:pPr algn="ctr"/>
            <a:r>
              <a:rPr lang="en-US" sz="3600" b="1" dirty="0">
                <a:sym typeface="Arial"/>
              </a:rPr>
              <a:t>COTS Solutions (1 of 2)</a:t>
            </a:r>
            <a:endParaRPr lang="en-US" sz="3600" b="1" dirty="0"/>
          </a:p>
        </p:txBody>
      </p:sp>
      <p:sp>
        <p:nvSpPr>
          <p:cNvPr id="3" name="Content Placeholder 2"/>
          <p:cNvSpPr>
            <a:spLocks noGrp="1"/>
          </p:cNvSpPr>
          <p:nvPr>
            <p:ph idx="1"/>
          </p:nvPr>
        </p:nvSpPr>
        <p:spPr>
          <a:xfrm>
            <a:off x="397824" y="993986"/>
            <a:ext cx="8746176" cy="5544927"/>
          </a:xfrm>
        </p:spPr>
        <p:txBody>
          <a:bodyPr>
            <a:normAutofit fontScale="25000" lnSpcReduction="20000"/>
          </a:bodyPr>
          <a:lstStyle/>
          <a:p>
            <a:pPr marL="2286" indent="0">
              <a:lnSpc>
                <a:spcPct val="100000"/>
              </a:lnSpc>
              <a:buClr>
                <a:schemeClr val="dk1"/>
              </a:buClr>
              <a:buNone/>
            </a:pPr>
            <a:r>
              <a:rPr lang="en-US" sz="8800" b="1" dirty="0">
                <a:sym typeface="Arial"/>
              </a:rPr>
              <a:t>Step 1: Requiring official identifies specific product or service to be purchased and acquisition method (existing contract vehicles or purchase cards)</a:t>
            </a:r>
          </a:p>
          <a:p>
            <a:pPr marL="0" indent="0">
              <a:lnSpc>
                <a:spcPct val="100000"/>
              </a:lnSpc>
              <a:buClr>
                <a:schemeClr val="dk1"/>
              </a:buClr>
              <a:buNone/>
            </a:pPr>
            <a:r>
              <a:rPr lang="en-US" sz="8000" dirty="0">
                <a:sym typeface="Arial"/>
              </a:rPr>
              <a:t>Determine if a Section 508 exception applies; if not proceed to step 2</a:t>
            </a:r>
          </a:p>
          <a:p>
            <a:pPr lvl="1"/>
            <a:r>
              <a:rPr lang="en-US" sz="8000" dirty="0"/>
              <a:t>E202.3 National Security Systems </a:t>
            </a:r>
          </a:p>
          <a:p>
            <a:pPr lvl="1"/>
            <a:r>
              <a:rPr lang="en-US" sz="8000" dirty="0"/>
              <a:t>E202.4 Federal Contracts</a:t>
            </a:r>
          </a:p>
          <a:p>
            <a:pPr lvl="1"/>
            <a:r>
              <a:rPr lang="en-US" sz="8000" dirty="0"/>
              <a:t>E202.5 ICT Functions Located in Maintenance or Monitoring Spaces  (status indicators and operable parts)</a:t>
            </a:r>
            <a:endParaRPr lang="en-US" sz="8000" dirty="0">
              <a:sym typeface="Arial"/>
            </a:endParaRPr>
          </a:p>
          <a:p>
            <a:pPr marL="2286" indent="0">
              <a:lnSpc>
                <a:spcPct val="100000"/>
              </a:lnSpc>
              <a:buClr>
                <a:schemeClr val="dk1"/>
              </a:buClr>
              <a:buNone/>
            </a:pPr>
            <a:r>
              <a:rPr lang="en-US" sz="8800" b="1" dirty="0">
                <a:sym typeface="Arial"/>
              </a:rPr>
              <a:t>Step 2: Obtain an Accessibility Conformance Report (ACR)</a:t>
            </a:r>
            <a:endParaRPr lang="en-US" sz="8800" dirty="0">
              <a:sym typeface="Arial"/>
            </a:endParaRPr>
          </a:p>
          <a:p>
            <a:pPr marL="0" indent="0">
              <a:lnSpc>
                <a:spcPct val="100000"/>
              </a:lnSpc>
              <a:buClr>
                <a:schemeClr val="dk1"/>
              </a:buClr>
              <a:buNone/>
            </a:pPr>
            <a:r>
              <a:rPr lang="en-US" sz="8000" dirty="0">
                <a:sym typeface="Arial"/>
              </a:rPr>
              <a:t>Request ACR from vendor </a:t>
            </a:r>
          </a:p>
          <a:p>
            <a:pPr lvl="1" indent="-285750">
              <a:lnSpc>
                <a:spcPct val="100000"/>
              </a:lnSpc>
              <a:buClr>
                <a:schemeClr val="dk1"/>
              </a:buClr>
            </a:pPr>
            <a:r>
              <a:rPr lang="en-US" sz="8000" dirty="0">
                <a:sym typeface="Arial"/>
              </a:rPr>
              <a:t>ACR developed by vendor using the IT Industry Council’s Voluntary Product Accessibility Template (VPAT™) Version 2.x </a:t>
            </a:r>
          </a:p>
          <a:p>
            <a:pPr lvl="1" indent="-285750">
              <a:lnSpc>
                <a:spcPct val="100000"/>
              </a:lnSpc>
              <a:buClr>
                <a:schemeClr val="dk1"/>
              </a:buClr>
            </a:pPr>
            <a:r>
              <a:rPr lang="en-US" sz="8000" dirty="0"/>
              <a:t>NASA SEWP (GWAC) facilitates obtaining Accessibility Conformance Reports from Industry by requiring contract holders to provide reports at time of quote upon customer request</a:t>
            </a:r>
          </a:p>
          <a:p>
            <a:pPr marL="2286" indent="0">
              <a:lnSpc>
                <a:spcPct val="100000"/>
              </a:lnSpc>
              <a:spcAft>
                <a:spcPts val="450"/>
              </a:spcAft>
              <a:buClr>
                <a:schemeClr val="dk1"/>
              </a:buClr>
              <a:buNone/>
            </a:pPr>
            <a:r>
              <a:rPr lang="en-US" sz="8800" b="1" dirty="0">
                <a:sym typeface="Arial"/>
              </a:rPr>
              <a:t>Step 3: Evaluate ACR to determine overall level of conformance </a:t>
            </a:r>
          </a:p>
          <a:p>
            <a:pPr marL="259461" indent="-257175">
              <a:lnSpc>
                <a:spcPct val="100000"/>
              </a:lnSpc>
              <a:spcBef>
                <a:spcPts val="450"/>
              </a:spcBef>
              <a:buClr>
                <a:schemeClr val="dk1"/>
              </a:buClr>
            </a:pPr>
            <a:r>
              <a:rPr lang="en-US" sz="8000" dirty="0">
                <a:sym typeface="Arial"/>
              </a:rPr>
              <a:t>Full Conformance = all applicable technical standards are fully supported</a:t>
            </a:r>
          </a:p>
          <a:p>
            <a:pPr marL="259461" indent="-257175">
              <a:lnSpc>
                <a:spcPct val="100000"/>
              </a:lnSpc>
              <a:spcBef>
                <a:spcPts val="0"/>
              </a:spcBef>
              <a:buClr>
                <a:schemeClr val="dk1"/>
              </a:buClr>
            </a:pPr>
            <a:r>
              <a:rPr lang="en-US" sz="8000" dirty="0">
                <a:sym typeface="Arial"/>
              </a:rPr>
              <a:t>Partial Conformance = not all applicable standards are fully supported</a:t>
            </a:r>
          </a:p>
          <a:p>
            <a:pPr marL="259461" indent="-257175">
              <a:lnSpc>
                <a:spcPct val="100000"/>
              </a:lnSpc>
              <a:spcBef>
                <a:spcPts val="0"/>
              </a:spcBef>
              <a:buClr>
                <a:schemeClr val="dk1"/>
              </a:buClr>
            </a:pPr>
            <a:r>
              <a:rPr lang="en-US" sz="8000" dirty="0">
                <a:sym typeface="Arial"/>
              </a:rPr>
              <a:t>Non-Conformance = most applicable standards are not fully supported</a:t>
            </a:r>
          </a:p>
          <a:p>
            <a:pPr marL="2286" indent="0">
              <a:lnSpc>
                <a:spcPct val="100000"/>
              </a:lnSpc>
              <a:buClr>
                <a:schemeClr val="dk1"/>
              </a:buClr>
              <a:buNone/>
            </a:pPr>
            <a:endParaRPr lang="en-US" sz="8000" b="1" dirty="0">
              <a:sym typeface="Arial"/>
            </a:endParaRPr>
          </a:p>
          <a:p>
            <a:pPr marL="2286" indent="0">
              <a:lnSpc>
                <a:spcPct val="100000"/>
              </a:lnSpc>
              <a:buClr>
                <a:schemeClr val="dk1"/>
              </a:buClr>
              <a:buNone/>
            </a:pPr>
            <a:endParaRPr lang="en-US" sz="8000" dirty="0">
              <a:sym typeface="Arial"/>
            </a:endParaRPr>
          </a:p>
          <a:p>
            <a:pPr marL="2286" indent="0">
              <a:lnSpc>
                <a:spcPct val="100000"/>
              </a:lnSpc>
              <a:buClr>
                <a:schemeClr val="dk1"/>
              </a:buClr>
              <a:buNone/>
            </a:pPr>
            <a:endParaRPr lang="en-US" sz="5400" dirty="0">
              <a:sym typeface="Arial"/>
            </a:endParaRPr>
          </a:p>
        </p:txBody>
      </p:sp>
      <p:sp>
        <p:nvSpPr>
          <p:cNvPr id="4" name="Slide Number Placeholder 3"/>
          <p:cNvSpPr>
            <a:spLocks noGrp="1"/>
          </p:cNvSpPr>
          <p:nvPr>
            <p:ph type="sldNum" sz="quarter" idx="12"/>
          </p:nvPr>
        </p:nvSpPr>
        <p:spPr/>
        <p:txBody>
          <a:bodyPr/>
          <a:lstStyle/>
          <a:p>
            <a:fld id="{D23EE9D8-92CD-4694-BDB5-7F2BEF364392}" type="slidenum">
              <a:rPr lang="en-US" smtClean="0"/>
              <a:t>9</a:t>
            </a:fld>
            <a:endParaRPr lang="en-US"/>
          </a:p>
        </p:txBody>
      </p:sp>
    </p:spTree>
    <p:extLst>
      <p:ext uri="{BB962C8B-B14F-4D97-AF65-F5344CB8AC3E}">
        <p14:creationId xmlns:p14="http://schemas.microsoft.com/office/powerpoint/2010/main" val="2315523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D1E2BB92CBC144967077C2021A537D" ma:contentTypeVersion="14" ma:contentTypeDescription="Create a new document." ma:contentTypeScope="" ma:versionID="de4bbb3bc206fda04964b793aedbcf55">
  <xsd:schema xmlns:xsd="http://www.w3.org/2001/XMLSchema" xmlns:xs="http://www.w3.org/2001/XMLSchema" xmlns:p="http://schemas.microsoft.com/office/2006/metadata/properties" xmlns:ns1="http://schemas.microsoft.com/sharepoint/v3" xmlns:ns3="c852713b-0caa-4ac0-ba75-048f00e27b76" xmlns:ns4="a3f7648c-ef34-4383-9913-3e4132c38d7f" targetNamespace="http://schemas.microsoft.com/office/2006/metadata/properties" ma:root="true" ma:fieldsID="59a025d12abe93349f9494041339e252" ns1:_="" ns3:_="" ns4:_="">
    <xsd:import namespace="http://schemas.microsoft.com/sharepoint/v3"/>
    <xsd:import namespace="c852713b-0caa-4ac0-ba75-048f00e27b76"/>
    <xsd:import namespace="a3f7648c-ef34-4383-9913-3e4132c38d7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element ref="ns1:_ip_UnifiedCompliancePolicyProperties" minOccurs="0"/>
                <xsd:element ref="ns1:_ip_UnifiedCompliancePolicyUIAction" minOccurs="0"/>
                <xsd:element ref="ns3:MediaLengthInSecond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852713b-0caa-4ac0-ba75-048f00e27b7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3f7648c-ef34-4383-9913-3e4132c38d7f"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SharingHintHash" ma:index="2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ECD3BD-9F95-466E-9574-3350D012C5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852713b-0caa-4ac0-ba75-048f00e27b76"/>
    <ds:schemaRef ds:uri="a3f7648c-ef34-4383-9913-3e4132c38d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D74E69-2943-40BF-82AD-214C22E02274}">
  <ds:schemaRefs>
    <ds:schemaRef ds:uri="http://purl.org/dc/dcmitype/"/>
    <ds:schemaRef ds:uri="http://schemas.microsoft.com/office/infopath/2007/PartnerControls"/>
    <ds:schemaRef ds:uri="http://www.w3.org/XML/1998/namespace"/>
    <ds:schemaRef ds:uri="http://purl.org/dc/terms/"/>
    <ds:schemaRef ds:uri="a3f7648c-ef34-4383-9913-3e4132c38d7f"/>
    <ds:schemaRef ds:uri="http://schemas.microsoft.com/sharepoint/v3"/>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c852713b-0caa-4ac0-ba75-048f00e27b76"/>
  </ds:schemaRefs>
</ds:datastoreItem>
</file>

<file path=customXml/itemProps3.xml><?xml version="1.0" encoding="utf-8"?>
<ds:datastoreItem xmlns:ds="http://schemas.openxmlformats.org/officeDocument/2006/customXml" ds:itemID="{E2D66F1F-5EE6-4A86-83CE-D8814E5AAA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2340</TotalTime>
  <Words>1386</Words>
  <Application>Microsoft Office PowerPoint</Application>
  <PresentationFormat>On-screen Show (4:3)</PresentationFormat>
  <Paragraphs>138</Paragraphs>
  <Slides>12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  Ensuring Information and Communication Technology (ICT) Accessibility Throughout the Acquisition Lifecycle  Interagency Accessibility Forum October 12, 2021</vt:lpstr>
      <vt:lpstr>Agenda</vt:lpstr>
      <vt:lpstr>Section 508 Overview (1 of 3)</vt:lpstr>
      <vt:lpstr>Section 508 Overview (2 of 3)</vt:lpstr>
      <vt:lpstr>Section 508 Overview (3 of 3)</vt:lpstr>
      <vt:lpstr>Acquisition Overview (1 of 2)</vt:lpstr>
      <vt:lpstr>Acquisition Overview (2 of 2)</vt:lpstr>
      <vt:lpstr>New Contracting</vt:lpstr>
      <vt:lpstr>COTS Solutions (1 of 2)</vt:lpstr>
      <vt:lpstr>COTS Solutions (2 of 2)</vt:lpstr>
      <vt:lpstr>Best Practices</vt:lpstr>
      <vt:lpstr>Resources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Ensuring Information and Communication Technology (ICT) Accessibility Throughout the Acquisition Lifecycle</dc:title>
  <dc:creator>Visnansky, Gina M (GSFC-703.0)[ASRC PRIMUS SOLUTIONS]</dc:creator>
  <cp:lastModifiedBy>AntoniaHHarward</cp:lastModifiedBy>
  <cp:revision>93</cp:revision>
  <cp:lastPrinted>2021-09-27T16:12:01Z</cp:lastPrinted>
  <dcterms:created xsi:type="dcterms:W3CDTF">2014-06-30T16:46:26Z</dcterms:created>
  <dcterms:modified xsi:type="dcterms:W3CDTF">2021-10-08T14:27:18Z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0x0101002BD1E2BB92CBC144967077C2021A537D</vt:lpwstr>
  </property>
</Properties>
</file>