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8" r:id="rId5"/>
    <p:sldId id="264" r:id="rId6"/>
    <p:sldId id="267" r:id="rId7"/>
    <p:sldId id="265" r:id="rId8"/>
    <p:sldId id="269" r:id="rId9"/>
    <p:sldId id="266" r:id="rId10"/>
    <p:sldId id="270" r:id="rId11"/>
    <p:sldId id="272" r:id="rId12"/>
    <p:sldId id="262" r:id="rId13"/>
    <p:sldId id="263" r:id="rId14"/>
    <p:sldId id="271" r:id="rId15"/>
  </p:sldIdLst>
  <p:sldSz cx="12192000" cy="6858000"/>
  <p:notesSz cx="7010400" cy="9296400"/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MI+POWCECE2umM1c8Db0XP2b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6998" autoAdjust="0"/>
  </p:normalViewPr>
  <p:slideViewPr>
    <p:cSldViewPr snapToGrid="0">
      <p:cViewPr varScale="1">
        <p:scale>
          <a:sx n="86" d="100"/>
          <a:sy n="86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N/TXT/HTML/?uri=CELEX:32019L088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tsi.org/deliver/etsi_en/301500_301599/301549/03.02.01_60/en_301549v030201p.pdf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-board.gov/ic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508@access-board.gov" TargetMode="External"/><Relationship Id="rId3" Type="http://schemas.openxmlformats.org/officeDocument/2006/relationships/hyperlink" Target="https://www.w3.org/WAI/WCAG22/quickref/" TargetMode="External"/><Relationship Id="rId7" Type="http://schemas.openxmlformats.org/officeDocument/2006/relationships/hyperlink" Target="mailto:section.508@gsa.gov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scode.house.gov/view.xhtml?hl=false&amp;edition=prelim&amp;req=granuleid%3AUSC-prelim-title29-section794d&amp;num=0&amp;saved=%7CZ3JhbnVsZWlkOlVTQy1wcmVsaW0tdGl0bGUyOS1zZWN0aW9uNzk0ZC0x%7C%7C%7C0%7Cfalse%7Cprelim" TargetMode="External"/><Relationship Id="rId5" Type="http://schemas.openxmlformats.org/officeDocument/2006/relationships/hyperlink" Target="https://www.access-board.gov/ict/" TargetMode="External"/><Relationship Id="rId4" Type="http://schemas.openxmlformats.org/officeDocument/2006/relationships/hyperlink" Target="https://www.section508.gov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a.gov/" TargetMode="External"/><Relationship Id="rId3" Type="http://schemas.openxmlformats.org/officeDocument/2006/relationships/hyperlink" Target="https://www.ada.gov/resources/2024-03-08-web-rule/" TargetMode="External"/><Relationship Id="rId7" Type="http://schemas.openxmlformats.org/officeDocument/2006/relationships/hyperlink" Target="https://www.ada.gov/law-and-regs/regulations/title-ii-2010-regulations/#-35200-requirements-for-web-and-mobile-accessibilit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hkhIGSvJC2o" TargetMode="External"/><Relationship Id="rId5" Type="http://schemas.openxmlformats.org/officeDocument/2006/relationships/hyperlink" Target="https://www.ada.gov/resources/web-rule-first-steps/" TargetMode="External"/><Relationship Id="rId4" Type="http://schemas.openxmlformats.org/officeDocument/2006/relationships/hyperlink" Target="https://www.ada.gov/resources/small-entity-compliance-guide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.justice.gc.ca/eng/acts/A-0.6/page-1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ccessible.canada.ca/en-301-549-accessibility-requirements-ict-products-and-services-1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-lois.justice.gc.ca/eng/acts/A-0.6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anadagazette.gc.ca/rp-pr/p1/2024/2024-12-21/html/reg5-eng.html" TargetMode="External"/><Relationship Id="rId5" Type="http://schemas.openxmlformats.org/officeDocument/2006/relationships/hyperlink" Target="https://laws-lois.justice.gc.ca/eng/regulations/SOR-2021-241/index.html" TargetMode="External"/><Relationship Id="rId4" Type="http://schemas.openxmlformats.org/officeDocument/2006/relationships/hyperlink" Target="https://www.canada.ca/en/employment-social-development/programs/accessible-canada/act-summary.html#h2.04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EAA: </a:t>
            </a:r>
            <a:r>
              <a:rPr lang="en-US" dirty="0">
                <a:hlinkClick r:id="rId3"/>
              </a:rPr>
              <a:t>https://eur-lex.europa.eu/legal-content/EN/TXT/HTML/?uri=CELEX:32019L0882</a:t>
            </a:r>
            <a:endParaRPr lang="en-US" dirty="0"/>
          </a:p>
          <a:p>
            <a:r>
              <a:rPr lang="en-US" dirty="0"/>
              <a:t>EN301549 NB current version, update foreseen in 2026: </a:t>
            </a:r>
            <a:r>
              <a:rPr lang="en-US" dirty="0">
                <a:hlinkClick r:id="rId4"/>
              </a:rPr>
              <a:t>https://www.etsi.org/deliver/etsi_en/301500_301599/301549/03.02.01_60/en_301549v030201p.pdf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4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29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50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1" dirty="0"/>
              <a:t>Technical Standards developed</a:t>
            </a:r>
            <a:r>
              <a:rPr lang="en-US" dirty="0"/>
              <a:t> by the U.S. Access Board (</a:t>
            </a:r>
            <a:r>
              <a:rPr lang="en-US" dirty="0">
                <a:hlinkClick r:id="rId3"/>
              </a:rPr>
              <a:t>www.access-board.gov/ict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93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How to Meet WCAG</a:t>
            </a:r>
            <a:r>
              <a:rPr lang="en-US" dirty="0"/>
              <a:t> – Success Criteria, Understanding, Techniques: </a:t>
            </a:r>
            <a:r>
              <a:rPr lang="en-US" dirty="0">
                <a:hlinkClick r:id="rId3"/>
              </a:rPr>
              <a:t>https://www.w3.org/WAI/WCAG22/quickref/</a:t>
            </a:r>
            <a:endParaRPr lang="en-US" dirty="0"/>
          </a:p>
          <a:p>
            <a:r>
              <a:rPr lang="en-US" dirty="0">
                <a:hlinkClick r:id="rId4"/>
              </a:rPr>
              <a:t>Section508.gov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Section 508 Technical Standards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https://www.access-board.gov/ict/</a:t>
            </a:r>
            <a:endParaRPr lang="en-US" dirty="0"/>
          </a:p>
          <a:p>
            <a:r>
              <a:rPr lang="en-US" dirty="0">
                <a:hlinkClick r:id="rId6"/>
              </a:rPr>
              <a:t>29 USC 794d: Electronic and information technology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https://uscode.house.gov/view.xhtml?hl=false&amp;edition=prelim&amp;req=granuleid%3AUSC-prelim-title29-section794d&amp;num=0&amp;saved=%7CZ3JhbnVsZWlkOlVTQy1wcmVsaW0tdGl0bGUyOS1zZWN0aW9uNzk0ZC0x%7C%7C%7C0%7Cfalse%7Cprelim</a:t>
            </a:r>
            <a:endParaRPr lang="en-US" dirty="0"/>
          </a:p>
          <a:p>
            <a:r>
              <a:rPr lang="en-US" dirty="0"/>
              <a:t>Technical Assistance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section.508@gsa.gov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508@access-board.gov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84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3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2E51"/>
                </a:solidFill>
                <a:effectLst/>
                <a:latin typeface="+mn-lt"/>
                <a:hlinkClick r:id="rId3"/>
              </a:rPr>
              <a:t>Fact Sheet</a:t>
            </a:r>
            <a:r>
              <a:rPr lang="en-US" b="0" i="0" dirty="0">
                <a:solidFill>
                  <a:srgbClr val="2E2E2A"/>
                </a:solidFill>
                <a:effectLst/>
                <a:latin typeface="+mn-lt"/>
              </a:rPr>
              <a:t>: This document provides a high-level summary of the rule. It is designed to provide an overview of the rule’s main requirements for state and local governments: </a:t>
            </a:r>
            <a:r>
              <a:rPr lang="en-US" dirty="0">
                <a:hlinkClick r:id="rId3"/>
              </a:rPr>
              <a:t>https://www.ada.gov/resources/2024-03-08-web-rule/</a:t>
            </a:r>
            <a:endParaRPr lang="en-US" b="0" i="0" dirty="0">
              <a:solidFill>
                <a:srgbClr val="2E2E2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2E51"/>
                </a:solidFill>
                <a:effectLst/>
                <a:latin typeface="+mn-lt"/>
                <a:hlinkClick r:id="rId4"/>
              </a:rPr>
              <a:t>Small Entity Compliance Guide</a:t>
            </a:r>
            <a:r>
              <a:rPr lang="en-US" b="0" i="0" dirty="0">
                <a:solidFill>
                  <a:srgbClr val="2E2E2A"/>
                </a:solidFill>
                <a:effectLst/>
                <a:latin typeface="+mn-lt"/>
              </a:rPr>
              <a:t>: The Department issued a guide to assist small entities in complying with the rule: https://www.ada.gov/resources/small-entity-compliance-guide/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2E51"/>
                </a:solidFill>
                <a:effectLst/>
                <a:latin typeface="+mn-lt"/>
                <a:hlinkClick r:id="rId5"/>
              </a:rPr>
              <a:t>Planning for Compliance</a:t>
            </a:r>
            <a:r>
              <a:rPr lang="en-US" b="0" i="0" dirty="0">
                <a:solidFill>
                  <a:srgbClr val="2E2E2A"/>
                </a:solidFill>
                <a:effectLst/>
                <a:latin typeface="+mn-lt"/>
              </a:rPr>
              <a:t>: This resource includes suggested steps that ADA Coordinators and others may want to take to prepare their state or local governments to comply with the rule: </a:t>
            </a:r>
            <a:r>
              <a:rPr lang="en-US" dirty="0">
                <a:hlinkClick r:id="rId5"/>
              </a:rPr>
              <a:t>https://www.ada.gov/resources/web-rule-first-steps/</a:t>
            </a:r>
            <a:endParaRPr lang="en-US" b="0" i="0" dirty="0">
              <a:solidFill>
                <a:srgbClr val="2E2E2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6"/>
              </a:rPr>
              <a:t>Webinar: Americans with Disabilities Act Title II Web &amp; Mobile Application Accessibility Rule</a:t>
            </a:r>
            <a:r>
              <a:rPr lang="en-US" dirty="0">
                <a:latin typeface="+mn-lt"/>
              </a:rPr>
              <a:t>: </a:t>
            </a:r>
            <a:r>
              <a:rPr lang="en-US" dirty="0">
                <a:hlinkClick r:id="rId6"/>
              </a:rPr>
              <a:t>https://www.youtube.com/watch?v=hkhIGSvJC2o</a:t>
            </a:r>
            <a:endParaRPr lang="en-US" b="0" i="0" dirty="0">
              <a:solidFill>
                <a:srgbClr val="2E2E2A"/>
              </a:solidFill>
              <a:effectLst/>
              <a:latin typeface="+mn-lt"/>
            </a:endParaRPr>
          </a:p>
          <a:p>
            <a:r>
              <a:rPr lang="en-US" dirty="0">
                <a:hlinkClick r:id="rId7"/>
              </a:rPr>
              <a:t>ADA Subpart H —Web and Mobile Accessibility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https://www.ada.gov/law-and-regs/regulations/title-ii-2010-regulations/#-35200-requirements-for-web-and-mobile-accessibility</a:t>
            </a:r>
            <a:endParaRPr lang="en-US" b="0" i="0" dirty="0">
              <a:solidFill>
                <a:srgbClr val="162E51"/>
              </a:solidFill>
              <a:effectLst/>
              <a:latin typeface="+mn-lt"/>
              <a:hlinkClick r:id="rId3"/>
            </a:endParaRPr>
          </a:p>
          <a:p>
            <a:r>
              <a:rPr lang="en-US" dirty="0">
                <a:latin typeface="+mn-lt"/>
                <a:hlinkClick r:id="rId8"/>
              </a:rPr>
              <a:t>www.ada.gov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38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Overview: </a:t>
            </a:r>
            <a:r>
              <a:rPr lang="en-CA" sz="1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</a:t>
            </a:r>
            <a:r>
              <a:rPr lang="en-CA" sz="1600" i="1" u="sng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hlinkClick r:id="rId3"/>
              </a:rPr>
              <a:t>Accessible Canada Act</a:t>
            </a:r>
            <a:r>
              <a:rPr lang="en-CA" sz="1600" u="sng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r>
              <a:rPr lang="en-CA" sz="1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is a law passed in 2019 to make Canada barrier-free by January 1, 2040: </a:t>
            </a:r>
            <a:r>
              <a:rPr lang="en-US" dirty="0">
                <a:hlinkClick r:id="rId3"/>
              </a:rPr>
              <a:t>https://laws.justice.gc.ca/eng/acts/A-0.6/page-1.html</a:t>
            </a:r>
            <a:endParaRPr lang="en-CA" dirty="0">
              <a:solidFill>
                <a:srgbClr val="006197"/>
              </a:solidFill>
              <a:latin typeface="Arial" panose="020B0604020202020204" pitchFamily="34" charset="0"/>
              <a:ea typeface="Aptos" panose="020B0004020202020204" pitchFamily="34" charset="0"/>
            </a:endParaRPr>
          </a:p>
          <a:p>
            <a:r>
              <a:rPr lang="en-US" b="1" dirty="0"/>
              <a:t>Technical Standards developed</a:t>
            </a:r>
            <a:r>
              <a:rPr lang="en-US" dirty="0"/>
              <a:t> by </a:t>
            </a:r>
            <a:r>
              <a:rPr lang="en-US" dirty="0">
                <a:hlinkClick r:id="rId4"/>
              </a:rPr>
              <a:t>Accessibility Standards Canada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https://accessible.canada.ca/en-301-549-accessibility-requirements-ict-products-and-services-1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3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600" dirty="0">
                <a:hlinkClick r:id="rId3"/>
              </a:rPr>
              <a:t>Accessible Canada Act</a:t>
            </a:r>
            <a:r>
              <a:rPr lang="en-CA" sz="1600" dirty="0"/>
              <a:t>: </a:t>
            </a:r>
            <a:r>
              <a:rPr lang="en-US" dirty="0">
                <a:hlinkClick r:id="rId3"/>
              </a:rPr>
              <a:t>https://laws-lois.justice.gc.ca/eng/acts/A-0.6/</a:t>
            </a:r>
            <a:endParaRPr lang="en-CA" dirty="0"/>
          </a:p>
          <a:p>
            <a:r>
              <a:rPr lang="en-CA" sz="1600" u="sng" kern="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hlinkClick r:id="rId4"/>
              </a:rPr>
              <a:t>Summary of the Accessible Canada Act - Canada.ca</a:t>
            </a:r>
            <a:r>
              <a:rPr lang="en-CA" sz="1600" u="sng" kern="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: </a:t>
            </a:r>
            <a:r>
              <a:rPr lang="en-US" dirty="0">
                <a:hlinkClick r:id="rId4"/>
              </a:rPr>
              <a:t>https://www.canada.ca/en/employment-social-development/programs/accessible-canada/act-summary.html#h2.04</a:t>
            </a:r>
            <a:endParaRPr lang="en-CA" sz="1600" u="sng" kern="0" dirty="0">
              <a:solidFill>
                <a:srgbClr val="467886"/>
              </a:solidFill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r>
              <a:rPr lang="en-US" sz="1600" dirty="0">
                <a:hlinkClick r:id="rId5"/>
              </a:rPr>
              <a:t>Accessible Canada Regulations</a:t>
            </a:r>
            <a:r>
              <a:rPr lang="en-US" sz="1600" dirty="0"/>
              <a:t>: </a:t>
            </a:r>
            <a:r>
              <a:rPr lang="en-US" dirty="0">
                <a:hlinkClick r:id="rId5"/>
              </a:rPr>
              <a:t>https://laws-lois.justice.gc.ca/eng/regulations/SOR-2021-241/index.html</a:t>
            </a:r>
            <a:endParaRPr lang="en-US" sz="1600" dirty="0"/>
          </a:p>
          <a:p>
            <a:r>
              <a:rPr lang="en-CA" sz="1600" u="sng" kern="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hlinkClick r:id="rId6" tooltip="https://canadagazette.gc.ca/rp-pr/p1/2024/2024-12-21/html/reg5-eng.html"/>
              </a:rPr>
              <a:t>Canada Gazette, Part 1, Volume 158, Number 51: Regulations Amending the Accessible Canada Regulations</a:t>
            </a:r>
            <a:r>
              <a:rPr lang="en-CA" sz="1600" u="sng" kern="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r>
              <a:rPr lang="en-CA" sz="1600" u="sng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(Draft regulations): </a:t>
            </a:r>
            <a:r>
              <a:rPr lang="en-US" dirty="0">
                <a:hlinkClick r:id="rId6"/>
              </a:rPr>
              <a:t>https://canadagazette.gc.ca/rp-pr/p1/2024/2024-12-21/html/reg5-eng.html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78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3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>
            <a:spLocks noGrp="1"/>
          </p:cNvSpPr>
          <p:nvPr>
            <p:ph type="pic" idx="2"/>
          </p:nvPr>
        </p:nvSpPr>
        <p:spPr>
          <a:xfrm>
            <a:off x="3044791" y="1072642"/>
            <a:ext cx="6102417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523998" y="322338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5315013" y="4514847"/>
            <a:ext cx="1561974" cy="0"/>
          </a:xfrm>
          <a:prstGeom prst="straightConnector1">
            <a:avLst/>
          </a:prstGeom>
          <a:noFill/>
          <a:ln w="9525" cap="flat" cmpd="sng">
            <a:solidFill>
              <a:srgbClr val="0E87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240086" y="4654423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 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731520" y="1188720"/>
            <a:ext cx="10721705" cy="497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508001" y="2305250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rgbClr val="0E87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0636E-CC2B-9543-64E3-C075106EB6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466388" y="63500"/>
            <a:ext cx="1697037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 | Non classifié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N/TXT/HTML/?uri=CELEX:32019L088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tsi.org/deliver/etsi_en/301500_301599/301549/03.02.01_60/en_301549v030201p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-board.gov/i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508@access-board.gov" TargetMode="External"/><Relationship Id="rId3" Type="http://schemas.openxmlformats.org/officeDocument/2006/relationships/hyperlink" Target="https://www.w3.org/WAI/WCAG22/quickref/" TargetMode="External"/><Relationship Id="rId7" Type="http://schemas.openxmlformats.org/officeDocument/2006/relationships/hyperlink" Target="mailto:section.508@gsa.go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code.house.gov/view.xhtml?hl=false&amp;edition=prelim&amp;req=granuleid%3AUSC-prelim-title29-section794d&amp;num=0&amp;saved=%7CZ3JhbnVsZWlkOlVTQy1wcmVsaW0tdGl0bGUyOS1zZWN0aW9uNzk0ZC0x%7C%7C%7C0%7Cfalse%7Cprelim" TargetMode="External"/><Relationship Id="rId5" Type="http://schemas.openxmlformats.org/officeDocument/2006/relationships/hyperlink" Target="https://www.access-board.gov/ict/" TargetMode="External"/><Relationship Id="rId4" Type="http://schemas.openxmlformats.org/officeDocument/2006/relationships/hyperlink" Target="https://www.section508.go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a.gov/" TargetMode="External"/><Relationship Id="rId3" Type="http://schemas.openxmlformats.org/officeDocument/2006/relationships/hyperlink" Target="https://www.ada.gov/resources/2024-03-08-web-rule/" TargetMode="External"/><Relationship Id="rId7" Type="http://schemas.openxmlformats.org/officeDocument/2006/relationships/hyperlink" Target="https://www.ada.gov/law-and-regs/regulations/title-ii-2010-regulations/#-35200-requirements-for-web-and-mobile-accessibil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khIGSvJC2o" TargetMode="External"/><Relationship Id="rId5" Type="http://schemas.openxmlformats.org/officeDocument/2006/relationships/hyperlink" Target="https://www.ada.gov/resources/web-rule-first-steps/" TargetMode="External"/><Relationship Id="rId4" Type="http://schemas.openxmlformats.org/officeDocument/2006/relationships/hyperlink" Target="https://www.ada.gov/resources/small-entity-compliance-guid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.justice.gc.ca/eng/acts/A-0.6/page-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cessible.canada.ca/en-301-549-accessibility-requirements-ict-products-and-services-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-lois.justice.gc.ca/eng/acts/A-0.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nadagazette.gc.ca/rp-pr/p1/2024/2024-12-21/html/reg5-eng.html" TargetMode="External"/><Relationship Id="rId5" Type="http://schemas.openxmlformats.org/officeDocument/2006/relationships/hyperlink" Target="https://laws-lois.justice.gc.ca/eng/regulations/SOR-2021-241/index.html" TargetMode="External"/><Relationship Id="rId4" Type="http://schemas.openxmlformats.org/officeDocument/2006/relationships/hyperlink" Target="https://www.canada.ca/en/employment-social-development/programs/accessible-canada/act-summary.html#h2.0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 descr="Interagency Accessibility Forum and logo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7" r="67"/>
          <a:stretch/>
        </p:blipFill>
        <p:spPr>
          <a:xfrm>
            <a:off x="3044791" y="1092332"/>
            <a:ext cx="610241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1523998" y="322338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Journey Through Global Accessibility Laws</a:t>
            </a:r>
            <a:endParaRPr dirty="0"/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3240086" y="4654423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May 21,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CF9C-AA7D-9644-582F-C0DB6587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8C02D-146D-43D3-FE77-B0BAAA975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EAA</a:t>
            </a:r>
            <a:endParaRPr lang="en-US" dirty="0"/>
          </a:p>
          <a:p>
            <a:r>
              <a:rPr lang="en-US" dirty="0">
                <a:hlinkClick r:id="rId4"/>
              </a:rPr>
              <a:t>EN301549</a:t>
            </a:r>
            <a:r>
              <a:rPr lang="en-US" dirty="0"/>
              <a:t> NB current version, update foreseen in 2026</a:t>
            </a:r>
          </a:p>
        </p:txBody>
      </p:sp>
    </p:spTree>
    <p:extLst>
      <p:ext uri="{BB962C8B-B14F-4D97-AF65-F5344CB8AC3E}">
        <p14:creationId xmlns:p14="http://schemas.microsoft.com/office/powerpoint/2010/main" val="219343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0690E7-3BFC-D4D3-18FB-621A2D08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&amp; Differences</a:t>
            </a:r>
          </a:p>
        </p:txBody>
      </p:sp>
    </p:spTree>
    <p:extLst>
      <p:ext uri="{BB962C8B-B14F-4D97-AF65-F5344CB8AC3E}">
        <p14:creationId xmlns:p14="http://schemas.microsoft.com/office/powerpoint/2010/main" val="394073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03FA-8807-DDF9-9A47-26706621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FA37-BBC6-3C18-A710-539F033EE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508: U.S. federal agencies</a:t>
            </a:r>
          </a:p>
          <a:p>
            <a:r>
              <a:rPr lang="en-US" dirty="0"/>
              <a:t>ADA Title II Web and Mobile Accessibility: U.S. state and local governments</a:t>
            </a:r>
          </a:p>
          <a:p>
            <a:r>
              <a:rPr lang="en-US" dirty="0"/>
              <a:t>Accessible Canada Act: Canadian federal organizations</a:t>
            </a:r>
          </a:p>
          <a:p>
            <a:r>
              <a:rPr lang="en-US" dirty="0"/>
              <a:t>European Accessibility Act: Certain products and services on the EU market (no matter where the economic operator </a:t>
            </a:r>
            <a:r>
              <a:rPr lang="en-US"/>
              <a:t>is headquartered)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D991-3C94-658E-0FED-18CCE22B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2891-C1B0-58BA-9BAB-C240B53B8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508: January 18, 2018 (latest update)</a:t>
            </a:r>
          </a:p>
          <a:p>
            <a:r>
              <a:rPr lang="en-US" dirty="0"/>
              <a:t>ADA Title II: April 2026 or April 2027, depending on government size</a:t>
            </a:r>
          </a:p>
          <a:p>
            <a:r>
              <a:rPr lang="en-US" dirty="0"/>
              <a:t>Accessible Canada Act: July 11, 2019</a:t>
            </a:r>
          </a:p>
          <a:p>
            <a:r>
              <a:rPr lang="en-US" dirty="0"/>
              <a:t>European Accessibility Act: June 28, 2025</a:t>
            </a:r>
          </a:p>
        </p:txBody>
      </p:sp>
    </p:spTree>
    <p:extLst>
      <p:ext uri="{BB962C8B-B14F-4D97-AF65-F5344CB8AC3E}">
        <p14:creationId xmlns:p14="http://schemas.microsoft.com/office/powerpoint/2010/main" val="38533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4B5519-0A1F-CAFD-D70D-19D6022A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48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C70B-BF71-DAFE-4A39-2191F361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A8F5-5B39-494F-DB0A-06A7B3958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Your Tour Guides:</a:t>
            </a:r>
          </a:p>
          <a:p>
            <a:r>
              <a:rPr lang="en-US" dirty="0"/>
              <a:t>Kathy Eng: Access Board/ US federal government</a:t>
            </a:r>
          </a:p>
          <a:p>
            <a:r>
              <a:rPr lang="en-US" dirty="0"/>
              <a:t>Jessie Weber: Brown, Goldstein &amp; Levy, LLP / Law Firm</a:t>
            </a:r>
          </a:p>
          <a:p>
            <a:r>
              <a:rPr lang="en-US" dirty="0"/>
              <a:t>Nadine Charron: Shared Services Canada/ Government of Canada</a:t>
            </a:r>
          </a:p>
          <a:p>
            <a:r>
              <a:rPr lang="en-US" dirty="0"/>
              <a:t>Susanna Laurin: Funka Foundation, IAAP EU,  ETSI/CEN/CENELEC eAccessibility JTB Chair</a:t>
            </a:r>
          </a:p>
        </p:txBody>
      </p:sp>
    </p:spTree>
    <p:extLst>
      <p:ext uri="{BB962C8B-B14F-4D97-AF65-F5344CB8AC3E}">
        <p14:creationId xmlns:p14="http://schemas.microsoft.com/office/powerpoint/2010/main" val="39426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EB25-4B93-59BA-A420-B5F9C6C0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508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040C-779C-09D1-513E-F49BC55D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1188720"/>
            <a:ext cx="10989425" cy="4976601"/>
          </a:xfrm>
        </p:spPr>
        <p:txBody>
          <a:bodyPr/>
          <a:lstStyle/>
          <a:p>
            <a:r>
              <a:rPr lang="en-US" b="1" dirty="0"/>
              <a:t>Overview: </a:t>
            </a:r>
            <a:r>
              <a:rPr lang="en-US" dirty="0"/>
              <a:t>Part of the Rehabilitation Act of 1973, amended in 1998</a:t>
            </a:r>
            <a:endParaRPr lang="en-US" b="1" dirty="0"/>
          </a:p>
          <a:p>
            <a:r>
              <a:rPr lang="en-US" b="1" dirty="0"/>
              <a:t>Applicability:</a:t>
            </a:r>
            <a:r>
              <a:rPr lang="en-US" dirty="0"/>
              <a:t> ICT developed, used, maintained, or procured by US Federal agencies</a:t>
            </a:r>
          </a:p>
          <a:p>
            <a:r>
              <a:rPr lang="en-US" b="1" dirty="0"/>
              <a:t>Effective Date(s)</a:t>
            </a:r>
            <a:r>
              <a:rPr lang="en-US" dirty="0"/>
              <a:t>: 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January 18, 2018 (latest update); August 2000 (original)</a:t>
            </a:r>
          </a:p>
          <a:p>
            <a:r>
              <a:rPr lang="en-US" b="1" dirty="0"/>
              <a:t>Technical Standards developed</a:t>
            </a:r>
            <a:r>
              <a:rPr lang="en-US" dirty="0"/>
              <a:t> by the U.S. Access Board (</a:t>
            </a:r>
            <a:r>
              <a:rPr lang="en-US" dirty="0">
                <a:hlinkClick r:id="rId3"/>
              </a:rPr>
              <a:t>www.access-board.gov/ict</a:t>
            </a:r>
            <a:r>
              <a:rPr lang="en-US" dirty="0"/>
              <a:t>) 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Electronic Content, Software, Hardware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WCAG version: 2.0 Level AA, Conforming Alternate Version (IBR)</a:t>
            </a:r>
          </a:p>
          <a:p>
            <a:r>
              <a:rPr lang="en-US" b="1" dirty="0"/>
              <a:t>Enforcement &amp; Penalties</a:t>
            </a:r>
            <a:r>
              <a:rPr lang="en-US" dirty="0"/>
              <a:t>: file complaints with agency; remedies, procedures, and rights available to any individual with a disability filing a complaint</a:t>
            </a:r>
          </a:p>
          <a:p>
            <a:r>
              <a:rPr lang="en-US" b="1" dirty="0"/>
              <a:t>ICT Examples</a:t>
            </a:r>
            <a:r>
              <a:rPr lang="en-US" dirty="0"/>
              <a:t>: 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Websites (national parks, employee records, etc.), Documents (forms, trainings, etc.), Software (mobile passport app, authoring tools, etc.), Hardware (kiosks, printers, etc.)</a:t>
            </a:r>
          </a:p>
          <a:p>
            <a:r>
              <a:rPr lang="en-US" b="1" dirty="0"/>
              <a:t>Exceptions</a:t>
            </a:r>
            <a:r>
              <a:rPr lang="en-US" dirty="0"/>
              <a:t>: Undue Burden, Fundamental Alterations, Best Meets</a:t>
            </a:r>
          </a:p>
        </p:txBody>
      </p:sp>
    </p:spTree>
    <p:extLst>
      <p:ext uri="{BB962C8B-B14F-4D97-AF65-F5344CB8AC3E}">
        <p14:creationId xmlns:p14="http://schemas.microsoft.com/office/powerpoint/2010/main" val="364075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3AB8-1AEC-9D70-FAFB-74513A61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508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1A62-03F9-1000-7EC0-714D3E635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How to Meet WCAG</a:t>
            </a:r>
            <a:r>
              <a:rPr lang="en-US" dirty="0"/>
              <a:t> – Success Criteria, Understanding, Techniques</a:t>
            </a:r>
          </a:p>
          <a:p>
            <a:r>
              <a:rPr lang="en-US" dirty="0">
                <a:hlinkClick r:id="rId4"/>
              </a:rPr>
              <a:t>Section508.gov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Section 508 Technical Standards</a:t>
            </a:r>
            <a:endParaRPr lang="en-US" dirty="0"/>
          </a:p>
          <a:p>
            <a:r>
              <a:rPr lang="en-US" dirty="0">
                <a:hlinkClick r:id="rId6"/>
              </a:rPr>
              <a:t>29 USC 794d: Electronic and information technology</a:t>
            </a:r>
            <a:endParaRPr lang="en-US" dirty="0"/>
          </a:p>
          <a:p>
            <a:r>
              <a:rPr lang="en-US" dirty="0"/>
              <a:t>Technical Assistance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section.508@gsa.gov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508@access-board.gov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2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4FA9-7AC7-3CD8-6CC9-2D24ED80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Title 2 Web &amp; Mobile 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BB3C-FB7C-591B-C07E-C7B42DD8A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Overview:</a:t>
            </a:r>
            <a:r>
              <a:rPr lang="en-US" dirty="0"/>
              <a:t> Part of the Americans with Disabilities Act (ADA), focusing on state and local government services</a:t>
            </a:r>
          </a:p>
          <a:p>
            <a:r>
              <a:rPr lang="en-US" b="1" dirty="0"/>
              <a:t>Applicability: </a:t>
            </a:r>
            <a:r>
              <a:rPr lang="en-US" dirty="0"/>
              <a:t>all state and local governments (which includes any agencies or departments of state or local governments) as well as special purpose districts, Amtrak, and other commuter authorities.</a:t>
            </a:r>
          </a:p>
          <a:p>
            <a:r>
              <a:rPr lang="en-US" b="1" dirty="0"/>
              <a:t>Effective Date(s)</a:t>
            </a:r>
            <a:r>
              <a:rPr lang="en-US" dirty="0"/>
              <a:t>: 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Depends on government size: (50,000+) April 2026;  (special districts, &gt;50,000) April 2027</a:t>
            </a:r>
          </a:p>
          <a:p>
            <a:r>
              <a:rPr lang="en-US" b="1" dirty="0"/>
              <a:t>Technical Standards developed</a:t>
            </a:r>
            <a:r>
              <a:rPr lang="en-US" dirty="0"/>
              <a:t> by the U.S. Department of Justice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WCAG version: 2.1 Level AA, Conforming Alternate Version (limited)</a:t>
            </a:r>
          </a:p>
          <a:p>
            <a:r>
              <a:rPr lang="en-US" b="1" dirty="0"/>
              <a:t>Enforcement &amp; Penalties</a:t>
            </a:r>
            <a:r>
              <a:rPr lang="en-US" dirty="0"/>
              <a:t>: primarily DOJ, DOE (educational institutions), and others</a:t>
            </a:r>
          </a:p>
          <a:p>
            <a:r>
              <a:rPr lang="en-US" b="1" dirty="0"/>
              <a:t>Covered ICT Examples</a:t>
            </a:r>
            <a:r>
              <a:rPr lang="en-US" dirty="0"/>
              <a:t>: Websites (county library, public school LMS), Mobile Apps (city parking app)</a:t>
            </a:r>
            <a:endParaRPr lang="en-US" b="1" dirty="0"/>
          </a:p>
          <a:p>
            <a:r>
              <a:rPr lang="en-US" b="1" dirty="0"/>
              <a:t>Exceptions</a:t>
            </a:r>
            <a:r>
              <a:rPr lang="en-US" dirty="0"/>
              <a:t>: 1. Archived web content, 2. Preexisting conventional electronic documents, 3. Content posted by a third party where the third party is not posting due to contractual, licensing, or other arrangements with a public entity, 4. Individualized documents that are password-protected, 5. Preexisting social media posts. </a:t>
            </a:r>
          </a:p>
        </p:txBody>
      </p:sp>
    </p:spTree>
    <p:extLst>
      <p:ext uri="{BB962C8B-B14F-4D97-AF65-F5344CB8AC3E}">
        <p14:creationId xmlns:p14="http://schemas.microsoft.com/office/powerpoint/2010/main" val="404988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16F9-342C-E5A2-C040-646DEA2A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B2D4-42E7-ABE7-C92F-26917499E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2E51"/>
                </a:solidFill>
                <a:effectLst/>
                <a:latin typeface="+mn-lt"/>
                <a:hlinkClick r:id="rId3"/>
              </a:rPr>
              <a:t>Fact Sheet</a:t>
            </a:r>
            <a:r>
              <a:rPr lang="en-US" b="0" i="0" dirty="0">
                <a:solidFill>
                  <a:srgbClr val="2E2E2A"/>
                </a:solidFill>
                <a:effectLst/>
                <a:latin typeface="+mn-lt"/>
              </a:rPr>
              <a:t>: This document provides a high-level summary of the rule. It is designed to provide an overview of the rule’s main requirements for state and local governments.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2E51"/>
                </a:solidFill>
                <a:effectLst/>
                <a:latin typeface="+mn-lt"/>
                <a:hlinkClick r:id="rId4"/>
              </a:rPr>
              <a:t>Small Entity Compliance Guide</a:t>
            </a:r>
            <a:r>
              <a:rPr lang="en-US" b="0" i="0" dirty="0">
                <a:solidFill>
                  <a:srgbClr val="2E2E2A"/>
                </a:solidFill>
                <a:effectLst/>
                <a:latin typeface="+mn-lt"/>
              </a:rPr>
              <a:t>: The Department issued a guide to assist small entities in complying with the rule.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2E51"/>
                </a:solidFill>
                <a:effectLst/>
                <a:latin typeface="+mn-lt"/>
                <a:hlinkClick r:id="rId5"/>
              </a:rPr>
              <a:t>Planning for Compliance</a:t>
            </a:r>
            <a:r>
              <a:rPr lang="en-US" b="0" i="0" dirty="0">
                <a:solidFill>
                  <a:srgbClr val="2E2E2A"/>
                </a:solidFill>
                <a:effectLst/>
                <a:latin typeface="+mn-lt"/>
              </a:rPr>
              <a:t>: This resource includes suggested steps that ADA Coordinators and others may want to take to prepare their state or local governments to comply with the rule.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6"/>
              </a:rPr>
              <a:t>Webinar: Americans with Disabilities Act Title II Web &amp; Mobile Application Accessibility Rule</a:t>
            </a:r>
            <a:endParaRPr lang="en-US" b="0" i="0" dirty="0">
              <a:solidFill>
                <a:srgbClr val="2E2E2A"/>
              </a:solidFill>
              <a:effectLst/>
              <a:latin typeface="+mn-lt"/>
            </a:endParaRPr>
          </a:p>
          <a:p>
            <a:r>
              <a:rPr lang="en-US" dirty="0">
                <a:hlinkClick r:id="rId7"/>
              </a:rPr>
              <a:t>ADA Subpart H —Web and Mobile Accessibility</a:t>
            </a:r>
            <a:endParaRPr lang="en-US" b="0" i="0" dirty="0">
              <a:solidFill>
                <a:srgbClr val="162E51"/>
              </a:solidFill>
              <a:effectLst/>
              <a:latin typeface="+mn-lt"/>
              <a:hlinkClick r:id="rId3"/>
            </a:endParaRPr>
          </a:p>
          <a:p>
            <a:r>
              <a:rPr lang="en-US" dirty="0">
                <a:latin typeface="+mn-lt"/>
                <a:hlinkClick r:id="rId8"/>
              </a:rPr>
              <a:t>www.ada.gov</a:t>
            </a:r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ADA Information Line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800-514-0301 | 1-833-610-1264 (TTY)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M, Tu, W, F: 9:30am - 12pm and 3pm - 5:30pm ET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Th: 2:30pm - 5:30pm ET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41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62E4-7A51-6D30-8A4B-7F5D9AB8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Accessible Canada Act (ACA)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5310C-125D-2345-FC6B-43B9397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1188720"/>
            <a:ext cx="10721705" cy="5256904"/>
          </a:xfrm>
        </p:spPr>
        <p:txBody>
          <a:bodyPr/>
          <a:lstStyle/>
          <a:p>
            <a:r>
              <a:rPr lang="en-US" b="1" dirty="0"/>
              <a:t>Overview: </a:t>
            </a:r>
            <a:r>
              <a:rPr lang="en-CA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</a:t>
            </a:r>
            <a:r>
              <a:rPr lang="en-CA" sz="1800" i="1" u="sng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hlinkClick r:id="rId3"/>
              </a:rPr>
              <a:t>Accessible Canada Act</a:t>
            </a:r>
            <a:r>
              <a:rPr lang="en-CA" sz="1800" u="sng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r>
              <a:rPr lang="en-CA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is a law passed in 2019 to make Canada barrier-free by January 1, 2040.</a:t>
            </a:r>
            <a:endParaRPr lang="en-CA" dirty="0">
              <a:solidFill>
                <a:srgbClr val="006197"/>
              </a:solidFill>
              <a:latin typeface="Arial" panose="020B0604020202020204" pitchFamily="34" charset="0"/>
              <a:ea typeface="Aptos" panose="020B0004020202020204" pitchFamily="34" charset="0"/>
            </a:endParaRPr>
          </a:p>
          <a:p>
            <a:r>
              <a:rPr lang="en-US" sz="1800" b="1" dirty="0">
                <a:solidFill>
                  <a:schemeClr val="dk1"/>
                </a:solidFill>
              </a:rPr>
              <a:t>Applicability: </a:t>
            </a:r>
            <a:r>
              <a:rPr lang="en-US" sz="1800" dirty="0">
                <a:solidFill>
                  <a:schemeClr val="tx1"/>
                </a:solidFill>
              </a:rPr>
              <a:t>7 areas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CA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Employment, The Built Environment, Information and Communication Technologies, Communication, other than ICT, The Procurement of Goods, Services and Facilities, The Design and Delivery of Programs and Services and Transportation</a:t>
            </a:r>
            <a:endParaRPr lang="en-US" dirty="0"/>
          </a:p>
          <a:p>
            <a:r>
              <a:rPr lang="en-US" b="1" dirty="0"/>
              <a:t>Effective Date(s)</a:t>
            </a:r>
            <a:r>
              <a:rPr lang="en-US" dirty="0"/>
              <a:t>: 2019</a:t>
            </a:r>
          </a:p>
          <a:p>
            <a:r>
              <a:rPr lang="en-US" b="1" dirty="0"/>
              <a:t>Technical Standards developed</a:t>
            </a:r>
            <a:r>
              <a:rPr lang="en-US" dirty="0"/>
              <a:t> by </a:t>
            </a:r>
            <a:r>
              <a:rPr lang="en-US" dirty="0">
                <a:hlinkClick r:id="rId4"/>
              </a:rPr>
              <a:t>Accessibility Standards Canada</a:t>
            </a:r>
            <a:endParaRPr lang="en-US" dirty="0"/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WCAG version: 2.1, Level A and AA / CAN/ASC - EN 301 549:2024 - Accessibility requirements for ICT products and services (EN 301 549:2021, IDT)</a:t>
            </a:r>
          </a:p>
          <a:p>
            <a:r>
              <a:rPr lang="en-US" b="1" dirty="0"/>
              <a:t>Enforcement &amp; Penalties</a:t>
            </a:r>
            <a:r>
              <a:rPr lang="en-US" dirty="0"/>
              <a:t>: First set of regulations for ICT anticipated later in 2025</a:t>
            </a:r>
          </a:p>
          <a:p>
            <a:r>
              <a:rPr lang="en-US" b="1" dirty="0"/>
              <a:t>Covered ICT Examples</a:t>
            </a:r>
            <a:r>
              <a:rPr lang="en-US" dirty="0"/>
              <a:t>: Web, non-web documents, mobile applications</a:t>
            </a:r>
            <a:endParaRPr lang="en-US" b="1" dirty="0"/>
          </a:p>
          <a:p>
            <a:r>
              <a:rPr lang="en-US" b="1" dirty="0"/>
              <a:t>Exceptions</a:t>
            </a:r>
            <a:r>
              <a:rPr lang="en-US" dirty="0"/>
              <a:t>: New purchases as of the effective date of the regulations</a:t>
            </a:r>
          </a:p>
        </p:txBody>
      </p:sp>
    </p:spTree>
    <p:extLst>
      <p:ext uri="{BB962C8B-B14F-4D97-AF65-F5344CB8AC3E}">
        <p14:creationId xmlns:p14="http://schemas.microsoft.com/office/powerpoint/2010/main" val="137815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A180-1E18-4DC5-F77F-866BAD7C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EDE9-1C11-9E1C-DC93-984B5CEF4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hlinkClick r:id="rId3"/>
              </a:rPr>
              <a:t>Accessible Canada Act</a:t>
            </a:r>
            <a:endParaRPr lang="en-CA" dirty="0"/>
          </a:p>
          <a:p>
            <a:r>
              <a:rPr lang="en-CA" sz="1800" u="sng" kern="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hlinkClick r:id="rId4"/>
              </a:rPr>
              <a:t>Summary of the Accessible Canada Act - Canada.ca</a:t>
            </a:r>
            <a:endParaRPr lang="en-CA" sz="1800" u="sng" kern="0" dirty="0">
              <a:solidFill>
                <a:srgbClr val="467886"/>
              </a:solidFill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r>
              <a:rPr lang="en-US" sz="1800" dirty="0">
                <a:hlinkClick r:id="rId5"/>
              </a:rPr>
              <a:t>Accessible Canada Regulations</a:t>
            </a:r>
            <a:endParaRPr lang="en-US" sz="1800" dirty="0"/>
          </a:p>
          <a:p>
            <a:r>
              <a:rPr lang="en-CA" sz="1800" u="sng" kern="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hlinkClick r:id="rId6" tooltip="https://canadagazette.gc.ca/rp-pr/p1/2024/2024-12-21/html/reg5-eng.html"/>
              </a:rPr>
              <a:t>Canada Gazette, Part 1, Volume 158, Number 51: Regulations Amending the Accessible Canada Regulations</a:t>
            </a:r>
            <a:r>
              <a:rPr lang="en-CA" sz="1800" u="sng" kern="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r>
              <a:rPr lang="en-CA" sz="1800" u="sng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(Draft regulations)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5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3ADC-F635-004D-9C97-80ED7B98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Accessibility Act (EAA)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AAA8B-80E3-AC5E-B427-E4D67963E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Overview: </a:t>
            </a:r>
            <a:r>
              <a:rPr lang="en-US" dirty="0"/>
              <a:t>Directive covering manufacturers, authorized representatives, importers, distributors and service providers.</a:t>
            </a:r>
          </a:p>
          <a:p>
            <a:r>
              <a:rPr lang="en-US" b="1" dirty="0"/>
              <a:t>Applicability: </a:t>
            </a:r>
            <a:r>
              <a:rPr lang="en-US" dirty="0"/>
              <a:t>Certain products and services put on the EU-market after application date</a:t>
            </a:r>
          </a:p>
          <a:p>
            <a:r>
              <a:rPr lang="en-US" b="1" dirty="0"/>
              <a:t>Effective Date(s)</a:t>
            </a:r>
            <a:r>
              <a:rPr lang="en-US" dirty="0"/>
              <a:t>: 28 June 2025</a:t>
            </a:r>
          </a:p>
          <a:p>
            <a:r>
              <a:rPr lang="en-US" b="1" dirty="0"/>
              <a:t>Technical Standards developed</a:t>
            </a:r>
            <a:r>
              <a:rPr lang="en-US" dirty="0"/>
              <a:t> by ETSI/CEN/CENELEC</a:t>
            </a:r>
          </a:p>
          <a:p>
            <a:pPr lvl="1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EN301549 (referencing WCAG version: 2.2) EN17161, EN17210, plus 3 new standards on non-digital information, support services and emergency communications</a:t>
            </a:r>
          </a:p>
          <a:p>
            <a:r>
              <a:rPr lang="en-US" b="1" dirty="0"/>
              <a:t>Enforcement &amp; Penalties: </a:t>
            </a:r>
            <a:r>
              <a:rPr lang="en-US" dirty="0"/>
              <a:t>Surveillance authorities at national level, end user complaints. Non-compliance can lead to fines, prison time and risk of being taken off market.</a:t>
            </a:r>
          </a:p>
          <a:p>
            <a:r>
              <a:rPr lang="en-US" b="1" dirty="0"/>
              <a:t>Covered ICT Examples</a:t>
            </a:r>
            <a:r>
              <a:rPr lang="en-US" dirty="0"/>
              <a:t>: </a:t>
            </a:r>
            <a:endParaRPr lang="en-US" b="1" dirty="0"/>
          </a:p>
          <a:p>
            <a:r>
              <a:rPr lang="en-US" b="1" dirty="0"/>
              <a:t>Exceptions</a:t>
            </a:r>
            <a:r>
              <a:rPr lang="en-US" dirty="0"/>
              <a:t>: Undue Burden, Fundamental Alteration.</a:t>
            </a:r>
          </a:p>
        </p:txBody>
      </p:sp>
    </p:spTree>
    <p:extLst>
      <p:ext uri="{BB962C8B-B14F-4D97-AF65-F5344CB8AC3E}">
        <p14:creationId xmlns:p14="http://schemas.microsoft.com/office/powerpoint/2010/main" val="1346375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2242776|-3597133|-16420177|-14014404|-13941548|Shared Services Canada&quot;,&quot;Id&quot;:&quot;681cb2853943322f70578d0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Title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1580</Words>
  <Application>Microsoft Office PowerPoint</Application>
  <PresentationFormat>Widescreen</PresentationFormat>
  <Paragraphs>119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Sans Symbols</vt:lpstr>
      <vt:lpstr>Title Layout</vt:lpstr>
      <vt:lpstr>A Journey Through Global Accessibility Laws</vt:lpstr>
      <vt:lpstr>Welcome!</vt:lpstr>
      <vt:lpstr>Section 508</vt:lpstr>
      <vt:lpstr>Section 508 Resources</vt:lpstr>
      <vt:lpstr>ADA Title 2 Web &amp; Mobile Accessibility</vt:lpstr>
      <vt:lpstr>ADA Resources</vt:lpstr>
      <vt:lpstr>Accessible Canada Act (ACA)</vt:lpstr>
      <vt:lpstr>ACA Resources</vt:lpstr>
      <vt:lpstr>European Accessibility Act (EAA)</vt:lpstr>
      <vt:lpstr>EAA Resources</vt:lpstr>
      <vt:lpstr>Similarities &amp; Differences</vt:lpstr>
      <vt:lpstr>Applicability</vt:lpstr>
      <vt:lpstr>Effective Dates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Through Global Accessibility Laws</dc:title>
  <dc:creator>Michael Horton</dc:creator>
  <cp:lastModifiedBy>KristenMSmithOConn</cp:lastModifiedBy>
  <cp:revision>10</cp:revision>
  <dcterms:created xsi:type="dcterms:W3CDTF">2022-08-30T12:32:18Z</dcterms:created>
  <dcterms:modified xsi:type="dcterms:W3CDTF">2025-05-15T12:24:09Z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ediaServiceImageTags">
    <vt:lpwstr/>
  </property>
  <property fmtid="{D5CDD505-2E9C-101B-9397-08002B2CF9AE}" pid="4" name="ContentTypeId">
    <vt:lpwstr>0x010100B05E66BA07A98346B3261AD8B646936B</vt:lpwstr>
  </property>
  <property fmtid="{D5CDD505-2E9C-101B-9397-08002B2CF9AE}" pid="5" name="MSIP_Label_8951c139-e885-4e7f-8042-c4c17a61b6ec_Enabled">
    <vt:lpwstr>true</vt:lpwstr>
  </property>
  <property fmtid="{D5CDD505-2E9C-101B-9397-08002B2CF9AE}" pid="6" name="MSIP_Label_8951c139-e885-4e7f-8042-c4c17a61b6ec_SetDate">
    <vt:lpwstr>2025-05-02T11:02:46Z</vt:lpwstr>
  </property>
  <property fmtid="{D5CDD505-2E9C-101B-9397-08002B2CF9AE}" pid="7" name="MSIP_Label_8951c139-e885-4e7f-8042-c4c17a61b6ec_Method">
    <vt:lpwstr>Standard</vt:lpwstr>
  </property>
  <property fmtid="{D5CDD505-2E9C-101B-9397-08002B2CF9AE}" pid="8" name="MSIP_Label_8951c139-e885-4e7f-8042-c4c17a61b6ec_Name">
    <vt:lpwstr>Unclassified</vt:lpwstr>
  </property>
  <property fmtid="{D5CDD505-2E9C-101B-9397-08002B2CF9AE}" pid="9" name="MSIP_Label_8951c139-e885-4e7f-8042-c4c17a61b6ec_SiteId">
    <vt:lpwstr>d05bc194-94bf-4ad6-ae2e-1db0f2e38f5e</vt:lpwstr>
  </property>
  <property fmtid="{D5CDD505-2E9C-101B-9397-08002B2CF9AE}" pid="10" name="MSIP_Label_8951c139-e885-4e7f-8042-c4c17a61b6ec_ActionId">
    <vt:lpwstr>3a29bafb-29b4-49e4-bb30-cc1dfe7ec722</vt:lpwstr>
  </property>
  <property fmtid="{D5CDD505-2E9C-101B-9397-08002B2CF9AE}" pid="11" name="MSIP_Label_8951c139-e885-4e7f-8042-c4c17a61b6ec_ContentBits">
    <vt:lpwstr>1</vt:lpwstr>
  </property>
  <property fmtid="{D5CDD505-2E9C-101B-9397-08002B2CF9AE}" pid="12" name="ClassificationContentMarkingHeaderLocations">
    <vt:lpwstr>Title Layout:3\1_Content Layout:3</vt:lpwstr>
  </property>
  <property fmtid="{D5CDD505-2E9C-101B-9397-08002B2CF9AE}" pid="13" name="ClassificationContentMarkingHeaderText">
    <vt:lpwstr>Unclassified | Non classifié</vt:lpwstr>
  </property>
</Properties>
</file>