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2" r:id="rId2"/>
  </p:sldMasterIdLst>
  <p:notesMasterIdLst>
    <p:notesMasterId r:id="rId26"/>
  </p:notesMasterIdLst>
  <p:sldIdLst>
    <p:sldId id="259" r:id="rId3"/>
    <p:sldId id="286" r:id="rId4"/>
    <p:sldId id="258" r:id="rId5"/>
    <p:sldId id="260" r:id="rId6"/>
    <p:sldId id="261" r:id="rId7"/>
    <p:sldId id="287" r:id="rId8"/>
    <p:sldId id="262" r:id="rId9"/>
    <p:sldId id="263" r:id="rId10"/>
    <p:sldId id="264" r:id="rId11"/>
    <p:sldId id="288" r:id="rId12"/>
    <p:sldId id="266" r:id="rId13"/>
    <p:sldId id="285" r:id="rId14"/>
    <p:sldId id="268" r:id="rId15"/>
    <p:sldId id="267" r:id="rId16"/>
    <p:sldId id="269" r:id="rId17"/>
    <p:sldId id="270" r:id="rId18"/>
    <p:sldId id="271" r:id="rId19"/>
    <p:sldId id="272" r:id="rId20"/>
    <p:sldId id="274" r:id="rId21"/>
    <p:sldId id="273" r:id="rId22"/>
    <p:sldId id="279" r:id="rId23"/>
    <p:sldId id="282" r:id="rId24"/>
    <p:sldId id="289" r:id="rId25"/>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jMI+POWCECE2umM1c8Db0XP2bT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4691F-256F-4AAA-B326-5FF89F9A5D56}" v="1355" dt="2025-05-20T18:52:55.932"/>
    <p1510:client id="{A1F60EE9-AC1A-426B-BD28-85B76D372DB8}" v="99" dt="2025-05-20T03:23:20.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05" autoAdjust="0"/>
  </p:normalViewPr>
  <p:slideViewPr>
    <p:cSldViewPr snapToGrid="0">
      <p:cViewPr varScale="1">
        <p:scale>
          <a:sx n="95" d="100"/>
          <a:sy n="95" d="100"/>
        </p:scale>
        <p:origin x="1158" y="84"/>
      </p:cViewPr>
      <p:guideLst>
        <p:guide orient="horz" pos="2160"/>
        <p:guide pos="3840"/>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68" name="Google Shape;68;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332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12543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br>
              <a:rPr lang="en-US" dirty="0">
                <a:effectLst/>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39383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26931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93691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88595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91782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51243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96162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2491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6608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66215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21422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79170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4071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47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43283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7495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3800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27815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14502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06597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4759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4"/>
          <p:cNvSpPr>
            <a:spLocks noGrp="1"/>
          </p:cNvSpPr>
          <p:nvPr>
            <p:ph type="pic" idx="2"/>
          </p:nvPr>
        </p:nvSpPr>
        <p:spPr>
          <a:xfrm>
            <a:off x="3044791" y="1072642"/>
            <a:ext cx="6102417" cy="1828800"/>
          </a:xfrm>
          <a:prstGeom prst="rect">
            <a:avLst/>
          </a:prstGeom>
          <a:noFill/>
          <a:ln>
            <a:noFill/>
          </a:ln>
        </p:spPr>
      </p:sp>
      <p:sp>
        <p:nvSpPr>
          <p:cNvPr id="13" name="Google Shape;13;p4"/>
          <p:cNvSpPr txBox="1">
            <a:spLocks noGrp="1"/>
          </p:cNvSpPr>
          <p:nvPr>
            <p:ph type="title"/>
          </p:nvPr>
        </p:nvSpPr>
        <p:spPr>
          <a:xfrm>
            <a:off x="1523998" y="3223382"/>
            <a:ext cx="91440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3200" b="0" i="0" u="none" strike="noStrike" cap="none">
                <a:solidFill>
                  <a:srgbClr val="0B3F3A"/>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cxnSp>
        <p:nvCxnSpPr>
          <p:cNvPr id="14" name="Google Shape;14;p4"/>
          <p:cNvCxnSpPr/>
          <p:nvPr/>
        </p:nvCxnSpPr>
        <p:spPr>
          <a:xfrm>
            <a:off x="5315013" y="4514847"/>
            <a:ext cx="1561974" cy="0"/>
          </a:xfrm>
          <a:prstGeom prst="straightConnector1">
            <a:avLst/>
          </a:prstGeom>
          <a:noFill/>
          <a:ln w="9525" cap="flat" cmpd="sng">
            <a:solidFill>
              <a:srgbClr val="0E8775"/>
            </a:solidFill>
            <a:prstDash val="solid"/>
            <a:round/>
            <a:headEnd type="none" w="sm" len="sm"/>
            <a:tailEnd type="none" w="sm" len="sm"/>
          </a:ln>
        </p:spPr>
      </p:cxnSp>
      <p:sp>
        <p:nvSpPr>
          <p:cNvPr id="15" name="Google Shape;15;p4"/>
          <p:cNvSpPr txBox="1">
            <a:spLocks noGrp="1"/>
          </p:cNvSpPr>
          <p:nvPr>
            <p:ph type="body" idx="1"/>
          </p:nvPr>
        </p:nvSpPr>
        <p:spPr>
          <a:xfrm>
            <a:off x="3240086" y="4654423"/>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0" i="0" u="none" strike="noStrike" cap="none">
                <a:solidFill>
                  <a:srgbClr val="0B3F3A"/>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
    <p:spTree>
      <p:nvGrpSpPr>
        <p:cNvPr id="1" name="Shape 16"/>
        <p:cNvGrpSpPr/>
        <p:nvPr/>
      </p:nvGrpSpPr>
      <p:grpSpPr>
        <a:xfrm>
          <a:off x="0" y="0"/>
          <a:ext cx="0" cy="0"/>
          <a:chOff x="0" y="0"/>
          <a:chExt cx="0" cy="0"/>
        </a:xfrm>
      </p:grpSpPr>
      <p:sp>
        <p:nvSpPr>
          <p:cNvPr id="17" name="Google Shape;17;p7"/>
          <p:cNvSpPr txBox="1">
            <a:spLocks noGrp="1"/>
          </p:cNvSpPr>
          <p:nvPr>
            <p:ph type="title"/>
          </p:nvPr>
        </p:nvSpPr>
        <p:spPr>
          <a:xfrm>
            <a:off x="731520" y="548640"/>
            <a:ext cx="10721705" cy="4339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7"/>
          <p:cNvSpPr txBox="1">
            <a:spLocks noGrp="1"/>
          </p:cNvSpPr>
          <p:nvPr>
            <p:ph type="body" idx="1"/>
          </p:nvPr>
        </p:nvSpPr>
        <p:spPr>
          <a:xfrm>
            <a:off x="731520" y="1188720"/>
            <a:ext cx="10721705" cy="4976601"/>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reaker Title Only ">
  <p:cSld name="Breaker Title Only ">
    <p:spTree>
      <p:nvGrpSpPr>
        <p:cNvPr id="1" name="Shape 19"/>
        <p:cNvGrpSpPr/>
        <p:nvPr/>
      </p:nvGrpSpPr>
      <p:grpSpPr>
        <a:xfrm>
          <a:off x="0" y="0"/>
          <a:ext cx="0" cy="0"/>
          <a:chOff x="0" y="0"/>
          <a:chExt cx="0" cy="0"/>
        </a:xfrm>
      </p:grpSpPr>
      <p:sp>
        <p:nvSpPr>
          <p:cNvPr id="20" name="Google Shape;20;p8"/>
          <p:cNvSpPr txBox="1">
            <a:spLocks noGrp="1"/>
          </p:cNvSpPr>
          <p:nvPr>
            <p:ph type="title"/>
          </p:nvPr>
        </p:nvSpPr>
        <p:spPr>
          <a:xfrm>
            <a:off x="508001" y="2305250"/>
            <a:ext cx="11165841" cy="22474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000000"/>
              </a:buClr>
              <a:buSzPts val="1400"/>
              <a:buFont typeface="Arial"/>
              <a:buNone/>
              <a:defRPr sz="50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2_Title and Content">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31520" y="548640"/>
            <a:ext cx="10721705" cy="4339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6"/>
          <p:cNvSpPr txBox="1">
            <a:spLocks noGrp="1"/>
          </p:cNvSpPr>
          <p:nvPr>
            <p:ph type="body" idx="1"/>
          </p:nvPr>
        </p:nvSpPr>
        <p:spPr>
          <a:xfrm>
            <a:off x="731519" y="1371600"/>
            <a:ext cx="10716768" cy="466344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0" name="Google Shape;30;p6"/>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2_Title and Three Conten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731520" y="548640"/>
            <a:ext cx="10721705" cy="4339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Google Shape;45;p11"/>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46" name="Google Shape;46;p11"/>
          <p:cNvSpPr txBox="1">
            <a:spLocks noGrp="1"/>
          </p:cNvSpPr>
          <p:nvPr>
            <p:ph type="body" idx="1"/>
          </p:nvPr>
        </p:nvSpPr>
        <p:spPr>
          <a:xfrm>
            <a:off x="731520" y="1371600"/>
            <a:ext cx="3383280" cy="466344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11"/>
          <p:cNvSpPr txBox="1">
            <a:spLocks noGrp="1"/>
          </p:cNvSpPr>
          <p:nvPr>
            <p:ph type="body" idx="2"/>
          </p:nvPr>
        </p:nvSpPr>
        <p:spPr>
          <a:xfrm>
            <a:off x="4400732" y="1371600"/>
            <a:ext cx="3383280" cy="466344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11"/>
          <p:cNvSpPr txBox="1">
            <a:spLocks noGrp="1"/>
          </p:cNvSpPr>
          <p:nvPr>
            <p:ph type="body" idx="3"/>
          </p:nvPr>
        </p:nvSpPr>
        <p:spPr>
          <a:xfrm>
            <a:off x="8064443" y="1371600"/>
            <a:ext cx="3383280" cy="466344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2_Title and Three Content with Heading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731520" y="548640"/>
            <a:ext cx="10721705" cy="4339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 name="Google Shape;51;p12"/>
          <p:cNvSpPr txBox="1">
            <a:spLocks noGrp="1"/>
          </p:cNvSpPr>
          <p:nvPr>
            <p:ph type="body" idx="1"/>
          </p:nvPr>
        </p:nvSpPr>
        <p:spPr>
          <a:xfrm>
            <a:off x="731520" y="1371600"/>
            <a:ext cx="3383280" cy="5120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700"/>
              </a:spcBef>
              <a:spcAft>
                <a:spcPts val="0"/>
              </a:spcAft>
              <a:buClr>
                <a:srgbClr val="0E8775"/>
              </a:buClr>
              <a:buSzPts val="2800"/>
              <a:buFont typeface="Arial"/>
              <a:buNone/>
              <a:defRPr sz="1600" b="1"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2" name="Google Shape;52;p12"/>
          <p:cNvSpPr txBox="1">
            <a:spLocks noGrp="1"/>
          </p:cNvSpPr>
          <p:nvPr>
            <p:ph type="body" idx="2"/>
          </p:nvPr>
        </p:nvSpPr>
        <p:spPr>
          <a:xfrm>
            <a:off x="731520" y="1883664"/>
            <a:ext cx="3383280" cy="416052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3" name="Google Shape;53;p12"/>
          <p:cNvSpPr txBox="1">
            <a:spLocks noGrp="1"/>
          </p:cNvSpPr>
          <p:nvPr>
            <p:ph type="body" idx="3"/>
          </p:nvPr>
        </p:nvSpPr>
        <p:spPr>
          <a:xfrm>
            <a:off x="4400732" y="1371600"/>
            <a:ext cx="3383280" cy="5120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700"/>
              </a:spcBef>
              <a:spcAft>
                <a:spcPts val="0"/>
              </a:spcAft>
              <a:buClr>
                <a:srgbClr val="0E8775"/>
              </a:buClr>
              <a:buSzPts val="2800"/>
              <a:buFont typeface="Arial"/>
              <a:buNone/>
              <a:defRPr sz="1600" b="1"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2"/>
          <p:cNvSpPr txBox="1">
            <a:spLocks noGrp="1"/>
          </p:cNvSpPr>
          <p:nvPr>
            <p:ph type="body" idx="4"/>
          </p:nvPr>
        </p:nvSpPr>
        <p:spPr>
          <a:xfrm>
            <a:off x="4400732" y="1883664"/>
            <a:ext cx="3383280" cy="416052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2"/>
          <p:cNvSpPr txBox="1">
            <a:spLocks noGrp="1"/>
          </p:cNvSpPr>
          <p:nvPr>
            <p:ph type="body" idx="5"/>
          </p:nvPr>
        </p:nvSpPr>
        <p:spPr>
          <a:xfrm>
            <a:off x="8064443" y="1371600"/>
            <a:ext cx="3383280" cy="5120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700"/>
              </a:spcBef>
              <a:spcAft>
                <a:spcPts val="0"/>
              </a:spcAft>
              <a:buClr>
                <a:srgbClr val="0E8775"/>
              </a:buClr>
              <a:buSzPts val="2800"/>
              <a:buFont typeface="Arial"/>
              <a:buNone/>
              <a:defRPr sz="1600" b="1"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2"/>
          <p:cNvSpPr txBox="1">
            <a:spLocks noGrp="1"/>
          </p:cNvSpPr>
          <p:nvPr>
            <p:ph type="body" idx="6"/>
          </p:nvPr>
        </p:nvSpPr>
        <p:spPr>
          <a:xfrm>
            <a:off x="8064443" y="1883664"/>
            <a:ext cx="3383280" cy="416052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7" name="Google Shape;57;p12"/>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reaker Title Only ">
  <p:cSld name="2_Breaker Title Only ">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08001" y="2305250"/>
            <a:ext cx="11165841" cy="22474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000000"/>
              </a:buClr>
              <a:buSzPts val="1400"/>
              <a:buFont typeface="Arial"/>
              <a:buNone/>
              <a:defRPr sz="50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9pPr>
          </a:lstStyle>
          <a:p>
            <a:endParaRPr/>
          </a:p>
        </p:txBody>
      </p:sp>
      <p:sp>
        <p:nvSpPr>
          <p:cNvPr id="60" name="Google Shape;60;p13"/>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2_Title Only">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31520" y="548640"/>
            <a:ext cx="10721705" cy="4339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14"/>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2_Blank and Hidden Title">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sp>
        <p:nvSpPr>
          <p:cNvPr id="10" name="Google Shape;10;p3"/>
          <p:cNvSpPr/>
          <p:nvPr/>
        </p:nvSpPr>
        <p:spPr>
          <a:xfrm>
            <a:off x="0" y="0"/>
            <a:ext cx="12192000" cy="182880"/>
          </a:xfrm>
          <a:prstGeom prst="rect">
            <a:avLst/>
          </a:prstGeom>
          <a:solidFill>
            <a:srgbClr val="0E877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10914323" y="6434289"/>
            <a:ext cx="533400" cy="18288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3" name="Google Shape;23;p5"/>
          <p:cNvSpPr/>
          <p:nvPr/>
        </p:nvSpPr>
        <p:spPr>
          <a:xfrm>
            <a:off x="0" y="0"/>
            <a:ext cx="12192000" cy="182880"/>
          </a:xfrm>
          <a:prstGeom prst="rect">
            <a:avLst/>
          </a:prstGeom>
          <a:solidFill>
            <a:srgbClr val="0E877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cxnSp>
        <p:nvCxnSpPr>
          <p:cNvPr id="24" name="Google Shape;24;p5"/>
          <p:cNvCxnSpPr/>
          <p:nvPr/>
        </p:nvCxnSpPr>
        <p:spPr>
          <a:xfrm>
            <a:off x="1311072" y="6342849"/>
            <a:ext cx="10123894" cy="0"/>
          </a:xfrm>
          <a:prstGeom prst="straightConnector1">
            <a:avLst/>
          </a:prstGeom>
          <a:noFill/>
          <a:ln w="9525" cap="flat" cmpd="sng">
            <a:solidFill>
              <a:schemeClr val="lt2"/>
            </a:solidFill>
            <a:prstDash val="solid"/>
            <a:round/>
            <a:headEnd type="none" w="sm" len="sm"/>
            <a:tailEnd type="none" w="sm" len="sm"/>
          </a:ln>
        </p:spPr>
      </p:cxnSp>
      <p:sp>
        <p:nvSpPr>
          <p:cNvPr id="25" name="Google Shape;25;p5"/>
          <p:cNvSpPr/>
          <p:nvPr/>
        </p:nvSpPr>
        <p:spPr>
          <a:xfrm>
            <a:off x="1311072" y="6434289"/>
            <a:ext cx="6412938" cy="177215"/>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1000" b="1" i="0" u="none" strike="noStrike" cap="none" dirty="0">
                <a:solidFill>
                  <a:srgbClr val="033F3A"/>
                </a:solidFill>
                <a:latin typeface="Arial"/>
                <a:ea typeface="Arial"/>
                <a:cs typeface="Arial"/>
                <a:sym typeface="Arial"/>
              </a:rPr>
              <a:t>Interagency Accessibility Forum (IAAF)</a:t>
            </a:r>
            <a:endParaRPr sz="1000" b="1" i="0" u="none" strike="noStrike" cap="none" dirty="0">
              <a:solidFill>
                <a:srgbClr val="033F3A"/>
              </a:solidFill>
              <a:latin typeface="Arial"/>
              <a:ea typeface="Arial"/>
              <a:cs typeface="Arial"/>
              <a:sym typeface="Arial"/>
            </a:endParaRPr>
          </a:p>
        </p:txBody>
      </p:sp>
      <p:pic>
        <p:nvPicPr>
          <p:cNvPr id="26" name="Google Shape;26;p5"/>
          <p:cNvPicPr preferRelativeResize="0"/>
          <p:nvPr/>
        </p:nvPicPr>
        <p:blipFill rotWithShape="1">
          <a:blip r:embed="rId8">
            <a:alphaModFix/>
          </a:blip>
          <a:srcRect/>
          <a:stretch/>
        </p:blipFill>
        <p:spPr>
          <a:xfrm>
            <a:off x="733494" y="6205689"/>
            <a:ext cx="452005"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 id="2147483656" r:id="rId2"/>
    <p:sldLayoutId id="2147483657" r:id="rId3"/>
    <p:sldLayoutId id="2147483658" r:id="rId4"/>
    <p:sldLayoutId id="2147483659" r:id="rId5"/>
    <p:sldLayoutId id="214748366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ection508.gov/manage/section-508-assessment/"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iscover.dtic.mi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iscover.dtic.mil/abou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iscover.dtic.mi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iscover.dtic.mil/abou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 descr="Interagency Accessibility Forum and logo"/>
          <p:cNvPicPr preferRelativeResize="0">
            <a:picLocks noGrp="1"/>
          </p:cNvPicPr>
          <p:nvPr>
            <p:ph type="pic" idx="2"/>
          </p:nvPr>
        </p:nvPicPr>
        <p:blipFill rotWithShape="1">
          <a:blip r:embed="rId3">
            <a:alphaModFix/>
          </a:blip>
          <a:srcRect l="67" r="67"/>
          <a:stretch/>
        </p:blipFill>
        <p:spPr>
          <a:xfrm>
            <a:off x="3044791" y="1082690"/>
            <a:ext cx="6102417" cy="1828800"/>
          </a:xfrm>
          <a:prstGeom prst="rect">
            <a:avLst/>
          </a:prstGeom>
          <a:noFill/>
          <a:ln>
            <a:noFill/>
          </a:ln>
        </p:spPr>
      </p:pic>
      <p:sp>
        <p:nvSpPr>
          <p:cNvPr id="71" name="Google Shape;71;p1"/>
          <p:cNvSpPr txBox="1">
            <a:spLocks noGrp="1"/>
          </p:cNvSpPr>
          <p:nvPr>
            <p:ph type="title"/>
          </p:nvPr>
        </p:nvSpPr>
        <p:spPr>
          <a:xfrm>
            <a:off x="1523998" y="2911490"/>
            <a:ext cx="9144000" cy="1454892"/>
          </a:xfrm>
          <a:prstGeom prst="rect">
            <a:avLst/>
          </a:prstGeom>
          <a:noFill/>
          <a:ln>
            <a:noFill/>
          </a:ln>
        </p:spPr>
        <p:txBody>
          <a:bodyPr spcFirstLastPara="1" wrap="square" lIns="91425" tIns="45700" rIns="91425" bIns="45700" anchor="ctr" anchorCtr="0">
            <a:noAutofit/>
          </a:bodyPr>
          <a:lstStyle/>
          <a:p>
            <a:r>
              <a:rPr lang="en-US" sz="2800" dirty="0"/>
              <a:t> Project Managing Accessibility Compliance: The Section 508 Assessment from a Project Management Perspective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sz="2800" dirty="0"/>
          </a:p>
        </p:txBody>
      </p:sp>
      <p:sp>
        <p:nvSpPr>
          <p:cNvPr id="72" name="Google Shape;72;p1"/>
          <p:cNvSpPr txBox="1">
            <a:spLocks noGrp="1"/>
          </p:cNvSpPr>
          <p:nvPr>
            <p:ph type="body" idx="1"/>
          </p:nvPr>
        </p:nvSpPr>
        <p:spPr>
          <a:xfrm>
            <a:off x="3240086" y="4654423"/>
            <a:ext cx="5711825"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None/>
            </a:pPr>
            <a:r>
              <a:rPr lang="en-US" sz="1800" dirty="0"/>
              <a:t>Claudia Guidi UX Analyst and Section 508 PM</a:t>
            </a:r>
          </a:p>
          <a:p>
            <a:pPr marL="0" lvl="0" indent="0" algn="ctr" rtl="0">
              <a:lnSpc>
                <a:spcPct val="100000"/>
              </a:lnSpc>
              <a:spcBef>
                <a:spcPts val="0"/>
              </a:spcBef>
              <a:spcAft>
                <a:spcPts val="0"/>
              </a:spcAft>
              <a:buNone/>
            </a:pPr>
            <a:r>
              <a:rPr lang="en-US" sz="1800" dirty="0"/>
              <a:t>Defense Technical Information Center</a:t>
            </a:r>
          </a:p>
          <a:p>
            <a:pPr marL="0" lvl="0" indent="0" algn="ctr" rtl="0">
              <a:lnSpc>
                <a:spcPct val="100000"/>
              </a:lnSpc>
              <a:spcBef>
                <a:spcPts val="0"/>
              </a:spcBef>
              <a:spcAft>
                <a:spcPts val="0"/>
              </a:spcAft>
              <a:buNone/>
            </a:pPr>
            <a:r>
              <a:rPr lang="en-US" sz="1800" dirty="0"/>
              <a:t>May 20, 2025</a:t>
            </a:r>
            <a:endParaRPr sz="1800" dirty="0"/>
          </a:p>
        </p:txBody>
      </p:sp>
    </p:spTree>
    <p:extLst>
      <p:ext uri="{BB962C8B-B14F-4D97-AF65-F5344CB8AC3E}">
        <p14:creationId xmlns:p14="http://schemas.microsoft.com/office/powerpoint/2010/main" val="2333480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EAC9-418C-CBBD-F6DB-D63EA971FCB3}"/>
              </a:ext>
            </a:extLst>
          </p:cNvPr>
          <p:cNvSpPr>
            <a:spLocks noGrp="1"/>
          </p:cNvSpPr>
          <p:nvPr>
            <p:ph type="title"/>
          </p:nvPr>
        </p:nvSpPr>
        <p:spPr>
          <a:xfrm>
            <a:off x="731520" y="548640"/>
            <a:ext cx="10721705" cy="1071042"/>
          </a:xfrm>
        </p:spPr>
        <p:txBody>
          <a:bodyPr/>
          <a:lstStyle/>
          <a:p>
            <a:r>
              <a:rPr lang="en-US" dirty="0"/>
              <a:t>GSA report Figure 7: Scatter Plot with trendline of all reporting entities’ conformance and maturity index results</a:t>
            </a:r>
            <a:br>
              <a:rPr lang="en-US" dirty="0"/>
            </a:br>
            <a:r>
              <a:rPr lang="en-US" sz="1800"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https://www.section508.gov/manage/section-508-assessment/</a:t>
            </a:r>
            <a:endParaRPr lang="en-US" dirty="0"/>
          </a:p>
        </p:txBody>
      </p:sp>
      <p:pic>
        <p:nvPicPr>
          <p:cNvPr id="7" name="Picture 6" descr="Scatter plot with trendline of all reporting entities' conformance and maturity index results. There is a concentration of reporting entities towards the center of the graph, with less towards the bottom left corner of the graph (the lower performers) and an even smaller number of reporting entities in the top right corner (the higher performers). The trendline shows a positive relationship between maturity and conformance. Please see Table 6 for a full description of where entities fell on the five by five scatter plot.">
            <a:extLst>
              <a:ext uri="{FF2B5EF4-FFF2-40B4-BE49-F238E27FC236}">
                <a16:creationId xmlns:a16="http://schemas.microsoft.com/office/drawing/2014/main" id="{56B682F7-781A-0ABC-B643-F8EB08CB032D}"/>
              </a:ext>
            </a:extLst>
          </p:cNvPr>
          <p:cNvPicPr>
            <a:picLocks noChangeAspect="1"/>
          </p:cNvPicPr>
          <p:nvPr/>
        </p:nvPicPr>
        <p:blipFill>
          <a:blip r:embed="rId4"/>
          <a:stretch>
            <a:fillRect/>
          </a:stretch>
        </p:blipFill>
        <p:spPr>
          <a:xfrm>
            <a:off x="3613084" y="1588937"/>
            <a:ext cx="5303147" cy="4302656"/>
          </a:xfrm>
          <a:prstGeom prst="rect">
            <a:avLst/>
          </a:prstGeom>
        </p:spPr>
      </p:pic>
      <p:sp>
        <p:nvSpPr>
          <p:cNvPr id="4" name="Slide Number Placeholder 3">
            <a:extLst>
              <a:ext uri="{FF2B5EF4-FFF2-40B4-BE49-F238E27FC236}">
                <a16:creationId xmlns:a16="http://schemas.microsoft.com/office/drawing/2014/main" id="{64DBC0FE-4AA4-C677-6D6A-C120374F4E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Tree>
    <p:extLst>
      <p:ext uri="{BB962C8B-B14F-4D97-AF65-F5344CB8AC3E}">
        <p14:creationId xmlns:p14="http://schemas.microsoft.com/office/powerpoint/2010/main" val="391169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A55D-AD3E-B35B-DB15-D26DED343F4B}"/>
              </a:ext>
            </a:extLst>
          </p:cNvPr>
          <p:cNvSpPr>
            <a:spLocks noGrp="1"/>
          </p:cNvSpPr>
          <p:nvPr>
            <p:ph type="title"/>
          </p:nvPr>
        </p:nvSpPr>
        <p:spPr/>
        <p:txBody>
          <a:bodyPr/>
          <a:lstStyle/>
          <a:p>
            <a:r>
              <a:rPr lang="en-US" dirty="0"/>
              <a:t>The Assessment: Reach</a:t>
            </a:r>
          </a:p>
        </p:txBody>
      </p:sp>
      <p:sp>
        <p:nvSpPr>
          <p:cNvPr id="3" name="Text Placeholder 2">
            <a:extLst>
              <a:ext uri="{FF2B5EF4-FFF2-40B4-BE49-F238E27FC236}">
                <a16:creationId xmlns:a16="http://schemas.microsoft.com/office/drawing/2014/main" id="{CB2DD3D2-F48B-553F-9B18-7F111ABFD449}"/>
              </a:ext>
            </a:extLst>
          </p:cNvPr>
          <p:cNvSpPr>
            <a:spLocks noGrp="1"/>
          </p:cNvSpPr>
          <p:nvPr>
            <p:ph type="body" idx="1"/>
          </p:nvPr>
        </p:nvSpPr>
        <p:spPr/>
        <p:txBody>
          <a:bodyPr/>
          <a:lstStyle/>
          <a:p>
            <a:r>
              <a:rPr lang="en-US" dirty="0"/>
              <a:t>Agency wide reach</a:t>
            </a:r>
          </a:p>
          <a:p>
            <a:pPr marL="50800" indent="0">
              <a:buNone/>
            </a:pPr>
            <a:endParaRPr lang="en-US" dirty="0"/>
          </a:p>
        </p:txBody>
      </p:sp>
      <p:sp>
        <p:nvSpPr>
          <p:cNvPr id="4" name="Slide Number Placeholder 3">
            <a:extLst>
              <a:ext uri="{FF2B5EF4-FFF2-40B4-BE49-F238E27FC236}">
                <a16:creationId xmlns:a16="http://schemas.microsoft.com/office/drawing/2014/main" id="{136F2EE7-ED2A-9DF0-DA11-FEEDFC2468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111342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A55D-AD3E-B35B-DB15-D26DED343F4B}"/>
              </a:ext>
            </a:extLst>
          </p:cNvPr>
          <p:cNvSpPr>
            <a:spLocks noGrp="1"/>
          </p:cNvSpPr>
          <p:nvPr>
            <p:ph type="title"/>
          </p:nvPr>
        </p:nvSpPr>
        <p:spPr/>
        <p:txBody>
          <a:bodyPr/>
          <a:lstStyle/>
          <a:p>
            <a:r>
              <a:rPr lang="en-US" dirty="0"/>
              <a:t>The Assessment: Life Cycle </a:t>
            </a:r>
          </a:p>
        </p:txBody>
      </p:sp>
      <p:sp>
        <p:nvSpPr>
          <p:cNvPr id="3" name="Text Placeholder 2">
            <a:extLst>
              <a:ext uri="{FF2B5EF4-FFF2-40B4-BE49-F238E27FC236}">
                <a16:creationId xmlns:a16="http://schemas.microsoft.com/office/drawing/2014/main" id="{CB2DD3D2-F48B-553F-9B18-7F111ABFD449}"/>
              </a:ext>
            </a:extLst>
          </p:cNvPr>
          <p:cNvSpPr>
            <a:spLocks noGrp="1"/>
          </p:cNvSpPr>
          <p:nvPr>
            <p:ph type="body" idx="1"/>
          </p:nvPr>
        </p:nvSpPr>
        <p:spPr/>
        <p:txBody>
          <a:bodyPr/>
          <a:lstStyle/>
          <a:p>
            <a:r>
              <a:rPr lang="en-US" dirty="0"/>
              <a:t>Cyclical</a:t>
            </a:r>
          </a:p>
          <a:p>
            <a:endParaRPr lang="en-US" dirty="0"/>
          </a:p>
          <a:p>
            <a:endParaRPr lang="en-US" dirty="0"/>
          </a:p>
          <a:p>
            <a:endParaRPr lang="en-US" dirty="0"/>
          </a:p>
          <a:p>
            <a:pPr marL="50800" indent="0">
              <a:buNone/>
            </a:pPr>
            <a:endParaRPr lang="en-US" dirty="0"/>
          </a:p>
        </p:txBody>
      </p:sp>
      <p:pic>
        <p:nvPicPr>
          <p:cNvPr id="7" name="Picture 6" descr="The project management cycle including three phases: planning, executing, and closing. Monitoring and controlling processes are represented at the center of the cycle, interacting with the three phases.">
            <a:extLst>
              <a:ext uri="{FF2B5EF4-FFF2-40B4-BE49-F238E27FC236}">
                <a16:creationId xmlns:a16="http://schemas.microsoft.com/office/drawing/2014/main" id="{877FB40C-B4BA-D406-863C-03025AE2780D}"/>
              </a:ext>
            </a:extLst>
          </p:cNvPr>
          <p:cNvPicPr>
            <a:picLocks noChangeAspect="1"/>
          </p:cNvPicPr>
          <p:nvPr/>
        </p:nvPicPr>
        <p:blipFill>
          <a:blip r:embed="rId3"/>
          <a:stretch>
            <a:fillRect/>
          </a:stretch>
        </p:blipFill>
        <p:spPr>
          <a:xfrm>
            <a:off x="3775509" y="1645765"/>
            <a:ext cx="4640982" cy="3566469"/>
          </a:xfrm>
          <a:prstGeom prst="rect">
            <a:avLst/>
          </a:prstGeom>
        </p:spPr>
      </p:pic>
      <p:sp>
        <p:nvSpPr>
          <p:cNvPr id="4" name="Slide Number Placeholder 3">
            <a:extLst>
              <a:ext uri="{FF2B5EF4-FFF2-40B4-BE49-F238E27FC236}">
                <a16:creationId xmlns:a16="http://schemas.microsoft.com/office/drawing/2014/main" id="{136F2EE7-ED2A-9DF0-DA11-FEEDFC2468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308259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A1F4-11CC-32D7-EBA9-D2F380E90802}"/>
              </a:ext>
            </a:extLst>
          </p:cNvPr>
          <p:cNvSpPr>
            <a:spLocks noGrp="1"/>
          </p:cNvSpPr>
          <p:nvPr>
            <p:ph type="title"/>
          </p:nvPr>
        </p:nvSpPr>
        <p:spPr/>
        <p:txBody>
          <a:bodyPr/>
          <a:lstStyle/>
          <a:p>
            <a:r>
              <a:rPr lang="en-US" dirty="0"/>
              <a:t>The assessment as project</a:t>
            </a:r>
          </a:p>
        </p:txBody>
      </p:sp>
      <p:sp>
        <p:nvSpPr>
          <p:cNvPr id="3" name="Slide Number Placeholder 2">
            <a:extLst>
              <a:ext uri="{FF2B5EF4-FFF2-40B4-BE49-F238E27FC236}">
                <a16:creationId xmlns:a16="http://schemas.microsoft.com/office/drawing/2014/main" id="{62DAAC36-973A-BC26-D41F-6D5BED9E6E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Tree>
    <p:extLst>
      <p:ext uri="{BB962C8B-B14F-4D97-AF65-F5344CB8AC3E}">
        <p14:creationId xmlns:p14="http://schemas.microsoft.com/office/powerpoint/2010/main" val="4063560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34CE-FA37-0CAB-8209-323438850904}"/>
              </a:ext>
            </a:extLst>
          </p:cNvPr>
          <p:cNvSpPr>
            <a:spLocks noGrp="1"/>
          </p:cNvSpPr>
          <p:nvPr>
            <p:ph type="title"/>
          </p:nvPr>
        </p:nvSpPr>
        <p:spPr/>
        <p:txBody>
          <a:bodyPr/>
          <a:lstStyle/>
          <a:p>
            <a:r>
              <a:rPr lang="en-US" dirty="0"/>
              <a:t>The Project Perspective</a:t>
            </a:r>
          </a:p>
        </p:txBody>
      </p:sp>
      <p:sp>
        <p:nvSpPr>
          <p:cNvPr id="3" name="Text Placeholder 2">
            <a:extLst>
              <a:ext uri="{FF2B5EF4-FFF2-40B4-BE49-F238E27FC236}">
                <a16:creationId xmlns:a16="http://schemas.microsoft.com/office/drawing/2014/main" id="{681B3CC9-70FC-EAAB-12F5-1A93B139551C}"/>
              </a:ext>
            </a:extLst>
          </p:cNvPr>
          <p:cNvSpPr>
            <a:spLocks noGrp="1"/>
          </p:cNvSpPr>
          <p:nvPr>
            <p:ph type="body" idx="1"/>
          </p:nvPr>
        </p:nvSpPr>
        <p:spPr/>
        <p:txBody>
          <a:bodyPr/>
          <a:lstStyle/>
          <a:p>
            <a:r>
              <a:rPr lang="en-US" dirty="0"/>
              <a:t>A vocabulary to anticipate, plan, communicate, and measure</a:t>
            </a:r>
          </a:p>
          <a:p>
            <a:r>
              <a:rPr lang="en-US" dirty="0"/>
              <a:t>The triad: scope, time, and cost (resources)</a:t>
            </a:r>
          </a:p>
          <a:p>
            <a:endParaRPr lang="en-US" dirty="0"/>
          </a:p>
          <a:p>
            <a:endParaRPr lang="en-US" dirty="0"/>
          </a:p>
          <a:p>
            <a:endParaRPr lang="en-US" dirty="0"/>
          </a:p>
        </p:txBody>
      </p:sp>
      <p:pic>
        <p:nvPicPr>
          <p:cNvPr id="8" name="Picture 7" descr="The project management triad of time, cost, and scope represented as a triangle with three corners: time, cost, and scope.">
            <a:extLst>
              <a:ext uri="{FF2B5EF4-FFF2-40B4-BE49-F238E27FC236}">
                <a16:creationId xmlns:a16="http://schemas.microsoft.com/office/drawing/2014/main" id="{07FF6865-6EC2-97CA-9866-C496B321EF3C}"/>
              </a:ext>
            </a:extLst>
          </p:cNvPr>
          <p:cNvPicPr>
            <a:picLocks noChangeAspect="1"/>
          </p:cNvPicPr>
          <p:nvPr/>
        </p:nvPicPr>
        <p:blipFill>
          <a:blip r:embed="rId3"/>
          <a:stretch>
            <a:fillRect/>
          </a:stretch>
        </p:blipFill>
        <p:spPr>
          <a:xfrm>
            <a:off x="4420978" y="2628294"/>
            <a:ext cx="3337849" cy="2507197"/>
          </a:xfrm>
          <a:prstGeom prst="rect">
            <a:avLst/>
          </a:prstGeom>
        </p:spPr>
      </p:pic>
      <p:sp>
        <p:nvSpPr>
          <p:cNvPr id="4" name="Slide Number Placeholder 3">
            <a:extLst>
              <a:ext uri="{FF2B5EF4-FFF2-40B4-BE49-F238E27FC236}">
                <a16:creationId xmlns:a16="http://schemas.microsoft.com/office/drawing/2014/main" id="{62591E7D-AFD7-6C9C-0431-B5447F30DF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Tree>
    <p:extLst>
      <p:ext uri="{BB962C8B-B14F-4D97-AF65-F5344CB8AC3E}">
        <p14:creationId xmlns:p14="http://schemas.microsoft.com/office/powerpoint/2010/main" val="214171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0FCA-FA49-8BF5-0282-E30170439BB6}"/>
              </a:ext>
            </a:extLst>
          </p:cNvPr>
          <p:cNvSpPr>
            <a:spLocks noGrp="1"/>
          </p:cNvSpPr>
          <p:nvPr>
            <p:ph type="title"/>
          </p:nvPr>
        </p:nvSpPr>
        <p:spPr/>
        <p:txBody>
          <a:bodyPr/>
          <a:lstStyle/>
          <a:p>
            <a:r>
              <a:rPr lang="en-US" dirty="0"/>
              <a:t>Project methods</a:t>
            </a:r>
          </a:p>
        </p:txBody>
      </p:sp>
      <p:sp>
        <p:nvSpPr>
          <p:cNvPr id="3" name="Text Placeholder 2">
            <a:extLst>
              <a:ext uri="{FF2B5EF4-FFF2-40B4-BE49-F238E27FC236}">
                <a16:creationId xmlns:a16="http://schemas.microsoft.com/office/drawing/2014/main" id="{09B7E1E7-3468-A187-CA07-9A286A4A19EB}"/>
              </a:ext>
            </a:extLst>
          </p:cNvPr>
          <p:cNvSpPr>
            <a:spLocks noGrp="1"/>
          </p:cNvSpPr>
          <p:nvPr>
            <p:ph type="body" idx="1"/>
          </p:nvPr>
        </p:nvSpPr>
        <p:spPr/>
        <p:txBody>
          <a:bodyPr/>
          <a:lstStyle/>
          <a:p>
            <a:r>
              <a:rPr lang="en-US" dirty="0"/>
              <a:t>Anticipate, plan, communicate, measure</a:t>
            </a:r>
          </a:p>
          <a:p>
            <a:r>
              <a:rPr lang="en-US" dirty="0"/>
              <a:t>Keep it lean</a:t>
            </a:r>
          </a:p>
          <a:p>
            <a:r>
              <a:rPr lang="en-US" dirty="0"/>
              <a:t>Keep it agile</a:t>
            </a:r>
          </a:p>
          <a:p>
            <a:r>
              <a:rPr lang="en-US" dirty="0"/>
              <a:t>Examples</a:t>
            </a:r>
          </a:p>
          <a:p>
            <a:endParaRPr lang="en-US" dirty="0"/>
          </a:p>
        </p:txBody>
      </p:sp>
      <p:sp>
        <p:nvSpPr>
          <p:cNvPr id="4" name="Slide Number Placeholder 3">
            <a:extLst>
              <a:ext uri="{FF2B5EF4-FFF2-40B4-BE49-F238E27FC236}">
                <a16:creationId xmlns:a16="http://schemas.microsoft.com/office/drawing/2014/main" id="{F5A1D025-C0DA-0B5C-2878-1B81CDB7A5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Tree>
    <p:extLst>
      <p:ext uri="{BB962C8B-B14F-4D97-AF65-F5344CB8AC3E}">
        <p14:creationId xmlns:p14="http://schemas.microsoft.com/office/powerpoint/2010/main" val="596619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925F-72E5-B35A-FA04-A6EC899A4D37}"/>
              </a:ext>
            </a:extLst>
          </p:cNvPr>
          <p:cNvSpPr>
            <a:spLocks noGrp="1"/>
          </p:cNvSpPr>
          <p:nvPr>
            <p:ph type="title"/>
          </p:nvPr>
        </p:nvSpPr>
        <p:spPr/>
        <p:txBody>
          <a:bodyPr/>
          <a:lstStyle/>
          <a:p>
            <a:r>
              <a:rPr lang="en-US" dirty="0"/>
              <a:t>The assessment as project: Scope</a:t>
            </a:r>
          </a:p>
        </p:txBody>
      </p:sp>
      <p:sp>
        <p:nvSpPr>
          <p:cNvPr id="3" name="Text Placeholder 2">
            <a:extLst>
              <a:ext uri="{FF2B5EF4-FFF2-40B4-BE49-F238E27FC236}">
                <a16:creationId xmlns:a16="http://schemas.microsoft.com/office/drawing/2014/main" id="{F12C7BE5-8DC9-D310-493C-C856D403E8BE}"/>
              </a:ext>
            </a:extLst>
          </p:cNvPr>
          <p:cNvSpPr>
            <a:spLocks noGrp="1"/>
          </p:cNvSpPr>
          <p:nvPr>
            <p:ph type="body" idx="1"/>
          </p:nvPr>
        </p:nvSpPr>
        <p:spPr/>
        <p:txBody>
          <a:bodyPr/>
          <a:lstStyle/>
          <a:p>
            <a:r>
              <a:rPr lang="en-US" dirty="0"/>
              <a:t>Managing scope for the assessment: Examples</a:t>
            </a:r>
          </a:p>
          <a:p>
            <a:endParaRPr lang="en-US" dirty="0"/>
          </a:p>
        </p:txBody>
      </p:sp>
      <p:sp>
        <p:nvSpPr>
          <p:cNvPr id="4" name="Slide Number Placeholder 3">
            <a:extLst>
              <a:ext uri="{FF2B5EF4-FFF2-40B4-BE49-F238E27FC236}">
                <a16:creationId xmlns:a16="http://schemas.microsoft.com/office/drawing/2014/main" id="{B89C8EEB-3367-7DCA-98BB-D210E03ABB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320671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3174-C374-4AD0-72D9-395246FDC7FA}"/>
              </a:ext>
            </a:extLst>
          </p:cNvPr>
          <p:cNvSpPr>
            <a:spLocks noGrp="1"/>
          </p:cNvSpPr>
          <p:nvPr>
            <p:ph type="title"/>
          </p:nvPr>
        </p:nvSpPr>
        <p:spPr/>
        <p:txBody>
          <a:bodyPr/>
          <a:lstStyle/>
          <a:p>
            <a:r>
              <a:rPr lang="en-US" dirty="0"/>
              <a:t>The assessment as project: time</a:t>
            </a:r>
          </a:p>
        </p:txBody>
      </p:sp>
      <p:sp>
        <p:nvSpPr>
          <p:cNvPr id="3" name="Text Placeholder 2">
            <a:extLst>
              <a:ext uri="{FF2B5EF4-FFF2-40B4-BE49-F238E27FC236}">
                <a16:creationId xmlns:a16="http://schemas.microsoft.com/office/drawing/2014/main" id="{F0CA8143-F854-E594-2B24-0152E6528A0E}"/>
              </a:ext>
            </a:extLst>
          </p:cNvPr>
          <p:cNvSpPr>
            <a:spLocks noGrp="1"/>
          </p:cNvSpPr>
          <p:nvPr>
            <p:ph type="body" idx="1"/>
          </p:nvPr>
        </p:nvSpPr>
        <p:spPr/>
        <p:txBody>
          <a:bodyPr/>
          <a:lstStyle/>
          <a:p>
            <a:r>
              <a:rPr lang="en-US" dirty="0"/>
              <a:t>Mapping the assessment through time: Gantt chart</a:t>
            </a:r>
          </a:p>
          <a:p>
            <a:endParaRPr lang="en-US" dirty="0"/>
          </a:p>
          <a:p>
            <a:endParaRPr lang="en-US" dirty="0"/>
          </a:p>
        </p:txBody>
      </p:sp>
      <p:pic>
        <p:nvPicPr>
          <p:cNvPr id="6" name="Picture 5" descr="Gantt chart showing the amount of work that has been completed on a given period. The graphic on the slide shows a screenshot of a fictitious Gantt chart. On the Y or vertical axis there is a list of tasks from 1 to 19. The horizontal axis shows the months from April (left) through July (on the right). For each task, the horizontal or x axis shows with a solid-colored line how much that task has progressed. &#10;">
            <a:extLst>
              <a:ext uri="{FF2B5EF4-FFF2-40B4-BE49-F238E27FC236}">
                <a16:creationId xmlns:a16="http://schemas.microsoft.com/office/drawing/2014/main" id="{23B63BAC-928C-7116-A168-11A4B42AF6C1}"/>
              </a:ext>
            </a:extLst>
          </p:cNvPr>
          <p:cNvPicPr>
            <a:picLocks noChangeAspect="1"/>
          </p:cNvPicPr>
          <p:nvPr/>
        </p:nvPicPr>
        <p:blipFill>
          <a:blip r:embed="rId3"/>
          <a:stretch>
            <a:fillRect/>
          </a:stretch>
        </p:blipFill>
        <p:spPr>
          <a:xfrm>
            <a:off x="2525493" y="2023176"/>
            <a:ext cx="6720573" cy="3360287"/>
          </a:xfrm>
          <a:prstGeom prst="rect">
            <a:avLst/>
          </a:prstGeom>
        </p:spPr>
      </p:pic>
      <p:sp>
        <p:nvSpPr>
          <p:cNvPr id="4" name="Slide Number Placeholder 3">
            <a:extLst>
              <a:ext uri="{FF2B5EF4-FFF2-40B4-BE49-F238E27FC236}">
                <a16:creationId xmlns:a16="http://schemas.microsoft.com/office/drawing/2014/main" id="{D5D20400-7112-DF70-35D5-1C490D817E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Tree>
    <p:extLst>
      <p:ext uri="{BB962C8B-B14F-4D97-AF65-F5344CB8AC3E}">
        <p14:creationId xmlns:p14="http://schemas.microsoft.com/office/powerpoint/2010/main" val="3736279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EFD4-A48B-A2EB-AC22-DC93713411F7}"/>
              </a:ext>
            </a:extLst>
          </p:cNvPr>
          <p:cNvSpPr>
            <a:spLocks noGrp="1"/>
          </p:cNvSpPr>
          <p:nvPr>
            <p:ph type="title"/>
          </p:nvPr>
        </p:nvSpPr>
        <p:spPr/>
        <p:txBody>
          <a:bodyPr/>
          <a:lstStyle/>
          <a:p>
            <a:r>
              <a:rPr lang="en-US" dirty="0"/>
              <a:t>The assessment as project: resources</a:t>
            </a:r>
          </a:p>
        </p:txBody>
      </p:sp>
      <p:sp>
        <p:nvSpPr>
          <p:cNvPr id="3" name="Text Placeholder 2">
            <a:extLst>
              <a:ext uri="{FF2B5EF4-FFF2-40B4-BE49-F238E27FC236}">
                <a16:creationId xmlns:a16="http://schemas.microsoft.com/office/drawing/2014/main" id="{1E485398-8497-1C7D-FE7D-0928EDDE4461}"/>
              </a:ext>
            </a:extLst>
          </p:cNvPr>
          <p:cNvSpPr>
            <a:spLocks noGrp="1"/>
          </p:cNvSpPr>
          <p:nvPr>
            <p:ph type="body" idx="1"/>
          </p:nvPr>
        </p:nvSpPr>
        <p:spPr/>
        <p:txBody>
          <a:bodyPr/>
          <a:lstStyle/>
          <a:p>
            <a:r>
              <a:rPr lang="en-US" dirty="0"/>
              <a:t>Resource allocation</a:t>
            </a:r>
          </a:p>
          <a:p>
            <a:r>
              <a:rPr lang="en-US" dirty="0"/>
              <a:t>RACI</a:t>
            </a:r>
          </a:p>
          <a:p>
            <a:endParaRPr lang="en-US" dirty="0"/>
          </a:p>
        </p:txBody>
      </p:sp>
      <p:sp>
        <p:nvSpPr>
          <p:cNvPr id="4" name="Slide Number Placeholder 3">
            <a:extLst>
              <a:ext uri="{FF2B5EF4-FFF2-40B4-BE49-F238E27FC236}">
                <a16:creationId xmlns:a16="http://schemas.microsoft.com/office/drawing/2014/main" id="{B448F643-1CE5-42C6-0809-98ADC5317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Tree>
    <p:extLst>
      <p:ext uri="{BB962C8B-B14F-4D97-AF65-F5344CB8AC3E}">
        <p14:creationId xmlns:p14="http://schemas.microsoft.com/office/powerpoint/2010/main" val="202493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13FB-EA4A-7BD9-95DD-EE611D1099C5}"/>
              </a:ext>
            </a:extLst>
          </p:cNvPr>
          <p:cNvSpPr>
            <a:spLocks noGrp="1"/>
          </p:cNvSpPr>
          <p:nvPr>
            <p:ph type="title"/>
          </p:nvPr>
        </p:nvSpPr>
        <p:spPr/>
        <p:txBody>
          <a:bodyPr/>
          <a:lstStyle/>
          <a:p>
            <a:r>
              <a:rPr lang="en-US" dirty="0"/>
              <a:t>Challenges and Opportunities</a:t>
            </a:r>
          </a:p>
        </p:txBody>
      </p:sp>
      <p:sp>
        <p:nvSpPr>
          <p:cNvPr id="3" name="Slide Number Placeholder 2">
            <a:extLst>
              <a:ext uri="{FF2B5EF4-FFF2-40B4-BE49-F238E27FC236}">
                <a16:creationId xmlns:a16="http://schemas.microsoft.com/office/drawing/2014/main" id="{FE02C595-9C99-0173-7B38-E92D8B7C04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Tree>
    <p:extLst>
      <p:ext uri="{BB962C8B-B14F-4D97-AF65-F5344CB8AC3E}">
        <p14:creationId xmlns:p14="http://schemas.microsoft.com/office/powerpoint/2010/main" val="332609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6B78-4410-08C5-D88A-813BD3CAB5BA}"/>
              </a:ext>
            </a:extLst>
          </p:cNvPr>
          <p:cNvSpPr>
            <a:spLocks noGrp="1"/>
          </p:cNvSpPr>
          <p:nvPr>
            <p:ph type="title"/>
          </p:nvPr>
        </p:nvSpPr>
        <p:spPr>
          <a:xfrm>
            <a:off x="2072641" y="548642"/>
            <a:ext cx="8041279" cy="489345"/>
          </a:xfrm>
        </p:spPr>
        <p:txBody>
          <a:bodyPr/>
          <a:lstStyle/>
          <a:p>
            <a:r>
              <a:rPr lang="en-US" sz="3200" dirty="0"/>
              <a:t>Disclaimer</a:t>
            </a:r>
          </a:p>
        </p:txBody>
      </p:sp>
      <p:sp>
        <p:nvSpPr>
          <p:cNvPr id="4" name="Slide Number Placeholder 3">
            <a:extLst>
              <a:ext uri="{FF2B5EF4-FFF2-40B4-BE49-F238E27FC236}">
                <a16:creationId xmlns:a16="http://schemas.microsoft.com/office/drawing/2014/main" id="{ADAC7B75-BEF3-8908-21BE-A39FE8D83CEE}"/>
              </a:ext>
            </a:extLst>
          </p:cNvPr>
          <p:cNvSpPr>
            <a:spLocks noGrp="1"/>
          </p:cNvSpPr>
          <p:nvPr>
            <p:ph type="sldNum" idx="12"/>
          </p:nvPr>
        </p:nvSpPr>
        <p:spPr>
          <a:xfrm>
            <a:off x="8185742" y="6437376"/>
            <a:ext cx="400050" cy="182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2</a:t>
            </a:fld>
            <a:endParaRPr lang="en-US"/>
          </a:p>
        </p:txBody>
      </p:sp>
      <p:sp>
        <p:nvSpPr>
          <p:cNvPr id="10" name="TextBox 9">
            <a:extLst>
              <a:ext uri="{FF2B5EF4-FFF2-40B4-BE49-F238E27FC236}">
                <a16:creationId xmlns:a16="http://schemas.microsoft.com/office/drawing/2014/main" id="{88A1C2AB-86F3-7EB3-03A5-AC5CA1DD70C0}"/>
              </a:ext>
            </a:extLst>
          </p:cNvPr>
          <p:cNvSpPr txBox="1"/>
          <p:nvPr/>
        </p:nvSpPr>
        <p:spPr>
          <a:xfrm>
            <a:off x="2068514" y="2210885"/>
            <a:ext cx="8041279" cy="2246769"/>
          </a:xfrm>
          <a:prstGeom prst="rect">
            <a:avLst/>
          </a:prstGeom>
          <a:noFill/>
        </p:spPr>
        <p:txBody>
          <a:bodyPr wrap="square">
            <a:spAutoFit/>
          </a:bodyPr>
          <a:lstStyle/>
          <a:p>
            <a:pPr marL="38100"/>
            <a:r>
              <a:rPr lang="en-US" sz="2800" dirty="0">
                <a:latin typeface="Arial" panose="020B0604020202020204" pitchFamily="34" charset="0"/>
                <a:ea typeface="Calibri" panose="020F0502020204030204" pitchFamily="34" charset="0"/>
                <a:cs typeface="Arial" panose="020B0604020202020204" pitchFamily="34" charset="0"/>
              </a:rPr>
              <a:t>The views and opinions expressed are those of the speaker and do not reflect the views of the Defense Technical Information Center (DTIC), the Department of Defense, or the U.S. Government.</a:t>
            </a:r>
            <a:endParaRPr lang="en-US" sz="2800" dirty="0">
              <a:latin typeface="Arial" panose="020B0604020202020204" pitchFamily="34" charset="0"/>
            </a:endParaRPr>
          </a:p>
        </p:txBody>
      </p:sp>
    </p:spTree>
    <p:extLst>
      <p:ext uri="{BB962C8B-B14F-4D97-AF65-F5344CB8AC3E}">
        <p14:creationId xmlns:p14="http://schemas.microsoft.com/office/powerpoint/2010/main" val="2980942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70B9-EC88-7F83-067E-013E35542895}"/>
              </a:ext>
            </a:extLst>
          </p:cNvPr>
          <p:cNvSpPr>
            <a:spLocks noGrp="1"/>
          </p:cNvSpPr>
          <p:nvPr>
            <p:ph type="title"/>
          </p:nvPr>
        </p:nvSpPr>
        <p:spPr/>
        <p:txBody>
          <a:bodyPr/>
          <a:lstStyle/>
          <a:p>
            <a:r>
              <a:rPr lang="en-US" dirty="0"/>
              <a:t>Challenges </a:t>
            </a:r>
          </a:p>
        </p:txBody>
      </p:sp>
      <p:sp>
        <p:nvSpPr>
          <p:cNvPr id="3" name="Text Placeholder 2">
            <a:extLst>
              <a:ext uri="{FF2B5EF4-FFF2-40B4-BE49-F238E27FC236}">
                <a16:creationId xmlns:a16="http://schemas.microsoft.com/office/drawing/2014/main" id="{F47C3810-9301-E65F-738B-4E34CC94565B}"/>
              </a:ext>
            </a:extLst>
          </p:cNvPr>
          <p:cNvSpPr>
            <a:spLocks noGrp="1"/>
          </p:cNvSpPr>
          <p:nvPr>
            <p:ph type="body" idx="1"/>
          </p:nvPr>
        </p:nvSpPr>
        <p:spPr/>
        <p:txBody>
          <a:bodyPr/>
          <a:lstStyle/>
          <a:p>
            <a:r>
              <a:rPr lang="en-US" dirty="0"/>
              <a:t>Complex does not need to mean “complicated” </a:t>
            </a:r>
          </a:p>
          <a:p>
            <a:r>
              <a:rPr lang="en-US" dirty="0"/>
              <a:t>Communication still needs care</a:t>
            </a:r>
          </a:p>
          <a:p>
            <a:r>
              <a:rPr lang="en-US" dirty="0"/>
              <a:t>Change needs balancing</a:t>
            </a:r>
          </a:p>
          <a:p>
            <a:r>
              <a:rPr lang="en-US" dirty="0"/>
              <a:t>Project management is part art part science</a:t>
            </a:r>
          </a:p>
          <a:p>
            <a:r>
              <a:rPr lang="en-US" dirty="0"/>
              <a:t>To much granularity can lead to documentation creep</a:t>
            </a:r>
          </a:p>
          <a:p>
            <a:endParaRPr lang="en-US" dirty="0"/>
          </a:p>
          <a:p>
            <a:endParaRPr lang="en-US" dirty="0"/>
          </a:p>
        </p:txBody>
      </p:sp>
      <p:sp>
        <p:nvSpPr>
          <p:cNvPr id="4" name="Slide Number Placeholder 3">
            <a:extLst>
              <a:ext uri="{FF2B5EF4-FFF2-40B4-BE49-F238E27FC236}">
                <a16:creationId xmlns:a16="http://schemas.microsoft.com/office/drawing/2014/main" id="{E1EA7639-ACDD-E785-99C7-F392D898A2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Tree>
    <p:extLst>
      <p:ext uri="{BB962C8B-B14F-4D97-AF65-F5344CB8AC3E}">
        <p14:creationId xmlns:p14="http://schemas.microsoft.com/office/powerpoint/2010/main" val="2686046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97E3-647F-D0DF-D4CF-5687A2E7A404}"/>
              </a:ext>
            </a:extLst>
          </p:cNvPr>
          <p:cNvSpPr>
            <a:spLocks noGrp="1"/>
          </p:cNvSpPr>
          <p:nvPr>
            <p:ph type="title"/>
          </p:nvPr>
        </p:nvSpPr>
        <p:spPr/>
        <p:txBody>
          <a:bodyPr/>
          <a:lstStyle/>
          <a:p>
            <a:r>
              <a:rPr lang="en-US" dirty="0"/>
              <a:t>Opportunities  </a:t>
            </a:r>
          </a:p>
        </p:txBody>
      </p:sp>
      <p:sp>
        <p:nvSpPr>
          <p:cNvPr id="3" name="Text Placeholder 2">
            <a:extLst>
              <a:ext uri="{FF2B5EF4-FFF2-40B4-BE49-F238E27FC236}">
                <a16:creationId xmlns:a16="http://schemas.microsoft.com/office/drawing/2014/main" id="{51D08550-E1D3-E248-5AF9-C5A340A1C500}"/>
              </a:ext>
            </a:extLst>
          </p:cNvPr>
          <p:cNvSpPr>
            <a:spLocks noGrp="1"/>
          </p:cNvSpPr>
          <p:nvPr>
            <p:ph type="body" idx="1"/>
          </p:nvPr>
        </p:nvSpPr>
        <p:spPr/>
        <p:txBody>
          <a:bodyPr/>
          <a:lstStyle/>
          <a:p>
            <a:r>
              <a:rPr lang="en-US" dirty="0"/>
              <a:t>A way to operationalize “done”</a:t>
            </a:r>
          </a:p>
          <a:p>
            <a:r>
              <a:rPr lang="en-US" dirty="0"/>
              <a:t>Makes process orderly and clear</a:t>
            </a:r>
          </a:p>
          <a:p>
            <a:r>
              <a:rPr lang="en-US" dirty="0"/>
              <a:t>Explicit and concrete</a:t>
            </a:r>
          </a:p>
          <a:p>
            <a:pPr marL="50800" indent="0">
              <a:buNone/>
            </a:pPr>
            <a:endParaRPr lang="en-US" dirty="0"/>
          </a:p>
          <a:p>
            <a:endParaRPr lang="en-US" dirty="0"/>
          </a:p>
        </p:txBody>
      </p:sp>
      <p:sp>
        <p:nvSpPr>
          <p:cNvPr id="4" name="Slide Number Placeholder 3">
            <a:extLst>
              <a:ext uri="{FF2B5EF4-FFF2-40B4-BE49-F238E27FC236}">
                <a16:creationId xmlns:a16="http://schemas.microsoft.com/office/drawing/2014/main" id="{571EC804-32DB-55DA-01C0-EF2E5A6B69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Tree>
    <p:extLst>
      <p:ext uri="{BB962C8B-B14F-4D97-AF65-F5344CB8AC3E}">
        <p14:creationId xmlns:p14="http://schemas.microsoft.com/office/powerpoint/2010/main" val="648336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97E3-647F-D0DF-D4CF-5687A2E7A404}"/>
              </a:ext>
            </a:extLst>
          </p:cNvPr>
          <p:cNvSpPr>
            <a:spLocks noGrp="1"/>
          </p:cNvSpPr>
          <p:nvPr>
            <p:ph type="title"/>
          </p:nvPr>
        </p:nvSpPr>
        <p:spPr/>
        <p:txBody>
          <a:bodyPr/>
          <a:lstStyle/>
          <a:p>
            <a:r>
              <a:rPr lang="en-US" dirty="0"/>
              <a:t>Project management perspective</a:t>
            </a:r>
          </a:p>
        </p:txBody>
      </p:sp>
      <p:sp>
        <p:nvSpPr>
          <p:cNvPr id="3" name="Text Placeholder 2">
            <a:extLst>
              <a:ext uri="{FF2B5EF4-FFF2-40B4-BE49-F238E27FC236}">
                <a16:creationId xmlns:a16="http://schemas.microsoft.com/office/drawing/2014/main" id="{51D08550-E1D3-E248-5AF9-C5A340A1C500}"/>
              </a:ext>
            </a:extLst>
          </p:cNvPr>
          <p:cNvSpPr>
            <a:spLocks noGrp="1"/>
          </p:cNvSpPr>
          <p:nvPr>
            <p:ph type="body" idx="1"/>
          </p:nvPr>
        </p:nvSpPr>
        <p:spPr/>
        <p:txBody>
          <a:bodyPr/>
          <a:lstStyle/>
          <a:p>
            <a:r>
              <a:rPr lang="en-US" dirty="0"/>
              <a:t>A success strategy</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71EC804-32DB-55DA-01C0-EF2E5A6B69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spTree>
    <p:extLst>
      <p:ext uri="{BB962C8B-B14F-4D97-AF65-F5344CB8AC3E}">
        <p14:creationId xmlns:p14="http://schemas.microsoft.com/office/powerpoint/2010/main" val="3856807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D9E8-2A6C-32A8-E63E-409B7061FA6C}"/>
              </a:ext>
            </a:extLst>
          </p:cNvPr>
          <p:cNvSpPr>
            <a:spLocks noGrp="1"/>
          </p:cNvSpPr>
          <p:nvPr>
            <p:ph type="title"/>
          </p:nvPr>
        </p:nvSpPr>
        <p:spPr/>
        <p:txBody>
          <a:bodyPr/>
          <a:lstStyle/>
          <a:p>
            <a:r>
              <a:rPr lang="en-US" dirty="0"/>
              <a:t>DTIC: Connect with Us</a:t>
            </a:r>
          </a:p>
        </p:txBody>
      </p:sp>
      <p:sp>
        <p:nvSpPr>
          <p:cNvPr id="3" name="Text Placeholder 2">
            <a:extLst>
              <a:ext uri="{FF2B5EF4-FFF2-40B4-BE49-F238E27FC236}">
                <a16:creationId xmlns:a16="http://schemas.microsoft.com/office/drawing/2014/main" id="{31E971B7-EBC1-7631-61F5-1AC853E0EAD1}"/>
              </a:ext>
            </a:extLst>
          </p:cNvPr>
          <p:cNvSpPr>
            <a:spLocks noGrp="1"/>
          </p:cNvSpPr>
          <p:nvPr>
            <p:ph type="body" idx="1"/>
          </p:nvPr>
        </p:nvSpPr>
        <p:spPr/>
        <p:txBody>
          <a:bodyPr/>
          <a:lstStyle/>
          <a:p>
            <a:pPr lvl="1"/>
            <a:r>
              <a:rPr lang="en-US" b="1"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https://discover.dtic.mil/</a:t>
            </a:r>
            <a:r>
              <a:rPr lang="en-US" b="1"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 </a:t>
            </a:r>
          </a:p>
          <a:p>
            <a:pPr lvl="1"/>
            <a:r>
              <a:rPr lang="en-US" b="1"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https://discover.dtic.mil/about/</a:t>
            </a:r>
            <a:endParaRPr lang="en-US" b="1"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lvl="1"/>
            <a:r>
              <a:rPr lang="en-US" b="1" u="sng" dirty="0">
                <a:solidFill>
                  <a:schemeClr val="bg2">
                    <a:lumMod val="75000"/>
                  </a:schemeClr>
                </a:solidFill>
                <a:latin typeface="Aptos" panose="020B0004020202020204" pitchFamily="34" charset="0"/>
                <a:ea typeface="Aptos" panose="020B0004020202020204" pitchFamily="34" charset="0"/>
                <a:cs typeface="Times New Roman" panose="02020603050405020304" pitchFamily="18" charset="0"/>
              </a:rPr>
              <a:t>Claudia.guidi.civ@mail.mil</a:t>
            </a:r>
            <a:endParaRPr lang="en-US" b="1" u="sng" dirty="0">
              <a:solidFill>
                <a:schemeClr val="bg2">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pPr lvl="1"/>
            <a:endParaRPr lang="en-US" b="1" u="sng" dirty="0">
              <a:solidFill>
                <a:schemeClr val="bg2">
                  <a:lumMod val="75000"/>
                </a:schemeClr>
              </a:solidFill>
              <a:latin typeface="Aptos" panose="020B0004020202020204" pitchFamily="34" charset="0"/>
              <a:ea typeface="Aptos" panose="020B0004020202020204" pitchFamily="34" charset="0"/>
              <a:cs typeface="Times New Roman" panose="02020603050405020304" pitchFamily="18" charset="0"/>
            </a:endParaRPr>
          </a:p>
          <a:p>
            <a:pPr marL="520700" lvl="1" indent="0">
              <a:buNone/>
            </a:pPr>
            <a:endParaRPr lang="en-US" b="1"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lvl="1"/>
            <a:endParaRPr lang="en-US" b="1" u="sng" dirty="0">
              <a:solidFill>
                <a:srgbClr val="467886"/>
              </a:solidFill>
              <a:latin typeface="Aptos" panose="020B0004020202020204" pitchFamily="34" charset="0"/>
              <a:ea typeface="Aptos" panose="020B0004020202020204" pitchFamily="34" charset="0"/>
              <a:cs typeface="Times New Roman" panose="02020603050405020304" pitchFamily="18" charset="0"/>
            </a:endParaRPr>
          </a:p>
          <a:p>
            <a:endParaRPr lang="en-US" dirty="0"/>
          </a:p>
          <a:p>
            <a:endParaRPr lang="en-US" dirty="0"/>
          </a:p>
        </p:txBody>
      </p:sp>
      <p:pic>
        <p:nvPicPr>
          <p:cNvPr id="5" name="Picture 4" descr="Screenshot of DTIC's homepage showing two search tools: Minsky and Dimensions.">
            <a:extLst>
              <a:ext uri="{FF2B5EF4-FFF2-40B4-BE49-F238E27FC236}">
                <a16:creationId xmlns:a16="http://schemas.microsoft.com/office/drawing/2014/main" id="{E87F1708-FCAD-4105-4E98-4D90FF535A8B}"/>
              </a:ext>
            </a:extLst>
          </p:cNvPr>
          <p:cNvPicPr>
            <a:picLocks noChangeAspect="1"/>
          </p:cNvPicPr>
          <p:nvPr/>
        </p:nvPicPr>
        <p:blipFill>
          <a:blip r:embed="rId5"/>
          <a:stretch>
            <a:fillRect/>
          </a:stretch>
        </p:blipFill>
        <p:spPr>
          <a:xfrm>
            <a:off x="3133042" y="2906103"/>
            <a:ext cx="4579322" cy="3256169"/>
          </a:xfrm>
          <a:prstGeom prst="rect">
            <a:avLst/>
          </a:prstGeom>
        </p:spPr>
      </p:pic>
    </p:spTree>
    <p:extLst>
      <p:ext uri="{BB962C8B-B14F-4D97-AF65-F5344CB8AC3E}">
        <p14:creationId xmlns:p14="http://schemas.microsoft.com/office/powerpoint/2010/main" val="368699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C738-B90B-3E83-C535-705FD0B1947C}"/>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11289F8B-13EE-B657-C0F7-735256436285}"/>
              </a:ext>
            </a:extLst>
          </p:cNvPr>
          <p:cNvSpPr>
            <a:spLocks noGrp="1"/>
          </p:cNvSpPr>
          <p:nvPr>
            <p:ph type="body" idx="1"/>
          </p:nvPr>
        </p:nvSpPr>
        <p:spPr/>
        <p:txBody>
          <a:bodyPr/>
          <a:lstStyle/>
          <a:p>
            <a:r>
              <a:rPr lang="en-US" dirty="0"/>
              <a:t>DTIC: Who We Are </a:t>
            </a:r>
          </a:p>
          <a:p>
            <a:r>
              <a:rPr lang="en-US" dirty="0"/>
              <a:t>Why Section 508 at DTIC </a:t>
            </a:r>
          </a:p>
          <a:p>
            <a:r>
              <a:rPr lang="en-US" dirty="0"/>
              <a:t>The assessment </a:t>
            </a:r>
          </a:p>
          <a:p>
            <a:r>
              <a:rPr lang="en-US" dirty="0"/>
              <a:t>The assessment as project</a:t>
            </a:r>
          </a:p>
          <a:p>
            <a:r>
              <a:rPr lang="en-US" dirty="0"/>
              <a:t>Challenges and opportunities</a:t>
            </a:r>
          </a:p>
        </p:txBody>
      </p:sp>
      <p:sp>
        <p:nvSpPr>
          <p:cNvPr id="4" name="Slide Number Placeholder 3">
            <a:extLst>
              <a:ext uri="{FF2B5EF4-FFF2-40B4-BE49-F238E27FC236}">
                <a16:creationId xmlns:a16="http://schemas.microsoft.com/office/drawing/2014/main" id="{DE520844-0F91-8123-CFCD-C68D3DB9EF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122182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9030-5FD6-E2EF-60CE-1D864CB0A185}"/>
              </a:ext>
            </a:extLst>
          </p:cNvPr>
          <p:cNvSpPr>
            <a:spLocks noGrp="1"/>
          </p:cNvSpPr>
          <p:nvPr>
            <p:ph type="title"/>
          </p:nvPr>
        </p:nvSpPr>
        <p:spPr/>
        <p:txBody>
          <a:bodyPr/>
          <a:lstStyle/>
          <a:p>
            <a:r>
              <a:rPr lang="en-US" dirty="0"/>
              <a:t>DTIC: Who We Are</a:t>
            </a:r>
            <a:br>
              <a:rPr lang="en-US" dirty="0"/>
            </a:br>
            <a:r>
              <a:rPr lang="en-US" dirty="0"/>
              <a:t>Why Section 508 at DTIC</a:t>
            </a:r>
          </a:p>
        </p:txBody>
      </p:sp>
    </p:spTree>
    <p:extLst>
      <p:ext uri="{BB962C8B-B14F-4D97-AF65-F5344CB8AC3E}">
        <p14:creationId xmlns:p14="http://schemas.microsoft.com/office/powerpoint/2010/main" val="345926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D9E8-2A6C-32A8-E63E-409B7061FA6C}"/>
              </a:ext>
            </a:extLst>
          </p:cNvPr>
          <p:cNvSpPr>
            <a:spLocks noGrp="1"/>
          </p:cNvSpPr>
          <p:nvPr>
            <p:ph type="title"/>
          </p:nvPr>
        </p:nvSpPr>
        <p:spPr/>
        <p:txBody>
          <a:bodyPr/>
          <a:lstStyle/>
          <a:p>
            <a:r>
              <a:rPr lang="en-US" dirty="0"/>
              <a:t>DTIC: Who We Are</a:t>
            </a:r>
          </a:p>
        </p:txBody>
      </p:sp>
      <p:sp>
        <p:nvSpPr>
          <p:cNvPr id="3" name="Text Placeholder 2">
            <a:extLst>
              <a:ext uri="{FF2B5EF4-FFF2-40B4-BE49-F238E27FC236}">
                <a16:creationId xmlns:a16="http://schemas.microsoft.com/office/drawing/2014/main" id="{31E971B7-EBC1-7631-61F5-1AC853E0EAD1}"/>
              </a:ext>
            </a:extLst>
          </p:cNvPr>
          <p:cNvSpPr>
            <a:spLocks noGrp="1"/>
          </p:cNvSpPr>
          <p:nvPr>
            <p:ph type="body" idx="1"/>
          </p:nvPr>
        </p:nvSpPr>
        <p:spPr/>
        <p:txBody>
          <a:bodyPr/>
          <a:lstStyle/>
          <a:p>
            <a:r>
              <a:rPr lang="en-US" dirty="0"/>
              <a:t>Central hub for R&amp;E for the DoD</a:t>
            </a:r>
          </a:p>
          <a:p>
            <a:r>
              <a:rPr lang="en-US" dirty="0"/>
              <a:t>Our mission</a:t>
            </a:r>
          </a:p>
          <a:p>
            <a:pPr marL="520700" lvl="1" indent="0">
              <a:buNone/>
            </a:pPr>
            <a:endParaRPr lang="en-US" b="1"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lvl="1"/>
            <a:endParaRPr lang="en-US" b="1" u="sng" dirty="0">
              <a:solidFill>
                <a:srgbClr val="467886"/>
              </a:solidFill>
              <a:latin typeface="Aptos" panose="020B0004020202020204" pitchFamily="34" charset="0"/>
              <a:ea typeface="Aptos" panose="020B000402020202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79542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D9E8-2A6C-32A8-E63E-409B7061FA6C}"/>
              </a:ext>
            </a:extLst>
          </p:cNvPr>
          <p:cNvSpPr>
            <a:spLocks noGrp="1"/>
          </p:cNvSpPr>
          <p:nvPr>
            <p:ph type="title"/>
          </p:nvPr>
        </p:nvSpPr>
        <p:spPr/>
        <p:txBody>
          <a:bodyPr/>
          <a:lstStyle/>
          <a:p>
            <a:r>
              <a:rPr lang="en-US" dirty="0"/>
              <a:t>DTIC: Who We Are, cont’d</a:t>
            </a:r>
          </a:p>
        </p:txBody>
      </p:sp>
      <p:sp>
        <p:nvSpPr>
          <p:cNvPr id="3" name="Text Placeholder 2">
            <a:extLst>
              <a:ext uri="{FF2B5EF4-FFF2-40B4-BE49-F238E27FC236}">
                <a16:creationId xmlns:a16="http://schemas.microsoft.com/office/drawing/2014/main" id="{31E971B7-EBC1-7631-61F5-1AC853E0EAD1}"/>
              </a:ext>
            </a:extLst>
          </p:cNvPr>
          <p:cNvSpPr>
            <a:spLocks noGrp="1"/>
          </p:cNvSpPr>
          <p:nvPr>
            <p:ph type="body" idx="1"/>
          </p:nvPr>
        </p:nvSpPr>
        <p:spPr/>
        <p:txBody>
          <a:bodyPr/>
          <a:lstStyle/>
          <a:p>
            <a:pPr lvl="1"/>
            <a:r>
              <a:rPr lang="en-US" b="1"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https://discover.dtic.mil/</a:t>
            </a:r>
            <a:r>
              <a:rPr lang="en-US" b="1"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 </a:t>
            </a:r>
          </a:p>
          <a:p>
            <a:pPr lvl="1"/>
            <a:r>
              <a:rPr lang="en-US" b="1"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https://discover.dtic.mil/about/</a:t>
            </a:r>
            <a:endParaRPr lang="en-US" b="1" u="sng" dirty="0">
              <a:solidFill>
                <a:srgbClr val="467886"/>
              </a:solidFill>
              <a:latin typeface="Aptos" panose="020B0004020202020204" pitchFamily="34" charset="0"/>
              <a:ea typeface="Aptos" panose="020B0004020202020204" pitchFamily="34" charset="0"/>
              <a:cs typeface="Times New Roman" panose="02020603050405020304" pitchFamily="18" charset="0"/>
            </a:endParaRPr>
          </a:p>
          <a:p>
            <a:pPr marL="520700" lvl="1" indent="0">
              <a:buNone/>
            </a:pPr>
            <a:endParaRPr lang="en-US" b="1"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lvl="1"/>
            <a:endParaRPr lang="en-US" b="1" u="sng" dirty="0">
              <a:solidFill>
                <a:srgbClr val="467886"/>
              </a:solidFill>
              <a:latin typeface="Aptos" panose="020B0004020202020204" pitchFamily="34" charset="0"/>
              <a:ea typeface="Aptos" panose="020B0004020202020204" pitchFamily="34" charset="0"/>
              <a:cs typeface="Times New Roman" panose="02020603050405020304" pitchFamily="18" charset="0"/>
            </a:endParaRPr>
          </a:p>
          <a:p>
            <a:endParaRPr lang="en-US" dirty="0"/>
          </a:p>
          <a:p>
            <a:endParaRPr lang="en-US" dirty="0"/>
          </a:p>
        </p:txBody>
      </p:sp>
      <p:pic>
        <p:nvPicPr>
          <p:cNvPr id="5" name="Picture 4" descr="Screenshot of DTIC's homepage showing two search tools: Minsky and Dimensions.">
            <a:extLst>
              <a:ext uri="{FF2B5EF4-FFF2-40B4-BE49-F238E27FC236}">
                <a16:creationId xmlns:a16="http://schemas.microsoft.com/office/drawing/2014/main" id="{E87F1708-FCAD-4105-4E98-4D90FF535A8B}"/>
              </a:ext>
            </a:extLst>
          </p:cNvPr>
          <p:cNvPicPr>
            <a:picLocks noChangeAspect="1"/>
          </p:cNvPicPr>
          <p:nvPr/>
        </p:nvPicPr>
        <p:blipFill>
          <a:blip r:embed="rId5"/>
          <a:stretch>
            <a:fillRect/>
          </a:stretch>
        </p:blipFill>
        <p:spPr>
          <a:xfrm>
            <a:off x="3133042" y="2262479"/>
            <a:ext cx="5484486" cy="3899794"/>
          </a:xfrm>
          <a:prstGeom prst="rect">
            <a:avLst/>
          </a:prstGeom>
        </p:spPr>
      </p:pic>
    </p:spTree>
    <p:extLst>
      <p:ext uri="{BB962C8B-B14F-4D97-AF65-F5344CB8AC3E}">
        <p14:creationId xmlns:p14="http://schemas.microsoft.com/office/powerpoint/2010/main" val="1745160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F08A-4C4B-BAE6-212F-D02DEED18E28}"/>
              </a:ext>
            </a:extLst>
          </p:cNvPr>
          <p:cNvSpPr>
            <a:spLocks noGrp="1"/>
          </p:cNvSpPr>
          <p:nvPr>
            <p:ph type="title"/>
          </p:nvPr>
        </p:nvSpPr>
        <p:spPr/>
        <p:txBody>
          <a:bodyPr/>
          <a:lstStyle/>
          <a:p>
            <a:r>
              <a:rPr lang="en-US" dirty="0"/>
              <a:t>DTIC: Why Section 508 at DTIC? </a:t>
            </a:r>
          </a:p>
        </p:txBody>
      </p:sp>
      <p:sp>
        <p:nvSpPr>
          <p:cNvPr id="3" name="Text Placeholder 2">
            <a:extLst>
              <a:ext uri="{FF2B5EF4-FFF2-40B4-BE49-F238E27FC236}">
                <a16:creationId xmlns:a16="http://schemas.microsoft.com/office/drawing/2014/main" id="{4FF4991C-F82C-5985-BA43-496E8DC4ABA7}"/>
              </a:ext>
            </a:extLst>
          </p:cNvPr>
          <p:cNvSpPr>
            <a:spLocks noGrp="1"/>
          </p:cNvSpPr>
          <p:nvPr>
            <p:ph type="body" idx="1"/>
          </p:nvPr>
        </p:nvSpPr>
        <p:spPr/>
        <p:txBody>
          <a:bodyPr/>
          <a:lstStyle/>
          <a:p>
            <a:r>
              <a:rPr lang="en-US" dirty="0"/>
              <a:t>Digital first</a:t>
            </a:r>
          </a:p>
          <a:p>
            <a:r>
              <a:rPr lang="en-US" dirty="0"/>
              <a:t>Over the web</a:t>
            </a:r>
          </a:p>
          <a:p>
            <a:r>
              <a:rPr lang="en-US" dirty="0"/>
              <a:t>Large e-collections</a:t>
            </a:r>
          </a:p>
          <a:p>
            <a:r>
              <a:rPr lang="en-US" dirty="0"/>
              <a:t>Compliance as mission-critical</a:t>
            </a:r>
          </a:p>
          <a:p>
            <a:pPr marL="50800" indent="0">
              <a:buNone/>
            </a:pPr>
            <a:endParaRPr lang="en-US" dirty="0"/>
          </a:p>
        </p:txBody>
      </p:sp>
      <p:sp>
        <p:nvSpPr>
          <p:cNvPr id="4" name="Slide Number Placeholder 3">
            <a:extLst>
              <a:ext uri="{FF2B5EF4-FFF2-40B4-BE49-F238E27FC236}">
                <a16:creationId xmlns:a16="http://schemas.microsoft.com/office/drawing/2014/main" id="{FCD46243-694B-575F-3FD1-992FC4390E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Tree>
    <p:extLst>
      <p:ext uri="{BB962C8B-B14F-4D97-AF65-F5344CB8AC3E}">
        <p14:creationId xmlns:p14="http://schemas.microsoft.com/office/powerpoint/2010/main" val="310630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8DD4-30FE-F401-8908-1D870739DF06}"/>
              </a:ext>
            </a:extLst>
          </p:cNvPr>
          <p:cNvSpPr>
            <a:spLocks noGrp="1"/>
          </p:cNvSpPr>
          <p:nvPr>
            <p:ph type="title"/>
          </p:nvPr>
        </p:nvSpPr>
        <p:spPr>
          <a:xfrm>
            <a:off x="508001" y="2209800"/>
            <a:ext cx="11165841" cy="2342949"/>
          </a:xfrm>
        </p:spPr>
        <p:txBody>
          <a:bodyPr/>
          <a:lstStyle/>
          <a:p>
            <a:r>
              <a:rPr lang="en-US" dirty="0"/>
              <a:t>The Assessment</a:t>
            </a:r>
            <a:br>
              <a:rPr lang="en-US" dirty="0"/>
            </a:br>
            <a:br>
              <a:rPr lang="en-US" dirty="0"/>
            </a:br>
            <a:r>
              <a:rPr lang="en-US" sz="1800" kern="100" dirty="0">
                <a:effectLst/>
                <a:latin typeface="Aptos" panose="020B0004020202020204" pitchFamily="34" charset="0"/>
                <a:ea typeface="Aptos" panose="020B0004020202020204" pitchFamily="34" charset="0"/>
                <a:cs typeface="Times New Roman" panose="02020603050405020304" pitchFamily="18" charset="0"/>
              </a:rPr>
              <a:t>You can find DTIC’s summary of results on page 178 of GSA’s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“FY24 Governmentwide Section 508 Assessment” report.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report can be found at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https://www.section508.gov/manage/section-508-assessment/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Slide Number Placeholder 2">
            <a:extLst>
              <a:ext uri="{FF2B5EF4-FFF2-40B4-BE49-F238E27FC236}">
                <a16:creationId xmlns:a16="http://schemas.microsoft.com/office/drawing/2014/main" id="{EB4298FD-524A-45B8-1DE2-61314C0E54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Tree>
    <p:extLst>
      <p:ext uri="{BB962C8B-B14F-4D97-AF65-F5344CB8AC3E}">
        <p14:creationId xmlns:p14="http://schemas.microsoft.com/office/powerpoint/2010/main" val="3055850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9E3B-F5E2-34F6-2A10-CBF80C3BF90F}"/>
              </a:ext>
            </a:extLst>
          </p:cNvPr>
          <p:cNvSpPr>
            <a:spLocks noGrp="1"/>
          </p:cNvSpPr>
          <p:nvPr>
            <p:ph type="title"/>
          </p:nvPr>
        </p:nvSpPr>
        <p:spPr/>
        <p:txBody>
          <a:bodyPr/>
          <a:lstStyle/>
          <a:p>
            <a:r>
              <a:rPr lang="en-US" dirty="0"/>
              <a:t>The Assessment</a:t>
            </a:r>
          </a:p>
        </p:txBody>
      </p:sp>
      <p:sp>
        <p:nvSpPr>
          <p:cNvPr id="3" name="Text Placeholder 2">
            <a:extLst>
              <a:ext uri="{FF2B5EF4-FFF2-40B4-BE49-F238E27FC236}">
                <a16:creationId xmlns:a16="http://schemas.microsoft.com/office/drawing/2014/main" id="{60609585-B157-D6E7-0C9D-8A09F1875AF3}"/>
              </a:ext>
            </a:extLst>
          </p:cNvPr>
          <p:cNvSpPr>
            <a:spLocks noGrp="1"/>
          </p:cNvSpPr>
          <p:nvPr>
            <p:ph type="body" idx="1"/>
          </p:nvPr>
        </p:nvSpPr>
        <p:spPr/>
        <p:txBody>
          <a:bodyPr/>
          <a:lstStyle/>
          <a:p>
            <a:r>
              <a:rPr lang="en-US" dirty="0"/>
              <a:t>Multiple dimensions</a:t>
            </a:r>
          </a:p>
          <a:p>
            <a:r>
              <a:rPr lang="en-US" dirty="0"/>
              <a:t>Multifaceted</a:t>
            </a:r>
          </a:p>
          <a:p>
            <a:r>
              <a:rPr lang="en-US" dirty="0"/>
              <a:t>Multilevel</a:t>
            </a:r>
          </a:p>
          <a:p>
            <a:pPr marL="50800" indent="0">
              <a:buNone/>
            </a:pPr>
            <a:r>
              <a:rPr lang="en-US" dirty="0"/>
              <a:t> </a:t>
            </a:r>
          </a:p>
          <a:p>
            <a:endParaRPr lang="en-US" dirty="0"/>
          </a:p>
          <a:p>
            <a:pPr marL="50800" indent="0">
              <a:buNone/>
            </a:pPr>
            <a:endParaRPr lang="en-US" dirty="0"/>
          </a:p>
          <a:p>
            <a:pPr marL="50800" indent="0">
              <a:buNone/>
            </a:pPr>
            <a:endParaRPr lang="en-US" dirty="0"/>
          </a:p>
        </p:txBody>
      </p:sp>
      <p:sp>
        <p:nvSpPr>
          <p:cNvPr id="4" name="Slide Number Placeholder 3">
            <a:extLst>
              <a:ext uri="{FF2B5EF4-FFF2-40B4-BE49-F238E27FC236}">
                <a16:creationId xmlns:a16="http://schemas.microsoft.com/office/drawing/2014/main" id="{E47E8B51-3AD9-24D3-9640-13456D5820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extLst>
      <p:ext uri="{BB962C8B-B14F-4D97-AF65-F5344CB8AC3E}">
        <p14:creationId xmlns:p14="http://schemas.microsoft.com/office/powerpoint/2010/main" val="638480706"/>
      </p:ext>
    </p:extLst>
  </p:cSld>
  <p:clrMapOvr>
    <a:masterClrMapping/>
  </p:clrMapOvr>
</p:sld>
</file>

<file path=ppt/theme/theme1.xml><?xml version="1.0" encoding="utf-8"?>
<a:theme xmlns:a="http://schemas.openxmlformats.org/drawingml/2006/main" name="Title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1438</TotalTime>
  <Words>474</Words>
  <Application>Microsoft Office PowerPoint</Application>
  <PresentationFormat>Widescreen</PresentationFormat>
  <Paragraphs>120</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Aptos</vt:lpstr>
      <vt:lpstr>Arial</vt:lpstr>
      <vt:lpstr>Noto Sans Symbols</vt:lpstr>
      <vt:lpstr>Title Layout</vt:lpstr>
      <vt:lpstr>1_Content Layout</vt:lpstr>
      <vt:lpstr> Project Managing Accessibility Compliance: The Section 508 Assessment from a Project Management Perspective </vt:lpstr>
      <vt:lpstr>Disclaimer</vt:lpstr>
      <vt:lpstr>Agenda</vt:lpstr>
      <vt:lpstr>DTIC: Who We Are Why Section 508 at DTIC</vt:lpstr>
      <vt:lpstr>DTIC: Who We Are</vt:lpstr>
      <vt:lpstr>DTIC: Who We Are, cont’d</vt:lpstr>
      <vt:lpstr>DTIC: Why Section 508 at DTIC? </vt:lpstr>
      <vt:lpstr>The Assessment  You can find DTIC’s summary of results on page 178 of GSA’s “FY24 Governmentwide Section 508 Assessment” report.   The report can be found at https://www.section508.gov/manage/section-508-assessment/ </vt:lpstr>
      <vt:lpstr>The Assessment</vt:lpstr>
      <vt:lpstr>GSA report Figure 7: Scatter Plot with trendline of all reporting entities’ conformance and maturity index results https://www.section508.gov/manage/section-508-assessment/</vt:lpstr>
      <vt:lpstr>The Assessment: Reach</vt:lpstr>
      <vt:lpstr>The Assessment: Life Cycle </vt:lpstr>
      <vt:lpstr>The assessment as project</vt:lpstr>
      <vt:lpstr>The Project Perspective</vt:lpstr>
      <vt:lpstr>Project methods</vt:lpstr>
      <vt:lpstr>The assessment as project: Scope</vt:lpstr>
      <vt:lpstr>The assessment as project: time</vt:lpstr>
      <vt:lpstr>The assessment as project: resources</vt:lpstr>
      <vt:lpstr>Challenges and Opportunities</vt:lpstr>
      <vt:lpstr>Challenges </vt:lpstr>
      <vt:lpstr>Opportunities  </vt:lpstr>
      <vt:lpstr>Project management perspective</vt:lpstr>
      <vt:lpstr>DTIC: Connect with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Managing Accessibility Compliance: The Section 508 Assessment from a Project Management Perspective</dc:title>
  <dc:creator>Michael Horton</dc:creator>
  <cp:lastModifiedBy>MichaelDHorton</cp:lastModifiedBy>
  <cp:revision>11</cp:revision>
  <dcterms:created xsi:type="dcterms:W3CDTF">2022-08-30T12:32:18Z</dcterms:created>
  <dcterms:modified xsi:type="dcterms:W3CDTF">2025-05-30T12:39:50Z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