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2" r:id="rId5"/>
  </p:sldMasterIdLst>
  <p:notesMasterIdLst>
    <p:notesMasterId r:id="rId29"/>
  </p:notesMasterIdLst>
  <p:handoutMasterIdLst>
    <p:handoutMasterId r:id="rId30"/>
  </p:handoutMasterIdLst>
  <p:sldIdLst>
    <p:sldId id="260" r:id="rId6"/>
    <p:sldId id="262" r:id="rId7"/>
    <p:sldId id="288" r:id="rId8"/>
    <p:sldId id="265" r:id="rId9"/>
    <p:sldId id="266" r:id="rId10"/>
    <p:sldId id="272" r:id="rId11"/>
    <p:sldId id="267" r:id="rId12"/>
    <p:sldId id="268" r:id="rId13"/>
    <p:sldId id="282" r:id="rId14"/>
    <p:sldId id="271" r:id="rId15"/>
    <p:sldId id="270" r:id="rId16"/>
    <p:sldId id="274" r:id="rId17"/>
    <p:sldId id="273" r:id="rId18"/>
    <p:sldId id="276" r:id="rId19"/>
    <p:sldId id="280" r:id="rId20"/>
    <p:sldId id="289" r:id="rId21"/>
    <p:sldId id="278" r:id="rId22"/>
    <p:sldId id="263" r:id="rId23"/>
    <p:sldId id="283" r:id="rId24"/>
    <p:sldId id="284" r:id="rId25"/>
    <p:sldId id="275" r:id="rId26"/>
    <p:sldId id="286" r:id="rId27"/>
    <p:sldId id="287" r:id="rId2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864" userDrawn="1">
          <p15:clr>
            <a:srgbClr val="A4A3A4"/>
          </p15:clr>
        </p15:guide>
        <p15:guide id="2" pos="96" userDrawn="1">
          <p15:clr>
            <a:srgbClr val="A4A3A4"/>
          </p15:clr>
        </p15:guide>
        <p15:guide id="3" orient="horz" pos="360" userDrawn="1">
          <p15:clr>
            <a:srgbClr val="A4A3A4"/>
          </p15:clr>
        </p15:guide>
        <p15:guide id="4"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31" roundtripDataSignature="AMtx7mjMI+POWCECE2umM1c8Db0XP2bTP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E4BD"/>
    <a:srgbClr val="0B3F3A"/>
    <a:srgbClr val="EBF1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764" y="96"/>
      </p:cViewPr>
      <p:guideLst>
        <p:guide orient="horz" pos="864"/>
        <p:guide pos="96"/>
        <p:guide orient="horz" pos="360"/>
        <p:guide/>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DCEAC1-5219-504A-78D4-C1487A267379}"/>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63D727C-ED36-F861-3D1B-3BD6A0820EF3}"/>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8815A39-9081-49C4-BFC2-8FEA21D618BB}" type="datetimeFigureOut">
              <a:rPr lang="en-US" smtClean="0"/>
              <a:t>5/30/2025</a:t>
            </a:fld>
            <a:endParaRPr lang="en-US"/>
          </a:p>
        </p:txBody>
      </p:sp>
      <p:sp>
        <p:nvSpPr>
          <p:cNvPr id="4" name="Footer Placeholder 3">
            <a:extLst>
              <a:ext uri="{FF2B5EF4-FFF2-40B4-BE49-F238E27FC236}">
                <a16:creationId xmlns:a16="http://schemas.microsoft.com/office/drawing/2014/main" id="{87B189A0-93ED-7748-D7EA-A5A5E679A5B2}"/>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C097F28E-C527-62C9-C06C-D790F4DA5483}"/>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9F8753AB-B732-4205-A9AE-0F8A3F0D8C2B}" type="slidenum">
              <a:rPr lang="en-US" smtClean="0"/>
              <a:t>‹#›</a:t>
            </a:fld>
            <a:endParaRPr lang="en-US"/>
          </a:p>
        </p:txBody>
      </p:sp>
    </p:spTree>
    <p:extLst>
      <p:ext uri="{BB962C8B-B14F-4D97-AF65-F5344CB8AC3E}">
        <p14:creationId xmlns:p14="http://schemas.microsoft.com/office/powerpoint/2010/main" val="15539943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1pPr>
            <a:lvl2pPr marL="914400" marR="0" lvl="1"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2pPr>
            <a:lvl3pPr marL="1371600" marR="0" lvl="2"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3pPr>
            <a:lvl4pPr marL="1828800" marR="0" lvl="3"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4pPr>
            <a:lvl5pPr marL="2286000" marR="0" lvl="4" indent="-228600" algn="l" rtl="0">
              <a:lnSpc>
                <a:spcPct val="100000"/>
              </a:lnSpc>
              <a:spcBef>
                <a:spcPts val="480"/>
              </a:spcBef>
              <a:spcAft>
                <a:spcPts val="0"/>
              </a:spcAft>
              <a:buClr>
                <a:srgbClr val="000000"/>
              </a:buClr>
              <a:buSzPts val="1400"/>
              <a:buFont typeface="Arial"/>
              <a:buNone/>
              <a:defRPr sz="16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937329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76559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45488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118509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2383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130005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675334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33017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594783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264D-A2E6-E96A-90C6-78A32F5286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D2B341-01CB-C0C5-13D7-027653459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B628C6-08C3-7CCA-CBF2-C19F79E64F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66D5B71-F577-2EDA-4D0A-4EC56633B9F6}"/>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759953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A37B4E-A794-497F-E4CB-016AFBAE72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A49610-6E01-2BA4-69BA-1E349DF842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78238-79CB-7C77-E592-C5A516C0637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6631BB-0377-E2FC-05E1-1B7E2ED4C6BE}"/>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55043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2</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49729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3</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10383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621454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5</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35499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71250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7600764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8</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385434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F559B-41D1-77A1-B76A-943AD416C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5D3154-DA1A-EB90-B959-0768B25BF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2B8D6A-2476-A20A-3BD3-E1C83058BDF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B4D9476-3EB7-E507-3A35-2DFC1F54FB33}"/>
              </a:ext>
            </a:extLst>
          </p:cNvPr>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Arial"/>
                <a:ea typeface="Arial"/>
                <a:cs typeface="Arial"/>
                <a:sym typeface="Arial"/>
              </a:rPr>
              <a:t>9</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5482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1"/>
        <p:cNvGrpSpPr/>
        <p:nvPr/>
      </p:nvGrpSpPr>
      <p:grpSpPr>
        <a:xfrm>
          <a:off x="0" y="0"/>
          <a:ext cx="0" cy="0"/>
          <a:chOff x="0" y="0"/>
          <a:chExt cx="0" cy="0"/>
        </a:xfrm>
      </p:grpSpPr>
      <p:sp>
        <p:nvSpPr>
          <p:cNvPr id="12" name="Google Shape;12;p4"/>
          <p:cNvSpPr>
            <a:spLocks noGrp="1"/>
          </p:cNvSpPr>
          <p:nvPr>
            <p:ph type="pic" idx="2"/>
          </p:nvPr>
        </p:nvSpPr>
        <p:spPr>
          <a:xfrm>
            <a:off x="2283594" y="1072642"/>
            <a:ext cx="4576813" cy="1828800"/>
          </a:xfrm>
          <a:prstGeom prst="rect">
            <a:avLst/>
          </a:prstGeom>
          <a:noFill/>
          <a:ln>
            <a:noFill/>
          </a:ln>
        </p:spPr>
      </p:sp>
      <p:sp>
        <p:nvSpPr>
          <p:cNvPr id="13" name="Google Shape;13;p4"/>
          <p:cNvSpPr txBox="1">
            <a:spLocks noGrp="1"/>
          </p:cNvSpPr>
          <p:nvPr>
            <p:ph type="title"/>
          </p:nvPr>
        </p:nvSpPr>
        <p:spPr>
          <a:xfrm>
            <a:off x="1142999" y="3223382"/>
            <a:ext cx="68580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24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cxnSp>
        <p:nvCxnSpPr>
          <p:cNvPr id="14" name="Google Shape;14;p4"/>
          <p:cNvCxnSpPr/>
          <p:nvPr/>
        </p:nvCxnSpPr>
        <p:spPr>
          <a:xfrm>
            <a:off x="3986260" y="4514847"/>
            <a:ext cx="1171481" cy="0"/>
          </a:xfrm>
          <a:prstGeom prst="straightConnector1">
            <a:avLst/>
          </a:prstGeom>
          <a:noFill/>
          <a:ln w="9525" cap="flat" cmpd="sng">
            <a:solidFill>
              <a:srgbClr val="0E8775"/>
            </a:solidFill>
            <a:prstDash val="solid"/>
            <a:round/>
            <a:headEnd type="none" w="sm" len="sm"/>
            <a:tailEnd type="none" w="sm" len="sm"/>
          </a:ln>
        </p:spPr>
      </p:cxnSp>
      <p:sp>
        <p:nvSpPr>
          <p:cNvPr id="15" name="Google Shape;15;p4"/>
          <p:cNvSpPr txBox="1">
            <a:spLocks noGrp="1"/>
          </p:cNvSpPr>
          <p:nvPr>
            <p:ph type="body" idx="1"/>
          </p:nvPr>
        </p:nvSpPr>
        <p:spPr>
          <a:xfrm>
            <a:off x="2430065" y="4654423"/>
            <a:ext cx="4283869" cy="914400"/>
          </a:xfrm>
          <a:prstGeom prst="rect">
            <a:avLst/>
          </a:prstGeom>
          <a:noFill/>
          <a:ln>
            <a:noFill/>
          </a:ln>
        </p:spPr>
        <p:txBody>
          <a:bodyPr spcFirstLastPara="1" wrap="square" lIns="91425" tIns="45700" rIns="91425" bIns="45700" anchor="ctr" anchorCtr="0">
            <a:noAutofit/>
          </a:bodyPr>
          <a:lstStyle>
            <a:lvl1pPr marL="342900" marR="0" lvl="0" indent="-171450" algn="ctr" rtl="0">
              <a:lnSpc>
                <a:spcPct val="100000"/>
              </a:lnSpc>
              <a:spcBef>
                <a:spcPts val="0"/>
              </a:spcBef>
              <a:spcAft>
                <a:spcPts val="0"/>
              </a:spcAft>
              <a:buSzPts val="1400"/>
              <a:buNone/>
              <a:defRPr sz="1050" b="0" i="0" u="none" strike="noStrike" cap="none">
                <a:solidFill>
                  <a:srgbClr val="0B3F3A"/>
                </a:solidFill>
                <a:latin typeface="Arial"/>
                <a:ea typeface="Arial"/>
                <a:cs typeface="Arial"/>
                <a:sym typeface="Arial"/>
              </a:defRPr>
            </a:lvl1pPr>
            <a:lvl2pPr marL="685800" marR="0" lvl="1"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2pPr>
            <a:lvl3pPr marL="1028700" marR="0" lvl="2"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3pPr>
            <a:lvl4pPr marL="1371600" marR="0" lvl="3"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4pPr>
            <a:lvl5pPr marL="1714500" marR="0" lvl="4"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5pPr>
            <a:lvl6pPr marL="2057400" marR="0" lvl="5"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6pPr>
            <a:lvl7pPr marL="2400300" marR="0" lvl="6"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7pPr>
            <a:lvl8pPr marL="2743200" marR="0" lvl="7"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8pPr>
            <a:lvl9pPr marL="3086100" marR="0" lvl="8" indent="-171450" algn="l" rtl="0">
              <a:lnSpc>
                <a:spcPct val="100000"/>
              </a:lnSpc>
              <a:spcBef>
                <a:spcPts val="0"/>
              </a:spcBef>
              <a:spcAft>
                <a:spcPts val="0"/>
              </a:spcAft>
              <a:buSzPts val="1400"/>
              <a:buNone/>
              <a:defRPr sz="1050" b="0" i="0" u="none" strike="noStrike" cap="none">
                <a:solidFill>
                  <a:srgbClr val="000000"/>
                </a:solidFill>
                <a:latin typeface="Arial"/>
                <a:ea typeface="Arial"/>
                <a:cs typeface="Arial"/>
                <a:sym typeface="Arial"/>
              </a:defRPr>
            </a:lvl9pPr>
          </a:lstStyle>
          <a:p>
            <a:endParaRPr/>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reaker Title Only ">
  <p:cSld name="Breaker Title Only ">
    <p:spTree>
      <p:nvGrpSpPr>
        <p:cNvPr id="1" name="Shape 19"/>
        <p:cNvGrpSpPr/>
        <p:nvPr/>
      </p:nvGrpSpPr>
      <p:grpSpPr>
        <a:xfrm>
          <a:off x="0" y="0"/>
          <a:ext cx="0" cy="0"/>
          <a:chOff x="0" y="0"/>
          <a:chExt cx="0" cy="0"/>
        </a:xfrm>
      </p:grpSpPr>
      <p:sp>
        <p:nvSpPr>
          <p:cNvPr id="20" name="Google Shape;20;p8"/>
          <p:cNvSpPr txBox="1">
            <a:spLocks noGrp="1"/>
          </p:cNvSpPr>
          <p:nvPr>
            <p:ph type="title"/>
          </p:nvPr>
        </p:nvSpPr>
        <p:spPr>
          <a:xfrm>
            <a:off x="381001" y="2305251"/>
            <a:ext cx="837438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375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2_Title and Conte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body" idx="1"/>
          </p:nvPr>
        </p:nvSpPr>
        <p:spPr>
          <a:xfrm>
            <a:off x="548639" y="1371600"/>
            <a:ext cx="8037576"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30" name="Google Shape;30;p6"/>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2_Title and Two Content with Headings">
    <p:spTree>
      <p:nvGrpSpPr>
        <p:cNvPr id="1" name="Shape 36"/>
        <p:cNvGrpSpPr/>
        <p:nvPr/>
      </p:nvGrpSpPr>
      <p:grpSpPr>
        <a:xfrm>
          <a:off x="0" y="0"/>
          <a:ext cx="0" cy="0"/>
          <a:chOff x="0" y="0"/>
          <a:chExt cx="0" cy="0"/>
        </a:xfrm>
      </p:grpSpPr>
      <p:sp>
        <p:nvSpPr>
          <p:cNvPr id="37" name="Google Shape;37;p10"/>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38" name="Google Shape;38;p10"/>
          <p:cNvSpPr txBox="1">
            <a:spLocks noGrp="1"/>
          </p:cNvSpPr>
          <p:nvPr>
            <p:ph type="body" idx="1"/>
          </p:nvPr>
        </p:nvSpPr>
        <p:spPr>
          <a:xfrm>
            <a:off x="548640" y="1371600"/>
            <a:ext cx="39090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39" name="Google Shape;39;p10"/>
          <p:cNvSpPr txBox="1">
            <a:spLocks noGrp="1"/>
          </p:cNvSpPr>
          <p:nvPr>
            <p:ph type="body" idx="2"/>
          </p:nvPr>
        </p:nvSpPr>
        <p:spPr>
          <a:xfrm>
            <a:off x="548640" y="1882874"/>
            <a:ext cx="39090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20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0" name="Google Shape;40;p10"/>
          <p:cNvSpPr txBox="1">
            <a:spLocks noGrp="1"/>
          </p:cNvSpPr>
          <p:nvPr>
            <p:ph type="body" idx="3"/>
          </p:nvPr>
        </p:nvSpPr>
        <p:spPr>
          <a:xfrm>
            <a:off x="4673009" y="1371601"/>
            <a:ext cx="3909060" cy="511275"/>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1" name="Google Shape;41;p10"/>
          <p:cNvSpPr txBox="1">
            <a:spLocks noGrp="1"/>
          </p:cNvSpPr>
          <p:nvPr>
            <p:ph type="body" idx="4"/>
          </p:nvPr>
        </p:nvSpPr>
        <p:spPr>
          <a:xfrm>
            <a:off x="4673009" y="1882874"/>
            <a:ext cx="3909060" cy="4160519"/>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20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2" name="Google Shape;42;p10"/>
          <p:cNvSpPr txBox="1">
            <a:spLocks noGrp="1"/>
          </p:cNvSpPr>
          <p:nvPr>
            <p:ph type="sldNum" idx="12"/>
          </p:nvPr>
        </p:nvSpPr>
        <p:spPr>
          <a:xfrm>
            <a:off x="818845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45" name="Google Shape;45;p11"/>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
        <p:nvSpPr>
          <p:cNvPr id="46" name="Google Shape;46;p11"/>
          <p:cNvSpPr txBox="1">
            <a:spLocks noGrp="1"/>
          </p:cNvSpPr>
          <p:nvPr>
            <p:ph type="body" idx="1"/>
          </p:nvPr>
        </p:nvSpPr>
        <p:spPr>
          <a:xfrm>
            <a:off x="548640"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7" name="Google Shape;47;p11"/>
          <p:cNvSpPr txBox="1">
            <a:spLocks noGrp="1"/>
          </p:cNvSpPr>
          <p:nvPr>
            <p:ph type="body" idx="2"/>
          </p:nvPr>
        </p:nvSpPr>
        <p:spPr>
          <a:xfrm>
            <a:off x="3300549"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48" name="Google Shape;48;p11"/>
          <p:cNvSpPr txBox="1">
            <a:spLocks noGrp="1"/>
          </p:cNvSpPr>
          <p:nvPr>
            <p:ph type="body" idx="3"/>
          </p:nvPr>
        </p:nvSpPr>
        <p:spPr>
          <a:xfrm>
            <a:off x="6048332" y="1371600"/>
            <a:ext cx="2537460" cy="466344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ontent">
  <p:cSld name="2_Title and Three Content with Headings">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548640" y="548641"/>
            <a:ext cx="8041279" cy="336995"/>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Clr>
                <a:srgbClr val="000000"/>
              </a:buClr>
              <a:buSzPts val="1400"/>
              <a:buFont typeface="Arial"/>
              <a:buNone/>
              <a:defRPr sz="210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endParaRPr/>
          </a:p>
        </p:txBody>
      </p:sp>
      <p:sp>
        <p:nvSpPr>
          <p:cNvPr id="51" name="Google Shape;51;p12"/>
          <p:cNvSpPr txBox="1">
            <a:spLocks noGrp="1"/>
          </p:cNvSpPr>
          <p:nvPr>
            <p:ph type="body" idx="1"/>
          </p:nvPr>
        </p:nvSpPr>
        <p:spPr>
          <a:xfrm>
            <a:off x="548640"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2" name="Google Shape;52;p12"/>
          <p:cNvSpPr txBox="1">
            <a:spLocks noGrp="1"/>
          </p:cNvSpPr>
          <p:nvPr>
            <p:ph type="body" idx="2"/>
          </p:nvPr>
        </p:nvSpPr>
        <p:spPr>
          <a:xfrm>
            <a:off x="548640"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3" name="Google Shape;53;p12"/>
          <p:cNvSpPr txBox="1">
            <a:spLocks noGrp="1"/>
          </p:cNvSpPr>
          <p:nvPr>
            <p:ph type="body" idx="3"/>
          </p:nvPr>
        </p:nvSpPr>
        <p:spPr>
          <a:xfrm>
            <a:off x="3300549"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4" name="Google Shape;54;p12"/>
          <p:cNvSpPr txBox="1">
            <a:spLocks noGrp="1"/>
          </p:cNvSpPr>
          <p:nvPr>
            <p:ph type="body" idx="4"/>
          </p:nvPr>
        </p:nvSpPr>
        <p:spPr>
          <a:xfrm>
            <a:off x="3300549"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5" name="Google Shape;55;p12"/>
          <p:cNvSpPr txBox="1">
            <a:spLocks noGrp="1"/>
          </p:cNvSpPr>
          <p:nvPr>
            <p:ph type="body" idx="5"/>
          </p:nvPr>
        </p:nvSpPr>
        <p:spPr>
          <a:xfrm>
            <a:off x="6048332" y="1371600"/>
            <a:ext cx="2537460" cy="512064"/>
          </a:xfrm>
          <a:prstGeom prst="rect">
            <a:avLst/>
          </a:prstGeom>
          <a:noFill/>
          <a:ln>
            <a:noFill/>
          </a:ln>
        </p:spPr>
        <p:txBody>
          <a:bodyPr spcFirstLastPara="1" wrap="square" lIns="91425" tIns="45700" rIns="91425" bIns="45700" anchor="t" anchorCtr="0">
            <a:noAutofit/>
          </a:bodyPr>
          <a:lstStyle>
            <a:lvl1pPr marL="342900" marR="0" lvl="0" indent="-171450" algn="l" rtl="0">
              <a:lnSpc>
                <a:spcPct val="100000"/>
              </a:lnSpc>
              <a:spcBef>
                <a:spcPts val="525"/>
              </a:spcBef>
              <a:spcAft>
                <a:spcPts val="0"/>
              </a:spcAft>
              <a:buClr>
                <a:srgbClr val="0E8775"/>
              </a:buClr>
              <a:buSzPts val="2800"/>
              <a:buFont typeface="Arial"/>
              <a:buNone/>
              <a:defRPr sz="1200" b="1"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6" name="Google Shape;56;p12"/>
          <p:cNvSpPr txBox="1">
            <a:spLocks noGrp="1"/>
          </p:cNvSpPr>
          <p:nvPr>
            <p:ph type="body" idx="6"/>
          </p:nvPr>
        </p:nvSpPr>
        <p:spPr>
          <a:xfrm>
            <a:off x="6048332" y="1883664"/>
            <a:ext cx="2537460" cy="4160520"/>
          </a:xfrm>
          <a:prstGeom prst="rect">
            <a:avLst/>
          </a:prstGeom>
          <a:noFill/>
          <a:ln>
            <a:noFill/>
          </a:ln>
        </p:spPr>
        <p:txBody>
          <a:bodyPr spcFirstLastPara="1" wrap="square" lIns="91425" tIns="45700" rIns="91425" bIns="45700" anchor="t" anchorCtr="0">
            <a:noAutofit/>
          </a:bodyPr>
          <a:lstStyle>
            <a:lvl1pPr marL="342900" marR="0" lvl="0" indent="-304800" algn="l" rtl="0">
              <a:lnSpc>
                <a:spcPct val="100000"/>
              </a:lnSpc>
              <a:spcBef>
                <a:spcPts val="525"/>
              </a:spcBef>
              <a:spcAft>
                <a:spcPts val="0"/>
              </a:spcAft>
              <a:buClr>
                <a:srgbClr val="0E8775"/>
              </a:buClr>
              <a:buSzPts val="2800"/>
              <a:buFont typeface="Arial"/>
              <a:buChar char="•"/>
              <a:defRPr sz="1350" b="0" i="0" u="none" strike="noStrike" cap="none">
                <a:solidFill>
                  <a:schemeClr val="dk1"/>
                </a:solidFill>
                <a:latin typeface="Arial"/>
                <a:ea typeface="Arial"/>
                <a:cs typeface="Arial"/>
                <a:sym typeface="Arial"/>
              </a:defRPr>
            </a:lvl1pPr>
            <a:lvl2pPr marL="685800" marR="0" lvl="1" indent="-295275" algn="l" rtl="0">
              <a:lnSpc>
                <a:spcPct val="100000"/>
              </a:lnSpc>
              <a:spcBef>
                <a:spcPts val="525"/>
              </a:spcBef>
              <a:spcAft>
                <a:spcPts val="0"/>
              </a:spcAft>
              <a:buClr>
                <a:srgbClr val="006197"/>
              </a:buClr>
              <a:buSzPts val="2600"/>
              <a:buFont typeface="Noto Sans Symbols"/>
              <a:buChar char="▪"/>
              <a:defRPr sz="1950" b="0" i="0" u="none" strike="noStrike" cap="none">
                <a:solidFill>
                  <a:srgbClr val="006197"/>
                </a:solidFill>
                <a:latin typeface="Arial"/>
                <a:ea typeface="Arial"/>
                <a:cs typeface="Arial"/>
                <a:sym typeface="Arial"/>
              </a:defRPr>
            </a:lvl2pPr>
            <a:lvl3pPr marL="1028700" marR="0" lvl="2" indent="-285750" algn="l" rtl="0">
              <a:lnSpc>
                <a:spcPct val="100000"/>
              </a:lnSpc>
              <a:spcBef>
                <a:spcPts val="488"/>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3pPr>
            <a:lvl4pPr marL="1371600" marR="0" lvl="3" indent="-285750" algn="l" rtl="0">
              <a:lnSpc>
                <a:spcPct val="100000"/>
              </a:lnSpc>
              <a:spcBef>
                <a:spcPts val="45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4pPr>
            <a:lvl5pPr marL="1714500" marR="0" lvl="4" indent="-285750" algn="l" rtl="0">
              <a:lnSpc>
                <a:spcPct val="100000"/>
              </a:lnSpc>
              <a:spcBef>
                <a:spcPts val="540"/>
              </a:spcBef>
              <a:spcAft>
                <a:spcPts val="0"/>
              </a:spcAft>
              <a:buClr>
                <a:srgbClr val="006197"/>
              </a:buClr>
              <a:buSzPts val="2400"/>
              <a:buFont typeface="Noto Sans Symbols"/>
              <a:buChar char="▪"/>
              <a:defRPr sz="1800" b="0" i="0" u="none" strike="noStrike" cap="none">
                <a:solidFill>
                  <a:srgbClr val="006197"/>
                </a:solidFill>
                <a:latin typeface="Arial"/>
                <a:ea typeface="Arial"/>
                <a:cs typeface="Arial"/>
                <a:sym typeface="Arial"/>
              </a:defRPr>
            </a:lvl5pPr>
            <a:lvl6pPr marL="2057400" marR="0" lvl="5" indent="-257175" algn="l" rtl="0">
              <a:lnSpc>
                <a:spcPct val="95000"/>
              </a:lnSpc>
              <a:spcBef>
                <a:spcPts val="540"/>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6pPr>
            <a:lvl7pPr marL="2400300" marR="0" lvl="6"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7pPr>
            <a:lvl8pPr marL="2743200" marR="0" lvl="7" indent="-257175" algn="l" rtl="0">
              <a:lnSpc>
                <a:spcPct val="95000"/>
              </a:lnSpc>
              <a:spcBef>
                <a:spcPts val="405"/>
              </a:spcBef>
              <a:spcAft>
                <a:spcPts val="0"/>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8pPr>
            <a:lvl9pPr marL="3086100" marR="0" lvl="8" indent="-257175" algn="l" rtl="0">
              <a:lnSpc>
                <a:spcPct val="95000"/>
              </a:lnSpc>
              <a:spcBef>
                <a:spcPts val="405"/>
              </a:spcBef>
              <a:spcAft>
                <a:spcPts val="405"/>
              </a:spcAft>
              <a:buClr>
                <a:schemeClr val="lt2"/>
              </a:buClr>
              <a:buSzPts val="1800"/>
              <a:buFont typeface="Noto Sans Symbols"/>
              <a:buChar char="▪"/>
              <a:defRPr sz="1350" b="0" i="0" u="none" strike="noStrike" cap="none">
                <a:solidFill>
                  <a:srgbClr val="003366"/>
                </a:solidFill>
                <a:latin typeface="Arial"/>
                <a:ea typeface="Arial"/>
                <a:cs typeface="Arial"/>
                <a:sym typeface="Arial"/>
              </a:defRPr>
            </a:lvl9pPr>
          </a:lstStyle>
          <a:p>
            <a:endParaRPr/>
          </a:p>
        </p:txBody>
      </p:sp>
      <p:sp>
        <p:nvSpPr>
          <p:cNvPr id="57" name="Google Shape;57;p12"/>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reaker Title Only ">
  <p:cSld name="2_Breaker Title Only ">
    <p:spTree>
      <p:nvGrpSpPr>
        <p:cNvPr id="1" name="Shape 58"/>
        <p:cNvGrpSpPr/>
        <p:nvPr/>
      </p:nvGrpSpPr>
      <p:grpSpPr>
        <a:xfrm>
          <a:off x="0" y="0"/>
          <a:ext cx="0" cy="0"/>
          <a:chOff x="0" y="0"/>
          <a:chExt cx="0" cy="0"/>
        </a:xfrm>
      </p:grpSpPr>
      <p:sp>
        <p:nvSpPr>
          <p:cNvPr id="59" name="Google Shape;59;p13"/>
          <p:cNvSpPr txBox="1">
            <a:spLocks noGrp="1"/>
          </p:cNvSpPr>
          <p:nvPr>
            <p:ph type="title"/>
          </p:nvPr>
        </p:nvSpPr>
        <p:spPr>
          <a:xfrm>
            <a:off x="381001" y="2305251"/>
            <a:ext cx="8374381" cy="2247499"/>
          </a:xfrm>
          <a:prstGeom prst="rect">
            <a:avLst/>
          </a:prstGeom>
          <a:noFill/>
          <a:ln>
            <a:noFill/>
          </a:ln>
        </p:spPr>
        <p:txBody>
          <a:bodyPr spcFirstLastPara="1" wrap="square" lIns="91425" tIns="45700" rIns="91425" bIns="45700" anchor="ctr" anchorCtr="0">
            <a:noAutofit/>
          </a:bodyPr>
          <a:lstStyle>
            <a:lvl1pPr marR="0" lvl="0" algn="ctr" rtl="0">
              <a:lnSpc>
                <a:spcPct val="90000"/>
              </a:lnSpc>
              <a:spcBef>
                <a:spcPts val="0"/>
              </a:spcBef>
              <a:spcAft>
                <a:spcPts val="0"/>
              </a:spcAft>
              <a:buClr>
                <a:srgbClr val="000000"/>
              </a:buClr>
              <a:buSzPts val="1400"/>
              <a:buFont typeface="Arial"/>
              <a:buNone/>
              <a:defRPr sz="3750" b="1" i="0" u="none" strike="noStrike" cap="none">
                <a:solidFill>
                  <a:srgbClr val="0B3F3A"/>
                </a:solidFill>
                <a:latin typeface="Arial"/>
                <a:ea typeface="Arial"/>
                <a:cs typeface="Arial"/>
                <a:sym typeface="Arial"/>
              </a:defRPr>
            </a:lvl1pPr>
            <a:lvl2pPr marR="0" lvl="1"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Clr>
                <a:srgbClr val="000000"/>
              </a:buClr>
              <a:buSzPts val="1400"/>
              <a:buFont typeface="Arial"/>
              <a:buNone/>
              <a:defRPr sz="1650" b="1" i="0" u="none" strike="noStrike" cap="none">
                <a:solidFill>
                  <a:schemeClr val="lt1"/>
                </a:solidFill>
                <a:latin typeface="Arial"/>
                <a:ea typeface="Arial"/>
                <a:cs typeface="Arial"/>
                <a:sym typeface="Arial"/>
              </a:defRPr>
            </a:lvl9pPr>
          </a:lstStyle>
          <a:p>
            <a:endParaRPr/>
          </a:p>
        </p:txBody>
      </p:sp>
      <p:sp>
        <p:nvSpPr>
          <p:cNvPr id="60" name="Google Shape;60;p13"/>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Content">
  <p:cSld name="2_Blank and Hidden Title">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185742" y="6437376"/>
            <a:ext cx="400050" cy="182880"/>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60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9"/>
        <p:cNvGrpSpPr/>
        <p:nvPr/>
      </p:nvGrpSpPr>
      <p:grpSpPr>
        <a:xfrm>
          <a:off x="0" y="0"/>
          <a:ext cx="0" cy="0"/>
          <a:chOff x="0" y="0"/>
          <a:chExt cx="0" cy="0"/>
        </a:xfrm>
      </p:grpSpPr>
      <p:sp>
        <p:nvSpPr>
          <p:cNvPr id="10" name="Google Shape;10;p3"/>
          <p:cNvSpPr/>
          <p:nvPr/>
        </p:nvSpPr>
        <p:spPr>
          <a:xfrm>
            <a:off x="0" y="0"/>
            <a:ext cx="9144000" cy="182880"/>
          </a:xfrm>
          <a:prstGeom prst="rect">
            <a:avLst/>
          </a:prstGeom>
          <a:solidFill>
            <a:srgbClr val="0E8775"/>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1"/>
        <p:cNvGrpSpPr/>
        <p:nvPr/>
      </p:nvGrpSpPr>
      <p:grpSpPr>
        <a:xfrm>
          <a:off x="0" y="0"/>
          <a:ext cx="0" cy="0"/>
          <a:chOff x="0" y="0"/>
          <a:chExt cx="0" cy="0"/>
        </a:xfrm>
      </p:grpSpPr>
      <p:sp>
        <p:nvSpPr>
          <p:cNvPr id="22" name="Google Shape;22;p5"/>
          <p:cNvSpPr txBox="1">
            <a:spLocks noGrp="1"/>
          </p:cNvSpPr>
          <p:nvPr>
            <p:ph type="sldNum" idx="12"/>
          </p:nvPr>
        </p:nvSpPr>
        <p:spPr>
          <a:xfrm>
            <a:off x="8185742" y="6434289"/>
            <a:ext cx="400050" cy="182880"/>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750" b="0" i="0" u="none" strike="noStrike" cap="none">
                <a:solidFill>
                  <a:srgbClr val="006197"/>
                </a:solidFill>
                <a:latin typeface="Arial"/>
                <a:ea typeface="Arial"/>
                <a:cs typeface="Arial"/>
                <a:sym typeface="Arial"/>
              </a:defRPr>
            </a:lvl9pPr>
          </a:lstStyle>
          <a:p>
            <a:fld id="{00000000-1234-1234-1234-123412341234}" type="slidenum">
              <a:rPr lang="en-US" smtClean="0"/>
              <a:pPr/>
              <a:t>‹#›</a:t>
            </a:fld>
            <a:endParaRPr lang="en-US"/>
          </a:p>
        </p:txBody>
      </p:sp>
      <p:sp>
        <p:nvSpPr>
          <p:cNvPr id="23" name="Google Shape;23;p5"/>
          <p:cNvSpPr/>
          <p:nvPr/>
        </p:nvSpPr>
        <p:spPr>
          <a:xfrm>
            <a:off x="0" y="0"/>
            <a:ext cx="9144000" cy="182880"/>
          </a:xfrm>
          <a:prstGeom prst="rect">
            <a:avLst/>
          </a:prstGeom>
          <a:solidFill>
            <a:srgbClr val="0E8775"/>
          </a:solidFill>
          <a:ln>
            <a:noFill/>
          </a:ln>
        </p:spPr>
        <p:txBody>
          <a:bodyPr spcFirstLastPara="1" wrap="square" lIns="68569" tIns="34275" rIns="68569" bIns="34275" anchor="ctr" anchorCtr="0">
            <a:noAutofit/>
          </a:bodyPr>
          <a:lstStyle/>
          <a:p>
            <a:pPr marL="0" marR="0" lvl="0" indent="0" algn="ctr" rtl="0">
              <a:lnSpc>
                <a:spcPct val="100000"/>
              </a:lnSpc>
              <a:spcBef>
                <a:spcPts val="0"/>
              </a:spcBef>
              <a:spcAft>
                <a:spcPts val="0"/>
              </a:spcAft>
              <a:buNone/>
            </a:pPr>
            <a:endParaRPr sz="1050" b="0" i="0" u="none" strike="noStrike" cap="none">
              <a:solidFill>
                <a:schemeClr val="lt1"/>
              </a:solidFill>
              <a:latin typeface="Arial"/>
              <a:ea typeface="Arial"/>
              <a:cs typeface="Arial"/>
              <a:sym typeface="Arial"/>
            </a:endParaRPr>
          </a:p>
        </p:txBody>
      </p:sp>
      <p:cxnSp>
        <p:nvCxnSpPr>
          <p:cNvPr id="24" name="Google Shape;24;p5"/>
          <p:cNvCxnSpPr/>
          <p:nvPr/>
        </p:nvCxnSpPr>
        <p:spPr>
          <a:xfrm>
            <a:off x="983304" y="6342849"/>
            <a:ext cx="7592921" cy="0"/>
          </a:xfrm>
          <a:prstGeom prst="straightConnector1">
            <a:avLst/>
          </a:prstGeom>
          <a:noFill/>
          <a:ln w="9525" cap="flat" cmpd="sng">
            <a:solidFill>
              <a:schemeClr val="lt2"/>
            </a:solidFill>
            <a:prstDash val="solid"/>
            <a:round/>
            <a:headEnd type="none" w="sm" len="sm"/>
            <a:tailEnd type="none" w="sm" len="sm"/>
          </a:ln>
        </p:spPr>
      </p:cxnSp>
      <p:sp>
        <p:nvSpPr>
          <p:cNvPr id="25" name="Google Shape;25;p5"/>
          <p:cNvSpPr/>
          <p:nvPr/>
        </p:nvSpPr>
        <p:spPr>
          <a:xfrm>
            <a:off x="983304" y="6434290"/>
            <a:ext cx="4809704" cy="177215"/>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750" b="1" i="0" u="none" strike="noStrike" cap="none">
                <a:solidFill>
                  <a:srgbClr val="033F3A"/>
                </a:solidFill>
                <a:latin typeface="Arial"/>
                <a:ea typeface="Arial"/>
                <a:cs typeface="Arial"/>
                <a:sym typeface="Arial"/>
              </a:rPr>
              <a:t>Interagency Accessibility Forum (IAAF)</a:t>
            </a:r>
            <a:endParaRPr sz="750" b="1" i="0" u="none" strike="noStrike" cap="none">
              <a:solidFill>
                <a:srgbClr val="033F3A"/>
              </a:solidFill>
              <a:latin typeface="Arial"/>
              <a:ea typeface="Arial"/>
              <a:cs typeface="Arial"/>
              <a:sym typeface="Arial"/>
            </a:endParaRPr>
          </a:p>
        </p:txBody>
      </p:sp>
      <p:pic>
        <p:nvPicPr>
          <p:cNvPr id="26" name="Google Shape;26;p5"/>
          <p:cNvPicPr preferRelativeResize="0"/>
          <p:nvPr/>
        </p:nvPicPr>
        <p:blipFill rotWithShape="1">
          <a:blip r:embed="rId8">
            <a:alphaModFix/>
          </a:blip>
          <a:srcRect/>
          <a:stretch/>
        </p:blipFill>
        <p:spPr>
          <a:xfrm>
            <a:off x="550121" y="6205689"/>
            <a:ext cx="339004" cy="4572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3" r:id="rId1"/>
    <p:sldLayoutId id="2147483655" r:id="rId2"/>
    <p:sldLayoutId id="2147483656" r:id="rId3"/>
    <p:sldLayoutId id="2147483657" r:id="rId4"/>
    <p:sldLayoutId id="2147483658" r:id="rId5"/>
    <p:sldLayoutId id="214748366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2900EB-CEDE-8F30-FD66-C6EADAC3F9E3}"/>
              </a:ext>
            </a:extLst>
          </p:cNvPr>
          <p:cNvSpPr>
            <a:spLocks noGrp="1"/>
          </p:cNvSpPr>
          <p:nvPr>
            <p:ph type="title"/>
          </p:nvPr>
        </p:nvSpPr>
        <p:spPr>
          <a:xfrm>
            <a:off x="833120" y="2974219"/>
            <a:ext cx="7579359" cy="1143000"/>
          </a:xfrm>
        </p:spPr>
        <p:txBody>
          <a:bodyPr/>
          <a:lstStyle/>
          <a:p>
            <a:r>
              <a:rPr lang="en-US"/>
              <a:t>Streamline Your Annual Assessment</a:t>
            </a:r>
          </a:p>
        </p:txBody>
      </p:sp>
      <p:sp>
        <p:nvSpPr>
          <p:cNvPr id="4" name="Text Placeholder 3">
            <a:extLst>
              <a:ext uri="{FF2B5EF4-FFF2-40B4-BE49-F238E27FC236}">
                <a16:creationId xmlns:a16="http://schemas.microsoft.com/office/drawing/2014/main" id="{F65E86AB-2EDE-ED13-675F-F549E9BF1F0C}"/>
              </a:ext>
            </a:extLst>
          </p:cNvPr>
          <p:cNvSpPr>
            <a:spLocks noGrp="1"/>
          </p:cNvSpPr>
          <p:nvPr>
            <p:ph type="body" idx="1"/>
          </p:nvPr>
        </p:nvSpPr>
        <p:spPr>
          <a:xfrm>
            <a:off x="833121" y="4654423"/>
            <a:ext cx="7396480" cy="1483618"/>
          </a:xfrm>
        </p:spPr>
        <p:txBody>
          <a:bodyPr/>
          <a:lstStyle/>
          <a:p>
            <a:pPr marL="171450" indent="1270" algn="l"/>
            <a:r>
              <a:rPr lang="en-US" sz="2000" dirty="0"/>
              <a:t>Frederick Harris, PMP</a:t>
            </a:r>
            <a:endParaRPr lang="en-US" dirty="0"/>
          </a:p>
          <a:p>
            <a:pPr marL="171450" indent="1270" algn="l"/>
            <a:r>
              <a:rPr lang="en-US" sz="2000" dirty="0"/>
              <a:t>Division Chief, User Interface and Metrics </a:t>
            </a:r>
            <a:endParaRPr lang="en-US" dirty="0"/>
          </a:p>
          <a:p>
            <a:pPr marL="171450" indent="1588" algn="l"/>
            <a:r>
              <a:rPr lang="en-US" sz="2000" dirty="0"/>
              <a:t>DoD – Defense Technical Information Center</a:t>
            </a:r>
          </a:p>
          <a:p>
            <a:pPr marL="171450" indent="1588" algn="l"/>
            <a:r>
              <a:rPr lang="en-US" sz="2000" dirty="0"/>
              <a:t>May 21, 2025</a:t>
            </a:r>
          </a:p>
        </p:txBody>
      </p:sp>
      <p:sp>
        <p:nvSpPr>
          <p:cNvPr id="5" name="Title 2">
            <a:extLst>
              <a:ext uri="{FF2B5EF4-FFF2-40B4-BE49-F238E27FC236}">
                <a16:creationId xmlns:a16="http://schemas.microsoft.com/office/drawing/2014/main" id="{425045DE-9C6F-BD13-C894-16899C655FAE}"/>
              </a:ext>
            </a:extLst>
          </p:cNvPr>
          <p:cNvSpPr txBox="1">
            <a:spLocks/>
          </p:cNvSpPr>
          <p:nvPr/>
        </p:nvSpPr>
        <p:spPr>
          <a:xfrm>
            <a:off x="436" y="1339109"/>
            <a:ext cx="8217687"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2400" b="0" i="0" u="none" strike="noStrike" cap="none">
                <a:solidFill>
                  <a:srgbClr val="0B3F3A"/>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050" b="0" i="0" u="none" strike="noStrike" cap="none">
                <a:solidFill>
                  <a:srgbClr val="000000"/>
                </a:solidFill>
                <a:latin typeface="Arial"/>
                <a:ea typeface="Arial"/>
                <a:cs typeface="Arial"/>
                <a:sym typeface="Arial"/>
              </a:defRPr>
            </a:lvl9pPr>
          </a:lstStyle>
          <a:p>
            <a:r>
              <a:rPr lang="en-US" sz="3600" dirty="0"/>
              <a:t>Bringing Discipline to Accessibility: A Project Management Approach to Section 508</a:t>
            </a:r>
          </a:p>
        </p:txBody>
      </p:sp>
    </p:spTree>
    <p:extLst>
      <p:ext uri="{BB962C8B-B14F-4D97-AF65-F5344CB8AC3E}">
        <p14:creationId xmlns:p14="http://schemas.microsoft.com/office/powerpoint/2010/main" val="4284213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E7938D-A200-640E-ED07-A5D8DFA4B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183DB-32BE-0069-9714-997C34F76703}"/>
              </a:ext>
            </a:extLst>
          </p:cNvPr>
          <p:cNvSpPr>
            <a:spLocks noGrp="1"/>
          </p:cNvSpPr>
          <p:nvPr>
            <p:ph type="title"/>
          </p:nvPr>
        </p:nvSpPr>
        <p:spPr>
          <a:xfrm>
            <a:off x="548640" y="548641"/>
            <a:ext cx="8041279" cy="489345"/>
          </a:xfrm>
        </p:spPr>
        <p:txBody>
          <a:bodyPr/>
          <a:lstStyle/>
          <a:p>
            <a:r>
              <a:rPr lang="en-US" sz="3200"/>
              <a:t>PM Framework – Monitor Phase</a:t>
            </a:r>
          </a:p>
        </p:txBody>
      </p:sp>
      <p:sp>
        <p:nvSpPr>
          <p:cNvPr id="3" name="Text Placeholder 2">
            <a:extLst>
              <a:ext uri="{FF2B5EF4-FFF2-40B4-BE49-F238E27FC236}">
                <a16:creationId xmlns:a16="http://schemas.microsoft.com/office/drawing/2014/main" id="{B71D3151-B042-4D48-13AE-68616268527D}"/>
              </a:ext>
            </a:extLst>
          </p:cNvPr>
          <p:cNvSpPr>
            <a:spLocks noGrp="1"/>
          </p:cNvSpPr>
          <p:nvPr>
            <p:ph type="body" idx="1"/>
          </p:nvPr>
        </p:nvSpPr>
        <p:spPr>
          <a:xfrm>
            <a:off x="398144" y="1500347"/>
            <a:ext cx="8347712" cy="4663440"/>
          </a:xfrm>
        </p:spPr>
        <p:txBody>
          <a:bodyPr/>
          <a:lstStyle/>
          <a:p>
            <a:pPr marL="304800">
              <a:spcBef>
                <a:spcPts val="0"/>
              </a:spcBef>
            </a:pPr>
            <a:r>
              <a:rPr lang="en-US" sz="2800" spc="-10"/>
              <a:t>Review progress against milestones</a:t>
            </a:r>
          </a:p>
          <a:p>
            <a:pPr marL="0">
              <a:lnSpc>
                <a:spcPct val="150000"/>
              </a:lnSpc>
              <a:spcBef>
                <a:spcPts val="0"/>
              </a:spcBef>
            </a:pPr>
            <a:r>
              <a:rPr lang="en-US" sz="2800"/>
              <a:t>Track completion of assigned tasks</a:t>
            </a:r>
          </a:p>
          <a:p>
            <a:pPr marL="0">
              <a:lnSpc>
                <a:spcPct val="150000"/>
              </a:lnSpc>
              <a:spcBef>
                <a:spcPts val="0"/>
              </a:spcBef>
            </a:pPr>
            <a:r>
              <a:rPr lang="en-US" sz="2800"/>
              <a:t>Update the risk register regularly</a:t>
            </a:r>
          </a:p>
          <a:p>
            <a:pPr marL="0">
              <a:lnSpc>
                <a:spcPct val="150000"/>
              </a:lnSpc>
              <a:spcBef>
                <a:spcPts val="0"/>
              </a:spcBef>
            </a:pPr>
            <a:r>
              <a:rPr lang="en-US" sz="2800"/>
              <a:t>Monitor accessibility test results</a:t>
            </a:r>
          </a:p>
          <a:p>
            <a:pPr marL="0">
              <a:lnSpc>
                <a:spcPct val="150000"/>
              </a:lnSpc>
              <a:spcBef>
                <a:spcPts val="0"/>
              </a:spcBef>
            </a:pPr>
            <a:r>
              <a:rPr lang="en-US" sz="2800"/>
              <a:t>Adjust schedules or plans as needed</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0D801B4D-4D5C-7E08-3838-CCAEA4B3E834}"/>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10</a:t>
            </a:fld>
            <a:endParaRPr lang="en-US"/>
          </a:p>
        </p:txBody>
      </p:sp>
    </p:spTree>
    <p:extLst>
      <p:ext uri="{BB962C8B-B14F-4D97-AF65-F5344CB8AC3E}">
        <p14:creationId xmlns:p14="http://schemas.microsoft.com/office/powerpoint/2010/main" val="3062896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E3FD-4519-3CA1-802A-6D3465487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509CA1-F3EA-7416-3A24-8E7AA5174642}"/>
              </a:ext>
            </a:extLst>
          </p:cNvPr>
          <p:cNvSpPr>
            <a:spLocks noGrp="1"/>
          </p:cNvSpPr>
          <p:nvPr>
            <p:ph type="title"/>
          </p:nvPr>
        </p:nvSpPr>
        <p:spPr>
          <a:xfrm>
            <a:off x="548640" y="548641"/>
            <a:ext cx="8041279" cy="489345"/>
          </a:xfrm>
        </p:spPr>
        <p:txBody>
          <a:bodyPr/>
          <a:lstStyle/>
          <a:p>
            <a:r>
              <a:rPr lang="en-US" sz="3200"/>
              <a:t>PM Framework – Close Phase</a:t>
            </a:r>
          </a:p>
        </p:txBody>
      </p:sp>
      <p:sp>
        <p:nvSpPr>
          <p:cNvPr id="3" name="Text Placeholder 2">
            <a:extLst>
              <a:ext uri="{FF2B5EF4-FFF2-40B4-BE49-F238E27FC236}">
                <a16:creationId xmlns:a16="http://schemas.microsoft.com/office/drawing/2014/main" id="{0848DE3C-44C1-D3A5-ADC3-8053971E68DC}"/>
              </a:ext>
            </a:extLst>
          </p:cNvPr>
          <p:cNvSpPr>
            <a:spLocks noGrp="1"/>
          </p:cNvSpPr>
          <p:nvPr>
            <p:ph type="body" idx="1"/>
          </p:nvPr>
        </p:nvSpPr>
        <p:spPr>
          <a:xfrm>
            <a:off x="398144" y="1500347"/>
            <a:ext cx="8347712" cy="4663440"/>
          </a:xfrm>
        </p:spPr>
        <p:txBody>
          <a:bodyPr/>
          <a:lstStyle/>
          <a:p>
            <a:pPr marL="304800">
              <a:spcBef>
                <a:spcPts val="0"/>
              </a:spcBef>
            </a:pPr>
            <a:r>
              <a:rPr lang="en-US" sz="2800" spc="-10"/>
              <a:t>Conduct final review and quality checks</a:t>
            </a:r>
          </a:p>
          <a:p>
            <a:pPr marL="0">
              <a:lnSpc>
                <a:spcPct val="150000"/>
              </a:lnSpc>
              <a:spcBef>
                <a:spcPts val="0"/>
              </a:spcBef>
            </a:pPr>
            <a:r>
              <a:rPr lang="en-US" sz="2800"/>
              <a:t>Secure leadership approvals</a:t>
            </a:r>
          </a:p>
          <a:p>
            <a:pPr marL="0">
              <a:lnSpc>
                <a:spcPct val="150000"/>
              </a:lnSpc>
              <a:spcBef>
                <a:spcPts val="0"/>
              </a:spcBef>
            </a:pPr>
            <a:r>
              <a:rPr lang="en-US" sz="2800"/>
              <a:t>Submit the completed assessment</a:t>
            </a:r>
          </a:p>
          <a:p>
            <a:pPr marL="0">
              <a:lnSpc>
                <a:spcPct val="150000"/>
              </a:lnSpc>
              <a:spcBef>
                <a:spcPts val="0"/>
              </a:spcBef>
            </a:pPr>
            <a:r>
              <a:rPr lang="en-US" sz="2800"/>
              <a:t>Archive project documentation and artifacts</a:t>
            </a:r>
          </a:p>
          <a:p>
            <a:pPr marL="0">
              <a:lnSpc>
                <a:spcPct val="150000"/>
              </a:lnSpc>
              <a:spcBef>
                <a:spcPts val="0"/>
              </a:spcBef>
            </a:pPr>
            <a:r>
              <a:rPr lang="en-US" sz="2800"/>
              <a:t>Capture lessons learned for future cycles</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16EB1264-9737-F3C5-4037-63DDA48F1AFA}"/>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11</a:t>
            </a:fld>
            <a:endParaRPr lang="en-US"/>
          </a:p>
        </p:txBody>
      </p:sp>
    </p:spTree>
    <p:extLst>
      <p:ext uri="{BB962C8B-B14F-4D97-AF65-F5344CB8AC3E}">
        <p14:creationId xmlns:p14="http://schemas.microsoft.com/office/powerpoint/2010/main" val="3379087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7C07F-71FD-431B-09B4-9A3D20BE5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3ACA5-9D2A-7D6B-2D41-D7156579C008}"/>
              </a:ext>
            </a:extLst>
          </p:cNvPr>
          <p:cNvSpPr>
            <a:spLocks noGrp="1"/>
          </p:cNvSpPr>
          <p:nvPr>
            <p:ph type="title"/>
          </p:nvPr>
        </p:nvSpPr>
        <p:spPr>
          <a:xfrm>
            <a:off x="548640" y="548641"/>
            <a:ext cx="8041279" cy="489345"/>
          </a:xfrm>
        </p:spPr>
        <p:txBody>
          <a:bodyPr/>
          <a:lstStyle/>
          <a:p>
            <a:r>
              <a:rPr lang="en-US" sz="3200"/>
              <a:t>Tools and Templates</a:t>
            </a:r>
          </a:p>
        </p:txBody>
      </p:sp>
      <p:sp>
        <p:nvSpPr>
          <p:cNvPr id="3" name="Text Placeholder 2">
            <a:extLst>
              <a:ext uri="{FF2B5EF4-FFF2-40B4-BE49-F238E27FC236}">
                <a16:creationId xmlns:a16="http://schemas.microsoft.com/office/drawing/2014/main" id="{4067CF4C-D80F-E5CE-C14B-99438B11296C}"/>
              </a:ext>
            </a:extLst>
          </p:cNvPr>
          <p:cNvSpPr>
            <a:spLocks noGrp="1"/>
          </p:cNvSpPr>
          <p:nvPr>
            <p:ph type="body" idx="1"/>
          </p:nvPr>
        </p:nvSpPr>
        <p:spPr>
          <a:xfrm>
            <a:off x="395922" y="1247775"/>
            <a:ext cx="8748078" cy="4916012"/>
          </a:xfrm>
        </p:spPr>
        <p:txBody>
          <a:bodyPr/>
          <a:lstStyle/>
          <a:p>
            <a:pPr marL="304800">
              <a:lnSpc>
                <a:spcPct val="150000"/>
              </a:lnSpc>
              <a:spcBef>
                <a:spcPts val="0"/>
              </a:spcBef>
            </a:pPr>
            <a:r>
              <a:rPr lang="en-US" sz="2800" spc="-10"/>
              <a:t>Use a RACI matrix to clarify roles</a:t>
            </a:r>
          </a:p>
          <a:p>
            <a:pPr marL="0">
              <a:lnSpc>
                <a:spcPct val="150000"/>
              </a:lnSpc>
              <a:spcBef>
                <a:spcPts val="0"/>
              </a:spcBef>
            </a:pPr>
            <a:r>
              <a:rPr lang="en-US" sz="2800"/>
              <a:t>Build a Work Breakdown Structure (WBS)</a:t>
            </a:r>
          </a:p>
          <a:p>
            <a:pPr marL="0">
              <a:lnSpc>
                <a:spcPct val="150000"/>
              </a:lnSpc>
              <a:spcBef>
                <a:spcPts val="0"/>
              </a:spcBef>
            </a:pPr>
            <a:endParaRPr lang="en-US" sz="800"/>
          </a:p>
          <a:p>
            <a:pPr marL="285750" indent="-285750">
              <a:spcBef>
                <a:spcPts val="0"/>
              </a:spcBef>
            </a:pPr>
            <a:r>
              <a:rPr lang="en-US" sz="2800" spc="-10"/>
              <a:t>Track tasks and deadlines with M365 Apps:</a:t>
            </a:r>
          </a:p>
          <a:p>
            <a:pPr marL="342900" lvl="1" indent="0">
              <a:spcBef>
                <a:spcPts val="0"/>
              </a:spcBef>
              <a:buClr>
                <a:srgbClr val="0E8775"/>
              </a:buClr>
              <a:buSzPts val="2800"/>
              <a:buNone/>
            </a:pPr>
            <a:r>
              <a:rPr lang="en-US" sz="2800">
                <a:solidFill>
                  <a:schemeClr val="dk1"/>
                </a:solidFill>
              </a:rPr>
              <a:t>Planner, Excel, SharePoint</a:t>
            </a:r>
          </a:p>
          <a:p>
            <a:pPr marL="800100" lvl="1" indent="-457200">
              <a:spcBef>
                <a:spcPts val="0"/>
              </a:spcBef>
              <a:buClr>
                <a:srgbClr val="0E8775"/>
              </a:buClr>
              <a:buSzPts val="2800"/>
              <a:buFont typeface="Courier New" panose="02070309020205020404" pitchFamily="49" charset="0"/>
              <a:buChar char="­"/>
            </a:pPr>
            <a:endParaRPr lang="en-US" sz="1100">
              <a:solidFill>
                <a:schemeClr val="dk1"/>
              </a:solidFill>
            </a:endParaRPr>
          </a:p>
          <a:p>
            <a:pPr marL="285750" indent="-285750">
              <a:spcBef>
                <a:spcPts val="0"/>
              </a:spcBef>
              <a:buFont typeface="Arial" panose="020B0604020202020204" pitchFamily="34" charset="0"/>
              <a:buChar char="•"/>
            </a:pPr>
            <a:r>
              <a:rPr lang="en-US" sz="2800"/>
              <a:t>Document testing results with accessibility evaluation tools (ANDI, Microsoft Accessibility Insights for Web)</a:t>
            </a:r>
          </a:p>
          <a:p>
            <a:pPr marL="285750" indent="-285750">
              <a:spcBef>
                <a:spcPts val="0"/>
              </a:spcBef>
              <a:buFont typeface="Arial" panose="020B0604020202020204" pitchFamily="34" charset="0"/>
              <a:buChar char="•"/>
            </a:pPr>
            <a:endParaRPr lang="en-US" sz="800"/>
          </a:p>
          <a:p>
            <a:pPr marL="285750" indent="-285750">
              <a:spcBef>
                <a:spcPts val="0"/>
              </a:spcBef>
              <a:buFont typeface="Arial" panose="020B0604020202020204" pitchFamily="34" charset="0"/>
              <a:buChar char="•"/>
            </a:pPr>
            <a:r>
              <a:rPr lang="en-US" sz="2800"/>
              <a:t>Manage files and communications in shared project</a:t>
            </a:r>
          </a:p>
          <a:p>
            <a:pPr marL="285750" lvl="1" indent="0">
              <a:spcBef>
                <a:spcPts val="0"/>
              </a:spcBef>
              <a:buNone/>
            </a:pPr>
            <a:r>
              <a:rPr lang="en-US" sz="2800">
                <a:solidFill>
                  <a:schemeClr val="tx1"/>
                </a:solidFill>
              </a:rPr>
              <a:t>space (Teams, SharePoint, JIRA, Confluence)</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1D002FF0-B2E9-3F30-6393-E95B7B676791}"/>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12</a:t>
            </a:fld>
            <a:endParaRPr lang="en-US"/>
          </a:p>
        </p:txBody>
      </p:sp>
    </p:spTree>
    <p:extLst>
      <p:ext uri="{BB962C8B-B14F-4D97-AF65-F5344CB8AC3E}">
        <p14:creationId xmlns:p14="http://schemas.microsoft.com/office/powerpoint/2010/main" val="56430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C384E-18BC-A7AD-5AA6-78246D669D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E46CD8-3A48-BDCF-D5BD-2B5363F35B23}"/>
              </a:ext>
            </a:extLst>
          </p:cNvPr>
          <p:cNvSpPr>
            <a:spLocks noGrp="1"/>
          </p:cNvSpPr>
          <p:nvPr>
            <p:ph type="title"/>
          </p:nvPr>
        </p:nvSpPr>
        <p:spPr>
          <a:xfrm>
            <a:off x="548640" y="548641"/>
            <a:ext cx="8041279" cy="489345"/>
          </a:xfrm>
        </p:spPr>
        <p:txBody>
          <a:bodyPr/>
          <a:lstStyle/>
          <a:p>
            <a:r>
              <a:rPr lang="en-US" sz="3200"/>
              <a:t>Before – PM Implementation</a:t>
            </a:r>
          </a:p>
        </p:txBody>
      </p:sp>
      <p:sp>
        <p:nvSpPr>
          <p:cNvPr id="3" name="Text Placeholder 2">
            <a:extLst>
              <a:ext uri="{FF2B5EF4-FFF2-40B4-BE49-F238E27FC236}">
                <a16:creationId xmlns:a16="http://schemas.microsoft.com/office/drawing/2014/main" id="{537F3D30-96DB-EFEF-E810-C0FDD1D88E2E}"/>
              </a:ext>
            </a:extLst>
          </p:cNvPr>
          <p:cNvSpPr>
            <a:spLocks noGrp="1"/>
          </p:cNvSpPr>
          <p:nvPr>
            <p:ph type="body" idx="1"/>
          </p:nvPr>
        </p:nvSpPr>
        <p:spPr>
          <a:xfrm>
            <a:off x="398144" y="1500347"/>
            <a:ext cx="8347712" cy="4663440"/>
          </a:xfrm>
        </p:spPr>
        <p:txBody>
          <a:bodyPr/>
          <a:lstStyle/>
          <a:p>
            <a:pPr marL="304800">
              <a:spcBef>
                <a:spcPts val="0"/>
              </a:spcBef>
            </a:pPr>
            <a:r>
              <a:rPr lang="en-US" sz="2800" spc="-10"/>
              <a:t>Unclear contributor roles</a:t>
            </a:r>
          </a:p>
          <a:p>
            <a:pPr marL="0">
              <a:lnSpc>
                <a:spcPct val="150000"/>
              </a:lnSpc>
              <a:spcBef>
                <a:spcPts val="0"/>
              </a:spcBef>
            </a:pPr>
            <a:r>
              <a:rPr lang="en-US" sz="2800"/>
              <a:t>Late or incomplete data submissions</a:t>
            </a:r>
          </a:p>
          <a:p>
            <a:pPr marL="0">
              <a:lnSpc>
                <a:spcPct val="150000"/>
              </a:lnSpc>
              <a:spcBef>
                <a:spcPts val="0"/>
              </a:spcBef>
            </a:pPr>
            <a:r>
              <a:rPr lang="en-US" sz="2800"/>
              <a:t>Manual follow-ups and tracking</a:t>
            </a:r>
          </a:p>
          <a:p>
            <a:pPr marL="0">
              <a:lnSpc>
                <a:spcPct val="150000"/>
              </a:lnSpc>
              <a:spcBef>
                <a:spcPts val="0"/>
              </a:spcBef>
            </a:pPr>
            <a:r>
              <a:rPr lang="en-US" sz="2800"/>
              <a:t>High risk of missed deadlines</a:t>
            </a:r>
          </a:p>
          <a:p>
            <a:pPr marL="0">
              <a:lnSpc>
                <a:spcPct val="150000"/>
              </a:lnSpc>
              <a:spcBef>
                <a:spcPts val="0"/>
              </a:spcBef>
            </a:pPr>
            <a:r>
              <a:rPr lang="en-US" sz="2800"/>
              <a:t>Reactive problem-solving</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FA97853C-B400-E452-B3A0-87EE042FDCB3}"/>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13</a:t>
            </a:fld>
            <a:endParaRPr lang="en-US"/>
          </a:p>
        </p:txBody>
      </p:sp>
    </p:spTree>
    <p:extLst>
      <p:ext uri="{BB962C8B-B14F-4D97-AF65-F5344CB8AC3E}">
        <p14:creationId xmlns:p14="http://schemas.microsoft.com/office/powerpoint/2010/main" val="3931265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59B4B-A8E0-74D1-D557-D610008C7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208A-6F6F-9DCB-0FA6-4F7668A6E87C}"/>
              </a:ext>
            </a:extLst>
          </p:cNvPr>
          <p:cNvSpPr>
            <a:spLocks noGrp="1"/>
          </p:cNvSpPr>
          <p:nvPr>
            <p:ph type="title"/>
          </p:nvPr>
        </p:nvSpPr>
        <p:spPr>
          <a:xfrm>
            <a:off x="548640" y="548641"/>
            <a:ext cx="8041279" cy="489345"/>
          </a:xfrm>
        </p:spPr>
        <p:txBody>
          <a:bodyPr/>
          <a:lstStyle/>
          <a:p>
            <a:r>
              <a:rPr lang="en-US" sz="3200"/>
              <a:t>Key Takeaways</a:t>
            </a:r>
          </a:p>
        </p:txBody>
      </p:sp>
      <p:sp>
        <p:nvSpPr>
          <p:cNvPr id="3" name="Text Placeholder 2">
            <a:extLst>
              <a:ext uri="{FF2B5EF4-FFF2-40B4-BE49-F238E27FC236}">
                <a16:creationId xmlns:a16="http://schemas.microsoft.com/office/drawing/2014/main" id="{47908296-9287-8E88-DB05-3937BFC9B370}"/>
              </a:ext>
            </a:extLst>
          </p:cNvPr>
          <p:cNvSpPr>
            <a:spLocks noGrp="1"/>
          </p:cNvSpPr>
          <p:nvPr>
            <p:ph type="body" idx="1"/>
          </p:nvPr>
        </p:nvSpPr>
        <p:spPr>
          <a:xfrm>
            <a:off x="398144" y="1500347"/>
            <a:ext cx="8347712" cy="4663440"/>
          </a:xfrm>
        </p:spPr>
        <p:txBody>
          <a:bodyPr/>
          <a:lstStyle/>
          <a:p>
            <a:pPr marL="304800">
              <a:spcBef>
                <a:spcPts val="0"/>
              </a:spcBef>
            </a:pPr>
            <a:r>
              <a:rPr lang="en-US" sz="2800" spc="-10"/>
              <a:t>Treat the 508 assessment as a project</a:t>
            </a:r>
          </a:p>
          <a:p>
            <a:pPr marL="0">
              <a:lnSpc>
                <a:spcPct val="150000"/>
              </a:lnSpc>
              <a:spcBef>
                <a:spcPts val="0"/>
              </a:spcBef>
            </a:pPr>
            <a:r>
              <a:rPr lang="en-US" sz="2800"/>
              <a:t>Adopt hybrid Waterfall + Agile PM approach</a:t>
            </a:r>
          </a:p>
          <a:p>
            <a:pPr marL="0">
              <a:lnSpc>
                <a:spcPct val="150000"/>
              </a:lnSpc>
              <a:spcBef>
                <a:spcPts val="0"/>
              </a:spcBef>
            </a:pPr>
            <a:r>
              <a:rPr lang="en-US" sz="2800"/>
              <a:t>Leverage standard PM tools and templates</a:t>
            </a:r>
          </a:p>
          <a:p>
            <a:pPr marL="0">
              <a:lnSpc>
                <a:spcPct val="150000"/>
              </a:lnSpc>
              <a:spcBef>
                <a:spcPts val="0"/>
              </a:spcBef>
            </a:pPr>
            <a:r>
              <a:rPr lang="en-US" sz="2800"/>
              <a:t>Engage stakeholders early</a:t>
            </a:r>
          </a:p>
          <a:p>
            <a:pPr marL="0">
              <a:lnSpc>
                <a:spcPct val="150000"/>
              </a:lnSpc>
              <a:spcBef>
                <a:spcPts val="0"/>
              </a:spcBef>
            </a:pPr>
            <a:r>
              <a:rPr lang="en-US" sz="2800"/>
              <a:t>Enable proactive risk and issue management</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E67905FA-854D-7A46-87C5-0F4137140058}"/>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14</a:t>
            </a:fld>
            <a:endParaRPr lang="en-US"/>
          </a:p>
        </p:txBody>
      </p:sp>
    </p:spTree>
    <p:extLst>
      <p:ext uri="{BB962C8B-B14F-4D97-AF65-F5344CB8AC3E}">
        <p14:creationId xmlns:p14="http://schemas.microsoft.com/office/powerpoint/2010/main" val="1847114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36B25-7968-FA6D-D7A5-180B7005C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2A8EFD-1EFE-10E5-4953-8F60C38C455B}"/>
              </a:ext>
            </a:extLst>
          </p:cNvPr>
          <p:cNvSpPr>
            <a:spLocks noGrp="1"/>
          </p:cNvSpPr>
          <p:nvPr>
            <p:ph type="title"/>
          </p:nvPr>
        </p:nvSpPr>
        <p:spPr>
          <a:xfrm>
            <a:off x="548640" y="548641"/>
            <a:ext cx="8041279" cy="489345"/>
          </a:xfrm>
        </p:spPr>
        <p:txBody>
          <a:bodyPr/>
          <a:lstStyle/>
          <a:p>
            <a:r>
              <a:rPr lang="en-US" sz="3200"/>
              <a:t>Next Steps	</a:t>
            </a:r>
          </a:p>
        </p:txBody>
      </p:sp>
      <p:sp>
        <p:nvSpPr>
          <p:cNvPr id="3" name="Text Placeholder 2">
            <a:extLst>
              <a:ext uri="{FF2B5EF4-FFF2-40B4-BE49-F238E27FC236}">
                <a16:creationId xmlns:a16="http://schemas.microsoft.com/office/drawing/2014/main" id="{434515DB-67B2-560A-46F0-5F2D0DE6CAF4}"/>
              </a:ext>
            </a:extLst>
          </p:cNvPr>
          <p:cNvSpPr>
            <a:spLocks noGrp="1"/>
          </p:cNvSpPr>
          <p:nvPr>
            <p:ph type="body" idx="1"/>
          </p:nvPr>
        </p:nvSpPr>
        <p:spPr>
          <a:xfrm>
            <a:off x="398144" y="1500347"/>
            <a:ext cx="8612506" cy="4663440"/>
          </a:xfrm>
        </p:spPr>
        <p:txBody>
          <a:bodyPr/>
          <a:lstStyle/>
          <a:p>
            <a:pPr marL="304800">
              <a:spcBef>
                <a:spcPts val="0"/>
              </a:spcBef>
            </a:pPr>
            <a:r>
              <a:rPr lang="en-US" sz="2800" spc="-10"/>
              <a:t>Assess your Section 508 processes and situation</a:t>
            </a:r>
          </a:p>
          <a:p>
            <a:pPr marL="0">
              <a:lnSpc>
                <a:spcPct val="150000"/>
              </a:lnSpc>
              <a:spcBef>
                <a:spcPts val="0"/>
              </a:spcBef>
            </a:pPr>
            <a:r>
              <a:rPr lang="en-US" sz="2800"/>
              <a:t>Apply PM principles to future accessibility initiatives </a:t>
            </a:r>
          </a:p>
          <a:p>
            <a:pPr marL="0">
              <a:lnSpc>
                <a:spcPct val="150000"/>
              </a:lnSpc>
              <a:spcBef>
                <a:spcPts val="0"/>
              </a:spcBef>
            </a:pPr>
            <a:r>
              <a:rPr lang="en-US" sz="2800"/>
              <a:t>Explore project management training opportunities</a:t>
            </a:r>
          </a:p>
          <a:p>
            <a:pPr marL="0">
              <a:lnSpc>
                <a:spcPct val="150000"/>
              </a:lnSpc>
              <a:spcBef>
                <a:spcPts val="0"/>
              </a:spcBef>
            </a:pPr>
            <a:r>
              <a:rPr lang="en-US" sz="2800"/>
              <a:t>Leverage available templates and tools</a:t>
            </a:r>
          </a:p>
          <a:p>
            <a:pPr marL="0">
              <a:lnSpc>
                <a:spcPct val="150000"/>
              </a:lnSpc>
              <a:spcBef>
                <a:spcPts val="0"/>
              </a:spcBef>
            </a:pPr>
            <a:r>
              <a:rPr lang="en-US" sz="2800"/>
              <a:t>Engage with accessibility and PM communities</a:t>
            </a: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4033F0F0-BD21-AC35-6AFD-DDD931AEBB2B}"/>
              </a:ext>
            </a:extLst>
          </p:cNvPr>
          <p:cNvSpPr>
            <a:spLocks noGrp="1"/>
          </p:cNvSpPr>
          <p:nvPr>
            <p:ph type="sldNum" idx="12"/>
          </p:nvPr>
        </p:nvSpPr>
        <p:spPr>
          <a:xfrm>
            <a:off x="8189869" y="6342149"/>
            <a:ext cx="400050" cy="182880"/>
          </a:xfrm>
        </p:spPr>
        <p:txBody>
          <a:bodyPr/>
          <a:lstStyle/>
          <a:p>
            <a:fld id="{00000000-1234-1234-1234-123412341234}" type="slidenum">
              <a:rPr lang="en-US" smtClean="0"/>
              <a:pPr/>
              <a:t>15</a:t>
            </a:fld>
            <a:endParaRPr lang="en-US"/>
          </a:p>
        </p:txBody>
      </p:sp>
    </p:spTree>
    <p:extLst>
      <p:ext uri="{BB962C8B-B14F-4D97-AF65-F5344CB8AC3E}">
        <p14:creationId xmlns:p14="http://schemas.microsoft.com/office/powerpoint/2010/main" val="1049844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DC85-FD04-2FE2-5857-06311317E641}"/>
              </a:ext>
            </a:extLst>
          </p:cNvPr>
          <p:cNvSpPr>
            <a:spLocks noGrp="1"/>
          </p:cNvSpPr>
          <p:nvPr>
            <p:ph type="title"/>
          </p:nvPr>
        </p:nvSpPr>
        <p:spPr/>
        <p:txBody>
          <a:bodyPr/>
          <a:lstStyle/>
          <a:p>
            <a:r>
              <a:rPr lang="en-US" dirty="0"/>
              <a:t>Thank You!</a:t>
            </a:r>
            <a:br>
              <a:rPr lang="en-US" dirty="0"/>
            </a:br>
            <a:br>
              <a:rPr lang="en-US" dirty="0"/>
            </a:br>
            <a:r>
              <a:rPr lang="en-US" dirty="0"/>
              <a:t>Q&amp;A</a:t>
            </a:r>
          </a:p>
        </p:txBody>
      </p:sp>
    </p:spTree>
    <p:extLst>
      <p:ext uri="{BB962C8B-B14F-4D97-AF65-F5344CB8AC3E}">
        <p14:creationId xmlns:p14="http://schemas.microsoft.com/office/powerpoint/2010/main" val="2168056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0AF1C4-C690-FEBE-5403-675EFFC047E0}"/>
              </a:ext>
            </a:extLst>
          </p:cNvPr>
          <p:cNvSpPr>
            <a:spLocks noGrp="1"/>
          </p:cNvSpPr>
          <p:nvPr>
            <p:ph type="title"/>
          </p:nvPr>
        </p:nvSpPr>
        <p:spPr/>
        <p:txBody>
          <a:bodyPr/>
          <a:lstStyle/>
          <a:p>
            <a:r>
              <a:rPr lang="en-US" sz="5400"/>
              <a:t>Backup &amp; Reference</a:t>
            </a:r>
          </a:p>
        </p:txBody>
      </p:sp>
    </p:spTree>
    <p:extLst>
      <p:ext uri="{BB962C8B-B14F-4D97-AF65-F5344CB8AC3E}">
        <p14:creationId xmlns:p14="http://schemas.microsoft.com/office/powerpoint/2010/main" val="238994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3890-090A-D90F-0EB3-5FCE5DAA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EA25B-0C50-14D0-70AB-0304C81AC57D}"/>
              </a:ext>
            </a:extLst>
          </p:cNvPr>
          <p:cNvSpPr>
            <a:spLocks noGrp="1"/>
          </p:cNvSpPr>
          <p:nvPr>
            <p:ph type="title"/>
          </p:nvPr>
        </p:nvSpPr>
        <p:spPr>
          <a:xfrm>
            <a:off x="544513" y="574041"/>
            <a:ext cx="8041279" cy="489345"/>
          </a:xfrm>
        </p:spPr>
        <p:txBody>
          <a:bodyPr/>
          <a:lstStyle/>
          <a:p>
            <a:r>
              <a:rPr lang="en-US" sz="3200"/>
              <a:t>Appendix A – Sample RACI Matrix</a:t>
            </a:r>
          </a:p>
        </p:txBody>
      </p:sp>
      <p:sp>
        <p:nvSpPr>
          <p:cNvPr id="4" name="Slide Number Placeholder 3">
            <a:extLst>
              <a:ext uri="{FF2B5EF4-FFF2-40B4-BE49-F238E27FC236}">
                <a16:creationId xmlns:a16="http://schemas.microsoft.com/office/drawing/2014/main" id="{D012ED04-D636-1E4D-299C-50E69D47B61C}"/>
              </a:ext>
            </a:extLst>
          </p:cNvPr>
          <p:cNvSpPr>
            <a:spLocks noGrp="1"/>
          </p:cNvSpPr>
          <p:nvPr>
            <p:ph type="sldNum" idx="12"/>
          </p:nvPr>
        </p:nvSpPr>
        <p:spPr/>
        <p:txBody>
          <a:bodyPr/>
          <a:lstStyle/>
          <a:p>
            <a:fld id="{00000000-1234-1234-1234-123412341234}" type="slidenum">
              <a:rPr lang="en-US" smtClean="0"/>
              <a:pPr/>
              <a:t>18</a:t>
            </a:fld>
            <a:endParaRPr lang="en-US"/>
          </a:p>
        </p:txBody>
      </p:sp>
      <p:graphicFrame>
        <p:nvGraphicFramePr>
          <p:cNvPr id="6" name="Table 5">
            <a:extLst>
              <a:ext uri="{FF2B5EF4-FFF2-40B4-BE49-F238E27FC236}">
                <a16:creationId xmlns:a16="http://schemas.microsoft.com/office/drawing/2014/main" id="{6BF071C3-B222-0780-B085-942C48ED710B}"/>
              </a:ext>
            </a:extLst>
          </p:cNvPr>
          <p:cNvGraphicFramePr>
            <a:graphicFrameLocks noGrp="1"/>
          </p:cNvGraphicFramePr>
          <p:nvPr>
            <p:extLst>
              <p:ext uri="{D42A27DB-BD31-4B8C-83A1-F6EECF244321}">
                <p14:modId xmlns:p14="http://schemas.microsoft.com/office/powerpoint/2010/main" val="1545018247"/>
              </p:ext>
            </p:extLst>
          </p:nvPr>
        </p:nvGraphicFramePr>
        <p:xfrm>
          <a:off x="502060" y="1228337"/>
          <a:ext cx="8048689" cy="4896196"/>
        </p:xfrm>
        <a:graphic>
          <a:graphicData uri="http://schemas.openxmlformats.org/drawingml/2006/table">
            <a:tbl>
              <a:tblPr firstRow="1" bandRow="1"/>
              <a:tblGrid>
                <a:gridCol w="2528536">
                  <a:extLst>
                    <a:ext uri="{9D8B030D-6E8A-4147-A177-3AD203B41FA5}">
                      <a16:colId xmlns:a16="http://schemas.microsoft.com/office/drawing/2014/main" val="20000"/>
                    </a:ext>
                  </a:extLst>
                </a:gridCol>
                <a:gridCol w="548346">
                  <a:extLst>
                    <a:ext uri="{9D8B030D-6E8A-4147-A177-3AD203B41FA5}">
                      <a16:colId xmlns:a16="http://schemas.microsoft.com/office/drawing/2014/main" val="20001"/>
                    </a:ext>
                  </a:extLst>
                </a:gridCol>
                <a:gridCol w="973393">
                  <a:extLst>
                    <a:ext uri="{9D8B030D-6E8A-4147-A177-3AD203B41FA5}">
                      <a16:colId xmlns:a16="http://schemas.microsoft.com/office/drawing/2014/main" val="20002"/>
                    </a:ext>
                  </a:extLst>
                </a:gridCol>
                <a:gridCol w="1111046">
                  <a:extLst>
                    <a:ext uri="{9D8B030D-6E8A-4147-A177-3AD203B41FA5}">
                      <a16:colId xmlns:a16="http://schemas.microsoft.com/office/drawing/2014/main" val="20003"/>
                    </a:ext>
                  </a:extLst>
                </a:gridCol>
                <a:gridCol w="1024815">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48153">
                  <a:extLst>
                    <a:ext uri="{9D8B030D-6E8A-4147-A177-3AD203B41FA5}">
                      <a16:colId xmlns:a16="http://schemas.microsoft.com/office/drawing/2014/main" val="20006"/>
                    </a:ext>
                  </a:extLst>
                </a:gridCol>
              </a:tblGrid>
              <a:tr h="328605">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lgn="ctr">
                        <a:defRPr sz="1800"/>
                      </a:pPr>
                      <a:r>
                        <a:rPr lang="en-US" sz="1800"/>
                        <a:t>Task</a:t>
                      </a:r>
                      <a:endParaRPr sz="1800"/>
                    </a:p>
                  </a:txBody>
                  <a:tcPr>
                    <a:lnL w="12700" cap="flat" cmpd="sng" algn="ctr">
                      <a:solidFill>
                        <a:srgbClr val="0B3F3A"/>
                      </a:solidFill>
                      <a:prstDash val="solid"/>
                      <a:round/>
                      <a:headEnd type="none" w="med" len="med"/>
                      <a:tailEnd type="none" w="med" len="med"/>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a:t>PM</a:t>
                      </a:r>
                      <a:endParaRPr sz="1800"/>
                    </a:p>
                  </a:txBody>
                  <a:tcPr>
                    <a:lnL w="12700" cmpd="sng">
                      <a:solidFill>
                        <a:sysClr val="window" lastClr="FFFFFF"/>
                      </a:solidFill>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a:t>UI Lead</a:t>
                      </a:r>
                    </a:p>
                  </a:txBody>
                  <a:tcPr>
                    <a:lnL w="12700" cmpd="sng">
                      <a:solidFill>
                        <a:sysClr val="window" lastClr="FFFFFF"/>
                      </a:solidFill>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a:t>IT </a:t>
                      </a:r>
                      <a:r>
                        <a:rPr lang="en-US" sz="1800"/>
                        <a:t> Acqus.</a:t>
                      </a:r>
                      <a:endParaRPr sz="1800"/>
                    </a:p>
                  </a:txBody>
                  <a:tcPr>
                    <a:lnL w="12700" cmpd="sng">
                      <a:solidFill>
                        <a:sysClr val="window" lastClr="FFFFFF"/>
                      </a:solidFill>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sz="1800"/>
                        <a:t>Testing Team</a:t>
                      </a:r>
                    </a:p>
                  </a:txBody>
                  <a:tcPr>
                    <a:lnL w="12700" cmpd="sng">
                      <a:solidFill>
                        <a:sysClr val="window" lastClr="FFFFFF"/>
                      </a:solidFill>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a:t>Train</a:t>
                      </a:r>
                      <a:r>
                        <a:rPr sz="1800"/>
                        <a:t> Coord.</a:t>
                      </a:r>
                    </a:p>
                  </a:txBody>
                  <a:tcPr>
                    <a:lnL w="12700" cmpd="sng">
                      <a:solidFill>
                        <a:sysClr val="window" lastClr="FFFFFF"/>
                      </a:solidFill>
                    </a:lnL>
                    <a:lnR w="12700" cmpd="sng">
                      <a:solidFill>
                        <a:sysClr val="window" lastClr="FFFFFF"/>
                      </a:solidFill>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1pPr>
                      <a:lvl2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2pPr>
                      <a:lvl3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3pPr>
                      <a:lvl4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4pPr>
                      <a:lvl5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5pPr>
                      <a:lvl6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6pPr>
                      <a:lvl7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7pPr>
                      <a:lvl8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8pPr>
                      <a:lvl9pPr marR="0" algn="l" rtl="0">
                        <a:lnSpc>
                          <a:spcPct val="100000"/>
                        </a:lnSpc>
                        <a:spcBef>
                          <a:spcPts val="0"/>
                        </a:spcBef>
                        <a:spcAft>
                          <a:spcPts val="0"/>
                        </a:spcAft>
                        <a:buClr>
                          <a:srgbClr val="000000"/>
                        </a:buClr>
                        <a:buFont typeface="Arial"/>
                        <a:defRPr sz="1050" b="1" i="0" u="none" strike="noStrike" cap="none">
                          <a:solidFill>
                            <a:schemeClr val="lt1"/>
                          </a:solidFill>
                          <a:latin typeface="Calibri"/>
                          <a:sym typeface="Arial"/>
                        </a:defRPr>
                      </a:lvl9pPr>
                    </a:lstStyle>
                    <a:p>
                      <a:pPr>
                        <a:defRPr sz="1800"/>
                      </a:pPr>
                      <a:r>
                        <a:rPr lang="en-US" sz="1800"/>
                        <a:t>EX</a:t>
                      </a:r>
                      <a:r>
                        <a:rPr sz="1800"/>
                        <a:t> </a:t>
                      </a:r>
                      <a:endParaRPr lang="en-US" sz="1800"/>
                    </a:p>
                    <a:p>
                      <a:pPr>
                        <a:defRPr sz="1800"/>
                      </a:pPr>
                      <a:r>
                        <a:rPr sz="1800"/>
                        <a:t>Spon</a:t>
                      </a:r>
                      <a:r>
                        <a:rPr lang="en-US" sz="1800"/>
                        <a:t>s.</a:t>
                      </a:r>
                      <a:endParaRPr sz="1800"/>
                    </a:p>
                  </a:txBody>
                  <a:tcPr>
                    <a:lnL w="12700" cmpd="sng">
                      <a:solidFill>
                        <a:sysClr val="window" lastClr="FFFFFF"/>
                      </a:solidFill>
                    </a:lnL>
                    <a:lnR w="12700" cap="flat" cmpd="sng" algn="ctr">
                      <a:solidFill>
                        <a:srgbClr val="0B3F3A"/>
                      </a:solidFill>
                      <a:prstDash val="solid"/>
                      <a:round/>
                      <a:headEnd type="none" w="med" len="med"/>
                      <a:tailEnd type="none" w="med" len="med"/>
                    </a:lnR>
                    <a:lnT w="12700" cap="flat" cmpd="sng" algn="ctr">
                      <a:solidFill>
                        <a:srgbClr val="0B3F3A"/>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10000"/>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dirty="0"/>
                        <a:t>Define scope and objectives</a:t>
                      </a:r>
                    </a:p>
                  </a:txBody>
                  <a:tcPr>
                    <a:lnL w="12700" cap="flat" cmpd="sng" algn="ctr">
                      <a:solidFill>
                        <a:srgbClr val="0B3F3A"/>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1"/>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Identify major milestones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Appoint contributors and clarify roles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3"/>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Build the RACI matrix</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4"/>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Secure leadership endorsement</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5"/>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Collect data and validate inputs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C</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R</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6"/>
                  </a:ext>
                </a:extLst>
              </a:tr>
              <a:tr h="415636">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t>Conduct accessibility testing sprints</a:t>
                      </a:r>
                    </a:p>
                  </a:txBody>
                  <a:tcPr>
                    <a:lnL w="12700" cap="flat" cmpd="sng" algn="ctr">
                      <a:solidFill>
                        <a:srgbClr val="0B3F3A"/>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A/R</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t>I</a:t>
                      </a:r>
                    </a:p>
                  </a:txBody>
                  <a:tcPr>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dirty="0"/>
                        <a:t>I</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mpd="sng">
                      <a:solidFill>
                        <a:sysClr val="window" lastClr="FFFFFF"/>
                      </a:solidFill>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312151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93890-090A-D90F-0EB3-5FCE5DAA86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EEA25B-0C50-14D0-70AB-0304C81AC57D}"/>
              </a:ext>
            </a:extLst>
          </p:cNvPr>
          <p:cNvSpPr>
            <a:spLocks noGrp="1"/>
          </p:cNvSpPr>
          <p:nvPr>
            <p:ph type="title"/>
          </p:nvPr>
        </p:nvSpPr>
        <p:spPr>
          <a:xfrm>
            <a:off x="544513" y="574041"/>
            <a:ext cx="8041279" cy="489345"/>
          </a:xfrm>
        </p:spPr>
        <p:txBody>
          <a:bodyPr/>
          <a:lstStyle/>
          <a:p>
            <a:r>
              <a:rPr lang="en-US" sz="3200"/>
              <a:t>Appendix B – Example Gantt Chart</a:t>
            </a:r>
          </a:p>
        </p:txBody>
      </p:sp>
      <p:graphicFrame>
        <p:nvGraphicFramePr>
          <p:cNvPr id="6" name="Table 5">
            <a:extLst>
              <a:ext uri="{FF2B5EF4-FFF2-40B4-BE49-F238E27FC236}">
                <a16:creationId xmlns:a16="http://schemas.microsoft.com/office/drawing/2014/main" id="{6BF071C3-B222-0780-B085-942C48ED710B}"/>
              </a:ext>
            </a:extLst>
          </p:cNvPr>
          <p:cNvGraphicFramePr>
            <a:graphicFrameLocks noGrp="1"/>
          </p:cNvGraphicFramePr>
          <p:nvPr>
            <p:extLst>
              <p:ext uri="{D42A27DB-BD31-4B8C-83A1-F6EECF244321}">
                <p14:modId xmlns:p14="http://schemas.microsoft.com/office/powerpoint/2010/main" val="1579030058"/>
              </p:ext>
            </p:extLst>
          </p:nvPr>
        </p:nvGraphicFramePr>
        <p:xfrm>
          <a:off x="544513" y="1229275"/>
          <a:ext cx="7577230" cy="4572000"/>
        </p:xfrm>
        <a:graphic>
          <a:graphicData uri="http://schemas.openxmlformats.org/drawingml/2006/table">
            <a:tbl>
              <a:tblPr firstRow="1" bandRow="1">
                <a:solidFill>
                  <a:srgbClr val="D7E4BD"/>
                </a:solidFill>
              </a:tblPr>
              <a:tblGrid>
                <a:gridCol w="1756727">
                  <a:extLst>
                    <a:ext uri="{9D8B030D-6E8A-4147-A177-3AD203B41FA5}">
                      <a16:colId xmlns:a16="http://schemas.microsoft.com/office/drawing/2014/main" val="20000"/>
                    </a:ext>
                  </a:extLst>
                </a:gridCol>
                <a:gridCol w="3116580">
                  <a:extLst>
                    <a:ext uri="{9D8B030D-6E8A-4147-A177-3AD203B41FA5}">
                      <a16:colId xmlns:a16="http://schemas.microsoft.com/office/drawing/2014/main" val="2359408313"/>
                    </a:ext>
                  </a:extLst>
                </a:gridCol>
                <a:gridCol w="1140299">
                  <a:extLst>
                    <a:ext uri="{9D8B030D-6E8A-4147-A177-3AD203B41FA5}">
                      <a16:colId xmlns:a16="http://schemas.microsoft.com/office/drawing/2014/main" val="20005"/>
                    </a:ext>
                  </a:extLst>
                </a:gridCol>
                <a:gridCol w="658368">
                  <a:extLst>
                    <a:ext uri="{9D8B030D-6E8A-4147-A177-3AD203B41FA5}">
                      <a16:colId xmlns:a16="http://schemas.microsoft.com/office/drawing/2014/main" val="20006"/>
                    </a:ext>
                  </a:extLst>
                </a:gridCol>
                <a:gridCol w="905256">
                  <a:extLst>
                    <a:ext uri="{9D8B030D-6E8A-4147-A177-3AD203B41FA5}">
                      <a16:colId xmlns:a16="http://schemas.microsoft.com/office/drawing/2014/main" val="544393853"/>
                    </a:ext>
                  </a:extLst>
                </a:gridCol>
              </a:tblGrid>
              <a:tr h="244732">
                <a:tc>
                  <a:txBody>
                    <a:bodyPr/>
                    <a:lstStyle/>
                    <a:p>
                      <a:pPr>
                        <a:defRPr sz="1800"/>
                      </a:pPr>
                      <a:r>
                        <a:rPr lang="en-US" b="1">
                          <a:solidFill>
                            <a:schemeClr val="bg1"/>
                          </a:solidFill>
                          <a:latin typeface="Calibri" panose="020F0502020204030204" pitchFamily="34" charset="0"/>
                          <a:cs typeface="Calibri" panose="020F0502020204030204" pitchFamily="34" charset="0"/>
                        </a:rPr>
                        <a:t>Phase</a:t>
                      </a:r>
                      <a:endParaRPr b="1">
                        <a:solidFill>
                          <a:schemeClr val="bg1"/>
                        </a:solidFill>
                        <a:latin typeface="Calibri" panose="020F0502020204030204" pitchFamily="34" charset="0"/>
                        <a:cs typeface="Calibri" panose="020F0502020204030204" pitchFamily="34" charset="0"/>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b="1">
                          <a:solidFill>
                            <a:schemeClr val="bg1"/>
                          </a:solidFill>
                          <a:latin typeface="Calibri" panose="020F0502020204030204" pitchFamily="34" charset="0"/>
                          <a:cs typeface="Calibri" panose="020F0502020204030204" pitchFamily="34" charset="0"/>
                        </a:rPr>
                        <a:t>TASK</a:t>
                      </a:r>
                    </a:p>
                  </a:txBody>
                  <a:tcPr>
                    <a:lnL w="19050" cap="flat" cmpd="sng" algn="ctr">
                      <a:noFill/>
                      <a:prstDash val="solid"/>
                      <a:round/>
                      <a:headEnd type="none" w="med" len="med"/>
                      <a:tailEnd type="none" w="med" len="med"/>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a:solidFill>
                            <a:schemeClr val="bg1"/>
                          </a:solidFill>
                          <a:latin typeface="Calibri" panose="020F0502020204030204" pitchFamily="34" charset="0"/>
                          <a:cs typeface="Calibri" panose="020F0502020204030204" pitchFamily="34" charset="0"/>
                        </a:rPr>
                        <a:t>Duration</a:t>
                      </a:r>
                    </a:p>
                    <a:p>
                      <a:pPr algn="ctr">
                        <a:defRPr sz="1800"/>
                      </a:pPr>
                      <a:r>
                        <a:rPr lang="en-US">
                          <a:solidFill>
                            <a:schemeClr val="bg1"/>
                          </a:solidFill>
                          <a:latin typeface="Calibri" panose="020F0502020204030204" pitchFamily="34" charset="0"/>
                          <a:cs typeface="Calibri" panose="020F0502020204030204" pitchFamily="34" charset="0"/>
                        </a:rPr>
                        <a:t>(Weeks)</a:t>
                      </a:r>
                      <a:endParaRPr>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a:solidFill>
                            <a:schemeClr val="bg1"/>
                          </a:solidFill>
                          <a:latin typeface="Calibri" panose="020F0502020204030204" pitchFamily="34" charset="0"/>
                          <a:cs typeface="Calibri" panose="020F0502020204030204" pitchFamily="34" charset="0"/>
                        </a:rPr>
                        <a:t>Start</a:t>
                      </a:r>
                    </a:p>
                    <a:p>
                      <a:pPr algn="ctr">
                        <a:defRPr sz="1800"/>
                      </a:pPr>
                      <a:r>
                        <a:rPr lang="en-US">
                          <a:solidFill>
                            <a:schemeClr val="bg1"/>
                          </a:solidFill>
                          <a:latin typeface="Calibri" panose="020F0502020204030204" pitchFamily="34" charset="0"/>
                          <a:cs typeface="Calibri" panose="020F0502020204030204" pitchFamily="34" charset="0"/>
                        </a:rPr>
                        <a:t>Date</a:t>
                      </a:r>
                      <a:endParaRPr>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solidFill>
                      <a:srgbClr val="0B3F3A"/>
                    </a:solidFill>
                  </a:tcPr>
                </a:tc>
                <a:tc>
                  <a:txBody>
                    <a:bodyPr/>
                    <a:lstStyle/>
                    <a:p>
                      <a:pPr algn="ctr">
                        <a:defRPr sz="1800"/>
                      </a:pPr>
                      <a:r>
                        <a:rPr lang="en-US">
                          <a:solidFill>
                            <a:schemeClr val="bg1"/>
                          </a:solidFill>
                          <a:latin typeface="Calibri" panose="020F0502020204030204" pitchFamily="34" charset="0"/>
                          <a:cs typeface="Calibri" panose="020F0502020204030204" pitchFamily="34" charset="0"/>
                        </a:rPr>
                        <a:t>End</a:t>
                      </a:r>
                    </a:p>
                    <a:p>
                      <a:pPr algn="ctr">
                        <a:defRPr sz="1800"/>
                      </a:pPr>
                      <a:r>
                        <a:rPr lang="en-US">
                          <a:solidFill>
                            <a:schemeClr val="bg1"/>
                          </a:solidFill>
                          <a:latin typeface="Calibri" panose="020F0502020204030204" pitchFamily="34" charset="0"/>
                          <a:cs typeface="Calibri" panose="020F0502020204030204" pitchFamily="34" charset="0"/>
                        </a:rPr>
                        <a:t>Date</a:t>
                      </a:r>
                      <a:endParaRPr>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449031612"/>
                  </a:ext>
                </a:extLst>
              </a:tr>
              <a:tr h="244732">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Initiate</a:t>
                      </a: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p>
                      <a:pPr>
                        <a:defRPr sz="1800"/>
                      </a:pPr>
                      <a:r>
                        <a:rPr lang="en-US">
                          <a:latin typeface="Calibri" panose="020F0502020204030204" pitchFamily="34" charset="0"/>
                          <a:cs typeface="Calibri" panose="020F0502020204030204" pitchFamily="34" charset="0"/>
                        </a:rPr>
                        <a:t>Kickoff Meeting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20000"/>
                        <a:lumOff val="80000"/>
                      </a:srgbClr>
                    </a:solidFill>
                  </a:tcPr>
                </a:tc>
                <a:tc>
                  <a:txBody>
                    <a:body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20000"/>
                        <a:lumOff val="80000"/>
                      </a:srgbClr>
                    </a:solidFill>
                  </a:tcPr>
                </a:tc>
                <a:extLst>
                  <a:ext uri="{0D108BD9-81ED-4DB2-BD59-A6C34878D82A}">
                    <a16:rowId xmlns:a16="http://schemas.microsoft.com/office/drawing/2014/main" val="10001"/>
                  </a:ext>
                </a:extLst>
              </a:tr>
              <a:tr h="258742">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p>
                      <a:pPr>
                        <a:defRPr sz="1800"/>
                      </a:pPr>
                      <a:r>
                        <a:rPr lang="en-US">
                          <a:latin typeface="Calibri" panose="020F0502020204030204" pitchFamily="34" charset="0"/>
                          <a:cs typeface="Calibri" panose="020F0502020204030204" pitchFamily="34" charset="0"/>
                        </a:rPr>
                        <a:t>Assign 508 Roles / Define Compliance Scope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a:latin typeface="Calibri" panose="020F0502020204030204" pitchFamily="34" charset="0"/>
                          <a:cs typeface="Calibri" panose="020F0502020204030204" pitchFamily="34" charset="0"/>
                        </a:rPr>
                        <a:t>Wk 2</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263966">
                <a:tc>
                  <a:txBody>
                    <a:bodyPr/>
                    <a:lstStyle/>
                    <a:p>
                      <a:pPr>
                        <a:defRPr sz="1800"/>
                      </a:pPr>
                      <a:r>
                        <a:rPr lang="en-US">
                          <a:latin typeface="Calibri" panose="020F0502020204030204" pitchFamily="34" charset="0"/>
                          <a:cs typeface="Calibri" panose="020F0502020204030204" pitchFamily="34" charset="0"/>
                        </a:rPr>
                        <a:t>Plan</a:t>
                      </a: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defRPr sz="1800"/>
                      </a:pPr>
                      <a:r>
                        <a:rPr lang="en-US">
                          <a:latin typeface="Calibri" panose="020F0502020204030204" pitchFamily="34" charset="0"/>
                          <a:cs typeface="Calibri" panose="020F0502020204030204" pitchFamily="34" charset="0"/>
                        </a:rPr>
                        <a:t>Review Accessibility Requirements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Wk1</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 2</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2576503121"/>
                  </a:ext>
                </a:extLst>
              </a:tr>
              <a:tr h="255494">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p>
                      <a:pPr>
                        <a:defRPr sz="1800"/>
                      </a:pPr>
                      <a:r>
                        <a:rPr lang="en-US">
                          <a:latin typeface="Calibri" panose="020F0502020204030204" pitchFamily="34" charset="0"/>
                          <a:cs typeface="Calibri" panose="020F0502020204030204" pitchFamily="34" charset="0"/>
                        </a:rPr>
                        <a:t>Inventory Digital Assets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2</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Wk 4</a:t>
                      </a:r>
                    </a:p>
                  </a:txBody>
                  <a:tcPr>
                    <a:lnL w="12700" cmpd="sng">
                      <a:solidFill>
                        <a:sysClr val="window" lastClr="FFFFFF"/>
                      </a:solidFill>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3"/>
                  </a:ext>
                </a:extLst>
              </a:tr>
              <a:tr h="553508">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endParaRPr lang="en-US">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defRPr sz="1800"/>
                      </a:pPr>
                      <a:r>
                        <a:rPr lang="en-US">
                          <a:latin typeface="Calibri" panose="020F0502020204030204" pitchFamily="34" charset="0"/>
                          <a:cs typeface="Calibri" panose="020F0502020204030204" pitchFamily="34" charset="0"/>
                        </a:rPr>
                        <a:t>Define Standards and Milestone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 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3</a:t>
                      </a:r>
                      <a:endParaRPr>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 4</a:t>
                      </a:r>
                      <a:endParaRPr>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4"/>
                  </a:ext>
                </a:extLst>
              </a:tr>
              <a:tr h="581999">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Iterative Execute</a:t>
                      </a: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defRPr sz="1800"/>
                      </a:pPr>
                      <a:r>
                        <a:rPr lang="en-US">
                          <a:latin typeface="Calibri" panose="020F0502020204030204" pitchFamily="34" charset="0"/>
                          <a:cs typeface="Calibri" panose="020F0502020204030204" pitchFamily="34" charset="0"/>
                        </a:rPr>
                        <a:t>Manual Testing (e.g., keyboard, ANDI)</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2</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Wk 4</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Wk 6</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7"/>
                  </a:ext>
                </a:extLst>
              </a:tr>
              <a:tr h="563711">
                <a:tc>
                  <a:txBody>
                    <a:bodyPr/>
                    <a:lstStyle/>
                    <a:p>
                      <a:pPr>
                        <a:defRPr sz="1800"/>
                      </a:pPr>
                      <a:endParaRPr>
                        <a:latin typeface="Calibri" panose="020F0502020204030204" pitchFamily="34" charset="0"/>
                        <a:cs typeface="Calibri" panose="020F0502020204030204" pitchFamily="34" charset="0"/>
                      </a:endParaRPr>
                    </a:p>
                  </a:txBody>
                  <a:tcPr>
                    <a:lnL w="1270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defRPr sz="1800"/>
                      </a:pPr>
                      <a:r>
                        <a:rPr lang="en-US">
                          <a:latin typeface="Calibri" panose="020F0502020204030204" pitchFamily="34" charset="0"/>
                          <a:cs typeface="Calibri" panose="020F0502020204030204" pitchFamily="34" charset="0"/>
                        </a:rPr>
                        <a:t>Compile Accessibility Gap Report</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1</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Wk 6</a:t>
                      </a:r>
                      <a:endParaRPr>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dirty="0" err="1">
                          <a:latin typeface="Calibri" panose="020F0502020204030204" pitchFamily="34" charset="0"/>
                          <a:cs typeface="Calibri" panose="020F0502020204030204" pitchFamily="34" charset="0"/>
                        </a:rPr>
                        <a:t>Wk</a:t>
                      </a:r>
                      <a:r>
                        <a:rPr lang="en-US" dirty="0">
                          <a:latin typeface="Calibri" panose="020F0502020204030204" pitchFamily="34" charset="0"/>
                          <a:cs typeface="Calibri" panose="020F0502020204030204" pitchFamily="34" charset="0"/>
                        </a:rPr>
                        <a:t> 7</a:t>
                      </a:r>
                      <a:endParaRPr dirty="0">
                        <a:latin typeface="Calibri" panose="020F0502020204030204" pitchFamily="34" charset="0"/>
                        <a:cs typeface="Calibri" panose="020F0502020204030204" pitchFamily="34" charset="0"/>
                      </a:endParaRPr>
                    </a:p>
                  </a:txBody>
                  <a:tcPr>
                    <a:lnL w="12700" cap="flat" cmpd="sng" algn="ctr">
                      <a:solidFill>
                        <a:sysClr val="window" lastClr="FFFFFF"/>
                      </a:solidFill>
                      <a:prstDash val="solid"/>
                      <a:round/>
                      <a:headEnd type="none" w="med" len="med"/>
                      <a:tailEnd type="none" w="med" len="med"/>
                    </a:lnL>
                    <a:lnR w="12700" cap="flat" cmpd="sng" algn="ctr">
                      <a:solidFill>
                        <a:srgbClr val="0B3F3A"/>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3910146811"/>
                  </a:ext>
                </a:extLst>
              </a:tr>
            </a:tbl>
          </a:graphicData>
        </a:graphic>
      </p:graphicFrame>
      <p:sp>
        <p:nvSpPr>
          <p:cNvPr id="4" name="Slide Number Placeholder 3">
            <a:extLst>
              <a:ext uri="{FF2B5EF4-FFF2-40B4-BE49-F238E27FC236}">
                <a16:creationId xmlns:a16="http://schemas.microsoft.com/office/drawing/2014/main" id="{D012ED04-D636-1E4D-299C-50E69D47B61C}"/>
              </a:ext>
            </a:extLst>
          </p:cNvPr>
          <p:cNvSpPr>
            <a:spLocks noGrp="1"/>
          </p:cNvSpPr>
          <p:nvPr>
            <p:ph type="sldNum" idx="12"/>
          </p:nvPr>
        </p:nvSpPr>
        <p:spPr/>
        <p:txBody>
          <a:bodyPr/>
          <a:lstStyle/>
          <a:p>
            <a:fld id="{00000000-1234-1234-1234-123412341234}" type="slidenum">
              <a:rPr lang="en-US" smtClean="0"/>
              <a:pPr/>
              <a:t>19</a:t>
            </a:fld>
            <a:endParaRPr lang="en-US"/>
          </a:p>
        </p:txBody>
      </p:sp>
    </p:spTree>
    <p:extLst>
      <p:ext uri="{BB962C8B-B14F-4D97-AF65-F5344CB8AC3E}">
        <p14:creationId xmlns:p14="http://schemas.microsoft.com/office/powerpoint/2010/main" val="4149139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548640" y="548641"/>
            <a:ext cx="8041279" cy="489345"/>
          </a:xfrm>
        </p:spPr>
        <p:txBody>
          <a:bodyPr/>
          <a:lstStyle/>
          <a:p>
            <a:r>
              <a:rPr lang="en-US" sz="3200" dirty="0"/>
              <a:t>Disclaimer</a:t>
            </a:r>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p:txBody>
          <a:bodyPr/>
          <a:lstStyle/>
          <a:p>
            <a:fld id="{00000000-1234-1234-1234-123412341234}" type="slidenum">
              <a:rPr lang="en-US" smtClean="0"/>
              <a:pPr/>
              <a:t>2</a:t>
            </a:fld>
            <a:endParaRPr lang="en-US"/>
          </a:p>
        </p:txBody>
      </p:sp>
      <p:sp>
        <p:nvSpPr>
          <p:cNvPr id="10" name="TextBox 9">
            <a:extLst>
              <a:ext uri="{FF2B5EF4-FFF2-40B4-BE49-F238E27FC236}">
                <a16:creationId xmlns:a16="http://schemas.microsoft.com/office/drawing/2014/main" id="{88A1C2AB-86F3-7EB3-03A5-AC5CA1DD70C0}"/>
              </a:ext>
            </a:extLst>
          </p:cNvPr>
          <p:cNvSpPr txBox="1"/>
          <p:nvPr/>
        </p:nvSpPr>
        <p:spPr>
          <a:xfrm>
            <a:off x="544513" y="2210884"/>
            <a:ext cx="8041279" cy="2246769"/>
          </a:xfrm>
          <a:prstGeom prst="rect">
            <a:avLst/>
          </a:prstGeom>
          <a:noFill/>
        </p:spPr>
        <p:txBody>
          <a:bodyPr wrap="square">
            <a:spAutoFit/>
          </a:bodyPr>
          <a:lstStyle/>
          <a:p>
            <a:pPr marL="38100" indent="0">
              <a:buNone/>
            </a:pPr>
            <a:r>
              <a:rPr lang="en-US" sz="2800" dirty="0">
                <a:effectLst/>
                <a:latin typeface="Arial" panose="020B0604020202020204" pitchFamily="34" charset="0"/>
                <a:ea typeface="Calibri" panose="020F0502020204030204" pitchFamily="34" charset="0"/>
                <a:cs typeface="Arial" panose="020B0604020202020204" pitchFamily="34" charset="0"/>
              </a:rPr>
              <a:t>The views and opinions expressed are those of the speaker and do not reflect the official policy or position of the Defense Technical Information Center (DTIC), the Department of Defense, or the U.S. Government.</a:t>
            </a:r>
            <a:endParaRPr lang="en-US" sz="2800" dirty="0">
              <a:latin typeface="Arial" panose="020B0604020202020204" pitchFamily="34" charset="0"/>
            </a:endParaRPr>
          </a:p>
        </p:txBody>
      </p:sp>
    </p:spTree>
    <p:extLst>
      <p:ext uri="{BB962C8B-B14F-4D97-AF65-F5344CB8AC3E}">
        <p14:creationId xmlns:p14="http://schemas.microsoft.com/office/powerpoint/2010/main" val="2060392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67194-C2F6-14CE-293F-B5E1283D57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79B67-F201-8B23-F006-8AC93AAE0C53}"/>
              </a:ext>
            </a:extLst>
          </p:cNvPr>
          <p:cNvSpPr>
            <a:spLocks noGrp="1"/>
          </p:cNvSpPr>
          <p:nvPr>
            <p:ph type="title"/>
          </p:nvPr>
        </p:nvSpPr>
        <p:spPr>
          <a:xfrm>
            <a:off x="453073" y="447366"/>
            <a:ext cx="8041279" cy="489345"/>
          </a:xfrm>
        </p:spPr>
        <p:txBody>
          <a:bodyPr/>
          <a:lstStyle/>
          <a:p>
            <a:r>
              <a:rPr lang="en-US" sz="3200"/>
              <a:t>Appendix C – 508 Risk Register</a:t>
            </a:r>
          </a:p>
        </p:txBody>
      </p:sp>
      <p:sp>
        <p:nvSpPr>
          <p:cNvPr id="4" name="Slide Number Placeholder 3">
            <a:extLst>
              <a:ext uri="{FF2B5EF4-FFF2-40B4-BE49-F238E27FC236}">
                <a16:creationId xmlns:a16="http://schemas.microsoft.com/office/drawing/2014/main" id="{722BD5B0-7FB2-0F56-5C3B-BB9B6C3FA7C0}"/>
              </a:ext>
            </a:extLst>
          </p:cNvPr>
          <p:cNvSpPr>
            <a:spLocks noGrp="1"/>
          </p:cNvSpPr>
          <p:nvPr>
            <p:ph type="sldNum" idx="12"/>
          </p:nvPr>
        </p:nvSpPr>
        <p:spPr/>
        <p:txBody>
          <a:bodyPr/>
          <a:lstStyle/>
          <a:p>
            <a:fld id="{00000000-1234-1234-1234-123412341234}" type="slidenum">
              <a:rPr lang="en-US" smtClean="0"/>
              <a:pPr/>
              <a:t>20</a:t>
            </a:fld>
            <a:endParaRPr lang="en-US"/>
          </a:p>
        </p:txBody>
      </p:sp>
      <p:graphicFrame>
        <p:nvGraphicFramePr>
          <p:cNvPr id="6" name="Table 5">
            <a:extLst>
              <a:ext uri="{FF2B5EF4-FFF2-40B4-BE49-F238E27FC236}">
                <a16:creationId xmlns:a16="http://schemas.microsoft.com/office/drawing/2014/main" id="{765CC0A5-B0A8-6576-7CE5-24A63864DB5E}"/>
              </a:ext>
            </a:extLst>
          </p:cNvPr>
          <p:cNvGraphicFramePr>
            <a:graphicFrameLocks noGrp="1"/>
          </p:cNvGraphicFramePr>
          <p:nvPr>
            <p:extLst>
              <p:ext uri="{D42A27DB-BD31-4B8C-83A1-F6EECF244321}">
                <p14:modId xmlns:p14="http://schemas.microsoft.com/office/powerpoint/2010/main" val="1116025330"/>
              </p:ext>
            </p:extLst>
          </p:nvPr>
        </p:nvGraphicFramePr>
        <p:xfrm>
          <a:off x="376831" y="1010046"/>
          <a:ext cx="7808911" cy="5120640"/>
        </p:xfrm>
        <a:graphic>
          <a:graphicData uri="http://schemas.openxmlformats.org/drawingml/2006/table">
            <a:tbl>
              <a:tblPr firstRow="1" bandRow="1">
                <a:solidFill>
                  <a:srgbClr val="D7E4BD"/>
                </a:solidFill>
              </a:tblPr>
              <a:tblGrid>
                <a:gridCol w="1832927">
                  <a:extLst>
                    <a:ext uri="{9D8B030D-6E8A-4147-A177-3AD203B41FA5}">
                      <a16:colId xmlns:a16="http://schemas.microsoft.com/office/drawing/2014/main" val="20000"/>
                    </a:ext>
                  </a:extLst>
                </a:gridCol>
                <a:gridCol w="1181100">
                  <a:extLst>
                    <a:ext uri="{9D8B030D-6E8A-4147-A177-3AD203B41FA5}">
                      <a16:colId xmlns:a16="http://schemas.microsoft.com/office/drawing/2014/main" val="2359408313"/>
                    </a:ext>
                  </a:extLst>
                </a:gridCol>
                <a:gridCol w="1097280">
                  <a:extLst>
                    <a:ext uri="{9D8B030D-6E8A-4147-A177-3AD203B41FA5}">
                      <a16:colId xmlns:a16="http://schemas.microsoft.com/office/drawing/2014/main" val="20005"/>
                    </a:ext>
                  </a:extLst>
                </a:gridCol>
                <a:gridCol w="1836420">
                  <a:extLst>
                    <a:ext uri="{9D8B030D-6E8A-4147-A177-3AD203B41FA5}">
                      <a16:colId xmlns:a16="http://schemas.microsoft.com/office/drawing/2014/main" val="20006"/>
                    </a:ext>
                  </a:extLst>
                </a:gridCol>
                <a:gridCol w="1861184">
                  <a:extLst>
                    <a:ext uri="{9D8B030D-6E8A-4147-A177-3AD203B41FA5}">
                      <a16:colId xmlns:a16="http://schemas.microsoft.com/office/drawing/2014/main" val="544393853"/>
                    </a:ext>
                  </a:extLst>
                </a:gridCol>
              </a:tblGrid>
              <a:tr h="625267">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a:solidFill>
                            <a:schemeClr val="bg1"/>
                          </a:solidFill>
                          <a:latin typeface="Calibri" panose="020F0502020204030204" pitchFamily="34" charset="0"/>
                          <a:cs typeface="Calibri" panose="020F0502020204030204" pitchFamily="34" charset="0"/>
                        </a:rPr>
                        <a:t>Risk</a:t>
                      </a:r>
                      <a:endParaRPr b="1">
                        <a:solidFill>
                          <a:schemeClr val="bg1"/>
                        </a:solidFill>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rgbClr val="0B3F3A"/>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p>
                      <a:pPr algn="ctr">
                        <a:defRPr sz="1800"/>
                      </a:pPr>
                      <a:r>
                        <a:rPr lang="en-US" b="1">
                          <a:solidFill>
                            <a:schemeClr val="bg1"/>
                          </a:solidFill>
                          <a:latin typeface="Calibri" panose="020F0502020204030204" pitchFamily="34" charset="0"/>
                          <a:cs typeface="Calibri" panose="020F0502020204030204" pitchFamily="34" charset="0"/>
                        </a:rPr>
                        <a:t>Likelihood</a:t>
                      </a:r>
                    </a:p>
                  </a:txBody>
                  <a:tcPr>
                    <a:lnL w="19050" cap="flat" cmpd="sng" algn="ctr">
                      <a:solidFill>
                        <a:schemeClr val="bg1"/>
                      </a:solidFill>
                      <a:prstDash val="solid"/>
                      <a:round/>
                      <a:headEnd type="none" w="med" len="med"/>
                      <a:tailEnd type="none" w="med" len="med"/>
                    </a:lnL>
                    <a:lnR w="12700" cmpd="sng">
                      <a:noFill/>
                    </a:lnR>
                    <a:lnT w="19050" cap="flat" cmpd="sng" algn="ctr">
                      <a:solidFill>
                        <a:srgbClr val="0B3F3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a:solidFill>
                            <a:schemeClr val="bg1"/>
                          </a:solidFill>
                          <a:latin typeface="Calibri" panose="020F0502020204030204" pitchFamily="34" charset="0"/>
                          <a:cs typeface="Calibri" panose="020F0502020204030204" pitchFamily="34" charset="0"/>
                        </a:rPr>
                        <a:t>Impact</a:t>
                      </a:r>
                      <a:endParaRPr b="1">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b="1">
                          <a:solidFill>
                            <a:schemeClr val="bg1"/>
                          </a:solidFill>
                          <a:latin typeface="Calibri" panose="020F0502020204030204" pitchFamily="34" charset="0"/>
                          <a:cs typeface="Calibri" panose="020F0502020204030204" pitchFamily="34" charset="0"/>
                        </a:rPr>
                        <a:t>Owner</a:t>
                      </a:r>
                      <a:endParaRPr b="1">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rgbClr val="0B3F3A"/>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0B3F3A"/>
                    </a:solidFill>
                  </a:tcPr>
                </a:tc>
                <a:tc>
                  <a:txBody>
                    <a:bodyPr/>
                    <a:lstStyle/>
                    <a:p>
                      <a:pPr algn="ctr">
                        <a:defRPr sz="1800"/>
                      </a:pPr>
                      <a:r>
                        <a:rPr lang="en-US" b="1">
                          <a:solidFill>
                            <a:schemeClr val="bg1"/>
                          </a:solidFill>
                          <a:latin typeface="Calibri" panose="020F0502020204030204" pitchFamily="34" charset="0"/>
                          <a:cs typeface="Calibri" panose="020F0502020204030204" pitchFamily="34" charset="0"/>
                        </a:rPr>
                        <a:t>Mitigation Strategy</a:t>
                      </a:r>
                      <a:endParaRPr b="1">
                        <a:solidFill>
                          <a:schemeClr val="bg1"/>
                        </a:solidFill>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9050" cap="flat" cmpd="sng" algn="ctr">
                      <a:solidFill>
                        <a:srgbClr val="0B3F3A"/>
                      </a:solidFill>
                      <a:prstDash val="solid"/>
                      <a:round/>
                      <a:headEnd type="none" w="med" len="med"/>
                      <a:tailEnd type="none" w="med" len="med"/>
                    </a:lnR>
                    <a:lnT w="19050" cap="flat" cmpd="sng" algn="ctr">
                      <a:solidFill>
                        <a:srgbClr val="0B3F3A"/>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B3F3A"/>
                    </a:solidFill>
                  </a:tcPr>
                </a:tc>
                <a:extLst>
                  <a:ext uri="{0D108BD9-81ED-4DB2-BD59-A6C34878D82A}">
                    <a16:rowId xmlns:a16="http://schemas.microsoft.com/office/drawing/2014/main" val="10001"/>
                  </a:ext>
                </a:extLst>
              </a:tr>
              <a:tr h="1161210">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Delayed stakeholder input</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a:latin typeface="Calibri" panose="020F0502020204030204" pitchFamily="34" charset="0"/>
                          <a:cs typeface="Calibri" panose="020F0502020204030204" pitchFamily="34" charset="0"/>
                        </a:rPr>
                        <a:t>High</a:t>
                      </a:r>
                    </a:p>
                  </a:txBody>
                  <a:tcP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High</a:t>
                      </a:r>
                      <a:endParaRPr>
                        <a:latin typeface="Calibri" panose="020F0502020204030204" pitchFamily="34" charset="0"/>
                        <a:cs typeface="Calibri" panose="020F0502020204030204" pitchFamily="34" charset="0"/>
                      </a:endParaRPr>
                    </a:p>
                  </a:txBody>
                  <a:tcPr>
                    <a:lnL w="1905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Project Manager</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tc>
                  <a:txBody>
                    <a:bodyPr/>
                    <a:lstStyle/>
                    <a:p>
                      <a:pPr algn="ctr">
                        <a:defRPr sz="1800"/>
                      </a:pPr>
                      <a:r>
                        <a:rPr lang="en-US">
                          <a:latin typeface="Calibri" panose="020F0502020204030204" pitchFamily="34" charset="0"/>
                          <a:cs typeface="Calibri" panose="020F0502020204030204" pitchFamily="34" charset="0"/>
                        </a:rPr>
                        <a:t>Begin outreach early and schedule recurring syncs.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9BBB59">
                        <a:lumMod val="40000"/>
                        <a:lumOff val="60000"/>
                      </a:srgbClr>
                    </a:solidFill>
                  </a:tcPr>
                </a:tc>
                <a:extLst>
                  <a:ext uri="{0D108BD9-81ED-4DB2-BD59-A6C34878D82A}">
                    <a16:rowId xmlns:a16="http://schemas.microsoft.com/office/drawing/2014/main" val="10002"/>
                  </a:ext>
                </a:extLst>
              </a:tr>
              <a:tr h="1161210">
                <a:tc>
                  <a:txBody>
                    <a:bodyPr/>
                    <a:lstStyle/>
                    <a:p>
                      <a:pPr>
                        <a:defRPr sz="1800"/>
                      </a:pPr>
                      <a:r>
                        <a:rPr lang="en-US">
                          <a:latin typeface="Calibri" panose="020F0502020204030204" pitchFamily="34" charset="0"/>
                          <a:cs typeface="Calibri" panose="020F0502020204030204" pitchFamily="34" charset="0"/>
                        </a:rPr>
                        <a:t>Inaccessible documentation</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High</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Content Owner</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Review and remediate PDFS/forms early in the cycle.</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2576503121"/>
                  </a:ext>
                </a:extLst>
              </a:tr>
              <a:tr h="1161210">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Vendor noncompliance with 508</a:t>
                      </a:r>
                      <a:endParaRPr>
                        <a:latin typeface="Calibri" panose="020F0502020204030204" pitchFamily="34" charset="0"/>
                        <a:cs typeface="Calibri" panose="020F0502020204030204" pitchFamily="34" charset="0"/>
                      </a:endParaRP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High</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Contracting Officer</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tc>
                  <a:txBody>
                    <a:bodyPr/>
                    <a:lstStyle/>
                    <a:p>
                      <a:pPr algn="ctr">
                        <a:defRPr sz="1800"/>
                      </a:pPr>
                      <a:r>
                        <a:rPr lang="en-US">
                          <a:latin typeface="Calibri" panose="020F0502020204030204" pitchFamily="34" charset="0"/>
                          <a:cs typeface="Calibri" panose="020F0502020204030204" pitchFamily="34" charset="0"/>
                        </a:rPr>
                        <a:t>Include 508 compliance language in contracts.</a:t>
                      </a: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D7E4BD"/>
                    </a:solidFill>
                  </a:tcPr>
                </a:tc>
                <a:extLst>
                  <a:ext uri="{0D108BD9-81ED-4DB2-BD59-A6C34878D82A}">
                    <a16:rowId xmlns:a16="http://schemas.microsoft.com/office/drawing/2014/main" val="10003"/>
                  </a:ext>
                </a:extLst>
              </a:tr>
              <a:tr h="893238">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defRPr sz="1800"/>
                      </a:pPr>
                      <a:r>
                        <a:rPr lang="en-US">
                          <a:latin typeface="Calibri" panose="020F0502020204030204" pitchFamily="34" charset="0"/>
                          <a:cs typeface="Calibri" panose="020F0502020204030204" pitchFamily="34" charset="0"/>
                        </a:rPr>
                        <a:t>Missed deadlines</a:t>
                      </a:r>
                    </a:p>
                  </a:txBody>
                  <a:tcPr>
                    <a:lnL w="19050" cap="flat" cmpd="sng" algn="ctr">
                      <a:solidFill>
                        <a:srgbClr val="0B3F3A"/>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 High</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Medium</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lvl1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1pPr>
                      <a:lvl2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2pPr>
                      <a:lvl3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3pPr>
                      <a:lvl4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4pPr>
                      <a:lvl5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5pPr>
                      <a:lvl6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6pPr>
                      <a:lvl7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7pPr>
                      <a:lvl8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8pPr>
                      <a:lvl9pPr marR="0" algn="l" rtl="0">
                        <a:lnSpc>
                          <a:spcPct val="100000"/>
                        </a:lnSpc>
                        <a:spcBef>
                          <a:spcPts val="0"/>
                        </a:spcBef>
                        <a:spcAft>
                          <a:spcPts val="0"/>
                        </a:spcAft>
                        <a:buClr>
                          <a:srgbClr val="000000"/>
                        </a:buClr>
                        <a:buFont typeface="Arial"/>
                        <a:defRPr sz="1050" b="0" i="0" u="none" strike="noStrike" cap="none">
                          <a:solidFill>
                            <a:schemeClr val="dk1"/>
                          </a:solidFill>
                          <a:latin typeface="Calibri"/>
                          <a:sym typeface="Arial"/>
                        </a:defRPr>
                      </a:lvl9pPr>
                    </a:lstStyle>
                    <a:p>
                      <a:pPr algn="ctr">
                        <a:defRPr sz="1800"/>
                      </a:pPr>
                      <a:r>
                        <a:rPr lang="en-US">
                          <a:latin typeface="Calibri" panose="020F0502020204030204" pitchFamily="34" charset="0"/>
                          <a:cs typeface="Calibri" panose="020F0502020204030204" pitchFamily="34" charset="0"/>
                        </a:rPr>
                        <a:t>All Contributors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tc>
                  <a:txBody>
                    <a:bodyPr/>
                    <a:lstStyle/>
                    <a:p>
                      <a:pPr algn="ctr">
                        <a:defRPr sz="1800"/>
                      </a:pPr>
                      <a:r>
                        <a:rPr lang="en-US">
                          <a:latin typeface="Calibri" panose="020F0502020204030204" pitchFamily="34" charset="0"/>
                          <a:cs typeface="Calibri" panose="020F0502020204030204" pitchFamily="34" charset="0"/>
                        </a:rPr>
                        <a:t>Use a shared timeline, send reminders</a:t>
                      </a:r>
                      <a:endParaRPr>
                        <a:latin typeface="Calibri" panose="020F0502020204030204" pitchFamily="34" charset="0"/>
                        <a:cs typeface="Calibri" panose="020F0502020204030204" pitchFamily="34" charset="0"/>
                      </a:endParaRPr>
                    </a:p>
                  </a:txBody>
                  <a:tcPr>
                    <a:lnL w="12700" cap="flat" cmpd="sng" algn="ctr">
                      <a:solidFill>
                        <a:schemeClr val="bg1"/>
                      </a:solidFill>
                      <a:prstDash val="solid"/>
                      <a:round/>
                      <a:headEnd type="none" w="med" len="med"/>
                      <a:tailEnd type="none" w="med" len="med"/>
                    </a:lnL>
                    <a:lnR w="19050" cap="flat" cmpd="sng" algn="ctr">
                      <a:solidFill>
                        <a:srgbClr val="0B3F3A"/>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rgbClr val="0B3F3A"/>
                      </a:solidFill>
                      <a:prstDash val="solid"/>
                      <a:round/>
                      <a:headEnd type="none" w="med" len="med"/>
                      <a:tailEnd type="none" w="med" len="med"/>
                    </a:lnB>
                    <a:lnTlToBr w="12700" cmpd="sng">
                      <a:noFill/>
                      <a:prstDash val="solid"/>
                    </a:lnTlToBr>
                    <a:lnBlToTr w="12700" cmpd="sng">
                      <a:noFill/>
                      <a:prstDash val="solid"/>
                    </a:lnBlToTr>
                    <a:solidFill>
                      <a:srgbClr val="EBF1DE"/>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525853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55FA-FC2A-4E1D-A3A1-693CCF0C6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C185C-9DF0-0A2D-74E4-3589AADE1860}"/>
              </a:ext>
            </a:extLst>
          </p:cNvPr>
          <p:cNvSpPr>
            <a:spLocks noGrp="1"/>
          </p:cNvSpPr>
          <p:nvPr>
            <p:ph type="title"/>
          </p:nvPr>
        </p:nvSpPr>
        <p:spPr>
          <a:xfrm>
            <a:off x="548640" y="548641"/>
            <a:ext cx="8041279" cy="489345"/>
          </a:xfrm>
        </p:spPr>
        <p:txBody>
          <a:bodyPr/>
          <a:lstStyle/>
          <a:p>
            <a:r>
              <a:rPr lang="en-US" sz="3200"/>
              <a:t>Appendix D – Tools References	</a:t>
            </a:r>
          </a:p>
        </p:txBody>
      </p:sp>
      <p:sp>
        <p:nvSpPr>
          <p:cNvPr id="3" name="Text Placeholder 2">
            <a:extLst>
              <a:ext uri="{FF2B5EF4-FFF2-40B4-BE49-F238E27FC236}">
                <a16:creationId xmlns:a16="http://schemas.microsoft.com/office/drawing/2014/main" id="{8EB6FC16-3151-05DA-1EA9-429D3FF73536}"/>
              </a:ext>
            </a:extLst>
          </p:cNvPr>
          <p:cNvSpPr>
            <a:spLocks noGrp="1"/>
          </p:cNvSpPr>
          <p:nvPr>
            <p:ph type="body" idx="1"/>
          </p:nvPr>
        </p:nvSpPr>
        <p:spPr>
          <a:xfrm>
            <a:off x="398144" y="1500347"/>
            <a:ext cx="8347712" cy="4663440"/>
          </a:xfrm>
        </p:spPr>
        <p:txBody>
          <a:bodyPr/>
          <a:lstStyle/>
          <a:p>
            <a:pPr marL="304800">
              <a:spcBef>
                <a:spcPts val="0"/>
              </a:spcBef>
            </a:pPr>
            <a:r>
              <a:rPr lang="en-US" sz="2800" spc="-10"/>
              <a:t>ANDI, Microsoft Accessibility Insights</a:t>
            </a:r>
          </a:p>
          <a:p>
            <a:pPr marL="0">
              <a:lnSpc>
                <a:spcPct val="150000"/>
              </a:lnSpc>
              <a:spcBef>
                <a:spcPts val="0"/>
              </a:spcBef>
            </a:pPr>
            <a:r>
              <a:rPr lang="en-US" sz="2800"/>
              <a:t>M365 Tools (Planner, Teams, Excel)</a:t>
            </a:r>
          </a:p>
          <a:p>
            <a:pPr marL="0">
              <a:lnSpc>
                <a:spcPct val="150000"/>
              </a:lnSpc>
              <a:spcBef>
                <a:spcPts val="0"/>
              </a:spcBef>
            </a:pPr>
            <a:r>
              <a:rPr lang="en-US" sz="2800"/>
              <a:t>JIRA, Confluence</a:t>
            </a:r>
          </a:p>
          <a:p>
            <a:pPr marL="0">
              <a:lnSpc>
                <a:spcPct val="150000"/>
              </a:lnSpc>
              <a:spcBef>
                <a:spcPts val="0"/>
              </a:spcBef>
            </a:pPr>
            <a:r>
              <a:rPr lang="en-US" sz="2800"/>
              <a:t>Section508.gov</a:t>
            </a:r>
          </a:p>
          <a:p>
            <a:pPr marL="0">
              <a:lnSpc>
                <a:spcPct val="150000"/>
              </a:lnSpc>
              <a:spcBef>
                <a:spcPts val="0"/>
              </a:spcBef>
            </a:pPr>
            <a:r>
              <a:rPr lang="en-US" sz="2800"/>
              <a:t>GSA 508 Assessment Template</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08247CA1-F95E-9B17-7F33-DDB984E1FE96}"/>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21</a:t>
            </a:fld>
            <a:endParaRPr lang="en-US"/>
          </a:p>
        </p:txBody>
      </p:sp>
    </p:spTree>
    <p:extLst>
      <p:ext uri="{BB962C8B-B14F-4D97-AF65-F5344CB8AC3E}">
        <p14:creationId xmlns:p14="http://schemas.microsoft.com/office/powerpoint/2010/main" val="1418587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75C04-C45E-5CDC-9B0C-296D92A6C4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CC0796-3F67-7873-65AC-C096BE7DA894}"/>
              </a:ext>
            </a:extLst>
          </p:cNvPr>
          <p:cNvSpPr>
            <a:spLocks noGrp="1"/>
          </p:cNvSpPr>
          <p:nvPr>
            <p:ph type="title"/>
          </p:nvPr>
        </p:nvSpPr>
        <p:spPr>
          <a:xfrm>
            <a:off x="548640" y="548641"/>
            <a:ext cx="8041279" cy="489345"/>
          </a:xfrm>
        </p:spPr>
        <p:txBody>
          <a:bodyPr/>
          <a:lstStyle/>
          <a:p>
            <a:r>
              <a:rPr lang="en-US" sz="3200"/>
              <a:t>Appendix E – Policy &amp; Compliance 	</a:t>
            </a:r>
          </a:p>
        </p:txBody>
      </p:sp>
      <p:sp>
        <p:nvSpPr>
          <p:cNvPr id="3" name="Text Placeholder 2">
            <a:extLst>
              <a:ext uri="{FF2B5EF4-FFF2-40B4-BE49-F238E27FC236}">
                <a16:creationId xmlns:a16="http://schemas.microsoft.com/office/drawing/2014/main" id="{0F27540E-B035-23B5-5D48-22036FF3225D}"/>
              </a:ext>
            </a:extLst>
          </p:cNvPr>
          <p:cNvSpPr>
            <a:spLocks noGrp="1"/>
          </p:cNvSpPr>
          <p:nvPr>
            <p:ph type="body" idx="1"/>
          </p:nvPr>
        </p:nvSpPr>
        <p:spPr>
          <a:xfrm>
            <a:off x="398144" y="1500347"/>
            <a:ext cx="8347712" cy="4663440"/>
          </a:xfrm>
        </p:spPr>
        <p:txBody>
          <a:bodyPr/>
          <a:lstStyle/>
          <a:p>
            <a:pPr marL="304800">
              <a:spcBef>
                <a:spcPts val="0"/>
              </a:spcBef>
            </a:pPr>
            <a:r>
              <a:rPr lang="en-US" sz="2800" spc="-10"/>
              <a:t>Section 508 of the Rehabilitation Act</a:t>
            </a:r>
          </a:p>
          <a:p>
            <a:pPr marL="0">
              <a:lnSpc>
                <a:spcPct val="150000"/>
              </a:lnSpc>
              <a:spcBef>
                <a:spcPts val="0"/>
              </a:spcBef>
            </a:pPr>
            <a:r>
              <a:rPr lang="en-US" sz="2800"/>
              <a:t>OMB M-17-06 (Federal Government)</a:t>
            </a:r>
          </a:p>
          <a:p>
            <a:pPr marL="0">
              <a:lnSpc>
                <a:spcPct val="150000"/>
              </a:lnSpc>
              <a:spcBef>
                <a:spcPts val="0"/>
              </a:spcBef>
            </a:pPr>
            <a:r>
              <a:rPr lang="en-US" sz="2800"/>
              <a:t>GSA Accessibility Conformance Reporting (ACR)</a:t>
            </a:r>
          </a:p>
          <a:p>
            <a:pPr marL="0">
              <a:lnSpc>
                <a:spcPct val="150000"/>
              </a:lnSpc>
              <a:spcBef>
                <a:spcPts val="0"/>
              </a:spcBef>
            </a:pPr>
            <a:r>
              <a:rPr lang="en-US" sz="2800"/>
              <a:t>DoD CIO (if applicable)</a:t>
            </a:r>
          </a:p>
          <a:p>
            <a:pPr marL="0">
              <a:lnSpc>
                <a:spcPct val="150000"/>
              </a:lnSpc>
              <a:spcBef>
                <a:spcPts val="0"/>
              </a:spcBef>
            </a:pPr>
            <a:r>
              <a:rPr lang="en-US" sz="2800"/>
              <a:t>GSA’s maturity model</a:t>
            </a: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A0410BCD-3A0F-5F58-977A-7E1D2F0BD176}"/>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22</a:t>
            </a:fld>
            <a:endParaRPr lang="en-US"/>
          </a:p>
        </p:txBody>
      </p:sp>
    </p:spTree>
    <p:extLst>
      <p:ext uri="{BB962C8B-B14F-4D97-AF65-F5344CB8AC3E}">
        <p14:creationId xmlns:p14="http://schemas.microsoft.com/office/powerpoint/2010/main" val="27647975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9C1F0-2980-393B-A441-9C496FCD0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C9387-847C-5B8A-99F6-74805AF0C71C}"/>
              </a:ext>
            </a:extLst>
          </p:cNvPr>
          <p:cNvSpPr>
            <a:spLocks noGrp="1"/>
          </p:cNvSpPr>
          <p:nvPr>
            <p:ph type="title"/>
          </p:nvPr>
        </p:nvSpPr>
        <p:spPr>
          <a:xfrm>
            <a:off x="548640" y="548641"/>
            <a:ext cx="8041279" cy="489345"/>
          </a:xfrm>
        </p:spPr>
        <p:txBody>
          <a:bodyPr/>
          <a:lstStyle/>
          <a:p>
            <a:r>
              <a:rPr lang="en-US" sz="3200"/>
              <a:t>Appendix F – Lessons Learned	</a:t>
            </a:r>
          </a:p>
        </p:txBody>
      </p:sp>
      <p:sp>
        <p:nvSpPr>
          <p:cNvPr id="3" name="Text Placeholder 2">
            <a:extLst>
              <a:ext uri="{FF2B5EF4-FFF2-40B4-BE49-F238E27FC236}">
                <a16:creationId xmlns:a16="http://schemas.microsoft.com/office/drawing/2014/main" id="{DC517F35-B7E5-03BA-C20E-B9B8DB633660}"/>
              </a:ext>
            </a:extLst>
          </p:cNvPr>
          <p:cNvSpPr>
            <a:spLocks noGrp="1"/>
          </p:cNvSpPr>
          <p:nvPr>
            <p:ph type="body" idx="1"/>
          </p:nvPr>
        </p:nvSpPr>
        <p:spPr>
          <a:xfrm>
            <a:off x="398144" y="1288891"/>
            <a:ext cx="8347712" cy="4837587"/>
          </a:xfrm>
        </p:spPr>
        <p:txBody>
          <a:bodyPr/>
          <a:lstStyle/>
          <a:p>
            <a:pPr marL="304800">
              <a:spcBef>
                <a:spcPts val="0"/>
              </a:spcBef>
            </a:pPr>
            <a:r>
              <a:rPr lang="en-US" sz="2800" spc="-10"/>
              <a:t>Start outreach early with SMEs</a:t>
            </a:r>
          </a:p>
          <a:p>
            <a:pPr marL="0">
              <a:lnSpc>
                <a:spcPct val="150000"/>
              </a:lnSpc>
              <a:spcBef>
                <a:spcPts val="0"/>
              </a:spcBef>
            </a:pPr>
            <a:r>
              <a:rPr lang="en-US" sz="2800"/>
              <a:t>Automate where possible</a:t>
            </a:r>
          </a:p>
          <a:p>
            <a:pPr marL="0">
              <a:lnSpc>
                <a:spcPct val="150000"/>
              </a:lnSpc>
              <a:spcBef>
                <a:spcPts val="0"/>
              </a:spcBef>
            </a:pPr>
            <a:r>
              <a:rPr lang="en-US" sz="2800"/>
              <a:t>Don’t wait until July to remediate</a:t>
            </a:r>
          </a:p>
          <a:p>
            <a:pPr marL="0">
              <a:lnSpc>
                <a:spcPct val="150000"/>
              </a:lnSpc>
              <a:spcBef>
                <a:spcPts val="0"/>
              </a:spcBef>
            </a:pPr>
            <a:r>
              <a:rPr lang="en-US" sz="2800"/>
              <a:t>Start coordination early with division SMEs</a:t>
            </a:r>
          </a:p>
          <a:p>
            <a:pPr marL="0">
              <a:lnSpc>
                <a:spcPct val="150000"/>
              </a:lnSpc>
              <a:spcBef>
                <a:spcPts val="0"/>
              </a:spcBef>
            </a:pPr>
            <a:r>
              <a:rPr lang="en-US" sz="2800"/>
              <a:t>Assign a single point of contact per division</a:t>
            </a:r>
          </a:p>
          <a:p>
            <a:pPr marL="0">
              <a:lnSpc>
                <a:spcPct val="150000"/>
              </a:lnSpc>
              <a:spcBef>
                <a:spcPts val="0"/>
              </a:spcBef>
            </a:pPr>
            <a:r>
              <a:rPr lang="en-US" sz="2800"/>
              <a:t>Create reusable templates for intake and tracking</a:t>
            </a:r>
          </a:p>
          <a:p>
            <a:pPr marL="0">
              <a:lnSpc>
                <a:spcPct val="150000"/>
              </a:lnSpc>
              <a:spcBef>
                <a:spcPts val="0"/>
              </a:spcBef>
            </a:pPr>
            <a:r>
              <a:rPr lang="en-US" sz="2800"/>
              <a:t>Use version control for shared documents</a:t>
            </a:r>
          </a:p>
          <a:p>
            <a:pPr marL="0">
              <a:lnSpc>
                <a:spcPct val="150000"/>
              </a:lnSpc>
              <a:spcBef>
                <a:spcPts val="0"/>
              </a:spcBef>
            </a:pPr>
            <a:r>
              <a:rPr lang="en-US" sz="2800"/>
              <a:t>Keep a running risk register through the year</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127EB922-52C4-E27D-96C0-40DC77E1BE9B}"/>
              </a:ext>
            </a:extLst>
          </p:cNvPr>
          <p:cNvSpPr>
            <a:spLocks noGrp="1"/>
          </p:cNvSpPr>
          <p:nvPr>
            <p:ph type="sldNum" idx="12"/>
          </p:nvPr>
        </p:nvSpPr>
        <p:spPr>
          <a:xfrm>
            <a:off x="8189869" y="6342149"/>
            <a:ext cx="400050" cy="182880"/>
          </a:xfrm>
        </p:spPr>
        <p:txBody>
          <a:bodyPr/>
          <a:lstStyle/>
          <a:p>
            <a:fld id="{00000000-1234-1234-1234-123412341234}" type="slidenum">
              <a:rPr lang="en-US" smtClean="0"/>
              <a:pPr/>
              <a:t>23</a:t>
            </a:fld>
            <a:endParaRPr lang="en-US"/>
          </a:p>
        </p:txBody>
      </p:sp>
    </p:spTree>
    <p:extLst>
      <p:ext uri="{BB962C8B-B14F-4D97-AF65-F5344CB8AC3E}">
        <p14:creationId xmlns:p14="http://schemas.microsoft.com/office/powerpoint/2010/main" val="1006417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D6B78-4410-08C5-D88A-813BD3CAB5BA}"/>
              </a:ext>
            </a:extLst>
          </p:cNvPr>
          <p:cNvSpPr>
            <a:spLocks noGrp="1"/>
          </p:cNvSpPr>
          <p:nvPr>
            <p:ph type="title"/>
          </p:nvPr>
        </p:nvSpPr>
        <p:spPr>
          <a:xfrm>
            <a:off x="548640" y="548641"/>
            <a:ext cx="8041279" cy="489345"/>
          </a:xfrm>
        </p:spPr>
        <p:txBody>
          <a:bodyPr/>
          <a:lstStyle/>
          <a:p>
            <a:r>
              <a:rPr lang="en-US" sz="3200"/>
              <a:t>Agenda</a:t>
            </a:r>
          </a:p>
        </p:txBody>
      </p:sp>
      <p:sp>
        <p:nvSpPr>
          <p:cNvPr id="3" name="Text Placeholder 2">
            <a:extLst>
              <a:ext uri="{FF2B5EF4-FFF2-40B4-BE49-F238E27FC236}">
                <a16:creationId xmlns:a16="http://schemas.microsoft.com/office/drawing/2014/main" id="{43C98FCB-0284-3709-179D-D095C0FC9F3A}"/>
              </a:ext>
            </a:extLst>
          </p:cNvPr>
          <p:cNvSpPr>
            <a:spLocks noGrp="1"/>
          </p:cNvSpPr>
          <p:nvPr>
            <p:ph type="body" idx="1"/>
          </p:nvPr>
        </p:nvSpPr>
        <p:spPr>
          <a:xfrm>
            <a:off x="454938" y="1097280"/>
            <a:ext cx="8519161" cy="4663440"/>
          </a:xfrm>
        </p:spPr>
        <p:txBody>
          <a:bodyPr/>
          <a:lstStyle/>
          <a:p>
            <a:pPr marL="0">
              <a:lnSpc>
                <a:spcPct val="150000"/>
              </a:lnSpc>
              <a:spcBef>
                <a:spcPts val="0"/>
              </a:spcBef>
            </a:pPr>
            <a:r>
              <a:rPr lang="en-US" sz="2700"/>
              <a:t>What is the Section 508 Annual Assessment?</a:t>
            </a:r>
          </a:p>
          <a:p>
            <a:pPr marL="0">
              <a:lnSpc>
                <a:spcPct val="150000"/>
              </a:lnSpc>
              <a:spcBef>
                <a:spcPts val="0"/>
              </a:spcBef>
            </a:pPr>
            <a:r>
              <a:rPr lang="en-US" sz="2700"/>
              <a:t>Why treat it as a project?</a:t>
            </a:r>
          </a:p>
          <a:p>
            <a:pPr marL="0">
              <a:lnSpc>
                <a:spcPct val="150000"/>
              </a:lnSpc>
              <a:spcBef>
                <a:spcPts val="0"/>
              </a:spcBef>
            </a:pPr>
            <a:r>
              <a:rPr lang="en-US" sz="2700"/>
              <a:t>Project management framework for the assessment</a:t>
            </a:r>
          </a:p>
          <a:p>
            <a:pPr marL="0">
              <a:lnSpc>
                <a:spcPct val="150000"/>
              </a:lnSpc>
              <a:spcBef>
                <a:spcPts val="0"/>
              </a:spcBef>
            </a:pPr>
            <a:r>
              <a:rPr lang="en-US" sz="2700"/>
              <a:t>Tools and techniques</a:t>
            </a:r>
          </a:p>
          <a:p>
            <a:pPr marL="0">
              <a:lnSpc>
                <a:spcPct val="150000"/>
              </a:lnSpc>
              <a:spcBef>
                <a:spcPts val="0"/>
              </a:spcBef>
            </a:pPr>
            <a:r>
              <a:rPr lang="en-US" sz="2700"/>
              <a:t>Challenges and solutions</a:t>
            </a:r>
          </a:p>
          <a:p>
            <a:pPr marL="0">
              <a:lnSpc>
                <a:spcPct val="150000"/>
              </a:lnSpc>
              <a:spcBef>
                <a:spcPts val="0"/>
              </a:spcBef>
            </a:pPr>
            <a:r>
              <a:rPr lang="en-US" sz="2700"/>
              <a:t>Before-and-after project management transformation</a:t>
            </a:r>
          </a:p>
          <a:p>
            <a:pPr marL="0">
              <a:lnSpc>
                <a:spcPct val="150000"/>
              </a:lnSpc>
              <a:spcBef>
                <a:spcPts val="0"/>
              </a:spcBef>
            </a:pPr>
            <a:r>
              <a:rPr lang="en-US" sz="2700"/>
              <a:t>Key takeaways</a:t>
            </a:r>
          </a:p>
          <a:p>
            <a:pPr marL="0">
              <a:lnSpc>
                <a:spcPct val="150000"/>
              </a:lnSpc>
              <a:spcBef>
                <a:spcPts val="0"/>
              </a:spcBef>
            </a:pPr>
            <a:r>
              <a:rPr lang="en-US" sz="2700"/>
              <a:t>Q&amp;A</a:t>
            </a:r>
          </a:p>
          <a:p>
            <a:endParaRPr lang="en-US"/>
          </a:p>
        </p:txBody>
      </p:sp>
      <p:sp>
        <p:nvSpPr>
          <p:cNvPr id="4" name="Slide Number Placeholder 3">
            <a:extLst>
              <a:ext uri="{FF2B5EF4-FFF2-40B4-BE49-F238E27FC236}">
                <a16:creationId xmlns:a16="http://schemas.microsoft.com/office/drawing/2014/main" id="{ADAC7B75-BEF3-8908-21BE-A39FE8D83CEE}"/>
              </a:ext>
            </a:extLst>
          </p:cNvPr>
          <p:cNvSpPr>
            <a:spLocks noGrp="1"/>
          </p:cNvSpPr>
          <p:nvPr>
            <p:ph type="sldNum" idx="12"/>
          </p:nvPr>
        </p:nvSpPr>
        <p:spPr/>
        <p:txBody>
          <a:bodyPr/>
          <a:lstStyle/>
          <a:p>
            <a:fld id="{00000000-1234-1234-1234-123412341234}" type="slidenum">
              <a:rPr lang="en-US" smtClean="0"/>
              <a:pPr/>
              <a:t>3</a:t>
            </a:fld>
            <a:endParaRPr lang="en-US"/>
          </a:p>
        </p:txBody>
      </p:sp>
    </p:spTree>
    <p:extLst>
      <p:ext uri="{BB962C8B-B14F-4D97-AF65-F5344CB8AC3E}">
        <p14:creationId xmlns:p14="http://schemas.microsoft.com/office/powerpoint/2010/main" val="54971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35F11-8076-B22B-04DE-E469142BB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81DF40-8426-2D78-7258-5EB520CBD96F}"/>
              </a:ext>
            </a:extLst>
          </p:cNvPr>
          <p:cNvSpPr>
            <a:spLocks noGrp="1"/>
          </p:cNvSpPr>
          <p:nvPr>
            <p:ph type="title"/>
          </p:nvPr>
        </p:nvSpPr>
        <p:spPr>
          <a:xfrm>
            <a:off x="548640" y="548641"/>
            <a:ext cx="8041279" cy="489345"/>
          </a:xfrm>
        </p:spPr>
        <p:txBody>
          <a:bodyPr/>
          <a:lstStyle/>
          <a:p>
            <a:r>
              <a:rPr lang="en-US" sz="3200"/>
              <a:t>Project Management 101 Overview</a:t>
            </a:r>
          </a:p>
        </p:txBody>
      </p:sp>
      <p:sp>
        <p:nvSpPr>
          <p:cNvPr id="3" name="Text Placeholder 2">
            <a:extLst>
              <a:ext uri="{FF2B5EF4-FFF2-40B4-BE49-F238E27FC236}">
                <a16:creationId xmlns:a16="http://schemas.microsoft.com/office/drawing/2014/main" id="{98FD4999-6B5D-534C-7DC6-CF8458BF0B23}"/>
              </a:ext>
            </a:extLst>
          </p:cNvPr>
          <p:cNvSpPr>
            <a:spLocks noGrp="1"/>
          </p:cNvSpPr>
          <p:nvPr>
            <p:ph type="body" idx="1"/>
          </p:nvPr>
        </p:nvSpPr>
        <p:spPr>
          <a:xfrm>
            <a:off x="548640" y="1181937"/>
            <a:ext cx="8347712" cy="4663440"/>
          </a:xfrm>
        </p:spPr>
        <p:txBody>
          <a:bodyPr/>
          <a:lstStyle/>
          <a:p>
            <a:pPr marL="304800">
              <a:spcBef>
                <a:spcPts val="0"/>
              </a:spcBef>
            </a:pPr>
            <a:r>
              <a:rPr lang="en-US" sz="2800" spc="-10" dirty="0"/>
              <a:t>Project Lifecycle </a:t>
            </a:r>
          </a:p>
          <a:p>
            <a:pPr marL="0">
              <a:lnSpc>
                <a:spcPct val="150000"/>
              </a:lnSpc>
              <a:spcBef>
                <a:spcPts val="0"/>
              </a:spcBef>
            </a:pPr>
            <a:r>
              <a:rPr lang="en-US" sz="2800" dirty="0"/>
              <a:t>What is a project?</a:t>
            </a:r>
          </a:p>
          <a:p>
            <a:pPr marL="0">
              <a:lnSpc>
                <a:spcPct val="150000"/>
              </a:lnSpc>
              <a:spcBef>
                <a:spcPts val="0"/>
              </a:spcBef>
            </a:pPr>
            <a:r>
              <a:rPr lang="en-US" sz="2800" dirty="0"/>
              <a:t>Triple Constraints: Scope – Time – Cost </a:t>
            </a:r>
          </a:p>
          <a:p>
            <a:pPr marL="0">
              <a:lnSpc>
                <a:spcPct val="150000"/>
              </a:lnSpc>
              <a:spcBef>
                <a:spcPts val="0"/>
              </a:spcBef>
            </a:pPr>
            <a:r>
              <a:rPr lang="en-US" sz="2800" dirty="0"/>
              <a:t>The impact of changing a single constraint</a:t>
            </a:r>
          </a:p>
          <a:p>
            <a:pPr marL="0" indent="0">
              <a:spcBef>
                <a:spcPts val="0"/>
              </a:spcBef>
              <a:buNone/>
            </a:pPr>
            <a:r>
              <a:rPr lang="en-US" sz="2600" spc="-10" dirty="0"/>
              <a:t> </a:t>
            </a:r>
          </a:p>
          <a:p>
            <a:pPr marL="304800">
              <a:spcBef>
                <a:spcPts val="0"/>
              </a:spcBef>
            </a:pPr>
            <a:endParaRPr lang="en-US" sz="2600" spc="-10" dirty="0"/>
          </a:p>
          <a:p>
            <a:pPr marL="0" indent="0">
              <a:spcBef>
                <a:spcPts val="0"/>
              </a:spcBef>
              <a:buNone/>
            </a:pPr>
            <a:endParaRPr lang="en-US" sz="2600" spc="-10" dirty="0"/>
          </a:p>
        </p:txBody>
      </p:sp>
      <p:sp>
        <p:nvSpPr>
          <p:cNvPr id="29" name="Rectangle 28" descr="Flow chart of Project Management Lifecycle">
            <a:extLst>
              <a:ext uri="{FF2B5EF4-FFF2-40B4-BE49-F238E27FC236}">
                <a16:creationId xmlns:a16="http://schemas.microsoft.com/office/drawing/2014/main" id="{D9FD0FB9-36AD-1560-DD41-A40CB706537E}"/>
              </a:ext>
            </a:extLst>
          </p:cNvPr>
          <p:cNvSpPr/>
          <p:nvPr/>
        </p:nvSpPr>
        <p:spPr>
          <a:xfrm>
            <a:off x="1505511" y="3525228"/>
            <a:ext cx="6517900" cy="2786230"/>
          </a:xfrm>
          <a:prstGeom prst="rect">
            <a:avLst/>
          </a:prstGeom>
          <a:solidFill>
            <a:srgbClr val="D7E4BD">
              <a:alpha val="9000"/>
            </a:srgb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21729E39-F1BA-A15F-6168-B6A733168219}"/>
              </a:ext>
            </a:extLst>
          </p:cNvPr>
          <p:cNvSpPr/>
          <p:nvPr/>
        </p:nvSpPr>
        <p:spPr>
          <a:xfrm>
            <a:off x="3877450" y="3650734"/>
            <a:ext cx="1389100" cy="52006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Arial" panose="020B0604020202020204" pitchFamily="34" charset="0"/>
                <a:cs typeface="Arial" panose="020B0604020202020204" pitchFamily="34" charset="0"/>
              </a:rPr>
              <a:t>Initiate</a:t>
            </a:r>
          </a:p>
        </p:txBody>
      </p:sp>
      <p:sp>
        <p:nvSpPr>
          <p:cNvPr id="20" name="Arrow: Bent-Up 19" descr="Arrow from Initiate to Plan">
            <a:extLst>
              <a:ext uri="{FF2B5EF4-FFF2-40B4-BE49-F238E27FC236}">
                <a16:creationId xmlns:a16="http://schemas.microsoft.com/office/drawing/2014/main" id="{4B0B3856-BAF2-CF4E-2FDF-92135D6EC00C}"/>
              </a:ext>
              <a:ext uri="{C183D7F6-B498-43B3-948B-1728B52AA6E4}">
                <adec:decorative xmlns:adec="http://schemas.microsoft.com/office/drawing/2017/decorative" val="0"/>
              </a:ext>
            </a:extLst>
          </p:cNvPr>
          <p:cNvSpPr>
            <a:spLocks noChangeAspect="1"/>
          </p:cNvSpPr>
          <p:nvPr/>
        </p:nvSpPr>
        <p:spPr>
          <a:xfrm rot="10800000">
            <a:off x="2206043" y="3881025"/>
            <a:ext cx="1671407" cy="597451"/>
          </a:xfrm>
          <a:prstGeom prst="bentUpArrow">
            <a:avLst>
              <a:gd name="adj1" fmla="val 21412"/>
              <a:gd name="adj2" fmla="val 28656"/>
              <a:gd name="adj3" fmla="val 29347"/>
            </a:avLst>
          </a:prstGeom>
          <a:solidFill>
            <a:srgbClr val="0B3F3A"/>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DBBEEB6-7971-2CAC-B140-9F919A2495C5}"/>
              </a:ext>
            </a:extLst>
          </p:cNvPr>
          <p:cNvSpPr/>
          <p:nvPr/>
        </p:nvSpPr>
        <p:spPr>
          <a:xfrm>
            <a:off x="1774595" y="4488707"/>
            <a:ext cx="1089209" cy="80666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rPr>
              <a:t>Plan</a:t>
            </a:r>
          </a:p>
        </p:txBody>
      </p:sp>
      <p:sp>
        <p:nvSpPr>
          <p:cNvPr id="21" name="Arrow: Right 20" descr="Arrow pointing from Plan to Iterative Execute">
            <a:extLst>
              <a:ext uri="{FF2B5EF4-FFF2-40B4-BE49-F238E27FC236}">
                <a16:creationId xmlns:a16="http://schemas.microsoft.com/office/drawing/2014/main" id="{5CE8F705-4E7A-D543-31A1-2B1F79A984E1}"/>
              </a:ext>
            </a:extLst>
          </p:cNvPr>
          <p:cNvSpPr/>
          <p:nvPr/>
        </p:nvSpPr>
        <p:spPr>
          <a:xfrm>
            <a:off x="2880554" y="4758608"/>
            <a:ext cx="651932" cy="302995"/>
          </a:xfrm>
          <a:prstGeom prst="rightArrow">
            <a:avLst/>
          </a:prstGeom>
          <a:solidFill>
            <a:srgbClr val="0B3F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20CDD914-72B9-E475-1AD4-E50037ACA6D3}"/>
              </a:ext>
            </a:extLst>
          </p:cNvPr>
          <p:cNvSpPr/>
          <p:nvPr/>
        </p:nvSpPr>
        <p:spPr>
          <a:xfrm>
            <a:off x="3538579" y="4492523"/>
            <a:ext cx="2066843" cy="808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Iterative Execute</a:t>
            </a:r>
          </a:p>
        </p:txBody>
      </p:sp>
      <p:sp>
        <p:nvSpPr>
          <p:cNvPr id="28" name="Arrow: Right 27" descr="Arrow pointing from Iterative Execute to Montior">
            <a:extLst>
              <a:ext uri="{FF2B5EF4-FFF2-40B4-BE49-F238E27FC236}">
                <a16:creationId xmlns:a16="http://schemas.microsoft.com/office/drawing/2014/main" id="{471B3A02-82D5-9351-511F-8A9BBDBC1468}"/>
              </a:ext>
            </a:extLst>
          </p:cNvPr>
          <p:cNvSpPr/>
          <p:nvPr/>
        </p:nvSpPr>
        <p:spPr>
          <a:xfrm>
            <a:off x="5605422" y="4758608"/>
            <a:ext cx="503948" cy="284930"/>
          </a:xfrm>
          <a:prstGeom prst="rightArrow">
            <a:avLst/>
          </a:prstGeom>
          <a:solidFill>
            <a:srgbClr val="0B3F3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482380E-549E-1733-AC0B-629C577274FF}"/>
              </a:ext>
            </a:extLst>
          </p:cNvPr>
          <p:cNvSpPr/>
          <p:nvPr/>
        </p:nvSpPr>
        <p:spPr>
          <a:xfrm>
            <a:off x="6115463" y="4490615"/>
            <a:ext cx="1614491" cy="808576"/>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Monitor</a:t>
            </a:r>
          </a:p>
        </p:txBody>
      </p:sp>
      <p:sp>
        <p:nvSpPr>
          <p:cNvPr id="25" name="Arrow: Bent-Up 24" descr="Arrow pointing from Monitor to Close">
            <a:extLst>
              <a:ext uri="{FF2B5EF4-FFF2-40B4-BE49-F238E27FC236}">
                <a16:creationId xmlns:a16="http://schemas.microsoft.com/office/drawing/2014/main" id="{C3D6398C-9D41-7F53-3562-7EFE69E6893C}"/>
              </a:ext>
            </a:extLst>
          </p:cNvPr>
          <p:cNvSpPr>
            <a:spLocks/>
          </p:cNvSpPr>
          <p:nvPr/>
        </p:nvSpPr>
        <p:spPr>
          <a:xfrm rot="5400000" flipV="1">
            <a:off x="5770170" y="4703295"/>
            <a:ext cx="717288" cy="1933358"/>
          </a:xfrm>
          <a:prstGeom prst="bentUpArrow">
            <a:avLst>
              <a:gd name="adj1" fmla="val 18930"/>
              <a:gd name="adj2" fmla="val 19809"/>
              <a:gd name="adj3" fmla="val 24069"/>
            </a:avLst>
          </a:prstGeom>
          <a:solidFill>
            <a:srgbClr val="0B3F3A"/>
          </a:solidFill>
          <a:ln w="6350">
            <a:solidFill>
              <a:schemeClr val="accent1">
                <a:shade val="15000"/>
                <a:alpha val="96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3694A44-DDBD-8463-B255-3DBFC0429BF5}"/>
              </a:ext>
            </a:extLst>
          </p:cNvPr>
          <p:cNvSpPr/>
          <p:nvPr/>
        </p:nvSpPr>
        <p:spPr>
          <a:xfrm>
            <a:off x="3981868" y="5622823"/>
            <a:ext cx="1180265" cy="518158"/>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Close</a:t>
            </a:r>
          </a:p>
        </p:txBody>
      </p:sp>
      <p:sp>
        <p:nvSpPr>
          <p:cNvPr id="4" name="Slide Number Placeholder 3">
            <a:extLst>
              <a:ext uri="{FF2B5EF4-FFF2-40B4-BE49-F238E27FC236}">
                <a16:creationId xmlns:a16="http://schemas.microsoft.com/office/drawing/2014/main" id="{BF49033C-87B9-0451-0F1B-5684247D26BA}"/>
              </a:ext>
            </a:extLst>
          </p:cNvPr>
          <p:cNvSpPr>
            <a:spLocks noGrp="1"/>
          </p:cNvSpPr>
          <p:nvPr>
            <p:ph type="sldNum" idx="12"/>
          </p:nvPr>
        </p:nvSpPr>
        <p:spPr>
          <a:xfrm>
            <a:off x="8189869" y="6342149"/>
            <a:ext cx="400050" cy="182880"/>
          </a:xfrm>
        </p:spPr>
        <p:txBody>
          <a:bodyPr/>
          <a:lstStyle/>
          <a:p>
            <a:fld id="{00000000-1234-1234-1234-123412341234}" type="slidenum">
              <a:rPr lang="en-US" smtClean="0"/>
              <a:pPr/>
              <a:t>4</a:t>
            </a:fld>
            <a:endParaRPr lang="en-US"/>
          </a:p>
        </p:txBody>
      </p:sp>
    </p:spTree>
    <p:extLst>
      <p:ext uri="{BB962C8B-B14F-4D97-AF65-F5344CB8AC3E}">
        <p14:creationId xmlns:p14="http://schemas.microsoft.com/office/powerpoint/2010/main" val="2199745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FEA0F-E94D-C66D-35D8-93A210237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45DE92-1FBF-CFAC-9436-7AD9319DB774}"/>
              </a:ext>
            </a:extLst>
          </p:cNvPr>
          <p:cNvSpPr>
            <a:spLocks noGrp="1"/>
          </p:cNvSpPr>
          <p:nvPr>
            <p:ph type="title"/>
          </p:nvPr>
        </p:nvSpPr>
        <p:spPr>
          <a:xfrm>
            <a:off x="548640" y="548641"/>
            <a:ext cx="8347712" cy="489345"/>
          </a:xfrm>
        </p:spPr>
        <p:txBody>
          <a:bodyPr/>
          <a:lstStyle/>
          <a:p>
            <a:r>
              <a:rPr lang="en-US" sz="3200"/>
              <a:t>What is the Section 508 Assessment?</a:t>
            </a:r>
          </a:p>
        </p:txBody>
      </p:sp>
      <p:sp>
        <p:nvSpPr>
          <p:cNvPr id="3" name="Text Placeholder 2">
            <a:extLst>
              <a:ext uri="{FF2B5EF4-FFF2-40B4-BE49-F238E27FC236}">
                <a16:creationId xmlns:a16="http://schemas.microsoft.com/office/drawing/2014/main" id="{15692EE6-A9C2-23D8-B7C9-B1D34A39AE48}"/>
              </a:ext>
            </a:extLst>
          </p:cNvPr>
          <p:cNvSpPr>
            <a:spLocks noGrp="1"/>
          </p:cNvSpPr>
          <p:nvPr>
            <p:ph type="body" idx="1"/>
          </p:nvPr>
        </p:nvSpPr>
        <p:spPr>
          <a:xfrm>
            <a:off x="398144" y="1500347"/>
            <a:ext cx="8347712" cy="4663440"/>
          </a:xfrm>
        </p:spPr>
        <p:txBody>
          <a:bodyPr/>
          <a:lstStyle/>
          <a:p>
            <a:pPr marL="304800">
              <a:lnSpc>
                <a:spcPct val="150000"/>
              </a:lnSpc>
              <a:spcBef>
                <a:spcPts val="0"/>
              </a:spcBef>
            </a:pPr>
            <a:r>
              <a:rPr lang="en-US" sz="2800" spc="-10"/>
              <a:t>Required annually by GSA and OMB</a:t>
            </a:r>
          </a:p>
          <a:p>
            <a:pPr marL="304800">
              <a:lnSpc>
                <a:spcPct val="150000"/>
              </a:lnSpc>
              <a:spcBef>
                <a:spcPts val="0"/>
              </a:spcBef>
            </a:pPr>
            <a:r>
              <a:rPr lang="en-US" sz="2800" spc="-10"/>
              <a:t>Evaluates accessibility maturity across programs</a:t>
            </a:r>
          </a:p>
          <a:p>
            <a:pPr marL="304800">
              <a:spcBef>
                <a:spcPts val="0"/>
              </a:spcBef>
            </a:pPr>
            <a:r>
              <a:rPr lang="en-US" sz="2800"/>
              <a:t>Covers program management, acquisition, testing, remediation, and training</a:t>
            </a:r>
          </a:p>
          <a:p>
            <a:pPr marL="304800">
              <a:lnSpc>
                <a:spcPct val="150000"/>
              </a:lnSpc>
              <a:spcBef>
                <a:spcPts val="0"/>
              </a:spcBef>
            </a:pPr>
            <a:r>
              <a:rPr lang="en-US" sz="2800" spc="-10"/>
              <a:t>Due for submission by July</a:t>
            </a:r>
          </a:p>
          <a:p>
            <a:pPr marL="304800">
              <a:spcBef>
                <a:spcPts val="0"/>
              </a:spcBef>
            </a:pPr>
            <a:r>
              <a:rPr lang="en-US" sz="2800" spc="-10"/>
              <a:t>Supports agency-wide accessibility improvements efforts</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2B4B8766-9F15-2D4C-181E-D1698FB0F98D}"/>
              </a:ext>
            </a:extLst>
          </p:cNvPr>
          <p:cNvSpPr>
            <a:spLocks noGrp="1"/>
          </p:cNvSpPr>
          <p:nvPr>
            <p:ph type="sldNum" idx="12"/>
          </p:nvPr>
        </p:nvSpPr>
        <p:spPr>
          <a:xfrm>
            <a:off x="8189869" y="6342149"/>
            <a:ext cx="400050" cy="182880"/>
          </a:xfrm>
        </p:spPr>
        <p:txBody>
          <a:bodyPr/>
          <a:lstStyle/>
          <a:p>
            <a:fld id="{00000000-1234-1234-1234-123412341234}" type="slidenum">
              <a:rPr lang="en-US" smtClean="0"/>
              <a:pPr/>
              <a:t>5</a:t>
            </a:fld>
            <a:endParaRPr lang="en-US"/>
          </a:p>
        </p:txBody>
      </p:sp>
    </p:spTree>
    <p:extLst>
      <p:ext uri="{BB962C8B-B14F-4D97-AF65-F5344CB8AC3E}">
        <p14:creationId xmlns:p14="http://schemas.microsoft.com/office/powerpoint/2010/main" val="4061240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BC942-8F7A-9E5A-8D1F-AB94DA2A4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490FAD-647E-5D45-C806-913FF3525BAE}"/>
              </a:ext>
            </a:extLst>
          </p:cNvPr>
          <p:cNvSpPr>
            <a:spLocks noGrp="1"/>
          </p:cNvSpPr>
          <p:nvPr>
            <p:ph type="title"/>
          </p:nvPr>
        </p:nvSpPr>
        <p:spPr>
          <a:xfrm>
            <a:off x="548640" y="548641"/>
            <a:ext cx="8041279" cy="489345"/>
          </a:xfrm>
        </p:spPr>
        <p:txBody>
          <a:bodyPr/>
          <a:lstStyle/>
          <a:p>
            <a:r>
              <a:rPr lang="en-US" sz="3200"/>
              <a:t>Why Treat It as a Project?</a:t>
            </a:r>
          </a:p>
        </p:txBody>
      </p:sp>
      <p:sp>
        <p:nvSpPr>
          <p:cNvPr id="3" name="Text Placeholder 2">
            <a:extLst>
              <a:ext uri="{FF2B5EF4-FFF2-40B4-BE49-F238E27FC236}">
                <a16:creationId xmlns:a16="http://schemas.microsoft.com/office/drawing/2014/main" id="{41D8255C-68CE-567D-C3E3-77569A7D4012}"/>
              </a:ext>
            </a:extLst>
          </p:cNvPr>
          <p:cNvSpPr>
            <a:spLocks noGrp="1"/>
          </p:cNvSpPr>
          <p:nvPr>
            <p:ph type="body" idx="1"/>
          </p:nvPr>
        </p:nvSpPr>
        <p:spPr>
          <a:xfrm>
            <a:off x="398144" y="1500347"/>
            <a:ext cx="8347712" cy="4663440"/>
          </a:xfrm>
        </p:spPr>
        <p:txBody>
          <a:bodyPr/>
          <a:lstStyle/>
          <a:p>
            <a:pPr marL="304800">
              <a:spcBef>
                <a:spcPts val="0"/>
              </a:spcBef>
            </a:pPr>
            <a:r>
              <a:rPr lang="en-US" sz="2800" spc="-10"/>
              <a:t>Fixed annual deadline (July)</a:t>
            </a:r>
          </a:p>
          <a:p>
            <a:pPr marL="0">
              <a:lnSpc>
                <a:spcPct val="150000"/>
              </a:lnSpc>
              <a:spcBef>
                <a:spcPts val="0"/>
              </a:spcBef>
            </a:pPr>
            <a:r>
              <a:rPr lang="en-US" sz="2800"/>
              <a:t>Multiple contributors and stakeholders </a:t>
            </a:r>
          </a:p>
          <a:p>
            <a:pPr marL="0">
              <a:lnSpc>
                <a:spcPct val="150000"/>
              </a:lnSpc>
              <a:spcBef>
                <a:spcPts val="0"/>
              </a:spcBef>
            </a:pPr>
            <a:r>
              <a:rPr lang="en-US" sz="2800"/>
              <a:t>Complex data collections across divisions</a:t>
            </a:r>
          </a:p>
          <a:p>
            <a:pPr marL="0">
              <a:lnSpc>
                <a:spcPct val="150000"/>
              </a:lnSpc>
              <a:spcBef>
                <a:spcPts val="0"/>
              </a:spcBef>
            </a:pPr>
            <a:r>
              <a:rPr lang="en-US" sz="2800"/>
              <a:t>Need for clear roles and repeatable process</a:t>
            </a:r>
          </a:p>
          <a:p>
            <a:pPr marL="0">
              <a:lnSpc>
                <a:spcPct val="150000"/>
              </a:lnSpc>
              <a:spcBef>
                <a:spcPts val="0"/>
              </a:spcBef>
            </a:pPr>
            <a:r>
              <a:rPr lang="en-US" sz="2800"/>
              <a:t>Risk of errors without structured management</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BDFD7421-18FC-923F-69B5-37C0D391F6D3}"/>
              </a:ext>
            </a:extLst>
          </p:cNvPr>
          <p:cNvSpPr>
            <a:spLocks noGrp="1"/>
          </p:cNvSpPr>
          <p:nvPr>
            <p:ph type="sldNum" idx="12"/>
          </p:nvPr>
        </p:nvSpPr>
        <p:spPr>
          <a:xfrm>
            <a:off x="8189869" y="6342149"/>
            <a:ext cx="400050" cy="182880"/>
          </a:xfrm>
        </p:spPr>
        <p:txBody>
          <a:bodyPr/>
          <a:lstStyle/>
          <a:p>
            <a:fld id="{00000000-1234-1234-1234-123412341234}" type="slidenum">
              <a:rPr lang="en-US" smtClean="0"/>
              <a:pPr/>
              <a:t>6</a:t>
            </a:fld>
            <a:endParaRPr lang="en-US"/>
          </a:p>
        </p:txBody>
      </p:sp>
    </p:spTree>
    <p:extLst>
      <p:ext uri="{BB962C8B-B14F-4D97-AF65-F5344CB8AC3E}">
        <p14:creationId xmlns:p14="http://schemas.microsoft.com/office/powerpoint/2010/main" val="59637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A05F4-1CC1-5794-2F43-586AB64B9D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8753B-F373-3E69-7601-AB87A14D9911}"/>
              </a:ext>
            </a:extLst>
          </p:cNvPr>
          <p:cNvSpPr>
            <a:spLocks noGrp="1"/>
          </p:cNvSpPr>
          <p:nvPr>
            <p:ph type="title"/>
          </p:nvPr>
        </p:nvSpPr>
        <p:spPr>
          <a:xfrm>
            <a:off x="548640" y="548641"/>
            <a:ext cx="8041279" cy="489345"/>
          </a:xfrm>
        </p:spPr>
        <p:txBody>
          <a:bodyPr/>
          <a:lstStyle/>
          <a:p>
            <a:r>
              <a:rPr lang="en-US" sz="3200"/>
              <a:t>PM Framework – Initiate Phase</a:t>
            </a:r>
          </a:p>
        </p:txBody>
      </p:sp>
      <p:sp>
        <p:nvSpPr>
          <p:cNvPr id="3" name="Text Placeholder 2">
            <a:extLst>
              <a:ext uri="{FF2B5EF4-FFF2-40B4-BE49-F238E27FC236}">
                <a16:creationId xmlns:a16="http://schemas.microsoft.com/office/drawing/2014/main" id="{4D18DE0C-16F3-A026-6D52-CD1857A4977D}"/>
              </a:ext>
            </a:extLst>
          </p:cNvPr>
          <p:cNvSpPr>
            <a:spLocks noGrp="1"/>
          </p:cNvSpPr>
          <p:nvPr>
            <p:ph type="body" idx="1"/>
          </p:nvPr>
        </p:nvSpPr>
        <p:spPr>
          <a:xfrm>
            <a:off x="398144" y="1500347"/>
            <a:ext cx="8347712" cy="4663440"/>
          </a:xfrm>
        </p:spPr>
        <p:txBody>
          <a:bodyPr/>
          <a:lstStyle/>
          <a:p>
            <a:pPr marL="304800">
              <a:spcBef>
                <a:spcPts val="0"/>
              </a:spcBef>
            </a:pPr>
            <a:r>
              <a:rPr lang="en-US" sz="2800" spc="-10"/>
              <a:t>Define scope and objectives</a:t>
            </a:r>
          </a:p>
          <a:p>
            <a:pPr marL="0">
              <a:lnSpc>
                <a:spcPct val="150000"/>
              </a:lnSpc>
              <a:spcBef>
                <a:spcPts val="0"/>
              </a:spcBef>
            </a:pPr>
            <a:r>
              <a:rPr lang="en-US" sz="2800"/>
              <a:t>Identify major milestones</a:t>
            </a:r>
          </a:p>
          <a:p>
            <a:pPr marL="0">
              <a:lnSpc>
                <a:spcPct val="150000"/>
              </a:lnSpc>
              <a:spcBef>
                <a:spcPts val="0"/>
              </a:spcBef>
            </a:pPr>
            <a:r>
              <a:rPr lang="en-US" sz="2800"/>
              <a:t>Appoint contributors and clarify roles</a:t>
            </a:r>
          </a:p>
          <a:p>
            <a:pPr marL="0">
              <a:lnSpc>
                <a:spcPct val="150000"/>
              </a:lnSpc>
              <a:spcBef>
                <a:spcPts val="0"/>
              </a:spcBef>
            </a:pPr>
            <a:r>
              <a:rPr lang="en-US" sz="2800"/>
              <a:t>Build a RACI Matrix</a:t>
            </a:r>
          </a:p>
          <a:p>
            <a:pPr marL="0">
              <a:lnSpc>
                <a:spcPct val="150000"/>
              </a:lnSpc>
              <a:spcBef>
                <a:spcPts val="0"/>
              </a:spcBef>
            </a:pPr>
            <a:r>
              <a:rPr lang="en-US" sz="2800"/>
              <a:t>Secure leadership endorsements</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81EDDC0A-60F2-870E-8350-4C034AE894C4}"/>
              </a:ext>
            </a:extLst>
          </p:cNvPr>
          <p:cNvSpPr>
            <a:spLocks noGrp="1"/>
          </p:cNvSpPr>
          <p:nvPr>
            <p:ph type="sldNum" idx="12"/>
          </p:nvPr>
        </p:nvSpPr>
        <p:spPr>
          <a:xfrm>
            <a:off x="8189869" y="6342149"/>
            <a:ext cx="400050" cy="182880"/>
          </a:xfrm>
        </p:spPr>
        <p:txBody>
          <a:bodyPr/>
          <a:lstStyle/>
          <a:p>
            <a:fld id="{00000000-1234-1234-1234-123412341234}" type="slidenum">
              <a:rPr lang="en-US" smtClean="0"/>
              <a:pPr/>
              <a:t>7</a:t>
            </a:fld>
            <a:endParaRPr lang="en-US"/>
          </a:p>
        </p:txBody>
      </p:sp>
    </p:spTree>
    <p:extLst>
      <p:ext uri="{BB962C8B-B14F-4D97-AF65-F5344CB8AC3E}">
        <p14:creationId xmlns:p14="http://schemas.microsoft.com/office/powerpoint/2010/main" val="4002853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027B-FA34-97A9-5A0C-A013A3D583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6690D-18DC-CD6B-B1CB-749118E56D7F}"/>
              </a:ext>
            </a:extLst>
          </p:cNvPr>
          <p:cNvSpPr>
            <a:spLocks noGrp="1"/>
          </p:cNvSpPr>
          <p:nvPr>
            <p:ph type="title"/>
          </p:nvPr>
        </p:nvSpPr>
        <p:spPr>
          <a:xfrm>
            <a:off x="548640" y="548641"/>
            <a:ext cx="8041279" cy="489345"/>
          </a:xfrm>
        </p:spPr>
        <p:txBody>
          <a:bodyPr/>
          <a:lstStyle/>
          <a:p>
            <a:r>
              <a:rPr lang="en-US" sz="3200"/>
              <a:t>PM Framework – Plan Phase</a:t>
            </a:r>
          </a:p>
        </p:txBody>
      </p:sp>
      <p:sp>
        <p:nvSpPr>
          <p:cNvPr id="3" name="Text Placeholder 2">
            <a:extLst>
              <a:ext uri="{FF2B5EF4-FFF2-40B4-BE49-F238E27FC236}">
                <a16:creationId xmlns:a16="http://schemas.microsoft.com/office/drawing/2014/main" id="{94A45282-3BF6-B34F-20A1-D7C47295E246}"/>
              </a:ext>
            </a:extLst>
          </p:cNvPr>
          <p:cNvSpPr>
            <a:spLocks noGrp="1"/>
          </p:cNvSpPr>
          <p:nvPr>
            <p:ph type="body" idx="1"/>
          </p:nvPr>
        </p:nvSpPr>
        <p:spPr>
          <a:xfrm>
            <a:off x="398144" y="1500347"/>
            <a:ext cx="8347712" cy="4663440"/>
          </a:xfrm>
        </p:spPr>
        <p:txBody>
          <a:bodyPr/>
          <a:lstStyle/>
          <a:p>
            <a:pPr marL="304800">
              <a:spcBef>
                <a:spcPts val="0"/>
              </a:spcBef>
            </a:pPr>
            <a:r>
              <a:rPr lang="en-US" sz="2800" spc="-10"/>
              <a:t>Develop a Work Breakdown Structure (WBS)</a:t>
            </a:r>
          </a:p>
          <a:p>
            <a:pPr marL="0">
              <a:lnSpc>
                <a:spcPct val="150000"/>
              </a:lnSpc>
              <a:spcBef>
                <a:spcPts val="0"/>
              </a:spcBef>
            </a:pPr>
            <a:r>
              <a:rPr lang="en-US" sz="2800"/>
              <a:t>Build a project schedule (Gantt chart or timeline)</a:t>
            </a:r>
          </a:p>
          <a:p>
            <a:pPr marL="0">
              <a:lnSpc>
                <a:spcPct val="150000"/>
              </a:lnSpc>
              <a:spcBef>
                <a:spcPts val="0"/>
              </a:spcBef>
            </a:pPr>
            <a:r>
              <a:rPr lang="en-US" sz="2800"/>
              <a:t>Assign tasks, owners, and deadlines</a:t>
            </a:r>
          </a:p>
          <a:p>
            <a:pPr marL="0">
              <a:lnSpc>
                <a:spcPct val="150000"/>
              </a:lnSpc>
              <a:spcBef>
                <a:spcPts val="0"/>
              </a:spcBef>
            </a:pPr>
            <a:r>
              <a:rPr lang="en-US" sz="2800"/>
              <a:t>Establish communication cycles</a:t>
            </a:r>
          </a:p>
          <a:p>
            <a:pPr marL="0">
              <a:lnSpc>
                <a:spcPct val="150000"/>
              </a:lnSpc>
              <a:spcBef>
                <a:spcPts val="0"/>
              </a:spcBef>
            </a:pPr>
            <a:r>
              <a:rPr lang="en-US" sz="2800"/>
              <a:t>Identify potential risks early </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2600" spc="-10"/>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3DCAA006-EB28-73F1-73F3-14E336407B4C}"/>
              </a:ext>
            </a:extLst>
          </p:cNvPr>
          <p:cNvSpPr>
            <a:spLocks noGrp="1"/>
          </p:cNvSpPr>
          <p:nvPr>
            <p:ph type="sldNum" idx="12"/>
          </p:nvPr>
        </p:nvSpPr>
        <p:spPr>
          <a:xfrm>
            <a:off x="8189869" y="6342149"/>
            <a:ext cx="400050" cy="182880"/>
          </a:xfrm>
        </p:spPr>
        <p:txBody>
          <a:bodyPr/>
          <a:lstStyle/>
          <a:p>
            <a:fld id="{00000000-1234-1234-1234-123412341234}" type="slidenum">
              <a:rPr lang="en-US" smtClean="0"/>
              <a:pPr/>
              <a:t>8</a:t>
            </a:fld>
            <a:endParaRPr lang="en-US"/>
          </a:p>
        </p:txBody>
      </p:sp>
    </p:spTree>
    <p:extLst>
      <p:ext uri="{BB962C8B-B14F-4D97-AF65-F5344CB8AC3E}">
        <p14:creationId xmlns:p14="http://schemas.microsoft.com/office/powerpoint/2010/main" val="214143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D7A3F-EF0D-E3F6-922A-1AF917C3D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F911E0-0D63-17BB-A499-A236E45DEA3B}"/>
              </a:ext>
            </a:extLst>
          </p:cNvPr>
          <p:cNvSpPr>
            <a:spLocks noGrp="1"/>
          </p:cNvSpPr>
          <p:nvPr>
            <p:ph type="title"/>
          </p:nvPr>
        </p:nvSpPr>
        <p:spPr>
          <a:xfrm>
            <a:off x="548640" y="548641"/>
            <a:ext cx="8041279" cy="489345"/>
          </a:xfrm>
        </p:spPr>
        <p:txBody>
          <a:bodyPr/>
          <a:lstStyle/>
          <a:p>
            <a:r>
              <a:rPr lang="en-US" sz="3200"/>
              <a:t>PM Framework – Execute Phase</a:t>
            </a:r>
          </a:p>
        </p:txBody>
      </p:sp>
      <p:sp>
        <p:nvSpPr>
          <p:cNvPr id="3" name="Text Placeholder 2">
            <a:extLst>
              <a:ext uri="{FF2B5EF4-FFF2-40B4-BE49-F238E27FC236}">
                <a16:creationId xmlns:a16="http://schemas.microsoft.com/office/drawing/2014/main" id="{AD42029A-37C0-9F56-7EE5-B6D44CBF7E44}"/>
              </a:ext>
            </a:extLst>
          </p:cNvPr>
          <p:cNvSpPr>
            <a:spLocks noGrp="1"/>
          </p:cNvSpPr>
          <p:nvPr>
            <p:ph type="body" idx="1"/>
          </p:nvPr>
        </p:nvSpPr>
        <p:spPr>
          <a:xfrm>
            <a:off x="398144" y="1500347"/>
            <a:ext cx="8347712" cy="4663440"/>
          </a:xfrm>
        </p:spPr>
        <p:txBody>
          <a:bodyPr/>
          <a:lstStyle/>
          <a:p>
            <a:pPr marL="304800">
              <a:spcBef>
                <a:spcPts val="0"/>
              </a:spcBef>
            </a:pPr>
            <a:r>
              <a:rPr lang="en-US" sz="2800" spc="-10"/>
              <a:t>Collect data and validate inputs</a:t>
            </a:r>
          </a:p>
          <a:p>
            <a:pPr marL="0">
              <a:lnSpc>
                <a:spcPct val="150000"/>
              </a:lnSpc>
              <a:spcBef>
                <a:spcPts val="0"/>
              </a:spcBef>
            </a:pPr>
            <a:r>
              <a:rPr lang="en-US" sz="2800"/>
              <a:t>Track work progress using project tools</a:t>
            </a:r>
          </a:p>
          <a:p>
            <a:pPr marL="0">
              <a:lnSpc>
                <a:spcPct val="150000"/>
              </a:lnSpc>
              <a:spcBef>
                <a:spcPts val="0"/>
              </a:spcBef>
            </a:pPr>
            <a:r>
              <a:rPr lang="en-US" sz="2800"/>
              <a:t>Conduct accessibility testing sprints</a:t>
            </a:r>
          </a:p>
          <a:p>
            <a:pPr marL="0">
              <a:lnSpc>
                <a:spcPct val="150000"/>
              </a:lnSpc>
              <a:spcBef>
                <a:spcPts val="0"/>
              </a:spcBef>
            </a:pPr>
            <a:r>
              <a:rPr lang="en-US" sz="2800"/>
              <a:t>Update stakeholders regularly </a:t>
            </a:r>
          </a:p>
          <a:p>
            <a:pPr marL="0">
              <a:lnSpc>
                <a:spcPct val="150000"/>
              </a:lnSpc>
              <a:spcBef>
                <a:spcPts val="0"/>
              </a:spcBef>
            </a:pPr>
            <a:r>
              <a:rPr lang="en-US" sz="2800"/>
              <a:t>Manage emerging issues proactively </a:t>
            </a:r>
          </a:p>
          <a:p>
            <a:pPr marL="0">
              <a:lnSpc>
                <a:spcPct val="150000"/>
              </a:lnSpc>
              <a:spcBef>
                <a:spcPts val="0"/>
              </a:spcBef>
            </a:pPr>
            <a:endParaRPr lang="en-US" sz="2600"/>
          </a:p>
          <a:p>
            <a:pPr marL="0" indent="0">
              <a:spcBef>
                <a:spcPts val="0"/>
              </a:spcBef>
              <a:buNone/>
            </a:pPr>
            <a:r>
              <a:rPr lang="en-US" sz="2600" spc="-10"/>
              <a:t> </a:t>
            </a:r>
          </a:p>
          <a:p>
            <a:pPr marL="304800">
              <a:spcBef>
                <a:spcPts val="0"/>
              </a:spcBef>
            </a:pPr>
            <a:endParaRPr lang="en-US" sz="1600" b="0" i="0" u="none" strike="noStrike" cap="none">
              <a:solidFill>
                <a:schemeClr val="dk1"/>
              </a:solidFill>
              <a:latin typeface="Arial"/>
              <a:ea typeface="Arial"/>
              <a:cs typeface="Arial"/>
              <a:sym typeface="Arial"/>
            </a:endParaRPr>
          </a:p>
          <a:p>
            <a:pPr marL="0" indent="0">
              <a:spcBef>
                <a:spcPts val="0"/>
              </a:spcBef>
              <a:buNone/>
            </a:pPr>
            <a:endParaRPr lang="en-US" sz="2600" spc="-10"/>
          </a:p>
        </p:txBody>
      </p:sp>
      <p:sp>
        <p:nvSpPr>
          <p:cNvPr id="4" name="Slide Number Placeholder 3">
            <a:extLst>
              <a:ext uri="{FF2B5EF4-FFF2-40B4-BE49-F238E27FC236}">
                <a16:creationId xmlns:a16="http://schemas.microsoft.com/office/drawing/2014/main" id="{9515E895-861F-C26B-B333-0E3E2B549289}"/>
              </a:ext>
            </a:extLst>
          </p:cNvPr>
          <p:cNvSpPr>
            <a:spLocks noGrp="1"/>
          </p:cNvSpPr>
          <p:nvPr>
            <p:ph type="sldNum" idx="12"/>
          </p:nvPr>
        </p:nvSpPr>
        <p:spPr>
          <a:xfrm>
            <a:off x="8189869" y="6342149"/>
            <a:ext cx="400050" cy="182880"/>
          </a:xfrm>
        </p:spPr>
        <p:txBody>
          <a:bodyPr/>
          <a:lstStyle/>
          <a:p>
            <a:fld id="{00000000-1234-1234-1234-123412341234}" type="slidenum">
              <a:rPr lang="en-US" smtClean="0"/>
              <a:pPr/>
              <a:t>9</a:t>
            </a:fld>
            <a:endParaRPr lang="en-US"/>
          </a:p>
        </p:txBody>
      </p:sp>
    </p:spTree>
    <p:extLst>
      <p:ext uri="{BB962C8B-B14F-4D97-AF65-F5344CB8AC3E}">
        <p14:creationId xmlns:p14="http://schemas.microsoft.com/office/powerpoint/2010/main" val="1323498896"/>
      </p:ext>
    </p:extLst>
  </p:cSld>
  <p:clrMapOvr>
    <a:masterClrMapping/>
  </p:clrMapOvr>
</p:sld>
</file>

<file path=ppt/theme/theme1.xml><?xml version="1.0" encoding="utf-8"?>
<a:theme xmlns:a="http://schemas.openxmlformats.org/drawingml/2006/main" name="Title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78c998c-4611-4e13-885b-72adf77640c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BA5ED36EAFAFD4D9BC13341207414CF" ma:contentTypeVersion="16" ma:contentTypeDescription="Create a new document." ma:contentTypeScope="" ma:versionID="9b667e9b21675b3210909ea02420efa5">
  <xsd:schema xmlns:xsd="http://www.w3.org/2001/XMLSchema" xmlns:xs="http://www.w3.org/2001/XMLSchema" xmlns:p="http://schemas.microsoft.com/office/2006/metadata/properties" xmlns:ns3="b78c998c-4611-4e13-885b-72adf77640cf" xmlns:ns4="e6c9b974-f8a0-494a-9174-ea6a0aa4ca88" targetNamespace="http://schemas.microsoft.com/office/2006/metadata/properties" ma:root="true" ma:fieldsID="3167450f8a80ba9ef27f91a2f1a3b270" ns3:_="" ns4:_="">
    <xsd:import namespace="b78c998c-4611-4e13-885b-72adf77640cf"/>
    <xsd:import namespace="e6c9b974-f8a0-494a-9174-ea6a0aa4ca88"/>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_activity" minOccurs="0"/>
                <xsd:element ref="ns4:SharedWithUsers" minOccurs="0"/>
                <xsd:element ref="ns4:SharedWithDetails" minOccurs="0"/>
                <xsd:element ref="ns4:SharingHintHash" minOccurs="0"/>
                <xsd:element ref="ns3:MediaLengthInSeconds" minOccurs="0"/>
                <xsd:element ref="ns3:MediaServiceSystemTag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8c998c-4611-4e13-885b-72adf7764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_activity" ma:index="16" nillable="true" ma:displayName="_activity" ma:hidden="true" ma:internalName="_activity">
      <xsd:simpleType>
        <xsd:restriction base="dms:Note"/>
      </xsd:simpleType>
    </xsd:element>
    <xsd:element name="MediaLengthInSeconds" ma:index="20" nillable="true" ma:displayName="MediaLengthInSeconds" ma:hidden="true" ma:internalName="MediaLengthInSeconds" ma:readOnly="true">
      <xsd:simpleType>
        <xsd:restriction base="dms:Unknown"/>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6c9b974-f8a0-494a-9174-ea6a0aa4ca8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B00C6-6F61-4A3F-8936-119E109BB164}">
  <ds:schemaRefs>
    <ds:schemaRef ds:uri="e6c9b974-f8a0-494a-9174-ea6a0aa4ca88"/>
    <ds:schemaRef ds:uri="http://purl.org/dc/terms/"/>
    <ds:schemaRef ds:uri="http://schemas.microsoft.com/office/infopath/2007/PartnerControls"/>
    <ds:schemaRef ds:uri="http://purl.org/dc/dcmitype/"/>
    <ds:schemaRef ds:uri="http://schemas.microsoft.com/office/2006/metadata/properties"/>
    <ds:schemaRef ds:uri="http://schemas.openxmlformats.org/package/2006/metadata/core-properties"/>
    <ds:schemaRef ds:uri="b78c998c-4611-4e13-885b-72adf77640cf"/>
    <ds:schemaRef ds:uri="http://schemas.microsoft.com/office/2006/documentManagement/types"/>
    <ds:schemaRef ds:uri="http://www.w3.org/XML/1998/namespace"/>
    <ds:schemaRef ds:uri="http://purl.org/dc/elements/1.1/"/>
  </ds:schemaRefs>
</ds:datastoreItem>
</file>

<file path=customXml/itemProps2.xml><?xml version="1.0" encoding="utf-8"?>
<ds:datastoreItem xmlns:ds="http://schemas.openxmlformats.org/officeDocument/2006/customXml" ds:itemID="{1A970C55-1D3F-47D0-B75F-44AB7770CB21}">
  <ds:schemaRefs>
    <ds:schemaRef ds:uri="http://schemas.microsoft.com/sharepoint/v3/contenttype/forms"/>
  </ds:schemaRefs>
</ds:datastoreItem>
</file>

<file path=customXml/itemProps3.xml><?xml version="1.0" encoding="utf-8"?>
<ds:datastoreItem xmlns:ds="http://schemas.openxmlformats.org/officeDocument/2006/customXml" ds:itemID="{804E3D18-E5A5-4BFB-A478-29BE40DFC9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8c998c-4611-4e13-885b-72adf77640cf"/>
    <ds:schemaRef ds:uri="e6c9b974-f8a0-494a-9174-ea6a0aa4ca8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36</TotalTime>
  <Words>961</Words>
  <Application>Microsoft Office PowerPoint</Application>
  <PresentationFormat>On-screen Show (4:3)</PresentationFormat>
  <Paragraphs>311</Paragraphs>
  <Slides>23</Slides>
  <Notes>19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Courier New</vt:lpstr>
      <vt:lpstr>Noto Sans Symbols</vt:lpstr>
      <vt:lpstr>Title Layout</vt:lpstr>
      <vt:lpstr>1_Content Layout</vt:lpstr>
      <vt:lpstr>Streamline Your Annual Assessment</vt:lpstr>
      <vt:lpstr>Disclaimer</vt:lpstr>
      <vt:lpstr>Agenda</vt:lpstr>
      <vt:lpstr>Project Management 101 Overview</vt:lpstr>
      <vt:lpstr>What is the Section 508 Assessment?</vt:lpstr>
      <vt:lpstr>Why Treat It as a Project?</vt:lpstr>
      <vt:lpstr>PM Framework – Initiate Phase</vt:lpstr>
      <vt:lpstr>PM Framework – Plan Phase</vt:lpstr>
      <vt:lpstr>PM Framework – Execute Phase</vt:lpstr>
      <vt:lpstr>PM Framework – Monitor Phase</vt:lpstr>
      <vt:lpstr>PM Framework – Close Phase</vt:lpstr>
      <vt:lpstr>Tools and Templates</vt:lpstr>
      <vt:lpstr>Before – PM Implementation</vt:lpstr>
      <vt:lpstr>Key Takeaways</vt:lpstr>
      <vt:lpstr>Next Steps </vt:lpstr>
      <vt:lpstr>Thank You!  Q&amp;A</vt:lpstr>
      <vt:lpstr>Backup &amp; Reference</vt:lpstr>
      <vt:lpstr>Appendix A – Sample RACI Matrix</vt:lpstr>
      <vt:lpstr>Appendix B – Example Gantt Chart</vt:lpstr>
      <vt:lpstr>Appendix C – 508 Risk Register</vt:lpstr>
      <vt:lpstr>Appendix D – Tools References </vt:lpstr>
      <vt:lpstr>Appendix E – Policy &amp; Compliance  </vt:lpstr>
      <vt:lpstr>Appendix F – Lessons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Bringing Discipline to Accessibility: A Project Management Approach to Section 508</dc:title>
  <dc:creator>Michael Horton</dc:creator>
  <cp:lastModifiedBy>MichaelDHorton</cp:lastModifiedBy>
  <cp:revision>9</cp:revision>
  <dcterms:created xsi:type="dcterms:W3CDTF">2022-08-30T12:32:18Z</dcterms:created>
  <dcterms:modified xsi:type="dcterms:W3CDTF">2025-05-30T12:41:10Z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0x0101005BA5ED36EAFAFD4D9BC13341207414CF</vt:lpwstr>
  </property>
</Properties>
</file>