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129" r:id="rId2"/>
    <p:sldId id="1127" r:id="rId3"/>
    <p:sldId id="1132" r:id="rId4"/>
    <p:sldId id="1128" r:id="rId5"/>
    <p:sldId id="1124" r:id="rId6"/>
    <p:sldId id="1125" r:id="rId7"/>
    <p:sldId id="1126" r:id="rId8"/>
    <p:sldId id="1133" r:id="rId9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67"/>
    <a:srgbClr val="BA7C9C"/>
    <a:srgbClr val="AF698E"/>
    <a:srgbClr val="854767"/>
    <a:srgbClr val="65A4F1"/>
    <a:srgbClr val="A7C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55" autoAdjust="0"/>
    <p:restoredTop sz="86398" autoAdjust="0"/>
  </p:normalViewPr>
  <p:slideViewPr>
    <p:cSldViewPr>
      <p:cViewPr varScale="1">
        <p:scale>
          <a:sx n="87" d="100"/>
          <a:sy n="87" d="100"/>
        </p:scale>
        <p:origin x="-101" y="-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58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343" cy="465455"/>
          </a:xfrm>
          <a:prstGeom prst="rect">
            <a:avLst/>
          </a:prstGeom>
        </p:spPr>
        <p:txBody>
          <a:bodyPr vert="horz" lIns="93300" tIns="46649" rIns="93300" bIns="466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6" y="0"/>
            <a:ext cx="3043343" cy="465455"/>
          </a:xfrm>
          <a:prstGeom prst="rect">
            <a:avLst/>
          </a:prstGeom>
        </p:spPr>
        <p:txBody>
          <a:bodyPr vert="horz" lIns="93300" tIns="46649" rIns="93300" bIns="46649" rtlCol="0"/>
          <a:lstStyle>
            <a:lvl1pPr algn="r">
              <a:defRPr sz="1200"/>
            </a:lvl1pPr>
          </a:lstStyle>
          <a:p>
            <a:fld id="{C6D74A6A-FAB8-461F-A92F-55BB0935EE0A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29"/>
            <a:ext cx="3043343" cy="465455"/>
          </a:xfrm>
          <a:prstGeom prst="rect">
            <a:avLst/>
          </a:prstGeom>
        </p:spPr>
        <p:txBody>
          <a:bodyPr vert="horz" lIns="93300" tIns="46649" rIns="93300" bIns="466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6" y="8842029"/>
            <a:ext cx="3043343" cy="465455"/>
          </a:xfrm>
          <a:prstGeom prst="rect">
            <a:avLst/>
          </a:prstGeom>
        </p:spPr>
        <p:txBody>
          <a:bodyPr vert="horz" lIns="93300" tIns="46649" rIns="93300" bIns="46649" rtlCol="0" anchor="b"/>
          <a:lstStyle>
            <a:lvl1pPr algn="r">
              <a:defRPr sz="1200"/>
            </a:lvl1pPr>
          </a:lstStyle>
          <a:p>
            <a:fld id="{8019F167-9456-4339-844C-1787194585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6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43343" cy="465455"/>
          </a:xfrm>
          <a:prstGeom prst="rect">
            <a:avLst/>
          </a:prstGeom>
        </p:spPr>
        <p:txBody>
          <a:bodyPr vert="horz" lIns="93300" tIns="46649" rIns="93300" bIns="466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6" y="0"/>
            <a:ext cx="3043343" cy="465455"/>
          </a:xfrm>
          <a:prstGeom prst="rect">
            <a:avLst/>
          </a:prstGeom>
        </p:spPr>
        <p:txBody>
          <a:bodyPr vert="horz" lIns="93300" tIns="46649" rIns="93300" bIns="46649" rtlCol="0"/>
          <a:lstStyle>
            <a:lvl1pPr algn="r">
              <a:defRPr sz="1200"/>
            </a:lvl1pPr>
          </a:lstStyle>
          <a:p>
            <a:fld id="{0B4A86F7-9410-457D-91BC-7BE9CA1A3CF1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6913"/>
            <a:ext cx="4656138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00" tIns="46649" rIns="93300" bIns="466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1" y="4421823"/>
            <a:ext cx="5618480" cy="4189095"/>
          </a:xfrm>
          <a:prstGeom prst="rect">
            <a:avLst/>
          </a:prstGeom>
        </p:spPr>
        <p:txBody>
          <a:bodyPr vert="horz" lIns="93300" tIns="46649" rIns="93300" bIns="466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29"/>
            <a:ext cx="3043343" cy="465455"/>
          </a:xfrm>
          <a:prstGeom prst="rect">
            <a:avLst/>
          </a:prstGeom>
        </p:spPr>
        <p:txBody>
          <a:bodyPr vert="horz" lIns="93300" tIns="46649" rIns="93300" bIns="466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6" y="8842029"/>
            <a:ext cx="3043343" cy="465455"/>
          </a:xfrm>
          <a:prstGeom prst="rect">
            <a:avLst/>
          </a:prstGeom>
        </p:spPr>
        <p:txBody>
          <a:bodyPr vert="horz" lIns="93300" tIns="46649" rIns="93300" bIns="46649" rtlCol="0" anchor="b"/>
          <a:lstStyle>
            <a:lvl1pPr algn="r">
              <a:defRPr sz="1200"/>
            </a:lvl1pPr>
          </a:lstStyle>
          <a:p>
            <a:fld id="{9BB8D666-ACAA-49B6-B8DF-BF12C408A3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</p:spPr>
        <p:txBody>
          <a:bodyPr>
            <a:noAutofit/>
          </a:bodyPr>
          <a:lstStyle>
            <a:lvl1pPr>
              <a:defRPr sz="5400" b="1" i="0" baseline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209800"/>
            <a:ext cx="6400800" cy="1752600"/>
          </a:xfrm>
        </p:spPr>
        <p:txBody>
          <a:bodyPr/>
          <a:lstStyle>
            <a:lvl1pPr marL="0" indent="0" algn="ctr">
              <a:buNone/>
              <a:defRPr b="1" i="0" baseline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6C9AC5-B442-432B-B5BB-E669505FF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6C9AC5-B442-432B-B5BB-E669505FF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CB456-702B-462E-AF62-0B983FD5DC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6C9AC5-B442-432B-B5BB-E669505FF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6C9AC5-B442-432B-B5BB-E669505FF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6C9AC5-B442-432B-B5BB-E669505FF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6C9AC5-B442-432B-B5BB-E669505FF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6C9AC5-B442-432B-B5BB-E669505FF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6C9AC5-B442-432B-B5BB-E669505FF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6C9AC5-B442-432B-B5BB-E669505FF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6C9AC5-B442-432B-B5BB-E669505FFD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457200" y="6400800"/>
            <a:ext cx="5835650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U.S. Access Board " hidden="1">
            <a:extLst>
              <a:ext uri="{FF2B5EF4-FFF2-40B4-BE49-F238E27FC236}">
                <a16:creationId xmlns:a16="http://schemas.microsoft.com/office/drawing/2014/main" xmlns="" id="{7399F04A-F505-45CE-974E-145586D93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U.S. Access Board</a:t>
            </a:r>
          </a:p>
        </p:txBody>
      </p:sp>
      <p:pic>
        <p:nvPicPr>
          <p:cNvPr id="4" name="Picture 3" descr="Logo of the U.S. Access Board - red white and blue star encircled by the agency name &quot;United States Access Board&quot;">
            <a:extLst>
              <a:ext uri="{FF2B5EF4-FFF2-40B4-BE49-F238E27FC236}">
                <a16:creationId xmlns:a16="http://schemas.microsoft.com/office/drawing/2014/main" xmlns="" id="{A24FBACB-ACDF-4BF0-9AB2-B6A83F892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91" y="1188526"/>
            <a:ext cx="4535817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CB009E-E863-479D-91EB-371E7559D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" y="1752600"/>
            <a:ext cx="9144000" cy="1371600"/>
          </a:xfrm>
        </p:spPr>
        <p:txBody>
          <a:bodyPr/>
          <a:lstStyle/>
          <a:p>
            <a:r>
              <a:rPr lang="en-US" dirty="0"/>
              <a:t>Access Board Training Update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DBC814-419A-4383-8D98-40951D6C4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2895600"/>
          </a:xfrm>
        </p:spPr>
        <p:txBody>
          <a:bodyPr>
            <a:normAutofit/>
          </a:bodyPr>
          <a:lstStyle/>
          <a:p>
            <a:r>
              <a:rPr lang="en-US" dirty="0"/>
              <a:t>Accessibility Program Managers Meeting</a:t>
            </a:r>
          </a:p>
          <a:p>
            <a:endParaRPr lang="en-US" dirty="0"/>
          </a:p>
          <a:p>
            <a:r>
              <a:rPr lang="en-US" dirty="0"/>
              <a:t>Timothy Creagan, Access Board </a:t>
            </a:r>
          </a:p>
          <a:p>
            <a:r>
              <a:rPr lang="en-US" dirty="0"/>
              <a:t>Monday, April 8,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61750-62BA-4271-91C1-62BEF895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0" y="304800"/>
            <a:ext cx="3429000" cy="1676400"/>
          </a:xfrm>
          <a:noFill/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Board’s</a:t>
            </a:r>
            <a:r>
              <a:rPr lang="en-US" dirty="0"/>
              <a:t> 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E2B245-12D7-4B29-A1EC-3340CA30EE4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4191000"/>
            <a:ext cx="78486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establishes access guidelines &amp; standards</a:t>
            </a:r>
          </a:p>
          <a:p>
            <a:r>
              <a:rPr lang="en-US" b="1" dirty="0"/>
              <a:t>provides technical assistance &amp; training</a:t>
            </a:r>
          </a:p>
          <a:p>
            <a:r>
              <a:rPr lang="en-US" b="1" dirty="0"/>
              <a:t>enforces standards (federal sector)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Picture of the US Access Board building at 1331 F St., N.W., WDC">
            <a:extLst>
              <a:ext uri="{FF2B5EF4-FFF2-40B4-BE49-F238E27FC236}">
                <a16:creationId xmlns:a16="http://schemas.microsoft.com/office/drawing/2014/main" xmlns="" id="{445D198D-ED01-461B-B29A-E46EDC3FD5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1141"/>
          <a:stretch/>
        </p:blipFill>
        <p:spPr>
          <a:xfrm>
            <a:off x="0" y="17318"/>
            <a:ext cx="9144000" cy="3393446"/>
          </a:xfrm>
          <a:prstGeom prst="rect">
            <a:avLst/>
          </a:prstGeom>
          <a:ln>
            <a:noFill/>
          </a:ln>
        </p:spPr>
      </p:pic>
      <p:sp>
        <p:nvSpPr>
          <p:cNvPr id="6" name="Rectangle 5" descr="Board's Mission ">
            <a:extLst>
              <a:ext uri="{FF2B5EF4-FFF2-40B4-BE49-F238E27FC236}">
                <a16:creationId xmlns:a16="http://schemas.microsoft.com/office/drawing/2014/main" xmlns="" id="{4E3F81B1-1B8C-452D-9AF7-0A6438732CF0}"/>
              </a:ext>
            </a:extLst>
          </p:cNvPr>
          <p:cNvSpPr/>
          <p:nvPr/>
        </p:nvSpPr>
        <p:spPr>
          <a:xfrm>
            <a:off x="5715000" y="228600"/>
            <a:ext cx="335280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Board’s Mission </a:t>
            </a:r>
          </a:p>
        </p:txBody>
      </p:sp>
    </p:spTree>
    <p:extLst>
      <p:ext uri="{BB962C8B-B14F-4D97-AF65-F5344CB8AC3E}">
        <p14:creationId xmlns:p14="http://schemas.microsoft.com/office/powerpoint/2010/main" val="40713516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574E0-40DC-4082-BAB0-4129F7F1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Training and Technical Assistance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421132-AF5F-416E-9B47-D7699CC3F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62500" lnSpcReduction="20000"/>
          </a:bodyPr>
          <a:lstStyle/>
          <a:p>
            <a:r>
              <a:rPr lang="en-US" sz="3500" b="1" dirty="0"/>
              <a:t>Training – upon request, tailored to audience</a:t>
            </a:r>
          </a:p>
          <a:p>
            <a:endParaRPr lang="en-US" sz="3500" b="1" dirty="0"/>
          </a:p>
          <a:p>
            <a:r>
              <a:rPr lang="en-US" sz="3500" b="1" dirty="0"/>
              <a:t>Webinar series – CIOC and Section 508 Best Practices</a:t>
            </a:r>
          </a:p>
          <a:p>
            <a:endParaRPr lang="en-US" sz="3500" b="1" dirty="0"/>
          </a:p>
          <a:p>
            <a:r>
              <a:rPr lang="en-US" sz="3500" b="1" dirty="0"/>
              <a:t>Collaborate on technical assistance materials posted at </a:t>
            </a:r>
            <a:r>
              <a:rPr lang="en-US" sz="3500" b="1" u="sng" dirty="0"/>
              <a:t>508@access-board.gov</a:t>
            </a:r>
          </a:p>
          <a:p>
            <a:pPr marL="0" indent="0">
              <a:buNone/>
            </a:pPr>
            <a:r>
              <a:rPr lang="en-US" sz="3500" b="1" dirty="0"/>
              <a:t> </a:t>
            </a:r>
          </a:p>
          <a:p>
            <a:r>
              <a:rPr lang="en-US" sz="3500" b="1" dirty="0"/>
              <a:t>Technical assistance Hotline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500" b="1" dirty="0"/>
              <a:t>Voice: (202) 272-0080 or (800) 872-2253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500" b="1" dirty="0"/>
              <a:t>TTY: (202) 272-0082 or (800) 993-2822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500" b="1" dirty="0"/>
              <a:t>Fax: (202) 272-0081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3500" b="1" dirty="0"/>
          </a:p>
          <a:p>
            <a:r>
              <a:rPr lang="en-US" sz="3500" b="1" dirty="0"/>
              <a:t>Technical assistance 508 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500" b="1" u="sng" dirty="0"/>
              <a:t>508@access-board.gov</a:t>
            </a:r>
          </a:p>
          <a:p>
            <a:endParaRPr lang="en-US" b="1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4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716F9-BA60-4E85-95FB-4930D2B8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CIOC Section 508 Best Practices Webinar series 2013 -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EF97A-211C-4E8C-8C07-FD1CA31C3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Collaboration between Access Board and CIOC</a:t>
            </a:r>
          </a:p>
          <a:p>
            <a:r>
              <a:rPr lang="en-US" dirty="0"/>
              <a:t>CIOC has an Accessibility Community of Practice (ACOP)with 3 subcommittees: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Best Practices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AED (Accessible Electronic Documents) ACOP 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CIOC AB Best Practices webinar series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Vendor/Acquisitions Outreach</a:t>
            </a:r>
          </a:p>
        </p:txBody>
      </p:sp>
    </p:spTree>
    <p:extLst>
      <p:ext uri="{BB962C8B-B14F-4D97-AF65-F5344CB8AC3E}">
        <p14:creationId xmlns:p14="http://schemas.microsoft.com/office/powerpoint/2010/main" val="132974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0B4ABA-9D80-4BC9-8570-45D94212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CIOC Section 508 Best Practices Webinar Series,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4C0299-7B7A-4255-8EF9-F1EB92FC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Last Tuesday of the month</a:t>
            </a:r>
          </a:p>
          <a:p>
            <a:r>
              <a:rPr lang="en-US" dirty="0"/>
              <a:t>March 26, 2019 – Social Media [archived]</a:t>
            </a:r>
          </a:p>
          <a:p>
            <a:r>
              <a:rPr lang="en-US" dirty="0"/>
              <a:t>April 30</a:t>
            </a:r>
            <a:r>
              <a:rPr lang="en-US" baseline="30000" dirty="0"/>
              <a:t>th</a:t>
            </a:r>
            <a:r>
              <a:rPr lang="en-US" dirty="0"/>
              <a:t> – 508 Q&amp;A</a:t>
            </a:r>
          </a:p>
          <a:p>
            <a:r>
              <a:rPr lang="en-US" dirty="0"/>
              <a:t>May 28</a:t>
            </a:r>
            <a:r>
              <a:rPr lang="en-US" baseline="30000" dirty="0"/>
              <a:t>th</a:t>
            </a:r>
            <a:r>
              <a:rPr lang="en-US" dirty="0"/>
              <a:t> -  Trusted Tester, version 5</a:t>
            </a:r>
          </a:p>
          <a:p>
            <a:r>
              <a:rPr lang="en-US" dirty="0"/>
              <a:t>July 30</a:t>
            </a:r>
            <a:r>
              <a:rPr lang="en-US" baseline="30000" dirty="0"/>
              <a:t>th</a:t>
            </a:r>
            <a:r>
              <a:rPr lang="en-US" dirty="0"/>
              <a:t> – Accessible Documents (PDF)</a:t>
            </a:r>
          </a:p>
          <a:p>
            <a:r>
              <a:rPr lang="en-US" dirty="0"/>
              <a:t>Sept. 24</a:t>
            </a:r>
            <a:r>
              <a:rPr lang="en-US" baseline="30000" dirty="0"/>
              <a:t>th</a:t>
            </a:r>
            <a:r>
              <a:rPr lang="en-US" dirty="0"/>
              <a:t> – Acquisitions panel discussion </a:t>
            </a:r>
          </a:p>
          <a:p>
            <a:r>
              <a:rPr lang="en-US" dirty="0"/>
              <a:t>Nov. 26</a:t>
            </a:r>
            <a:r>
              <a:rPr lang="en-US" baseline="30000" dirty="0"/>
              <a:t>th</a:t>
            </a:r>
            <a:r>
              <a:rPr lang="en-US" dirty="0"/>
              <a:t> – TBD (Acquisitions, part 2) </a:t>
            </a:r>
          </a:p>
        </p:txBody>
      </p:sp>
    </p:spTree>
    <p:extLst>
      <p:ext uri="{BB962C8B-B14F-4D97-AF65-F5344CB8AC3E}">
        <p14:creationId xmlns:p14="http://schemas.microsoft.com/office/powerpoint/2010/main" val="880011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6E7886-F1BD-4E53-A2B8-292D595E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2B307E-F47B-429B-BD1F-26D1DAB48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Register for upcoming webinars:</a:t>
            </a:r>
          </a:p>
          <a:p>
            <a:r>
              <a:rPr lang="en-US" dirty="0"/>
              <a:t>View archived webinars: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u="sng" dirty="0"/>
              <a:t>https://www.accessibilityonline.org/cioc-508/schedule</a:t>
            </a:r>
          </a:p>
          <a:p>
            <a:endParaRPr lang="en-US" dirty="0"/>
          </a:p>
          <a:p>
            <a:r>
              <a:rPr lang="en-US" dirty="0"/>
              <a:t>Questions?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u="sng" dirty="0"/>
              <a:t>508@access-board.gov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1218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xmlns="" id="{11688FEC-72C8-471D-9414-3B4455D0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United States Access Board Final slide</a:t>
            </a:r>
          </a:p>
        </p:txBody>
      </p:sp>
      <p:pic>
        <p:nvPicPr>
          <p:cNvPr id="3" name="Picture 2" descr="Logo of the United States Access Board. Agency name running in a circle around a red white and blue star. ">
            <a:extLst>
              <a:ext uri="{FF2B5EF4-FFF2-40B4-BE49-F238E27FC236}">
                <a16:creationId xmlns:a16="http://schemas.microsoft.com/office/drawing/2014/main" xmlns="" id="{F5D1BC94-8663-4B77-A408-C94C4935B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91" y="1188526"/>
            <a:ext cx="4535817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7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5279</TotalTime>
  <Words>240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U.S. Access Board</vt:lpstr>
      <vt:lpstr>Access Board Training Update    </vt:lpstr>
      <vt:lpstr>Board’s Mission</vt:lpstr>
      <vt:lpstr>Training and Technical Assistance</vt:lpstr>
      <vt:lpstr>CIOC Section 508 Best Practices Webinar series 2013 - present</vt:lpstr>
      <vt:lpstr>CIOC Section 508 Best Practices Webinar Series, 2019</vt:lpstr>
      <vt:lpstr>Resources</vt:lpstr>
      <vt:lpstr>United States Access Board Final slide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Board Training Update</dc:title>
  <dc:creator>yanchulis</dc:creator>
  <cp:lastModifiedBy>Michael D. Horton</cp:lastModifiedBy>
  <cp:revision>631</cp:revision>
  <cp:lastPrinted>2018-09-13T21:06:04Z</cp:lastPrinted>
  <dcterms:created xsi:type="dcterms:W3CDTF">2010-04-16T19:13:25Z</dcterms:created>
  <dcterms:modified xsi:type="dcterms:W3CDTF">2019-12-17T15:24:05Z</dcterms:modified>
</cp:coreProperties>
</file>