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7" r:id="rId4"/>
  </p:sldMasterIdLst>
  <p:notesMasterIdLst>
    <p:notesMasterId r:id="rId16"/>
  </p:notesMasterIdLst>
  <p:sldIdLst>
    <p:sldId id="339" r:id="rId5"/>
    <p:sldId id="340" r:id="rId6"/>
    <p:sldId id="354" r:id="rId7"/>
    <p:sldId id="355" r:id="rId8"/>
    <p:sldId id="344" r:id="rId9"/>
    <p:sldId id="345" r:id="rId10"/>
    <p:sldId id="347" r:id="rId11"/>
    <p:sldId id="348" r:id="rId12"/>
    <p:sldId id="349" r:id="rId13"/>
    <p:sldId id="356" r:id="rId14"/>
    <p:sldId id="35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812" autoAdjust="0"/>
    <p:restoredTop sz="94333" autoAdjust="0"/>
  </p:normalViewPr>
  <p:slideViewPr>
    <p:cSldViewPr snapToGrid="0">
      <p:cViewPr varScale="1">
        <p:scale>
          <a:sx n="78" d="100"/>
          <a:sy n="78" d="100"/>
        </p:scale>
        <p:origin x="144" y="4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36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56355-AC39-4A6D-BA69-C52B428667DB}" type="datetimeFigureOut">
              <a:rPr lang="en-US" smtClean="0"/>
              <a:pPr/>
              <a:t>6/13/2022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234A9-02DC-4632-B303-D3B12A89CC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310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234A9-02DC-4632-B303-D3B12A89CC9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16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cap="none" dirty="0"/>
              <a:t>BUT:  How and when this is done differs for different approaches to acquisition – what you’re buying, how you’re buying it, and where it will be provided (host)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cap="none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5B27-D4FD-4F06-A1DB-9796FAE3B4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5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cap="none" dirty="0"/>
              <a:t>BUT:  How and when this is done differs for different approaches to acquisition – what you’re buying, how you’re buying it, and where it will be provided (host)</a:t>
            </a:r>
            <a:endParaRPr lang="en-US" cap="none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5B27-D4FD-4F06-A1DB-9796FAE3B49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5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Bef>
                <a:spcPts val="1200"/>
              </a:spcBef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sz="2400" cap="none" dirty="0"/>
              <a:t>Include all appropriate Section 508 requirements in solicitations</a:t>
            </a:r>
          </a:p>
          <a:p>
            <a:pPr marL="1054100" lvl="1" indent="-342900">
              <a:spcBef>
                <a:spcPts val="0"/>
              </a:spcBef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sz="2400" cap="none" dirty="0">
                <a:solidFill>
                  <a:schemeClr val="tx2">
                    <a:lumMod val="50000"/>
                  </a:schemeClr>
                </a:solidFill>
                <a:sym typeface="Arial"/>
              </a:rPr>
              <a:t>Accessibility Requirements Tool </a:t>
            </a:r>
            <a:r>
              <a:rPr lang="en-US" sz="2400" cap="none" dirty="0">
                <a:solidFill>
                  <a:srgbClr val="3F3F3F"/>
                </a:solidFill>
                <a:sym typeface="Arial"/>
              </a:rPr>
              <a:t>(ART) found on Section508.gov automates the Standards Applicability Checklist and may be used to generate customized solicitation language</a:t>
            </a:r>
          </a:p>
          <a:p>
            <a:pPr marL="342900" lvl="0" indent="-342900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sz="2400" cap="none" dirty="0"/>
              <a:t>Use Government-wide Acquisition Contracts (GWACs) or other existing government Best-In-Class contract solutions which facilitate accessibility conformance reports or VPATs being provided to customer at time of quote like NASA’s Solutions for Enterprise Wide Procurement (SEWP)</a:t>
            </a:r>
          </a:p>
          <a:p>
            <a:pPr marL="342900" indent="-342900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sz="2400" cap="none" dirty="0"/>
              <a:t>As products and software are updated/modified, re-test each new version and/or product against the terms and conditions originally established in the contract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5B27-D4FD-4F06-A1DB-9796FAE3B4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27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A074-0835-46FC-971B-6CCF25FDCD7F}" type="datetime1">
              <a:rPr lang="en-US" smtClean="0"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81455" y="6356350"/>
            <a:ext cx="3086100" cy="36512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" name="Picture 2" descr="Symbols of NASA | NASA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6360" y="74020"/>
            <a:ext cx="2236572" cy="1118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4945" y="6356351"/>
            <a:ext cx="2057400" cy="365125"/>
          </a:xfrm>
        </p:spPr>
        <p:txBody>
          <a:bodyPr/>
          <a:lstStyle>
            <a:lvl1pPr algn="ctr">
              <a:defRPr/>
            </a:lvl1pPr>
          </a:lstStyle>
          <a:p>
            <a:fld id="{3B1BF6D4-5649-4EA8-B2CB-E02BF91A43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2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6EED-51CA-4475-9775-7FDF6CAAAAF4}" type="datetime1">
              <a:rPr lang="en-US" smtClean="0"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F6D4-5649-4EA8-B2CB-E02BF91A43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24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856D-4AEB-4D09-A888-C8737E4EBF82}" type="datetime1">
              <a:rPr lang="en-US" smtClean="0"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F6D4-5649-4EA8-B2CB-E02BF91A43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919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25288"/>
            <a:ext cx="3886200" cy="50516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25288"/>
            <a:ext cx="3886200" cy="5051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DD3AE-4D70-42AB-9446-036CA3D007D2}" type="datetime1">
              <a:rPr lang="en-US" smtClean="0"/>
              <a:t>6/13/2022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F6D4-5649-4EA8-B2CB-E02BF91A433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492370" y="244363"/>
            <a:ext cx="7022980" cy="62219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1538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4122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65127"/>
            <a:ext cx="3868340" cy="41245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41215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65127"/>
            <a:ext cx="3887391" cy="41245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EFAF-BA6A-41F1-833A-D1A209234EB7}" type="datetime1">
              <a:rPr lang="en-US" smtClean="0"/>
              <a:t>6/13/2022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F6D4-5649-4EA8-B2CB-E02BF91A433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492370" y="244363"/>
            <a:ext cx="7022980" cy="62219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434106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21197-D521-4743-9589-EEFE6DC2FC21}" type="datetime1">
              <a:rPr lang="en-US" smtClean="0"/>
              <a:t>6/13/2022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F6D4-5649-4EA8-B2CB-E02BF91A433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92370" y="244363"/>
            <a:ext cx="7022980" cy="62219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448283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25288"/>
            <a:ext cx="2949178" cy="47437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0D3D-EA3F-4AA1-A1D9-2ECA0C8F3AB0}" type="datetime1">
              <a:rPr lang="en-US" smtClean="0"/>
              <a:t>6/13/2022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F6D4-5649-4EA8-B2CB-E02BF91A433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492370" y="244363"/>
            <a:ext cx="7022980" cy="62219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61908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25288"/>
            <a:ext cx="2949178" cy="47437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7B2D-C112-44E2-AEFB-889EA4C5006C}" type="datetime1">
              <a:rPr lang="en-US" smtClean="0"/>
              <a:t>6/13/2022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F6D4-5649-4EA8-B2CB-E02BF91A433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492370" y="244363"/>
            <a:ext cx="7022980" cy="62219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122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0D18B-AC10-4C64-A2A2-3CDF4E752CF7}" type="datetime1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83250" y="6362698"/>
            <a:ext cx="30861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4945" y="6356351"/>
            <a:ext cx="2057400" cy="365125"/>
          </a:xfrm>
        </p:spPr>
        <p:txBody>
          <a:bodyPr/>
          <a:lstStyle>
            <a:lvl1pPr algn="ctr">
              <a:defRPr/>
            </a:lvl1pPr>
          </a:lstStyle>
          <a:p>
            <a:fld id="{3B1BF6D4-5649-4EA8-B2CB-E02BF91A433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2" descr="Symbols of NASA | NASA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4619" y="74020"/>
            <a:ext cx="2164854" cy="1082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540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63659-A0E6-440F-B532-C61AB608468D}" type="datetime1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81455" y="6356351"/>
            <a:ext cx="30861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05445" y="6356351"/>
            <a:ext cx="2057400" cy="365125"/>
          </a:xfrm>
        </p:spPr>
        <p:txBody>
          <a:bodyPr/>
          <a:lstStyle>
            <a:lvl1pPr algn="ctr">
              <a:defRPr/>
            </a:lvl1pPr>
          </a:lstStyle>
          <a:p>
            <a:fld id="{3B1BF6D4-5649-4EA8-B2CB-E02BF91A43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2" descr="Symbols of NASA | NASA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6360" y="74020"/>
            <a:ext cx="1433438" cy="716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8374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59205-2A2F-4C03-849D-558E8E46AD9A}" type="datetime1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5745" y="6372861"/>
            <a:ext cx="30861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486150" y="6356351"/>
            <a:ext cx="2057400" cy="365125"/>
          </a:xfrm>
        </p:spPr>
        <p:txBody>
          <a:bodyPr/>
          <a:lstStyle>
            <a:lvl1pPr algn="ctr">
              <a:defRPr/>
            </a:lvl1pPr>
          </a:lstStyle>
          <a:p>
            <a:fld id="{3B1BF6D4-5649-4EA8-B2CB-E02BF91A433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2" descr="Symbols of NASA | NASA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6360" y="74020"/>
            <a:ext cx="1433438" cy="716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8666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E022-6015-4D75-8011-0EA43CBAFA81}" type="datetime1">
              <a:rPr lang="en-US" smtClean="0"/>
              <a:t>6/13/2022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F6D4-5649-4EA8-B2CB-E02BF91A43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4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671A0-5A10-404C-8343-98CF49EFB6E4}" type="datetime1">
              <a:rPr lang="en-US" smtClean="0"/>
              <a:t>6/13/2022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F6D4-5649-4EA8-B2CB-E02BF91A43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089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70834-EC06-412B-B242-2726894AD026}" type="datetime1">
              <a:rPr lang="en-US" smtClean="0"/>
              <a:t>6/13/2022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F6D4-5649-4EA8-B2CB-E02BF91A43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89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3F838-8215-482D-9883-10078E7514C2}" type="datetime1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F6D4-5649-4EA8-B2CB-E02BF91A43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00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E1348-490A-42E1-ACC4-266475BD3428}" type="datetime1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F6D4-5649-4EA8-B2CB-E02BF91A43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973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1C618-525B-46A7-82DE-B03CDA3DB455}" type="datetime1">
              <a:rPr lang="en-US" smtClean="0"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BF6D4-5649-4EA8-B2CB-E02BF91A43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60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688" r:id="rId12"/>
    <p:sldLayoutId id="2147483689" r:id="rId13"/>
    <p:sldLayoutId id="2147483690" r:id="rId14"/>
    <p:sldLayoutId id="2147483692" r:id="rId15"/>
    <p:sldLayoutId id="2147483693" r:id="rId16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betsy.sirk@nasa.gov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WCAG20/" TargetMode="External"/><Relationship Id="rId2" Type="http://schemas.openxmlformats.org/officeDocument/2006/relationships/hyperlink" Target="https://sewp.nasa.gov/documents/Section_508_Guide_111821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ewp.nasa.gov/" TargetMode="External"/><Relationship Id="rId5" Type="http://schemas.openxmlformats.org/officeDocument/2006/relationships/hyperlink" Target="https://www.section508.gov/" TargetMode="External"/><Relationship Id="rId4" Type="http://schemas.openxmlformats.org/officeDocument/2006/relationships/hyperlink" Target="http://www.itic.org/resources/vpat/VPAT2.4Rev508--February2020.doc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F470C-4EBB-468C-9C29-89050F3750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851" y="1429665"/>
            <a:ext cx="8801068" cy="3531440"/>
          </a:xfrm>
        </p:spPr>
        <p:txBody>
          <a:bodyPr anchor="ctr">
            <a:normAutofit/>
          </a:bodyPr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dirty="0"/>
              <a:t>Section </a:t>
            </a:r>
            <a:r>
              <a:rPr lang="en-US" dirty="0" smtClean="0"/>
              <a:t>508 IT </a:t>
            </a:r>
            <a:r>
              <a:rPr lang="en-US" dirty="0"/>
              <a:t>Accessibility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Through The </a:t>
            </a:r>
            <a:r>
              <a:rPr lang="en-US" dirty="0"/>
              <a:t>Acquisition </a:t>
            </a:r>
            <a:r>
              <a:rPr lang="en-US" dirty="0" smtClean="0"/>
              <a:t>Lifecycle</a:t>
            </a:r>
            <a:r>
              <a:rPr lang="en-US" sz="4400" b="1" dirty="0" smtClean="0">
                <a:latin typeface="+mn-lt"/>
              </a:rPr>
              <a:t/>
            </a:r>
            <a:br>
              <a:rPr lang="en-US" sz="4400" b="1" dirty="0" smtClean="0">
                <a:latin typeface="+mn-lt"/>
              </a:rPr>
            </a:br>
            <a:r>
              <a:rPr lang="en-US" sz="4000" b="1" dirty="0"/>
              <a:t/>
            </a:r>
            <a:br>
              <a:rPr lang="en-US" sz="4000" b="1" dirty="0"/>
            </a:br>
            <a:r>
              <a:rPr lang="en-US" sz="3100" dirty="0" smtClean="0"/>
              <a:t>June 14, 2022</a:t>
            </a:r>
            <a:endParaRPr lang="en-US" sz="3100" dirty="0"/>
          </a:p>
        </p:txBody>
      </p:sp>
      <p:sp>
        <p:nvSpPr>
          <p:cNvPr id="4" name="TextBox 3"/>
          <p:cNvSpPr txBox="1"/>
          <p:nvPr/>
        </p:nvSpPr>
        <p:spPr>
          <a:xfrm>
            <a:off x="330740" y="4961105"/>
            <a:ext cx="84821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Betsy Sirk</a:t>
            </a:r>
          </a:p>
          <a:p>
            <a:r>
              <a:rPr lang="en-US" sz="1600" dirty="0" smtClean="0"/>
              <a:t>Section 508 Program Manager, National Aeronautics and Space Administration</a:t>
            </a:r>
          </a:p>
          <a:p>
            <a:r>
              <a:rPr lang="en-US" sz="1600" dirty="0" smtClean="0"/>
              <a:t>Chairperson, Federal CIO Council Accessibility Community of Practice Industry Outreach Program</a:t>
            </a:r>
          </a:p>
          <a:p>
            <a:r>
              <a:rPr lang="en-US" sz="1600" dirty="0" smtClean="0"/>
              <a:t>Email: </a:t>
            </a:r>
            <a:r>
              <a:rPr lang="en-US" sz="1600" dirty="0" smtClean="0">
                <a:hlinkClick r:id="rId2"/>
              </a:rPr>
              <a:t>betsy.sirk@nasa.gov</a:t>
            </a:r>
            <a:endParaRPr lang="en-US" sz="16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8833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307" y="472780"/>
            <a:ext cx="5400675" cy="455414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/>
              <a:t>Resources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375" y="1200567"/>
            <a:ext cx="8753638" cy="406460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75"/>
              </a:spcBef>
              <a:buSzPts val="2800"/>
            </a:pPr>
            <a:r>
              <a:rPr lang="en-US" sz="2000" dirty="0" smtClean="0"/>
              <a:t>Download Demystifying Section 508 Guide: </a:t>
            </a:r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sewp.nasa.gov/documents/Section_508_Guide_111821.pdf</a:t>
            </a:r>
            <a:r>
              <a:rPr lang="en-US" sz="2000" dirty="0" smtClean="0"/>
              <a:t> </a:t>
            </a:r>
          </a:p>
          <a:p>
            <a:pPr>
              <a:lnSpc>
                <a:spcPct val="100000"/>
              </a:lnSpc>
              <a:spcBef>
                <a:spcPts val="675"/>
              </a:spcBef>
              <a:buSzPts val="2800"/>
            </a:pPr>
            <a:r>
              <a:rPr lang="en-US" sz="2000" dirty="0" smtClean="0"/>
              <a:t>Section </a:t>
            </a:r>
            <a:r>
              <a:rPr lang="en-US" sz="2000" dirty="0"/>
              <a:t>508 </a:t>
            </a:r>
            <a:r>
              <a:rPr lang="en-US" sz="2000" dirty="0" smtClean="0"/>
              <a:t>Technical Standards: </a:t>
            </a:r>
            <a:r>
              <a:rPr lang="en-US" sz="2000" u="sng" dirty="0">
                <a:solidFill>
                  <a:schemeClr val="hlink"/>
                </a:solidFill>
              </a:rPr>
              <a:t>https://www.access-board.gov/ict/ </a:t>
            </a:r>
            <a:endParaRPr lang="en-US" sz="2000" u="sng" dirty="0" smtClean="0">
              <a:solidFill>
                <a:schemeClr val="hlink"/>
              </a:solidFill>
            </a:endParaRPr>
          </a:p>
          <a:p>
            <a:pPr>
              <a:lnSpc>
                <a:spcPct val="100000"/>
              </a:lnSpc>
              <a:spcBef>
                <a:spcPts val="675"/>
              </a:spcBef>
              <a:buSzPts val="2800"/>
            </a:pPr>
            <a:r>
              <a:rPr lang="en-US" sz="2000" dirty="0" smtClean="0"/>
              <a:t>Web </a:t>
            </a:r>
            <a:r>
              <a:rPr lang="en-US" sz="2000" dirty="0"/>
              <a:t>Content Accessibility Guidelines: </a:t>
            </a:r>
            <a:r>
              <a:rPr lang="en-US" sz="2000" u="sng" dirty="0">
                <a:solidFill>
                  <a:schemeClr val="hlink"/>
                </a:solidFill>
                <a:hlinkClick r:id="rId3"/>
              </a:rPr>
              <a:t>https://www.w3.org/TR/WCAG20/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675"/>
              </a:spcBef>
              <a:buSzPts val="2800"/>
            </a:pPr>
            <a:r>
              <a:rPr lang="en-US" sz="2000" dirty="0"/>
              <a:t>Accessibility Conformance Report (ACR) Template / VPAT: </a:t>
            </a:r>
            <a:r>
              <a:rPr lang="en-US" sz="2000" dirty="0">
                <a:hlinkClick r:id="rId4"/>
              </a:rPr>
              <a:t>http://www.itic.org/resources/vpat/VPAT2.4Rev508--February2020.doc </a:t>
            </a:r>
            <a:endParaRPr lang="en-US" sz="2000" dirty="0" smtClean="0"/>
          </a:p>
          <a:p>
            <a:pPr>
              <a:lnSpc>
                <a:spcPct val="100000"/>
              </a:lnSpc>
              <a:spcBef>
                <a:spcPts val="675"/>
              </a:spcBef>
              <a:buSzPts val="2800"/>
            </a:pPr>
            <a:r>
              <a:rPr lang="en-US" sz="2000" dirty="0"/>
              <a:t>Section508.gov: </a:t>
            </a:r>
            <a:r>
              <a:rPr lang="en-US" sz="2000" dirty="0">
                <a:hlinkClick r:id="rId5"/>
              </a:rPr>
              <a:t>https://www.section508.gov/</a:t>
            </a:r>
            <a:r>
              <a:rPr lang="en-US" sz="2000" dirty="0"/>
              <a:t> </a:t>
            </a:r>
          </a:p>
          <a:p>
            <a:pPr>
              <a:lnSpc>
                <a:spcPct val="100000"/>
              </a:lnSpc>
              <a:spcBef>
                <a:spcPts val="675"/>
              </a:spcBef>
              <a:buSzPts val="2800"/>
            </a:pPr>
            <a:r>
              <a:rPr lang="en-US" sz="2000" dirty="0"/>
              <a:t>NASA Solutions for Enterprise-Wide Procurement: </a:t>
            </a:r>
            <a:r>
              <a:rPr lang="en-US" sz="2000" u="sng" dirty="0">
                <a:solidFill>
                  <a:schemeClr val="hlink"/>
                </a:solidFill>
                <a:hlinkClick r:id="rId6"/>
              </a:rPr>
              <a:t>https://www.sewp.nasa.gov/</a:t>
            </a:r>
            <a:r>
              <a:rPr lang="en-US" sz="2000" u="sng" dirty="0">
                <a:solidFill>
                  <a:schemeClr val="hlink"/>
                </a:solidFill>
              </a:rPr>
              <a:t> </a:t>
            </a:r>
            <a:endParaRPr lang="en-US" sz="2000" dirty="0">
              <a:solidFill>
                <a:schemeClr val="hlink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675"/>
              </a:spcBef>
              <a:buSzPts val="2800"/>
              <a:buNone/>
            </a:pPr>
            <a:endParaRPr lang="en-US" sz="2000" dirty="0" smtClean="0"/>
          </a:p>
          <a:p>
            <a:pPr>
              <a:lnSpc>
                <a:spcPct val="100000"/>
              </a:lnSpc>
              <a:spcBef>
                <a:spcPts val="675"/>
              </a:spcBef>
              <a:buSzPts val="2800"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EE9D8-92CD-4694-BDB5-7F2BEF36439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477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Ending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148" y="2817517"/>
            <a:ext cx="7886700" cy="2606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 smtClean="0"/>
              <a:t>Q &amp; 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EE9D8-92CD-4694-BDB5-7F2BEF36439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836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1B0FF-C863-4A3C-B4B1-2722F0372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195" y="348125"/>
            <a:ext cx="7200900" cy="633966"/>
          </a:xfrm>
          <a:noFill/>
        </p:spPr>
        <p:txBody>
          <a:bodyPr vert="horz" lIns="68580" tIns="34290" rIns="68580" bIns="34290" rtlCol="0" anchor="t">
            <a:normAutofit/>
          </a:bodyPr>
          <a:lstStyle/>
          <a:p>
            <a:pPr algn="ctr"/>
            <a:r>
              <a:rPr lang="en-US" sz="3600" b="1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3195" y="1327370"/>
            <a:ext cx="8098930" cy="4918621"/>
          </a:xfrm>
        </p:spPr>
        <p:txBody>
          <a:bodyPr>
            <a:noAutofit/>
          </a:bodyPr>
          <a:lstStyle/>
          <a:p>
            <a:pPr lvl="0"/>
            <a:r>
              <a:rPr lang="en-US" sz="3200" dirty="0"/>
              <a:t>Section 508 Introduction</a:t>
            </a:r>
          </a:p>
          <a:p>
            <a:pPr lvl="0"/>
            <a:r>
              <a:rPr lang="en-US" sz="3200" dirty="0">
                <a:sym typeface="Calibri"/>
              </a:rPr>
              <a:t>Why Section 508 Matters</a:t>
            </a:r>
          </a:p>
          <a:p>
            <a:pPr lvl="0"/>
            <a:r>
              <a:rPr lang="en-US" sz="3200" dirty="0">
                <a:sym typeface="Calibri"/>
              </a:rPr>
              <a:t>Acquisition Overview</a:t>
            </a:r>
          </a:p>
          <a:p>
            <a:r>
              <a:rPr lang="en-US" sz="3200" dirty="0">
                <a:sym typeface="Calibri"/>
              </a:rPr>
              <a:t>New </a:t>
            </a:r>
            <a:r>
              <a:rPr lang="en-US" sz="3200" dirty="0" smtClean="0">
                <a:sym typeface="Calibri"/>
              </a:rPr>
              <a:t>Contracts</a:t>
            </a:r>
            <a:endParaRPr lang="en-US" sz="3200" dirty="0">
              <a:sym typeface="Calibri"/>
            </a:endParaRPr>
          </a:p>
          <a:p>
            <a:r>
              <a:rPr lang="en-US" sz="3200" dirty="0"/>
              <a:t>Existing Contracts/Commercial Off The Shelf (COTS) Solutions</a:t>
            </a:r>
          </a:p>
          <a:p>
            <a:r>
              <a:rPr lang="en-US" sz="3200" dirty="0">
                <a:sym typeface="Calibri"/>
              </a:rPr>
              <a:t>Best Practices</a:t>
            </a:r>
          </a:p>
          <a:p>
            <a:r>
              <a:rPr lang="en-US" sz="3200" dirty="0">
                <a:sym typeface="Calibri"/>
              </a:rPr>
              <a:t>Resources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CB957-EAD6-4859-AEF3-917AF6FEE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>
            <a:normAutofit/>
          </a:bodyPr>
          <a:lstStyle/>
          <a:p>
            <a:pPr defTabSz="685800">
              <a:spcAft>
                <a:spcPts val="450"/>
              </a:spcAft>
            </a:pPr>
            <a:fld id="{D23EE9D8-92CD-4694-BDB5-7F2BEF364392}" type="slidenum">
              <a:rPr lang="en-US" smtClean="0"/>
              <a:pPr defTabSz="685800">
                <a:spcAft>
                  <a:spcPts val="45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4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5425" y="80447"/>
            <a:ext cx="8798575" cy="9144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Section 508 Introduction</a:t>
            </a:r>
            <a:endParaRPr lang="en-US" sz="4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677" y="1161984"/>
            <a:ext cx="8798575" cy="5356382"/>
          </a:xfrm>
          <a:ln>
            <a:noFill/>
          </a:ln>
        </p:spPr>
        <p:txBody>
          <a:bodyPr>
            <a:noAutofit/>
          </a:bodyPr>
          <a:lstStyle/>
          <a:p>
            <a:pPr marL="342900" indent="-342900"/>
            <a:r>
              <a:rPr lang="en-US" sz="2000" dirty="0"/>
              <a:t>Section 508 of the Rehabilitation Act requires that Federal agencies make I</a:t>
            </a:r>
            <a:r>
              <a:rPr lang="en-US" sz="2000" dirty="0" smtClean="0"/>
              <a:t>nformation </a:t>
            </a:r>
            <a:r>
              <a:rPr lang="en-US" sz="2000" dirty="0"/>
              <a:t>and </a:t>
            </a:r>
            <a:r>
              <a:rPr lang="en-US" sz="2000" dirty="0" smtClean="0"/>
              <a:t>Communication </a:t>
            </a:r>
            <a:r>
              <a:rPr lang="en-US" sz="2000" dirty="0"/>
              <a:t>T</a:t>
            </a:r>
            <a:r>
              <a:rPr lang="en-US" sz="2000" dirty="0" smtClean="0"/>
              <a:t>echnology </a:t>
            </a:r>
            <a:r>
              <a:rPr lang="en-US" sz="2000" dirty="0"/>
              <a:t>(ICT) accessible to </a:t>
            </a:r>
            <a:r>
              <a:rPr lang="en-US" sz="2000" b="1" dirty="0"/>
              <a:t>all</a:t>
            </a:r>
            <a:r>
              <a:rPr lang="en-US" sz="2000" dirty="0"/>
              <a:t> its employees and members of the public regardless of disability</a:t>
            </a:r>
          </a:p>
          <a:p>
            <a:pPr marL="342900" indent="-342900"/>
            <a:r>
              <a:rPr lang="en-US" sz="2000" dirty="0" smtClean="0"/>
              <a:t>IT/ICT </a:t>
            </a:r>
            <a:r>
              <a:rPr lang="en-US" sz="2000" dirty="0"/>
              <a:t>defined as </a:t>
            </a:r>
            <a:r>
              <a:rPr lang="en-US" sz="2000" dirty="0" smtClean="0"/>
              <a:t>any equipment, interconnected system, or subsystem of equipment used in the automatic acquisition, storage, analysis, evaluation, manipulation, management, movement, control, display, switching, interchange, transmission, or reception of data or information</a:t>
            </a:r>
          </a:p>
          <a:p>
            <a:pPr marL="342900" indent="-342900"/>
            <a:r>
              <a:rPr lang="en-US" sz="2000" dirty="0" smtClean="0"/>
              <a:t>Applies </a:t>
            </a:r>
            <a:r>
              <a:rPr lang="en-US" sz="2000" dirty="0"/>
              <a:t>to technology that is "procured, developed, maintained, or used" </a:t>
            </a:r>
            <a:r>
              <a:rPr lang="en-US" sz="2000" dirty="0" smtClean="0"/>
              <a:t>by the Federal Government</a:t>
            </a:r>
            <a:endParaRPr lang="en-US" sz="2000" dirty="0"/>
          </a:p>
          <a:p>
            <a:pPr marL="342900" indent="-342900"/>
            <a:r>
              <a:rPr lang="en-US" sz="2000" dirty="0"/>
              <a:t>Examples of ICT include but not limited to: Computers, Hardware, Software/Applications, Peripheral equipment, Scientific/specialized equipment, Office equipment, Multi-function devices, Telecommunications equipment, Websites, Videos, Electronic documents, Official agency communications</a:t>
            </a:r>
          </a:p>
          <a:p>
            <a:pPr marL="342900" indent="-342900"/>
            <a:r>
              <a:rPr lang="en-US" sz="2000" dirty="0"/>
              <a:t>Original Section 508 technical standards implemented 2001; Revised Section 508 standards published 2017 </a:t>
            </a:r>
          </a:p>
          <a:p>
            <a:pPr marL="342900" indent="-342900"/>
            <a:endParaRPr lang="en-US" sz="2000" dirty="0"/>
          </a:p>
          <a:p>
            <a:pPr marL="342900" indent="-342900"/>
            <a:endParaRPr lang="en-US" sz="2000" dirty="0"/>
          </a:p>
          <a:p>
            <a:pPr marL="342900" indent="-342900"/>
            <a:endParaRPr lang="en-US" sz="2000" dirty="0"/>
          </a:p>
          <a:p>
            <a:pPr marL="342900" indent="-342900"/>
            <a:endParaRPr lang="en-US" sz="2000" dirty="0"/>
          </a:p>
          <a:p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F6D4-5649-4EA8-B2CB-E02BF91A433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523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13453" y="0"/>
            <a:ext cx="8813972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Why Section 508 Matters</a:t>
            </a:r>
            <a:endParaRPr lang="en-US" sz="4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1152" y="1079330"/>
            <a:ext cx="8706273" cy="5523255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2400" dirty="0"/>
              <a:t>Gartner’s Top Strategic Predictions for 2020 and beyond include:</a:t>
            </a:r>
          </a:p>
          <a:p>
            <a:pPr lvl="1"/>
            <a:r>
              <a:rPr lang="en-US" sz="2000" dirty="0"/>
              <a:t>By 2023, the number of people with disabilities employed </a:t>
            </a:r>
            <a:r>
              <a:rPr lang="en-US" sz="2000" b="1" dirty="0"/>
              <a:t>will triple </a:t>
            </a:r>
            <a:r>
              <a:rPr lang="en-US" sz="2000" dirty="0"/>
              <a:t>due to Artificial Intelligence and emerging technologies reducing barriers to access</a:t>
            </a:r>
          </a:p>
          <a:p>
            <a:r>
              <a:rPr lang="en-US" sz="2400" dirty="0"/>
              <a:t>In US, only 30% of labor force with disabilities is employed – huge untapped talent pool</a:t>
            </a:r>
          </a:p>
          <a:p>
            <a:r>
              <a:rPr lang="en-US" sz="2400" dirty="0"/>
              <a:t>Organizations that actively employ people with disabilities:</a:t>
            </a:r>
          </a:p>
          <a:p>
            <a:pPr lvl="1"/>
            <a:r>
              <a:rPr lang="en-US" sz="2000" dirty="0"/>
              <a:t>89% higher retention rates</a:t>
            </a:r>
          </a:p>
          <a:p>
            <a:pPr lvl="1"/>
            <a:r>
              <a:rPr lang="en-US" sz="2000" dirty="0"/>
              <a:t>72% increased employee productivity</a:t>
            </a:r>
          </a:p>
          <a:p>
            <a:pPr lvl="1"/>
            <a:r>
              <a:rPr lang="en-US" sz="2000" dirty="0"/>
              <a:t>29% increased profitability</a:t>
            </a:r>
          </a:p>
          <a:p>
            <a:pPr lvl="1"/>
            <a:r>
              <a:rPr lang="en-US" sz="2000" dirty="0"/>
              <a:t>Added diversity = added perspectives</a:t>
            </a:r>
          </a:p>
          <a:p>
            <a:r>
              <a:rPr lang="en-US" sz="2400" dirty="0"/>
              <a:t>Inaccessible technology hurts employees and organizations</a:t>
            </a:r>
          </a:p>
          <a:p>
            <a:r>
              <a:rPr lang="en-US" sz="2400" dirty="0"/>
              <a:t>Accessibility is a win-win situation for Industry and Government </a:t>
            </a:r>
          </a:p>
          <a:p>
            <a:pPr lvl="1"/>
            <a:r>
              <a:rPr lang="en-US" sz="2000" dirty="0" smtClean="0"/>
              <a:t>Opens </a:t>
            </a:r>
            <a:r>
              <a:rPr lang="en-US" sz="2000" dirty="0"/>
              <a:t>the door for the Federal government to </a:t>
            </a:r>
            <a:r>
              <a:rPr lang="en-US" sz="2000" dirty="0" smtClean="0"/>
              <a:t>purchase ICT</a:t>
            </a:r>
          </a:p>
          <a:p>
            <a:pPr lvl="1"/>
            <a:r>
              <a:rPr lang="en-US" sz="2000" dirty="0" smtClean="0"/>
              <a:t>Allows Industry </a:t>
            </a:r>
            <a:r>
              <a:rPr lang="en-US" sz="2000" dirty="0"/>
              <a:t>to </a:t>
            </a:r>
            <a:r>
              <a:rPr lang="en-US" sz="2000" dirty="0" smtClean="0"/>
              <a:t>reach </a:t>
            </a:r>
            <a:r>
              <a:rPr lang="en-US" sz="2000" dirty="0"/>
              <a:t>a broader customer </a:t>
            </a:r>
            <a:r>
              <a:rPr lang="en-US" sz="2000" dirty="0" smtClean="0"/>
              <a:t>base</a:t>
            </a:r>
          </a:p>
          <a:p>
            <a:pPr lvl="1"/>
            <a:r>
              <a:rPr lang="en-US" sz="2000" dirty="0" smtClean="0"/>
              <a:t>Improved </a:t>
            </a:r>
            <a:r>
              <a:rPr lang="en-US" sz="2000" dirty="0"/>
              <a:t>customer </a:t>
            </a:r>
            <a:r>
              <a:rPr lang="en-US" sz="2000" dirty="0" smtClean="0"/>
              <a:t>experience</a:t>
            </a:r>
            <a:endParaRPr lang="en-US" sz="2000" dirty="0"/>
          </a:p>
          <a:p>
            <a:pPr lvl="1"/>
            <a:endParaRPr lang="en-US" sz="1600" dirty="0" smtClean="0"/>
          </a:p>
          <a:p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F6D4-5649-4EA8-B2CB-E02BF91A433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912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941" y="302690"/>
            <a:ext cx="7200900" cy="58293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/>
              <a:t>Acquisition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248" y="1255271"/>
            <a:ext cx="8686800" cy="5466205"/>
          </a:xfrm>
        </p:spPr>
        <p:txBody>
          <a:bodyPr>
            <a:noAutofit/>
          </a:bodyPr>
          <a:lstStyle/>
          <a:p>
            <a:r>
              <a:rPr lang="en-US" sz="2400" dirty="0"/>
              <a:t>Federal acquisition processes for procuring ICT solutions provide </a:t>
            </a:r>
            <a:r>
              <a:rPr lang="en-US" sz="2400" b="1" i="1" dirty="0"/>
              <a:t>key opportunities to ensure </a:t>
            </a:r>
            <a:r>
              <a:rPr lang="en-US" sz="2400" b="1" i="1" dirty="0" smtClean="0"/>
              <a:t>accessible technology is acquired</a:t>
            </a:r>
            <a:endParaRPr lang="en-US" sz="2400" dirty="0"/>
          </a:p>
          <a:p>
            <a:r>
              <a:rPr lang="en-US" sz="2400" dirty="0"/>
              <a:t>Building accessibility into </a:t>
            </a:r>
            <a:r>
              <a:rPr lang="en-US" sz="2400" dirty="0" smtClean="0"/>
              <a:t>acquisitions </a:t>
            </a:r>
            <a:endParaRPr lang="en-US" sz="2400" dirty="0"/>
          </a:p>
          <a:p>
            <a:pPr lvl="1">
              <a:spcBef>
                <a:spcPts val="0"/>
              </a:spcBef>
            </a:pPr>
            <a:r>
              <a:rPr lang="en-US" sz="2000" dirty="0">
                <a:sym typeface="Arial"/>
              </a:rPr>
              <a:t>Enables workforce productivity</a:t>
            </a:r>
          </a:p>
          <a:p>
            <a:pPr lvl="1">
              <a:spcBef>
                <a:spcPts val="0"/>
              </a:spcBef>
            </a:pPr>
            <a:r>
              <a:rPr lang="en-US" sz="2000" dirty="0">
                <a:sym typeface="Arial"/>
              </a:rPr>
              <a:t>Improves customer experience</a:t>
            </a:r>
          </a:p>
          <a:p>
            <a:pPr lvl="1">
              <a:spcBef>
                <a:spcPts val="0"/>
              </a:spcBef>
            </a:pPr>
            <a:r>
              <a:rPr lang="en-US" sz="2000" dirty="0">
                <a:sym typeface="Arial"/>
              </a:rPr>
              <a:t>Prevents the risk of litigation </a:t>
            </a:r>
            <a:endParaRPr lang="en-US" sz="2000" dirty="0" smtClean="0">
              <a:sym typeface="Arial"/>
            </a:endParaRPr>
          </a:p>
          <a:p>
            <a:pPr lvl="1">
              <a:spcBef>
                <a:spcPts val="0"/>
              </a:spcBef>
            </a:pPr>
            <a:r>
              <a:rPr lang="en-US" sz="2000" dirty="0" smtClean="0">
                <a:sym typeface="Arial"/>
              </a:rPr>
              <a:t>Prevents </a:t>
            </a:r>
            <a:r>
              <a:rPr lang="en-US" sz="2000" dirty="0">
                <a:sym typeface="Arial"/>
              </a:rPr>
              <a:t>expensive </a:t>
            </a:r>
            <a:r>
              <a:rPr lang="en-US" sz="2000" dirty="0" smtClean="0">
                <a:sym typeface="Arial"/>
              </a:rPr>
              <a:t>retrofitting of </a:t>
            </a:r>
            <a:r>
              <a:rPr lang="en-US" sz="2000" dirty="0">
                <a:sym typeface="Arial"/>
              </a:rPr>
              <a:t>ICT solutions </a:t>
            </a:r>
          </a:p>
          <a:p>
            <a:pPr lvl="1">
              <a:spcBef>
                <a:spcPts val="0"/>
              </a:spcBef>
            </a:pPr>
            <a:r>
              <a:rPr lang="en-US" sz="2000" dirty="0">
                <a:sym typeface="Arial"/>
              </a:rPr>
              <a:t>Allows those with disabilities an equal footing </a:t>
            </a:r>
          </a:p>
          <a:p>
            <a:r>
              <a:rPr lang="en-US" sz="2400" dirty="0" smtClean="0"/>
              <a:t>Including accessibility </a:t>
            </a:r>
            <a:r>
              <a:rPr lang="en-US" sz="2400" dirty="0"/>
              <a:t>requirements in acquisitions </a:t>
            </a:r>
            <a:endParaRPr lang="en-US" sz="2400" dirty="0" smtClean="0"/>
          </a:p>
          <a:p>
            <a:pPr lvl="1">
              <a:spcBef>
                <a:spcPts val="0"/>
              </a:spcBef>
            </a:pPr>
            <a:r>
              <a:rPr lang="en-US" sz="2000" dirty="0" smtClean="0"/>
              <a:t>Depends </a:t>
            </a:r>
            <a:r>
              <a:rPr lang="en-US" sz="2000" dirty="0"/>
              <a:t>on</a:t>
            </a:r>
            <a:r>
              <a:rPr lang="en-US" sz="2000" dirty="0">
                <a:sym typeface="Calibri"/>
              </a:rPr>
              <a:t> what is being procured (Commercial Off The Shelf (COTS) </a:t>
            </a:r>
            <a:r>
              <a:rPr lang="en-US" sz="2000" dirty="0" smtClean="0">
                <a:sym typeface="Calibri"/>
              </a:rPr>
              <a:t>products, </a:t>
            </a:r>
            <a:r>
              <a:rPr lang="en-US" sz="2000" dirty="0">
                <a:sym typeface="Calibri"/>
              </a:rPr>
              <a:t>custom </a:t>
            </a:r>
            <a:r>
              <a:rPr lang="en-US" sz="2000" dirty="0" smtClean="0">
                <a:sym typeface="Calibri"/>
              </a:rPr>
              <a:t>development</a:t>
            </a:r>
            <a:r>
              <a:rPr lang="en-US" sz="2000" dirty="0">
                <a:sym typeface="Calibri"/>
              </a:rPr>
              <a:t>, IT support services, etc.)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Depends </a:t>
            </a:r>
            <a:r>
              <a:rPr lang="en-US" sz="2000" dirty="0"/>
              <a:t>on how it’s being procured (Full and open competition, requests for proposals, requests for quotes, established Government-wide Acquisition </a:t>
            </a:r>
            <a:r>
              <a:rPr lang="en-US" sz="2000" dirty="0" smtClean="0"/>
              <a:t>Vehicles, </a:t>
            </a:r>
            <a:r>
              <a:rPr lang="en-US" sz="2000" dirty="0"/>
              <a:t>purchase card, etc.)</a:t>
            </a:r>
          </a:p>
          <a:p>
            <a:pPr>
              <a:spcBef>
                <a:spcPts val="450"/>
              </a:spcBef>
            </a:pPr>
            <a:r>
              <a:rPr lang="en-US" sz="2400" dirty="0">
                <a:sym typeface="Calibri"/>
              </a:rPr>
              <a:t>One size does not fit all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EE9D8-92CD-4694-BDB5-7F2BEF36439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62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773" y="171743"/>
            <a:ext cx="7200900" cy="60206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New </a:t>
            </a:r>
            <a:r>
              <a:rPr lang="en-US" sz="3600" b="1" dirty="0" smtClean="0"/>
              <a:t>Contracts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080" y="1111341"/>
            <a:ext cx="8557687" cy="5466440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-US" sz="3375" b="1" dirty="0"/>
              <a:t>Step 1: Determine accessibility requirements</a:t>
            </a:r>
          </a:p>
          <a:p>
            <a:pPr marL="214313" indent="-214313">
              <a:lnSpc>
                <a:spcPct val="100000"/>
              </a:lnSpc>
              <a:buClr>
                <a:schemeClr val="dk1"/>
              </a:buClr>
            </a:pPr>
            <a:r>
              <a:rPr lang="en-US" sz="2900" dirty="0" smtClean="0"/>
              <a:t>Understand which Section 508 Technical Standards apply to the specific procurement </a:t>
            </a:r>
          </a:p>
          <a:p>
            <a:pPr marL="0" indent="0">
              <a:lnSpc>
                <a:spcPct val="100000"/>
              </a:lnSpc>
              <a:spcBef>
                <a:spcPts val="900"/>
              </a:spcBef>
              <a:buClr>
                <a:schemeClr val="dk1"/>
              </a:buClr>
              <a:buSzPts val="1100"/>
              <a:buNone/>
            </a:pPr>
            <a:r>
              <a:rPr lang="en-US" sz="3375" b="1" dirty="0" smtClean="0"/>
              <a:t>Step 2: Conduct market research</a:t>
            </a:r>
          </a:p>
          <a:p>
            <a:pPr marL="214313" indent="-214313">
              <a:lnSpc>
                <a:spcPct val="100000"/>
              </a:lnSpc>
              <a:buClr>
                <a:schemeClr val="dk1"/>
              </a:buClr>
            </a:pPr>
            <a:r>
              <a:rPr lang="en-US" sz="2900" dirty="0" smtClean="0"/>
              <a:t>Identify </a:t>
            </a:r>
            <a:r>
              <a:rPr lang="en-US" sz="2900" dirty="0"/>
              <a:t>accessible products or services available within the market </a:t>
            </a:r>
          </a:p>
          <a:p>
            <a:pPr marL="0" indent="0">
              <a:lnSpc>
                <a:spcPct val="100000"/>
              </a:lnSpc>
              <a:spcBef>
                <a:spcPts val="900"/>
              </a:spcBef>
              <a:buClr>
                <a:schemeClr val="dk1"/>
              </a:buClr>
              <a:buSzPts val="1100"/>
              <a:buNone/>
            </a:pPr>
            <a:r>
              <a:rPr lang="en-US" sz="3375" b="1" dirty="0"/>
              <a:t>Step 3: Develop solicitation language</a:t>
            </a:r>
          </a:p>
          <a:p>
            <a:pPr marL="214313" indent="-214313">
              <a:lnSpc>
                <a:spcPct val="100000"/>
              </a:lnSpc>
              <a:spcBef>
                <a:spcPts val="450"/>
              </a:spcBef>
              <a:buClr>
                <a:schemeClr val="dk1"/>
              </a:buClr>
            </a:pPr>
            <a:r>
              <a:rPr lang="en-US" sz="2900" dirty="0"/>
              <a:t>Include specific relevant accessibility requirements, contract terms and conditions for testing and validation, and expectations throughout the contract period of performance </a:t>
            </a:r>
            <a:endParaRPr lang="en-US" sz="2900" dirty="0" smtClean="0"/>
          </a:p>
          <a:p>
            <a:pPr marL="0" indent="0">
              <a:lnSpc>
                <a:spcPct val="100000"/>
              </a:lnSpc>
              <a:spcBef>
                <a:spcPts val="450"/>
              </a:spcBef>
              <a:buClr>
                <a:schemeClr val="dk1"/>
              </a:buClr>
              <a:buNone/>
            </a:pPr>
            <a:r>
              <a:rPr lang="en-US" sz="3400" b="1" dirty="0" smtClean="0"/>
              <a:t>Step </a:t>
            </a:r>
            <a:r>
              <a:rPr lang="en-US" sz="3400" b="1" dirty="0"/>
              <a:t>4:  Evaluate e</a:t>
            </a:r>
            <a:r>
              <a:rPr lang="en-US" sz="3400" b="1" dirty="0" smtClean="0"/>
              <a:t>ach </a:t>
            </a:r>
            <a:r>
              <a:rPr lang="en-US" sz="3400" b="1" dirty="0"/>
              <a:t>p</a:t>
            </a:r>
            <a:r>
              <a:rPr lang="en-US" sz="3400" b="1" dirty="0" smtClean="0"/>
              <a:t>roposal </a:t>
            </a:r>
            <a:r>
              <a:rPr lang="en-US" sz="3400" b="1" dirty="0"/>
              <a:t>t</a:t>
            </a:r>
            <a:r>
              <a:rPr lang="en-US" sz="3400" b="1" dirty="0" smtClean="0"/>
              <a:t>o </a:t>
            </a:r>
            <a:r>
              <a:rPr lang="en-US" sz="3400" b="1" dirty="0"/>
              <a:t>v</a:t>
            </a:r>
            <a:r>
              <a:rPr lang="en-US" sz="3400" b="1" dirty="0" smtClean="0"/>
              <a:t>alidate Industry </a:t>
            </a:r>
            <a:r>
              <a:rPr lang="en-US" sz="3400" b="1" dirty="0"/>
              <a:t>c</a:t>
            </a:r>
            <a:r>
              <a:rPr lang="en-US" sz="3400" b="1" dirty="0" smtClean="0"/>
              <a:t>laims </a:t>
            </a:r>
            <a:r>
              <a:rPr lang="en-US" sz="3400" b="1" dirty="0"/>
              <a:t>a</a:t>
            </a:r>
            <a:r>
              <a:rPr lang="en-US" sz="3400" b="1" dirty="0" smtClean="0"/>
              <a:t>gainst the </a:t>
            </a:r>
            <a:r>
              <a:rPr lang="en-US" sz="3400" b="1" dirty="0"/>
              <a:t>s</a:t>
            </a:r>
            <a:r>
              <a:rPr lang="en-US" sz="3400" b="1" dirty="0" smtClean="0"/>
              <a:t>tated </a:t>
            </a:r>
            <a:r>
              <a:rPr lang="en-US" sz="3400" b="1" dirty="0"/>
              <a:t>a</a:t>
            </a:r>
            <a:r>
              <a:rPr lang="en-US" sz="3400" b="1" dirty="0" smtClean="0"/>
              <a:t>ccessibility </a:t>
            </a:r>
            <a:r>
              <a:rPr lang="en-US" sz="3400" b="1" dirty="0"/>
              <a:t>r</a:t>
            </a:r>
            <a:r>
              <a:rPr lang="en-US" sz="3400" b="1" dirty="0" smtClean="0"/>
              <a:t>equirements</a:t>
            </a:r>
            <a:endParaRPr lang="en-US" sz="3400" b="1" dirty="0"/>
          </a:p>
          <a:p>
            <a:pPr indent="-285750">
              <a:lnSpc>
                <a:spcPct val="100000"/>
              </a:lnSpc>
              <a:buClr>
                <a:schemeClr val="dk1"/>
              </a:buClr>
            </a:pPr>
            <a:r>
              <a:rPr lang="en-US" sz="2900" dirty="0">
                <a:sym typeface="Arial"/>
              </a:rPr>
              <a:t>Trust but verify</a:t>
            </a:r>
          </a:p>
          <a:p>
            <a:pPr marL="0" indent="0">
              <a:lnSpc>
                <a:spcPct val="100000"/>
              </a:lnSpc>
              <a:spcBef>
                <a:spcPts val="900"/>
              </a:spcBef>
              <a:buClr>
                <a:schemeClr val="dk1"/>
              </a:buClr>
              <a:buSzPts val="1100"/>
              <a:buNone/>
            </a:pPr>
            <a:r>
              <a:rPr lang="en-US" sz="3200" b="1" dirty="0" smtClean="0"/>
              <a:t>Step </a:t>
            </a:r>
            <a:r>
              <a:rPr lang="en-US" sz="3200" b="1" dirty="0"/>
              <a:t>5: </a:t>
            </a:r>
            <a:r>
              <a:rPr lang="en-US" sz="3400" b="1" dirty="0"/>
              <a:t>V</a:t>
            </a:r>
            <a:r>
              <a:rPr lang="en-US" sz="3400" b="1" dirty="0" smtClean="0"/>
              <a:t>alidate</a:t>
            </a:r>
            <a:r>
              <a:rPr lang="en-US" sz="3200" b="1" dirty="0" smtClean="0"/>
              <a:t> compliance over time </a:t>
            </a:r>
          </a:p>
          <a:p>
            <a:pPr indent="-285750">
              <a:lnSpc>
                <a:spcPct val="100000"/>
              </a:lnSpc>
              <a:buClr>
                <a:schemeClr val="dk1"/>
              </a:buClr>
            </a:pPr>
            <a:r>
              <a:rPr lang="en-US" sz="2900" dirty="0" smtClean="0"/>
              <a:t>ICT must remain accessible throughout the contract period of performance </a:t>
            </a:r>
          </a:p>
          <a:p>
            <a:pPr marL="274320" indent="-285750">
              <a:lnSpc>
                <a:spcPct val="100000"/>
              </a:lnSpc>
              <a:buClr>
                <a:schemeClr val="dk1"/>
              </a:buClr>
            </a:pPr>
            <a:r>
              <a:rPr lang="en-US" sz="2900" dirty="0" smtClean="0"/>
              <a:t>As ICT solutions are updated, ensure updates meet Section 508 requirements originally established in the contract</a:t>
            </a:r>
          </a:p>
          <a:p>
            <a:pPr marL="214313" indent="-214313">
              <a:lnSpc>
                <a:spcPct val="100000"/>
              </a:lnSpc>
              <a:spcBef>
                <a:spcPts val="450"/>
              </a:spcBef>
              <a:buClr>
                <a:schemeClr val="dk1"/>
              </a:buClr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EE9D8-92CD-4694-BDB5-7F2BEF36439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032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403" y="281595"/>
            <a:ext cx="7380088" cy="712391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sym typeface="Arial"/>
              </a:rPr>
              <a:t>Existing Contracts/COTS Solutions </a:t>
            </a:r>
            <a:br>
              <a:rPr lang="en-US" sz="3600" b="1" dirty="0" smtClean="0">
                <a:sym typeface="Arial"/>
              </a:rPr>
            </a:br>
            <a:r>
              <a:rPr lang="en-US" sz="3600" b="1" dirty="0" smtClean="0">
                <a:sym typeface="Arial"/>
              </a:rPr>
              <a:t>(1 of 2)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700" y="1088582"/>
            <a:ext cx="8872300" cy="5544927"/>
          </a:xfrm>
        </p:spPr>
        <p:txBody>
          <a:bodyPr>
            <a:normAutofit fontScale="25000" lnSpcReduction="20000"/>
          </a:bodyPr>
          <a:lstStyle/>
          <a:p>
            <a:pPr marL="2286" indent="0">
              <a:lnSpc>
                <a:spcPct val="100000"/>
              </a:lnSpc>
              <a:buClr>
                <a:schemeClr val="dk1"/>
              </a:buClr>
              <a:buNone/>
            </a:pPr>
            <a:r>
              <a:rPr lang="en-US" sz="8800" b="1" dirty="0">
                <a:sym typeface="Arial"/>
              </a:rPr>
              <a:t>Step 1: Requiring </a:t>
            </a:r>
            <a:r>
              <a:rPr lang="en-US" sz="8800" b="1" dirty="0" smtClean="0">
                <a:sym typeface="Arial"/>
              </a:rPr>
              <a:t>Official </a:t>
            </a:r>
            <a:r>
              <a:rPr lang="en-US" sz="8800" b="1" dirty="0">
                <a:sym typeface="Arial"/>
              </a:rPr>
              <a:t>identifies specific product or service to be purchased and acquisition method </a:t>
            </a:r>
            <a:r>
              <a:rPr lang="en-US" sz="8800" b="1" dirty="0" smtClean="0">
                <a:sym typeface="Arial"/>
              </a:rPr>
              <a:t>(i.e. existing </a:t>
            </a:r>
            <a:r>
              <a:rPr lang="en-US" sz="8800" b="1" dirty="0">
                <a:sym typeface="Arial"/>
              </a:rPr>
              <a:t>contract vehicles or purchase </a:t>
            </a:r>
            <a:r>
              <a:rPr lang="en-US" sz="8800" b="1" dirty="0" smtClean="0">
                <a:sym typeface="Arial"/>
              </a:rPr>
              <a:t>cards)</a:t>
            </a:r>
            <a:endParaRPr lang="en-US" sz="8800" b="1" dirty="0">
              <a:sym typeface="Arial"/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None/>
            </a:pPr>
            <a:r>
              <a:rPr lang="en-US" sz="8000" dirty="0" smtClean="0">
                <a:sym typeface="Arial"/>
              </a:rPr>
              <a:t>Determine if one of the following Section 508 Exceptions applies. If YES, skip to Step 5; </a:t>
            </a:r>
            <a:r>
              <a:rPr lang="en-US" sz="8000" dirty="0">
                <a:sym typeface="Arial"/>
              </a:rPr>
              <a:t>if </a:t>
            </a:r>
            <a:r>
              <a:rPr lang="en-US" sz="8000" dirty="0" smtClean="0">
                <a:sym typeface="Arial"/>
              </a:rPr>
              <a:t>NO, </a:t>
            </a:r>
            <a:r>
              <a:rPr lang="en-US" sz="8000" dirty="0">
                <a:sym typeface="Arial"/>
              </a:rPr>
              <a:t>proceed to </a:t>
            </a:r>
            <a:r>
              <a:rPr lang="en-US" sz="8000" dirty="0" smtClean="0">
                <a:sym typeface="Arial"/>
              </a:rPr>
              <a:t>Step </a:t>
            </a:r>
            <a:r>
              <a:rPr lang="en-US" sz="8000" dirty="0">
                <a:sym typeface="Arial"/>
              </a:rPr>
              <a:t>2</a:t>
            </a:r>
          </a:p>
          <a:p>
            <a:pPr lvl="1"/>
            <a:r>
              <a:rPr lang="en-US" sz="8000" dirty="0"/>
              <a:t>E202.3 National Security Systems </a:t>
            </a:r>
          </a:p>
          <a:p>
            <a:pPr lvl="1"/>
            <a:r>
              <a:rPr lang="en-US" sz="8000" dirty="0"/>
              <a:t>E202.4 Federal Contracts</a:t>
            </a:r>
          </a:p>
          <a:p>
            <a:pPr lvl="1"/>
            <a:r>
              <a:rPr lang="en-US" sz="8000" dirty="0"/>
              <a:t>E202.5 ICT Functions Located in Maintenance or Monitoring Spaces  (status indicators and operable parts)</a:t>
            </a:r>
            <a:endParaRPr lang="en-US" sz="8000" dirty="0">
              <a:sym typeface="Arial"/>
            </a:endParaRPr>
          </a:p>
          <a:p>
            <a:pPr marL="2286" indent="0">
              <a:lnSpc>
                <a:spcPct val="100000"/>
              </a:lnSpc>
              <a:buClr>
                <a:schemeClr val="dk1"/>
              </a:buClr>
              <a:buNone/>
            </a:pPr>
            <a:r>
              <a:rPr lang="en-US" sz="8800" b="1" dirty="0">
                <a:sym typeface="Arial"/>
              </a:rPr>
              <a:t>Step 2: Obtain an Accessibility Conformance Report (ACR)</a:t>
            </a:r>
            <a:endParaRPr lang="en-US" sz="8800" dirty="0">
              <a:sym typeface="Arial"/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None/>
            </a:pPr>
            <a:r>
              <a:rPr lang="en-US" sz="8000" dirty="0">
                <a:sym typeface="Arial"/>
              </a:rPr>
              <a:t>Request ACR from </a:t>
            </a:r>
            <a:r>
              <a:rPr lang="en-US" sz="8000" dirty="0" smtClean="0">
                <a:sym typeface="Arial"/>
              </a:rPr>
              <a:t>product developer/vendor</a:t>
            </a:r>
            <a:endParaRPr lang="en-US" sz="8000" dirty="0">
              <a:sym typeface="Arial"/>
            </a:endParaRPr>
          </a:p>
          <a:p>
            <a:pPr lvl="1">
              <a:buClr>
                <a:schemeClr val="dk1"/>
              </a:buClr>
            </a:pPr>
            <a:r>
              <a:rPr lang="en-US" sz="8000" dirty="0">
                <a:sym typeface="Arial"/>
              </a:rPr>
              <a:t>ACR developed by Industry using the IT Industry Council’s Voluntary Product Accessibility Template (VPAT™) Version 2.x </a:t>
            </a:r>
          </a:p>
          <a:p>
            <a:pPr lvl="1">
              <a:buClr>
                <a:schemeClr val="dk1"/>
              </a:buClr>
            </a:pPr>
            <a:r>
              <a:rPr lang="en-US" sz="8000" dirty="0">
                <a:sym typeface="Arial"/>
              </a:rPr>
              <a:t>Government-wide Acquisition Contract (GWAC) NASA Solutions for Enterprise-Wide Procurement (SEWP) facilitates obtaining ACR from industry by requiring contract holders to provide ACR at time of quote upon request</a:t>
            </a:r>
          </a:p>
          <a:p>
            <a:pPr marL="2286" indent="0">
              <a:lnSpc>
                <a:spcPct val="100000"/>
              </a:lnSpc>
              <a:spcAft>
                <a:spcPts val="450"/>
              </a:spcAft>
              <a:buClr>
                <a:schemeClr val="dk1"/>
              </a:buClr>
              <a:buNone/>
            </a:pPr>
            <a:r>
              <a:rPr lang="en-US" sz="8800" b="1" dirty="0">
                <a:sym typeface="Arial"/>
              </a:rPr>
              <a:t>Step 3: Evaluate ACR to determine overall level of conformance </a:t>
            </a:r>
          </a:p>
          <a:p>
            <a:pPr lvl="1">
              <a:buClr>
                <a:schemeClr val="dk1"/>
              </a:buClr>
            </a:pPr>
            <a:r>
              <a:rPr lang="en-US" sz="8000" dirty="0">
                <a:sym typeface="Arial"/>
              </a:rPr>
              <a:t>Full Conformance = all applicable technical standards are met</a:t>
            </a:r>
          </a:p>
          <a:p>
            <a:pPr lvl="1">
              <a:buClr>
                <a:schemeClr val="dk1"/>
              </a:buClr>
            </a:pPr>
            <a:r>
              <a:rPr lang="en-US" sz="8000" dirty="0">
                <a:sym typeface="Arial"/>
              </a:rPr>
              <a:t>Partial Conformance = not all applicable standards are met</a:t>
            </a:r>
          </a:p>
          <a:p>
            <a:pPr lvl="1">
              <a:buClr>
                <a:schemeClr val="dk1"/>
              </a:buClr>
            </a:pPr>
            <a:r>
              <a:rPr lang="en-US" sz="8000" dirty="0">
                <a:sym typeface="Arial"/>
              </a:rPr>
              <a:t>Non-Conformance = most applicable standards are not met</a:t>
            </a:r>
          </a:p>
          <a:p>
            <a:pPr marL="2286" indent="0">
              <a:lnSpc>
                <a:spcPct val="100000"/>
              </a:lnSpc>
              <a:buClr>
                <a:schemeClr val="dk1"/>
              </a:buClr>
              <a:buNone/>
            </a:pPr>
            <a:endParaRPr lang="en-US" sz="8000" b="1" dirty="0">
              <a:sym typeface="Arial"/>
            </a:endParaRPr>
          </a:p>
          <a:p>
            <a:pPr marL="2286" indent="0">
              <a:lnSpc>
                <a:spcPct val="100000"/>
              </a:lnSpc>
              <a:buClr>
                <a:schemeClr val="dk1"/>
              </a:buClr>
              <a:buNone/>
            </a:pPr>
            <a:endParaRPr lang="en-US" sz="8000" dirty="0">
              <a:sym typeface="Arial"/>
            </a:endParaRPr>
          </a:p>
          <a:p>
            <a:pPr marL="2286" indent="0">
              <a:lnSpc>
                <a:spcPct val="100000"/>
              </a:lnSpc>
              <a:buClr>
                <a:schemeClr val="dk1"/>
              </a:buClr>
              <a:buNone/>
            </a:pPr>
            <a:endParaRPr lang="en-US" sz="5400" dirty="0"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EE9D8-92CD-4694-BDB5-7F2BEF36439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523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5423" y="204282"/>
            <a:ext cx="7200900" cy="71628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sym typeface="Arial"/>
              </a:rPr>
              <a:t>Existing Contracts/COTS </a:t>
            </a:r>
            <a:r>
              <a:rPr lang="en-US" sz="3600" b="1" dirty="0">
                <a:sym typeface="Arial"/>
              </a:rPr>
              <a:t>Solutions </a:t>
            </a:r>
            <a:r>
              <a:rPr lang="en-US" sz="3600" b="1" dirty="0" smtClean="0">
                <a:sym typeface="Arial"/>
              </a:rPr>
              <a:t/>
            </a:r>
            <a:br>
              <a:rPr lang="en-US" sz="3600" b="1" dirty="0" smtClean="0">
                <a:sym typeface="Arial"/>
              </a:rPr>
            </a:br>
            <a:r>
              <a:rPr lang="en-US" sz="3600" b="1" dirty="0" smtClean="0">
                <a:sym typeface="Arial"/>
              </a:rPr>
              <a:t>(2 of </a:t>
            </a:r>
            <a:r>
              <a:rPr lang="en-US" sz="3600" b="1" dirty="0">
                <a:sym typeface="Arial"/>
              </a:rPr>
              <a:t>2)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951314"/>
            <a:ext cx="8939048" cy="5906685"/>
          </a:xfrm>
        </p:spPr>
        <p:txBody>
          <a:bodyPr>
            <a:noAutofit/>
          </a:bodyPr>
          <a:lstStyle/>
          <a:p>
            <a:pPr marL="2286" indent="0">
              <a:lnSpc>
                <a:spcPct val="100000"/>
              </a:lnSpc>
              <a:buClr>
                <a:schemeClr val="dk1"/>
              </a:buClr>
              <a:buNone/>
            </a:pPr>
            <a:r>
              <a:rPr lang="en-US" sz="2200" b="1" dirty="0">
                <a:sym typeface="Arial"/>
              </a:rPr>
              <a:t>Step 4: If not “Full Conformance”, determine if more conformant alternatives are available</a:t>
            </a:r>
          </a:p>
          <a:p>
            <a:pPr marL="645319" lvl="1" indent="-301229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sz="2000" dirty="0">
                <a:sym typeface="Arial"/>
              </a:rPr>
              <a:t>Conduct Market Research for comparable products</a:t>
            </a:r>
          </a:p>
          <a:p>
            <a:pPr marL="645319" lvl="1" indent="-301229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sz="2000" dirty="0">
                <a:sym typeface="Arial"/>
              </a:rPr>
              <a:t>Review ACRs of comparable products if available</a:t>
            </a:r>
          </a:p>
          <a:p>
            <a:pPr marL="2286" indent="0">
              <a:lnSpc>
                <a:spcPct val="100000"/>
              </a:lnSpc>
              <a:buClr>
                <a:schemeClr val="dk1"/>
              </a:buClr>
              <a:buNone/>
            </a:pPr>
            <a:r>
              <a:rPr lang="en-US" sz="2200" b="1" dirty="0">
                <a:sym typeface="Arial"/>
              </a:rPr>
              <a:t>Step 5: Determine </a:t>
            </a:r>
            <a:r>
              <a:rPr lang="en-US" sz="2200" b="1" dirty="0" smtClean="0">
                <a:sym typeface="Arial"/>
              </a:rPr>
              <a:t>and document possible </a:t>
            </a:r>
            <a:r>
              <a:rPr lang="en-US" sz="2200" b="1" dirty="0">
                <a:sym typeface="Arial"/>
              </a:rPr>
              <a:t>exceptions*</a:t>
            </a:r>
          </a:p>
          <a:p>
            <a:pPr marL="512064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E202.3 National Security Systems </a:t>
            </a:r>
          </a:p>
          <a:p>
            <a:pPr marL="512064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E202.4 Federal Contracts</a:t>
            </a:r>
          </a:p>
          <a:p>
            <a:pPr marL="512064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E202.5 ICT Functions Located in Maintenance or Monitoring Spaces  (status indicators and operable parts)</a:t>
            </a:r>
          </a:p>
          <a:p>
            <a:pPr marL="512064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E202.6 </a:t>
            </a:r>
            <a:r>
              <a:rPr lang="en-US" sz="2000" dirty="0"/>
              <a:t>Undue Burden</a:t>
            </a:r>
          </a:p>
          <a:p>
            <a:pPr marL="512064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E202.6 Fundamental Alteration</a:t>
            </a:r>
          </a:p>
          <a:p>
            <a:pPr marL="512064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E202.7 Best </a:t>
            </a:r>
            <a:r>
              <a:rPr lang="en-US" sz="2000" dirty="0" smtClean="0"/>
              <a:t>Meets</a:t>
            </a:r>
          </a:p>
          <a:p>
            <a:pPr marL="512064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sz="2000" dirty="0" smtClean="0">
                <a:sym typeface="Arial"/>
              </a:rPr>
              <a:t>Develop </a:t>
            </a:r>
            <a:r>
              <a:rPr lang="en-US" sz="2000" dirty="0">
                <a:sym typeface="Arial"/>
              </a:rPr>
              <a:t>Exception documentation as required</a:t>
            </a:r>
          </a:p>
          <a:p>
            <a:pPr marL="2286" indent="0">
              <a:lnSpc>
                <a:spcPct val="100000"/>
              </a:lnSpc>
              <a:buClr>
                <a:schemeClr val="dk1"/>
              </a:buClr>
              <a:buNone/>
            </a:pPr>
            <a:r>
              <a:rPr lang="en-US" sz="2200" b="1" dirty="0" smtClean="0">
                <a:sym typeface="Arial"/>
              </a:rPr>
              <a:t>Step </a:t>
            </a:r>
            <a:r>
              <a:rPr lang="en-US" sz="2200" b="1" dirty="0">
                <a:sym typeface="Arial"/>
              </a:rPr>
              <a:t>6: </a:t>
            </a:r>
            <a:r>
              <a:rPr lang="en-US" sz="2200" b="1" dirty="0" smtClean="0">
                <a:sym typeface="Arial"/>
              </a:rPr>
              <a:t>Purchase product, and provide access </a:t>
            </a:r>
            <a:r>
              <a:rPr lang="en-US" sz="2200" b="1" dirty="0">
                <a:sym typeface="Arial"/>
              </a:rPr>
              <a:t>to and use of information and data by an alternative </a:t>
            </a:r>
            <a:r>
              <a:rPr lang="en-US" sz="2200" b="1" dirty="0" smtClean="0">
                <a:sym typeface="Arial"/>
              </a:rPr>
              <a:t>means for those who need it</a:t>
            </a:r>
            <a:endParaRPr lang="en-US" sz="2200" b="1" dirty="0"/>
          </a:p>
          <a:p>
            <a:pPr marL="2286" indent="0">
              <a:lnSpc>
                <a:spcPct val="100000"/>
              </a:lnSpc>
              <a:buClr>
                <a:schemeClr val="dk1"/>
              </a:buClr>
              <a:buNone/>
            </a:pPr>
            <a:r>
              <a:rPr lang="en-US" sz="2200" b="1" dirty="0"/>
              <a:t>* </a:t>
            </a:r>
            <a:r>
              <a:rPr lang="en-US" sz="2200" b="1" i="1" dirty="0"/>
              <a:t>NOTE: Applicability of exceptions is never determined by </a:t>
            </a:r>
            <a:r>
              <a:rPr lang="en-US" sz="2200" b="1" i="1" dirty="0" smtClean="0"/>
              <a:t>Industry </a:t>
            </a:r>
            <a:r>
              <a:rPr lang="en-US" sz="2200" b="1" i="1" dirty="0"/>
              <a:t>- only by government</a:t>
            </a:r>
          </a:p>
          <a:p>
            <a:pPr marL="2286" indent="0">
              <a:lnSpc>
                <a:spcPct val="100000"/>
              </a:lnSpc>
              <a:buClr>
                <a:schemeClr val="dk1"/>
              </a:buClr>
              <a:buNone/>
            </a:pPr>
            <a:endParaRPr lang="en-US" sz="1800" dirty="0"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EE9D8-92CD-4694-BDB5-7F2BEF36439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25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195" y="200938"/>
            <a:ext cx="7200900" cy="6477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Best </a:t>
            </a:r>
            <a:r>
              <a:rPr lang="en-US" sz="3600" b="1" dirty="0" smtClean="0"/>
              <a:t>Practices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526" y="1087701"/>
            <a:ext cx="8750204" cy="570321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dk1"/>
              </a:buClr>
            </a:pPr>
            <a:r>
              <a:rPr lang="en-US" sz="2400" dirty="0"/>
              <a:t>Identifying accessibility requirements early in the acquisition lifecycle prevents costly rework </a:t>
            </a:r>
          </a:p>
          <a:p>
            <a:pPr>
              <a:lnSpc>
                <a:spcPct val="100000"/>
              </a:lnSpc>
              <a:buClr>
                <a:schemeClr val="dk1"/>
              </a:buClr>
            </a:pPr>
            <a:r>
              <a:rPr lang="en-US" sz="2400" dirty="0" smtClean="0"/>
              <a:t>Collaboration </a:t>
            </a:r>
            <a:r>
              <a:rPr lang="en-US" sz="2400" dirty="0"/>
              <a:t>among Office of Chief Information Officer/Section 508 Program Managers, acquisition experts, customers, and </a:t>
            </a:r>
            <a:r>
              <a:rPr lang="en-US" sz="2400" dirty="0" smtClean="0"/>
              <a:t>Industry </a:t>
            </a:r>
            <a:r>
              <a:rPr lang="en-US" sz="2400" dirty="0"/>
              <a:t>yields </a:t>
            </a:r>
            <a:r>
              <a:rPr lang="en-US" sz="2400" dirty="0" smtClean="0"/>
              <a:t>more accessible ICT </a:t>
            </a:r>
          </a:p>
          <a:p>
            <a:pPr>
              <a:lnSpc>
                <a:spcPct val="100000"/>
              </a:lnSpc>
              <a:buClr>
                <a:schemeClr val="dk1"/>
              </a:buClr>
            </a:pPr>
            <a:r>
              <a:rPr lang="en-US" sz="2400" dirty="0" smtClean="0"/>
              <a:t>Obtaining </a:t>
            </a:r>
            <a:r>
              <a:rPr lang="en-US" sz="2400" dirty="0"/>
              <a:t>Accessibility Conformance Reports (ACR) from </a:t>
            </a:r>
            <a:r>
              <a:rPr lang="en-US" sz="2400" dirty="0" smtClean="0"/>
              <a:t>Industry is critical to ensure accessible ICT is being purchased</a:t>
            </a:r>
            <a:endParaRPr lang="en-US" sz="2400" dirty="0"/>
          </a:p>
          <a:p>
            <a:pPr lvl="1">
              <a:lnSpc>
                <a:spcPct val="100000"/>
              </a:lnSpc>
              <a:buClr>
                <a:schemeClr val="dk1"/>
              </a:buClr>
            </a:pPr>
            <a:r>
              <a:rPr lang="en-US" sz="2000" dirty="0"/>
              <a:t>Inform </a:t>
            </a:r>
            <a:r>
              <a:rPr lang="en-US" sz="2000" dirty="0" smtClean="0"/>
              <a:t>Industry </a:t>
            </a:r>
            <a:r>
              <a:rPr lang="en-US" sz="2000" dirty="0"/>
              <a:t>that government requires ACRs and evaluates proposals </a:t>
            </a:r>
            <a:r>
              <a:rPr lang="en-US" sz="2000" dirty="0" smtClean="0"/>
              <a:t>and products for </a:t>
            </a:r>
            <a:r>
              <a:rPr lang="en-US" sz="2000" dirty="0"/>
              <a:t>Section 508 </a:t>
            </a:r>
            <a:r>
              <a:rPr lang="en-US" sz="2000" dirty="0" smtClean="0"/>
              <a:t>compliance</a:t>
            </a:r>
          </a:p>
          <a:p>
            <a:pPr lvl="1">
              <a:lnSpc>
                <a:spcPct val="100000"/>
              </a:lnSpc>
              <a:buClr>
                <a:schemeClr val="dk1"/>
              </a:buClr>
            </a:pPr>
            <a:r>
              <a:rPr lang="en-US" sz="2000" dirty="0" smtClean="0"/>
              <a:t>Review ACRs to promote acquisition of the most accessible IT</a:t>
            </a:r>
          </a:p>
          <a:p>
            <a:pPr lvl="1">
              <a:lnSpc>
                <a:spcPct val="100000"/>
              </a:lnSpc>
              <a:buClr>
                <a:schemeClr val="dk1"/>
              </a:buClr>
            </a:pPr>
            <a:r>
              <a:rPr lang="en-US" sz="2000" dirty="0" smtClean="0"/>
              <a:t>Share NASA’s Demystifying Section 508 Guide with Industry to promote the development of ACRs</a:t>
            </a:r>
          </a:p>
          <a:p>
            <a:pPr>
              <a:buClr>
                <a:schemeClr val="dk1"/>
              </a:buClr>
            </a:pPr>
            <a:r>
              <a:rPr lang="en-US" sz="2400" dirty="0" smtClean="0"/>
              <a:t>Use </a:t>
            </a:r>
            <a:r>
              <a:rPr lang="en-US" sz="2400" dirty="0"/>
              <a:t>GWAC </a:t>
            </a:r>
            <a:r>
              <a:rPr lang="en-US" sz="2400" dirty="0" smtClean="0"/>
              <a:t>vehicles, such as NASA SEWP, </a:t>
            </a:r>
            <a:r>
              <a:rPr lang="en-US" sz="2400" dirty="0"/>
              <a:t>that facilitate obtaining </a:t>
            </a:r>
            <a:r>
              <a:rPr lang="en-US" sz="2400" dirty="0" smtClean="0"/>
              <a:t>ACRs at time of quote</a:t>
            </a:r>
            <a:endParaRPr lang="en-US" sz="2400" dirty="0"/>
          </a:p>
          <a:p>
            <a:pPr marL="0" indent="0">
              <a:lnSpc>
                <a:spcPct val="100000"/>
              </a:lnSpc>
              <a:buClr>
                <a:schemeClr val="dk1"/>
              </a:buClr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EE9D8-92CD-4694-BDB5-7F2BEF36439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961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D1E2BB92CBC144967077C2021A537D" ma:contentTypeVersion="10" ma:contentTypeDescription="Create a new document." ma:contentTypeScope="" ma:versionID="28aec864d55bf9927c0b551227fe69b7">
  <xsd:schema xmlns:xsd="http://www.w3.org/2001/XMLSchema" xmlns:xs="http://www.w3.org/2001/XMLSchema" xmlns:p="http://schemas.microsoft.com/office/2006/metadata/properties" xmlns:ns3="c852713b-0caa-4ac0-ba75-048f00e27b76" xmlns:ns4="a3f7648c-ef34-4383-9913-3e4132c38d7f" targetNamespace="http://schemas.microsoft.com/office/2006/metadata/properties" ma:root="true" ma:fieldsID="a1848b36532d6fc561432a1573e5ff84" ns3:_="" ns4:_="">
    <xsd:import namespace="c852713b-0caa-4ac0-ba75-048f00e27b76"/>
    <xsd:import namespace="a3f7648c-ef34-4383-9913-3e4132c38d7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52713b-0caa-4ac0-ba75-048f00e27b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f7648c-ef34-4383-9913-3e4132c38d7f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DD74E69-2943-40BF-82AD-214C22E02274}">
  <ds:schemaRefs>
    <ds:schemaRef ds:uri="http://schemas.microsoft.com/office/2006/metadata/properties"/>
    <ds:schemaRef ds:uri="c852713b-0caa-4ac0-ba75-048f00e27b76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purl.org/dc/elements/1.1/"/>
    <ds:schemaRef ds:uri="http://schemas.microsoft.com/office/infopath/2007/PartnerControls"/>
    <ds:schemaRef ds:uri="http://purl.org/dc/dcmitype/"/>
    <ds:schemaRef ds:uri="a3f7648c-ef34-4383-9913-3e4132c38d7f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D66F1F-5EE6-4A86-83CE-D8814E5AAAD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8ED4CB-D33F-4622-9848-53D0D4384A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52713b-0caa-4ac0-ba75-048f00e27b76"/>
    <ds:schemaRef ds:uri="a3f7648c-ef34-4383-9913-3e4132c38d7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1256</TotalTime>
  <Words>1225</Words>
  <Application>Microsoft Office PowerPoint</Application>
  <PresentationFormat>On-screen Show (4:3)</PresentationFormat>
  <Paragraphs>126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 Section 508 IT Accessibility  Through The Acquisition Lifecycle  June 14, 2022</vt:lpstr>
      <vt:lpstr>Agenda</vt:lpstr>
      <vt:lpstr>Section 508 Introduction</vt:lpstr>
      <vt:lpstr>Why Section 508 Matters</vt:lpstr>
      <vt:lpstr>Acquisition Overview</vt:lpstr>
      <vt:lpstr>New Contracts</vt:lpstr>
      <vt:lpstr>Existing Contracts/COTS Solutions  (1 of 2)</vt:lpstr>
      <vt:lpstr>Existing Contracts/COTS Solutions  (2 of 2)</vt:lpstr>
      <vt:lpstr>Best Practices</vt:lpstr>
      <vt:lpstr>Resources </vt:lpstr>
      <vt:lpstr>Ending slide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betsy.sirk-1@nasa.gov</dc:creator>
  <cp:lastModifiedBy>Haileselassie, Antonio O. (GSFC-703.H)[KBR]</cp:lastModifiedBy>
  <cp:revision>109</cp:revision>
  <dcterms:created xsi:type="dcterms:W3CDTF">2014-06-30T16:46:26Z</dcterms:created>
  <dcterms:modified xsi:type="dcterms:W3CDTF">2022-06-13T16:48:40Z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0x0101002BD1E2BB92CBC144967077C2021A537D</vt:lpwstr>
  </property>
</Properties>
</file>