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1" r:id="rId5"/>
    <p:sldMasterId id="2147483658" r:id="rId6"/>
  </p:sldMasterIdLst>
  <p:notesMasterIdLst>
    <p:notesMasterId r:id="rId23"/>
  </p:notesMasterIdLst>
  <p:sldIdLst>
    <p:sldId id="256" r:id="rId7"/>
    <p:sldId id="257" r:id="rId8"/>
    <p:sldId id="268" r:id="rId9"/>
    <p:sldId id="258" r:id="rId10"/>
    <p:sldId id="259" r:id="rId11"/>
    <p:sldId id="260" r:id="rId12"/>
    <p:sldId id="261" r:id="rId13"/>
    <p:sldId id="262" r:id="rId14"/>
    <p:sldId id="263" r:id="rId15"/>
    <p:sldId id="264" r:id="rId16"/>
    <p:sldId id="265" r:id="rId17"/>
    <p:sldId id="266" r:id="rId18"/>
    <p:sldId id="269" r:id="rId19"/>
    <p:sldId id="270" r:id="rId20"/>
    <p:sldId id="271" r:id="rId21"/>
    <p:sldId id="267" r:id="rId22"/>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9" autoAdjust="0"/>
    <p:restoredTop sz="95332" autoAdjust="0"/>
  </p:normalViewPr>
  <p:slideViewPr>
    <p:cSldViewPr snapToGrid="0">
      <p:cViewPr varScale="1">
        <p:scale>
          <a:sx n="108" d="100"/>
          <a:sy n="108" d="100"/>
        </p:scale>
        <p:origin x="1061" y="86"/>
      </p:cViewPr>
      <p:guideLst>
        <p:guide orient="horz" pos="2160"/>
        <p:guide pos="3840"/>
      </p:guideLst>
    </p:cSldViewPr>
  </p:slideViewPr>
  <p:outlineViewPr>
    <p:cViewPr>
      <p:scale>
        <a:sx n="33" d="100"/>
        <a:sy n="33" d="100"/>
      </p:scale>
      <p:origin x="0" y="-3322"/>
    </p:cViewPr>
  </p:outlin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0967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16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577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830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2774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8636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48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90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666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44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29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79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679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71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dirty="0"/>
              <a:t>Click to edit Master text styles</a:t>
            </a:r>
          </a:p>
        </p:txBody>
      </p:sp>
      <p:sp>
        <p:nvSpPr>
          <p:cNvPr id="18" name="Google Shape;18;p4"/>
          <p:cNvSpPr txBox="1">
            <a:spLocks noGrp="1"/>
          </p:cNvSpPr>
          <p:nvPr>
            <p:ph type="body" idx="2"/>
          </p:nvPr>
        </p:nvSpPr>
        <p:spPr>
          <a:xfrm>
            <a:off x="533400" y="3124200"/>
            <a:ext cx="531704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Clr>
                <a:schemeClr val="lt1"/>
              </a:buClr>
              <a:buSzPts val="3200"/>
              <a:buNone/>
            </a:pPr>
            <a:endParaRPr lang="en-US" sz="3200" dirty="0"/>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508001" y="2553101"/>
            <a:ext cx="11165841" cy="22474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5000" b="1" i="0" u="none" strike="noStrike" cap="none">
                <a:solidFill>
                  <a:srgbClr val="006197"/>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sp>
        <p:nvSpPr>
          <p:cNvPr id="78" name="Google Shape;78;p14"/>
          <p:cNvSpPr txBox="1">
            <a:spLocks noGrp="1"/>
          </p:cNvSpPr>
          <p:nvPr>
            <p:ph type="sldNum" idx="12"/>
          </p:nvPr>
        </p:nvSpPr>
        <p:spPr>
          <a:xfrm>
            <a:off x="11582399" y="6477000"/>
            <a:ext cx="152401" cy="21336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3">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2023 / General Services Administration / Federal Deposit Insurance Corporation / Department of Veterans Affairs / U.S. Access Board / Federal CIO Council</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7" name="Google Shape;98;p2" descr="&quot; &quot;"/>
          <p:cNvSpPr txBox="1">
            <a:spLocks/>
          </p:cNvSpPr>
          <p:nvPr userDrawn="1"/>
        </p:nvSpPr>
        <p:spPr>
          <a:xfrm>
            <a:off x="11333692" y="6492240"/>
            <a:ext cx="268817" cy="182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z="800" smtClean="0">
                <a:solidFill>
                  <a:srgbClr val="006197"/>
                </a:solidFill>
              </a:rPr>
              <a:pPr algn="r"/>
              <a:t>‹#›</a:t>
            </a:fld>
            <a:endParaRPr lang="en-US" sz="800" dirty="0">
              <a:solidFill>
                <a:srgbClr val="006197"/>
              </a:solidFill>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grpSp>
        <p:nvGrpSpPr>
          <p:cNvPr id="70" name="Google Shape;70;p13"/>
          <p:cNvGrpSpPr/>
          <p:nvPr/>
        </p:nvGrpSpPr>
        <p:grpSpPr>
          <a:xfrm>
            <a:off x="0" y="0"/>
            <a:ext cx="12188377" cy="177800"/>
            <a:chOff x="0" y="0"/>
            <a:chExt cx="9141282" cy="285750"/>
          </a:xfrm>
        </p:grpSpPr>
        <p:sp>
          <p:nvSpPr>
            <p:cNvPr id="71" name="Google Shape;71;p13"/>
            <p:cNvSpPr/>
            <p:nvPr/>
          </p:nvSpPr>
          <p:spPr>
            <a:xfrm>
              <a:off x="0" y="0"/>
              <a:ext cx="3200400" cy="285750"/>
            </a:xfrm>
            <a:prstGeom prst="rect">
              <a:avLst/>
            </a:prstGeom>
            <a:solidFill>
              <a:srgbClr val="0061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 name="Google Shape;72;p13"/>
            <p:cNvSpPr/>
            <p:nvPr/>
          </p:nvSpPr>
          <p:spPr>
            <a:xfrm>
              <a:off x="3225114" y="0"/>
              <a:ext cx="5916168" cy="28575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cxnSp>
        <p:nvCxnSpPr>
          <p:cNvPr id="73" name="Google Shape;73;p13" descr="graphic line"/>
          <p:cNvCxnSpPr/>
          <p:nvPr/>
        </p:nvCxnSpPr>
        <p:spPr>
          <a:xfrm>
            <a:off x="460248" y="6400800"/>
            <a:ext cx="11274552" cy="0"/>
          </a:xfrm>
          <a:prstGeom prst="straightConnector1">
            <a:avLst/>
          </a:prstGeom>
          <a:noFill/>
          <a:ln w="9525" cap="flat" cmpd="sng">
            <a:solidFill>
              <a:srgbClr val="A5A5A5"/>
            </a:solidFill>
            <a:prstDash val="solid"/>
            <a:round/>
            <a:headEnd type="none" w="med" len="med"/>
            <a:tailEnd type="none" w="med" len="med"/>
          </a:ln>
        </p:spPr>
      </p:cxnSp>
      <p:sp>
        <p:nvSpPr>
          <p:cNvPr id="74" name="Google Shape;74;p13"/>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3"/>
          <p:cNvSpPr/>
          <p:nvPr/>
        </p:nvSpPr>
        <p:spPr>
          <a:xfrm>
            <a:off x="457200" y="6492240"/>
            <a:ext cx="10409464"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2023 / General Services Administration / Federal Deposit Insurance Corporation / Department of Veterans Affairs / U.S. Access Board / Federal CIO Council</a:t>
            </a: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ssa.gov/accessibility/andi/help/instal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section508.gov/test/web-software/andi-training-video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ccessibilityinsights.io/docs/windows/overvie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ccessibilityinsights.io/docs/windows/reference/faq/"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ictbaseline.access-board.gov/"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dhs.gov/sites/default/files/publications/trusted_tester_test_process_v5_0_aug_16_2019.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dhs.gov/508-test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domscientific.com/products/software/jaw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nvaccess.org/downloa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demos/bad/after/hom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w3.org/WAI/demos/bad/before/home.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dhs.gov/publication/web-accessibility-toolba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section508.gov/test/web-software/andi-training-videos/color-contrast-analyz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Google Shape;88;p1"/>
          <p:cNvSpPr txBox="1">
            <a:spLocks noGrp="1"/>
          </p:cNvSpPr>
          <p:nvPr>
            <p:ph type="body" idx="1"/>
          </p:nvPr>
        </p:nvSpPr>
        <p:spPr>
          <a:xfrm>
            <a:off x="533400" y="1359306"/>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Beyond Compliance: Building a Culture of Digital Accessibility</a:t>
            </a:r>
          </a:p>
        </p:txBody>
      </p:sp>
      <p:sp>
        <p:nvSpPr>
          <p:cNvPr id="89" name="Google Shape;89;p1"/>
          <p:cNvSpPr txBox="1">
            <a:spLocks noGrp="1"/>
          </p:cNvSpPr>
          <p:nvPr>
            <p:ph type="body" idx="2"/>
          </p:nvPr>
        </p:nvSpPr>
        <p:spPr>
          <a:xfrm>
            <a:off x="533401" y="3124200"/>
            <a:ext cx="5337048"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November 7-9, 2023</a:t>
            </a:r>
            <a:endParaRPr sz="2800" dirty="0"/>
          </a:p>
        </p:txBody>
      </p:sp>
      <p:pic>
        <p:nvPicPr>
          <p:cNvPr id="3" name="GSA" descr="GSA Starmark logo">
            <a:extLst>
              <a:ext uri="{FF2B5EF4-FFF2-40B4-BE49-F238E27FC236}">
                <a16:creationId xmlns:a16="http://schemas.microsoft.com/office/drawing/2014/main" id="{29117E04-F918-CE4A-3958-D8BA5432AA8C}"/>
              </a:ext>
            </a:extLst>
          </p:cNvPr>
          <p:cNvPicPr preferRelativeResize="0"/>
          <p:nvPr/>
        </p:nvPicPr>
        <p:blipFill rotWithShape="1">
          <a:blip r:embed="rId3">
            <a:alphaModFix/>
          </a:blip>
          <a:srcRect/>
          <a:stretch/>
        </p:blipFill>
        <p:spPr>
          <a:xfrm>
            <a:off x="5961330" y="3121502"/>
            <a:ext cx="914400" cy="914400"/>
          </a:xfrm>
          <a:prstGeom prst="rect">
            <a:avLst/>
          </a:prstGeom>
          <a:noFill/>
          <a:ln>
            <a:noFill/>
          </a:ln>
        </p:spPr>
      </p:pic>
      <p:pic>
        <p:nvPicPr>
          <p:cNvPr id="5" name="FDIC" descr="Logo of the Federal Deposit Insurance Corporation (FDIC)">
            <a:extLst>
              <a:ext uri="{FF2B5EF4-FFF2-40B4-BE49-F238E27FC236}">
                <a16:creationId xmlns:a16="http://schemas.microsoft.com/office/drawing/2014/main" id="{FCB1931B-A09A-F05B-92CF-A4C045F7DDE3}"/>
              </a:ext>
            </a:extLst>
          </p:cNvPr>
          <p:cNvPicPr>
            <a:picLocks noChangeAspect="1"/>
          </p:cNvPicPr>
          <p:nvPr/>
        </p:nvPicPr>
        <p:blipFill>
          <a:blip r:embed="rId4"/>
          <a:stretch>
            <a:fillRect/>
          </a:stretch>
        </p:blipFill>
        <p:spPr>
          <a:xfrm>
            <a:off x="6986614" y="3233175"/>
            <a:ext cx="1704758" cy="691053"/>
          </a:xfrm>
          <a:prstGeom prst="rect">
            <a:avLst/>
          </a:prstGeom>
        </p:spPr>
      </p:pic>
      <p:pic>
        <p:nvPicPr>
          <p:cNvPr id="6" name="VA" descr="Seal of the Department of Veterans Affairs">
            <a:extLst>
              <a:ext uri="{FF2B5EF4-FFF2-40B4-BE49-F238E27FC236}">
                <a16:creationId xmlns:a16="http://schemas.microsoft.com/office/drawing/2014/main" id="{E9F6275C-ACDF-04CC-B8CC-BDED9292DE98}"/>
              </a:ext>
            </a:extLst>
          </p:cNvPr>
          <p:cNvPicPr>
            <a:picLocks noChangeAspect="1"/>
          </p:cNvPicPr>
          <p:nvPr/>
        </p:nvPicPr>
        <p:blipFill>
          <a:blip r:embed="rId5"/>
          <a:stretch>
            <a:fillRect/>
          </a:stretch>
        </p:blipFill>
        <p:spPr>
          <a:xfrm>
            <a:off x="8798882" y="3098881"/>
            <a:ext cx="965037" cy="965037"/>
          </a:xfrm>
          <a:prstGeom prst="rect">
            <a:avLst/>
          </a:prstGeom>
        </p:spPr>
      </p:pic>
      <p:pic>
        <p:nvPicPr>
          <p:cNvPr id="7" name="USAB" descr="Seal of the United States Access Board">
            <a:extLst>
              <a:ext uri="{FF2B5EF4-FFF2-40B4-BE49-F238E27FC236}">
                <a16:creationId xmlns:a16="http://schemas.microsoft.com/office/drawing/2014/main" id="{BAD25E63-D68A-E245-0562-3150365FC668}"/>
              </a:ext>
            </a:extLst>
          </p:cNvPr>
          <p:cNvPicPr>
            <a:picLocks noChangeAspect="1"/>
          </p:cNvPicPr>
          <p:nvPr/>
        </p:nvPicPr>
        <p:blipFill>
          <a:blip r:embed="rId6"/>
          <a:stretch>
            <a:fillRect/>
          </a:stretch>
        </p:blipFill>
        <p:spPr>
          <a:xfrm>
            <a:off x="9871429" y="3121502"/>
            <a:ext cx="914400" cy="914400"/>
          </a:xfrm>
          <a:prstGeom prst="rect">
            <a:avLst/>
          </a:prstGeom>
        </p:spPr>
      </p:pic>
      <p:pic>
        <p:nvPicPr>
          <p:cNvPr id="4" name="CIOC" descr="Seal of the CIO Council">
            <a:extLst>
              <a:ext uri="{FF2B5EF4-FFF2-40B4-BE49-F238E27FC236}">
                <a16:creationId xmlns:a16="http://schemas.microsoft.com/office/drawing/2014/main" id="{39011A92-3AA5-B9A9-EC9C-98E76820B8BE}"/>
              </a:ext>
            </a:extLst>
          </p:cNvPr>
          <p:cNvPicPr preferRelativeResize="0"/>
          <p:nvPr/>
        </p:nvPicPr>
        <p:blipFill rotWithShape="1">
          <a:blip r:embed="rId7">
            <a:alphaModFix/>
          </a:blip>
          <a:srcRect/>
          <a:stretch/>
        </p:blipFill>
        <p:spPr>
          <a:xfrm>
            <a:off x="10893339" y="3092364"/>
            <a:ext cx="979610" cy="978070"/>
          </a:xfrm>
          <a:prstGeom prst="rect">
            <a:avLst/>
          </a:prstGeom>
          <a:noFill/>
          <a:ln>
            <a:noFill/>
          </a:ln>
        </p:spPr>
      </p:pic>
      <p:sp>
        <p:nvSpPr>
          <p:cNvPr id="91" name="Google Shape;91;p1"/>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Testing Tools and Ease of Access</a:t>
            </a:r>
            <a:endParaRPr dirty="0"/>
          </a:p>
        </p:txBody>
      </p:sp>
      <p:sp>
        <p:nvSpPr>
          <p:cNvPr id="90" name="Google Shape;90;p1"/>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November 7,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734800" cy="544744"/>
          </a:xfrm>
          <a:prstGeom prst="rect">
            <a:avLst/>
          </a:prstGeom>
          <a:noFill/>
          <a:ln>
            <a:noFill/>
          </a:ln>
        </p:spPr>
        <p:txBody>
          <a:bodyPr spcFirstLastPara="1" wrap="square" lIns="0" tIns="45700" rIns="0" bIns="0" anchor="t" anchorCtr="0">
            <a:spAutoFit/>
          </a:bodyPr>
          <a:lstStyle/>
          <a:p>
            <a:r>
              <a:rPr lang="en-US" sz="3600" dirty="0"/>
              <a:t>ANDI (Accessible Name &amp; Description Inspector)​</a:t>
            </a:r>
            <a:endParaRPr sz="3600" dirty="0"/>
          </a:p>
        </p:txBody>
      </p:sp>
      <p:sp>
        <p:nvSpPr>
          <p:cNvPr id="97" name="Google Shape;97;p2"/>
          <p:cNvSpPr txBox="1">
            <a:spLocks noGrp="1"/>
          </p:cNvSpPr>
          <p:nvPr>
            <p:ph type="body" idx="1"/>
          </p:nvPr>
        </p:nvSpPr>
        <p:spPr>
          <a:xfrm>
            <a:off x="378822" y="1328057"/>
            <a:ext cx="11578047" cy="4937760"/>
          </a:xfrm>
          <a:prstGeom prst="rect">
            <a:avLst/>
          </a:prstGeom>
          <a:noFill/>
          <a:ln>
            <a:noFill/>
          </a:ln>
        </p:spPr>
        <p:txBody>
          <a:bodyPr spcFirstLastPara="1" wrap="square" lIns="91425" tIns="45700" rIns="91425" bIns="45700" anchor="t" anchorCtr="0">
            <a:noAutofit/>
          </a:bodyPr>
          <a:lstStyle/>
          <a:p>
            <a:pPr marL="342900" indent="-342900" fontAlgn="base">
              <a:buFont typeface="Wingdings" panose="05000000000000000000" pitchFamily="2" charset="2"/>
              <a:buChar char="Ø"/>
            </a:pPr>
            <a:r>
              <a:rPr lang="en-US" sz="2000" dirty="0">
                <a:latin typeface="+mn-lt"/>
              </a:rPr>
              <a:t>ANDI (Accessible Name &amp; Description Inspector) is a free tool to test web content for accessibility.​</a:t>
            </a:r>
          </a:p>
          <a:p>
            <a:pPr marL="342900" indent="-342900" fontAlgn="base">
              <a:buFont typeface="Wingdings" panose="05000000000000000000" pitchFamily="2" charset="2"/>
              <a:buChar char="Ø"/>
            </a:pPr>
            <a:r>
              <a:rPr lang="en-US" sz="2000" dirty="0">
                <a:latin typeface="+mn-lt"/>
              </a:rPr>
              <a:t>ANDI is a "</a:t>
            </a:r>
            <a:r>
              <a:rPr lang="en-US" sz="2000" dirty="0" err="1">
                <a:latin typeface="+mn-lt"/>
              </a:rPr>
              <a:t>favelet</a:t>
            </a:r>
            <a:r>
              <a:rPr lang="en-US" sz="2000" dirty="0">
                <a:latin typeface="+mn-lt"/>
              </a:rPr>
              <a:t>" or "</a:t>
            </a:r>
            <a:r>
              <a:rPr lang="en-US" sz="2000" dirty="0" err="1">
                <a:latin typeface="+mn-lt"/>
              </a:rPr>
              <a:t>bookmarklet</a:t>
            </a:r>
            <a:r>
              <a:rPr lang="en-US" sz="2000" dirty="0">
                <a:latin typeface="+mn-lt"/>
              </a:rPr>
              <a:t>" that will:​</a:t>
            </a:r>
          </a:p>
          <a:p>
            <a:pPr marL="342900" indent="-342900" fontAlgn="base">
              <a:buFont typeface="Wingdings" panose="05000000000000000000" pitchFamily="2" charset="2"/>
              <a:buChar char="Ø"/>
            </a:pPr>
            <a:r>
              <a:rPr lang="en-US" sz="2000" dirty="0">
                <a:latin typeface="+mn-lt"/>
              </a:rPr>
              <a:t>Provide automated detection of accessibility issues​</a:t>
            </a:r>
          </a:p>
          <a:p>
            <a:pPr marL="342900" indent="-342900" fontAlgn="base">
              <a:buFont typeface="Wingdings" panose="05000000000000000000" pitchFamily="2" charset="2"/>
              <a:buChar char="Ø"/>
            </a:pPr>
            <a:r>
              <a:rPr lang="en-US" sz="2000" dirty="0">
                <a:latin typeface="+mn-lt"/>
              </a:rPr>
              <a:t>Reveal what a screen reader should say for interactive elements​</a:t>
            </a:r>
          </a:p>
          <a:p>
            <a:pPr marL="342900" indent="-342900" fontAlgn="base">
              <a:buFont typeface="Wingdings" panose="05000000000000000000" pitchFamily="2" charset="2"/>
              <a:buChar char="Ø"/>
            </a:pPr>
            <a:r>
              <a:rPr lang="en-US" sz="2000" dirty="0">
                <a:latin typeface="+mn-lt"/>
              </a:rPr>
              <a:t>Give practical suggestions to improve accessibility and check 508 compliance​</a:t>
            </a:r>
          </a:p>
          <a:p>
            <a:pPr marL="50800" indent="0" fontAlgn="base">
              <a:buNone/>
            </a:pPr>
            <a:r>
              <a:rPr lang="en-US" sz="2000" dirty="0">
                <a:latin typeface="+mn-lt"/>
              </a:rPr>
              <a:t>​</a:t>
            </a:r>
          </a:p>
          <a:p>
            <a:pPr marL="50800" indent="0" fontAlgn="base">
              <a:buNone/>
            </a:pPr>
            <a:r>
              <a:rPr lang="en-US" sz="2000" dirty="0"/>
              <a:t>For instructions on adding the current version of ANDI to your browser, visit the </a:t>
            </a:r>
            <a:r>
              <a:rPr lang="en-US" sz="2000" u="sng" dirty="0">
                <a:hlinkClick r:id="rId3"/>
              </a:rPr>
              <a:t>ANDI Installation Instructions</a:t>
            </a:r>
            <a:r>
              <a:rPr lang="en-US" sz="2000" dirty="0"/>
              <a:t> page on the Social Security Administration (SSA.gov website).​</a:t>
            </a:r>
          </a:p>
          <a:p>
            <a:pPr marL="50800" indent="0" fontAlgn="base">
              <a:buNone/>
            </a:pPr>
            <a:r>
              <a:rPr lang="en-US" sz="2000" dirty="0"/>
              <a:t> ​</a:t>
            </a:r>
          </a:p>
          <a:p>
            <a:pPr marL="50800" indent="0" fontAlgn="base">
              <a:buNone/>
            </a:pPr>
            <a:r>
              <a:rPr lang="en-US" sz="2000" dirty="0"/>
              <a:t>To view a series videos to explain and demonstrate how to use the Accessible Name &amp; Description Inspector (ANDI) testing tool, visit the site below:​</a:t>
            </a:r>
          </a:p>
          <a:p>
            <a:pPr marL="50800" indent="0" fontAlgn="base">
              <a:buNone/>
            </a:pPr>
            <a:r>
              <a:rPr lang="en-US" sz="2000" u="sng" dirty="0">
                <a:hlinkClick r:id="rId4"/>
              </a:rPr>
              <a:t>https://www.section508.gov/test/web-software/andi-training-videos</a:t>
            </a:r>
            <a:endParaRPr lang="en-US" sz="2000" dirty="0"/>
          </a:p>
          <a:p>
            <a:endParaRPr lang="en-US" sz="2000" dirty="0"/>
          </a:p>
        </p:txBody>
      </p:sp>
    </p:spTree>
    <p:extLst>
      <p:ext uri="{BB962C8B-B14F-4D97-AF65-F5344CB8AC3E}">
        <p14:creationId xmlns:p14="http://schemas.microsoft.com/office/powerpoint/2010/main" val="428585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734800" cy="877143"/>
          </a:xfrm>
          <a:prstGeom prst="rect">
            <a:avLst/>
          </a:prstGeom>
          <a:noFill/>
          <a:ln>
            <a:noFill/>
          </a:ln>
        </p:spPr>
        <p:txBody>
          <a:bodyPr spcFirstLastPara="1" wrap="square" lIns="0" tIns="45700" rIns="0" bIns="0" anchor="t" anchorCtr="0">
            <a:spAutoFit/>
          </a:bodyPr>
          <a:lstStyle/>
          <a:p>
            <a:r>
              <a:rPr lang="en-US" sz="3600" dirty="0"/>
              <a:t>ANDI Screenshot</a:t>
            </a:r>
            <a:r>
              <a:rPr lang="en-US" sz="2800" dirty="0"/>
              <a:t>​</a:t>
            </a:r>
            <a:br>
              <a:rPr lang="en-US" sz="2400" dirty="0"/>
            </a:br>
            <a:endParaRPr sz="2400" dirty="0"/>
          </a:p>
        </p:txBody>
      </p:sp>
      <p:pic>
        <p:nvPicPr>
          <p:cNvPr id="4" name="Picture 3" descr="ANDI example screenshot showing unlabeled links. "/>
          <p:cNvPicPr>
            <a:picLocks noChangeAspect="1"/>
          </p:cNvPicPr>
          <p:nvPr/>
        </p:nvPicPr>
        <p:blipFill>
          <a:blip r:embed="rId3"/>
          <a:stretch>
            <a:fillRect/>
          </a:stretch>
        </p:blipFill>
        <p:spPr>
          <a:xfrm>
            <a:off x="809897" y="1194548"/>
            <a:ext cx="10508040" cy="5094162"/>
          </a:xfrm>
          <a:prstGeom prst="rect">
            <a:avLst/>
          </a:prstGeom>
        </p:spPr>
      </p:pic>
    </p:spTree>
    <p:extLst>
      <p:ext uri="{BB962C8B-B14F-4D97-AF65-F5344CB8AC3E}">
        <p14:creationId xmlns:p14="http://schemas.microsoft.com/office/powerpoint/2010/main" val="53355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734800" cy="544744"/>
          </a:xfrm>
          <a:prstGeom prst="rect">
            <a:avLst/>
          </a:prstGeom>
          <a:noFill/>
          <a:ln>
            <a:noFill/>
          </a:ln>
        </p:spPr>
        <p:txBody>
          <a:bodyPr spcFirstLastPara="1" wrap="square" lIns="0" tIns="45700" rIns="0" bIns="0" anchor="t" anchorCtr="0">
            <a:spAutoFit/>
          </a:bodyPr>
          <a:lstStyle/>
          <a:p>
            <a:r>
              <a:rPr lang="en-US" sz="3600" dirty="0">
                <a:latin typeface="Merriweather"/>
              </a:rPr>
              <a:t>Microsoft​ Accessibility Insights for Windows</a:t>
            </a:r>
            <a:endParaRPr sz="3600" dirty="0"/>
          </a:p>
        </p:txBody>
      </p:sp>
      <p:sp>
        <p:nvSpPr>
          <p:cNvPr id="97" name="Google Shape;97;p2"/>
          <p:cNvSpPr txBox="1">
            <a:spLocks noGrp="1"/>
          </p:cNvSpPr>
          <p:nvPr>
            <p:ph type="body" idx="1"/>
          </p:nvPr>
        </p:nvSpPr>
        <p:spPr>
          <a:xfrm>
            <a:off x="365761" y="1208314"/>
            <a:ext cx="11369040" cy="4937760"/>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Ø"/>
            </a:pPr>
            <a:r>
              <a:rPr lang="en-US" sz="2000" dirty="0"/>
              <a:t>Accessibility Insights for Windows is a free tool to test websites, apps, software programs and documents for accessibility.</a:t>
            </a:r>
          </a:p>
          <a:p>
            <a:pPr marL="342900" indent="-342900">
              <a:spcBef>
                <a:spcPts val="600"/>
              </a:spcBef>
              <a:spcAft>
                <a:spcPts val="600"/>
              </a:spcAft>
              <a:buFont typeface="Wingdings" panose="05000000000000000000" pitchFamily="2" charset="2"/>
              <a:buChar char="Ø"/>
            </a:pPr>
            <a:r>
              <a:rPr lang="en-US" sz="2000" dirty="0"/>
              <a:t>Accessibility Insights is a standalone tool that supports:</a:t>
            </a:r>
          </a:p>
          <a:p>
            <a:pPr marL="857250" lvl="1" indent="-400050">
              <a:spcBef>
                <a:spcPts val="400"/>
              </a:spcBef>
              <a:spcAft>
                <a:spcPts val="400"/>
              </a:spcAft>
              <a:buFont typeface="Arial" panose="020B0604020202020204" pitchFamily="34" charset="0"/>
              <a:buChar char="•"/>
            </a:pPr>
            <a:r>
              <a:rPr lang="en-US" sz="1800" dirty="0"/>
              <a:t>Live Inspect lets users verify UI automation properties by hovering or focusing on elements.</a:t>
            </a:r>
          </a:p>
          <a:p>
            <a:pPr marL="857250" lvl="1" indent="-400050">
              <a:spcBef>
                <a:spcPts val="400"/>
              </a:spcBef>
              <a:spcAft>
                <a:spcPts val="400"/>
              </a:spcAft>
              <a:buFont typeface="Arial" panose="020B0604020202020204" pitchFamily="34" charset="0"/>
              <a:buChar char="•"/>
            </a:pPr>
            <a:r>
              <a:rPr lang="en-US" sz="1800" dirty="0" err="1"/>
              <a:t>FastPass</a:t>
            </a:r>
            <a:r>
              <a:rPr lang="en-US" sz="1800" dirty="0"/>
              <a:t> is a lightweight scan that helps users identify accessibility issues in less than five minutes.</a:t>
            </a:r>
          </a:p>
          <a:p>
            <a:pPr marL="1314450" lvl="2" indent="-400050">
              <a:spcBef>
                <a:spcPts val="400"/>
              </a:spcBef>
              <a:spcAft>
                <a:spcPts val="400"/>
              </a:spcAft>
              <a:buFont typeface="Courier New" panose="02070309020205020404" pitchFamily="49" charset="0"/>
              <a:buChar char="o"/>
            </a:pPr>
            <a:r>
              <a:rPr lang="en-US" sz="1600" dirty="0"/>
              <a:t>Provides guidance on how to fix issues according to Section 508 and WCAG Guidelines.</a:t>
            </a:r>
          </a:p>
          <a:p>
            <a:pPr marL="857250" lvl="1" indent="-400050">
              <a:spcBef>
                <a:spcPts val="400"/>
              </a:spcBef>
              <a:spcAft>
                <a:spcPts val="400"/>
              </a:spcAft>
              <a:buFont typeface="Arial" panose="020B0604020202020204" pitchFamily="34" charset="0"/>
              <a:buChar char="•"/>
            </a:pPr>
            <a:r>
              <a:rPr lang="en-US" sz="1800" dirty="0"/>
              <a:t>Troubleshooting allows you to diagnose and fix specific accessibility issues.</a:t>
            </a:r>
          </a:p>
          <a:p>
            <a:pPr marL="857250" lvl="1" indent="-400050">
              <a:spcBef>
                <a:spcPts val="400"/>
              </a:spcBef>
              <a:spcAft>
                <a:spcPts val="400"/>
              </a:spcAft>
              <a:buFont typeface="Arial" panose="020B0604020202020204" pitchFamily="34" charset="0"/>
              <a:buChar char="•"/>
            </a:pPr>
            <a:r>
              <a:rPr lang="en-US" sz="1800" dirty="0"/>
              <a:t>Use the built-in contrast checker to identify contrast issues.</a:t>
            </a:r>
          </a:p>
          <a:p>
            <a:pPr marL="520700" lvl="1" indent="0">
              <a:spcBef>
                <a:spcPts val="400"/>
              </a:spcBef>
              <a:spcAft>
                <a:spcPts val="400"/>
              </a:spcAft>
              <a:buNone/>
            </a:pPr>
            <a:endParaRPr lang="en-US" sz="1000" dirty="0"/>
          </a:p>
          <a:p>
            <a:pPr marL="50800" indent="0">
              <a:spcBef>
                <a:spcPts val="400"/>
              </a:spcBef>
              <a:spcAft>
                <a:spcPts val="400"/>
              </a:spcAft>
              <a:buNone/>
            </a:pPr>
            <a:r>
              <a:rPr lang="en-US" sz="2000" dirty="0"/>
              <a:t>For instructions on adding Microsoft Accessibility Insights for Windows to your laptop/desktop, visit the </a:t>
            </a:r>
            <a:r>
              <a:rPr lang="en-US" sz="2000" dirty="0">
                <a:hlinkClick r:id="rId3"/>
              </a:rPr>
              <a:t>Microsoft Accessibility Insights Installation Instructions </a:t>
            </a:r>
            <a:r>
              <a:rPr lang="en-US" sz="2000" dirty="0"/>
              <a:t>page on the Microsoft Accessibility Insights (https://accessibilityinsights.io/)</a:t>
            </a:r>
          </a:p>
          <a:p>
            <a:endParaRPr lang="en-US" sz="2000" dirty="0"/>
          </a:p>
        </p:txBody>
      </p:sp>
    </p:spTree>
    <p:extLst>
      <p:ext uri="{BB962C8B-B14F-4D97-AF65-F5344CB8AC3E}">
        <p14:creationId xmlns:p14="http://schemas.microsoft.com/office/powerpoint/2010/main" val="214861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734800" cy="544744"/>
          </a:xfrm>
          <a:prstGeom prst="rect">
            <a:avLst/>
          </a:prstGeom>
          <a:noFill/>
          <a:ln>
            <a:noFill/>
          </a:ln>
        </p:spPr>
        <p:txBody>
          <a:bodyPr spcFirstLastPara="1" wrap="square" lIns="0" tIns="45700" rIns="0" bIns="0" anchor="t" anchorCtr="0">
            <a:spAutoFit/>
          </a:bodyPr>
          <a:lstStyle/>
          <a:p>
            <a:r>
              <a:rPr lang="en-US" sz="3600" dirty="0">
                <a:latin typeface="Merriweather"/>
              </a:rPr>
              <a:t>Microsoft​ Accessibility Insights Tool</a:t>
            </a:r>
            <a:endParaRPr sz="2400" dirty="0"/>
          </a:p>
        </p:txBody>
      </p:sp>
      <p:pic>
        <p:nvPicPr>
          <p:cNvPr id="5" name="Content Placeholder 5" descr="Microsoft Accessibility Insights Tool Example: Highlighting a combo box.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58037"/>
            <a:ext cx="7044265" cy="3673113"/>
          </a:xfrm>
          <a:prstGeom prst="rect">
            <a:avLst/>
          </a:prstGeom>
          <a:noFill/>
          <a:ln>
            <a:noFill/>
          </a:ln>
        </p:spPr>
      </p:pic>
      <p:pic>
        <p:nvPicPr>
          <p:cNvPr id="6" name="Picture 5" descr="Accessibility Insights and Microsoft logo. "/>
          <p:cNvPicPr>
            <a:picLocks noChangeAspect="1"/>
          </p:cNvPicPr>
          <p:nvPr/>
        </p:nvPicPr>
        <p:blipFill rotWithShape="1">
          <a:blip r:embed="rId4"/>
          <a:srcRect t="10672" b="9436"/>
          <a:stretch/>
        </p:blipFill>
        <p:spPr>
          <a:xfrm>
            <a:off x="457200" y="5090418"/>
            <a:ext cx="5035732" cy="905934"/>
          </a:xfrm>
          <a:prstGeom prst="rect">
            <a:avLst/>
          </a:prstGeom>
        </p:spPr>
      </p:pic>
      <p:sp>
        <p:nvSpPr>
          <p:cNvPr id="7" name="Rectangle 6"/>
          <p:cNvSpPr/>
          <p:nvPr/>
        </p:nvSpPr>
        <p:spPr>
          <a:xfrm>
            <a:off x="7856860" y="1358037"/>
            <a:ext cx="4127436" cy="1323439"/>
          </a:xfrm>
          <a:prstGeom prst="rect">
            <a:avLst/>
          </a:prstGeom>
        </p:spPr>
        <p:txBody>
          <a:bodyPr wrap="square">
            <a:spAutoFit/>
          </a:bodyPr>
          <a:lstStyle/>
          <a:p>
            <a:r>
              <a:rPr lang="en-US" sz="2000" b="1" dirty="0">
                <a:solidFill>
                  <a:srgbClr val="006197"/>
                </a:solidFill>
              </a:rPr>
              <a:t>Work Station Requirements</a:t>
            </a:r>
          </a:p>
          <a:p>
            <a:pPr marL="285750" indent="-285750">
              <a:buFont typeface="Arial" panose="020B0604020202020204" pitchFamily="34" charset="0"/>
              <a:buChar char="•"/>
            </a:pPr>
            <a:r>
              <a:rPr lang="en-US" sz="2000" dirty="0">
                <a:solidFill>
                  <a:srgbClr val="006197"/>
                </a:solidFill>
              </a:rPr>
              <a:t>This desktop app runs on Windows computers.</a:t>
            </a:r>
          </a:p>
          <a:p>
            <a:pPr marL="285750" indent="-285750">
              <a:buFont typeface="Arial" panose="020B0604020202020204" pitchFamily="34" charset="0"/>
              <a:buChar char="•"/>
            </a:pPr>
            <a:r>
              <a:rPr lang="en-US" sz="2000" dirty="0">
                <a:solidFill>
                  <a:srgbClr val="006197"/>
                </a:solidFill>
              </a:rPr>
              <a:t>Windows 10 Versions or higher. </a:t>
            </a:r>
          </a:p>
        </p:txBody>
      </p:sp>
      <p:sp>
        <p:nvSpPr>
          <p:cNvPr id="8" name="TextBox 7"/>
          <p:cNvSpPr txBox="1"/>
          <p:nvPr/>
        </p:nvSpPr>
        <p:spPr>
          <a:xfrm>
            <a:off x="7856860" y="2768804"/>
            <a:ext cx="3886200" cy="1000274"/>
          </a:xfrm>
          <a:prstGeom prst="rect">
            <a:avLst/>
          </a:prstGeom>
          <a:noFill/>
        </p:spPr>
        <p:txBody>
          <a:bodyPr wrap="square" rtlCol="0">
            <a:spAutoFit/>
          </a:bodyPr>
          <a:lstStyle/>
          <a:p>
            <a:r>
              <a:rPr lang="en-US" sz="1600" b="1" dirty="0">
                <a:solidFill>
                  <a:srgbClr val="006197"/>
                </a:solidFill>
              </a:rPr>
              <a:t>For Reference:</a:t>
            </a:r>
          </a:p>
          <a:p>
            <a:r>
              <a:rPr lang="en-US" sz="1600" dirty="0">
                <a:solidFill>
                  <a:srgbClr val="006197"/>
                </a:solidFill>
                <a:hlinkClick r:id="rId5"/>
              </a:rPr>
              <a:t>https://accessibilityinsights.io/docs/windows/reference/faq/</a:t>
            </a:r>
            <a:endParaRPr lang="en-US" sz="1600" dirty="0">
              <a:solidFill>
                <a:srgbClr val="006197"/>
              </a:solidFill>
            </a:endParaRPr>
          </a:p>
          <a:p>
            <a:endParaRPr lang="en-US" sz="1100" dirty="0"/>
          </a:p>
        </p:txBody>
      </p:sp>
    </p:spTree>
    <p:extLst>
      <p:ext uri="{BB962C8B-B14F-4D97-AF65-F5344CB8AC3E}">
        <p14:creationId xmlns:p14="http://schemas.microsoft.com/office/powerpoint/2010/main" val="261414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734800" cy="544744"/>
          </a:xfrm>
          <a:prstGeom prst="rect">
            <a:avLst/>
          </a:prstGeom>
          <a:noFill/>
          <a:ln>
            <a:noFill/>
          </a:ln>
        </p:spPr>
        <p:txBody>
          <a:bodyPr spcFirstLastPara="1" wrap="square" lIns="0" tIns="45700" rIns="0" bIns="0" anchor="t" anchorCtr="0">
            <a:spAutoFit/>
          </a:bodyPr>
          <a:lstStyle/>
          <a:p>
            <a:r>
              <a:rPr lang="en-US" sz="3600" dirty="0">
                <a:latin typeface="Source Sans Pro" panose="020B0503030403020204" pitchFamily="34" charset="0"/>
                <a:ea typeface="Source Sans Pro" panose="020B0503030403020204" pitchFamily="34" charset="0"/>
              </a:rPr>
              <a:t>Common Web Accessibility Issues</a:t>
            </a:r>
            <a:endParaRPr sz="3600" dirty="0"/>
          </a:p>
        </p:txBody>
      </p:sp>
      <p:sp>
        <p:nvSpPr>
          <p:cNvPr id="6" name="Content Placeholder 5"/>
          <p:cNvSpPr txBox="1">
            <a:spLocks/>
          </p:cNvSpPr>
          <p:nvPr/>
        </p:nvSpPr>
        <p:spPr>
          <a:xfrm>
            <a:off x="838203" y="1540043"/>
            <a:ext cx="5169692" cy="4636920"/>
          </a:xfrm>
          <a:prstGeom prst="rect">
            <a:avLst/>
          </a:prstGeom>
          <a:noFill/>
          <a:ln>
            <a:noFill/>
          </a:ln>
        </p:spPr>
        <p:txBody>
          <a:bodyPr spcFirstLastPara="1" wrap="square" lIns="91425" tIns="45700" rIns="91425" bIns="45700" numCol="1"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pPr marL="50800" indent="0">
              <a:spcBef>
                <a:spcPts val="600"/>
              </a:spcBef>
              <a:spcAft>
                <a:spcPts val="600"/>
              </a:spcAft>
              <a:buNone/>
            </a:pPr>
            <a:r>
              <a:rPr lang="en-US" sz="2000" b="1" dirty="0"/>
              <a:t>Common Issues: </a:t>
            </a:r>
          </a:p>
          <a:p>
            <a:pPr marL="342900" indent="-342900">
              <a:spcBef>
                <a:spcPts val="600"/>
              </a:spcBef>
              <a:spcAft>
                <a:spcPts val="600"/>
              </a:spcAft>
              <a:buFont typeface="Arial" panose="020B0604020202020204" pitchFamily="34" charset="0"/>
              <a:buChar char="•"/>
            </a:pPr>
            <a:r>
              <a:rPr lang="en-US" sz="2000" dirty="0"/>
              <a:t>Poor Keyboard Navigation </a:t>
            </a:r>
          </a:p>
          <a:p>
            <a:pPr marL="342900" indent="-342900">
              <a:spcBef>
                <a:spcPts val="600"/>
              </a:spcBef>
              <a:spcAft>
                <a:spcPts val="600"/>
              </a:spcAft>
              <a:buFont typeface="Arial" panose="020B0604020202020204" pitchFamily="34" charset="0"/>
              <a:buChar char="•"/>
            </a:pPr>
            <a:r>
              <a:rPr lang="en-US" sz="2000" dirty="0"/>
              <a:t>Inappropriate Alternative Text on Images </a:t>
            </a:r>
          </a:p>
          <a:p>
            <a:pPr marL="342900" indent="-342900">
              <a:spcBef>
                <a:spcPts val="600"/>
              </a:spcBef>
              <a:spcAft>
                <a:spcPts val="600"/>
              </a:spcAft>
              <a:buFont typeface="Arial" panose="020B0604020202020204" pitchFamily="34" charset="0"/>
              <a:buChar char="•"/>
            </a:pPr>
            <a:r>
              <a:rPr lang="en-US" sz="2000" dirty="0"/>
              <a:t>Using Non-descriptive Links/Buttons</a:t>
            </a:r>
          </a:p>
          <a:p>
            <a:pPr marL="342900" indent="-342900">
              <a:spcBef>
                <a:spcPts val="600"/>
              </a:spcBef>
              <a:spcAft>
                <a:spcPts val="600"/>
              </a:spcAft>
              <a:buFont typeface="Arial" panose="020B0604020202020204" pitchFamily="34" charset="0"/>
              <a:buChar char="•"/>
            </a:pPr>
            <a:r>
              <a:rPr lang="en-US" sz="2000" dirty="0"/>
              <a:t>Heading Hierarchy &amp; List Structure</a:t>
            </a:r>
          </a:p>
          <a:p>
            <a:pPr marL="342900" indent="-342900">
              <a:spcBef>
                <a:spcPts val="600"/>
              </a:spcBef>
              <a:spcAft>
                <a:spcPts val="600"/>
              </a:spcAft>
              <a:buFont typeface="Arial" panose="020B0604020202020204" pitchFamily="34" charset="0"/>
              <a:buChar char="•"/>
            </a:pPr>
            <a:r>
              <a:rPr lang="en-US" sz="2000" dirty="0"/>
              <a:t>​Poor Contrast Text </a:t>
            </a:r>
          </a:p>
          <a:p>
            <a:pPr marL="342900" indent="-342900">
              <a:spcBef>
                <a:spcPts val="600"/>
              </a:spcBef>
              <a:spcAft>
                <a:spcPts val="600"/>
              </a:spcAft>
              <a:buFont typeface="Arial" panose="020B0604020202020204" pitchFamily="34" charset="0"/>
              <a:buChar char="•"/>
            </a:pPr>
            <a:r>
              <a:rPr lang="en-US" sz="2000" dirty="0"/>
              <a:t>Failure to Specify Language</a:t>
            </a:r>
          </a:p>
          <a:p>
            <a:pPr marL="342900" indent="-342900">
              <a:spcBef>
                <a:spcPts val="600"/>
              </a:spcBef>
              <a:spcAft>
                <a:spcPts val="600"/>
              </a:spcAft>
              <a:buFont typeface="Arial" panose="020B0604020202020204" pitchFamily="34" charset="0"/>
              <a:buChar char="•"/>
            </a:pPr>
            <a:r>
              <a:rPr lang="en-US" sz="2000" dirty="0"/>
              <a:t>Time-Outs Cannot Be Controlled</a:t>
            </a:r>
            <a:endParaRPr lang="en-US" sz="1400" dirty="0"/>
          </a:p>
          <a:p>
            <a:pPr fontAlgn="base"/>
            <a:endParaRPr lang="en-US" sz="1400" dirty="0"/>
          </a:p>
          <a:p>
            <a:endParaRPr lang="en-US" dirty="0"/>
          </a:p>
        </p:txBody>
      </p:sp>
      <p:sp>
        <p:nvSpPr>
          <p:cNvPr id="7" name="Content Placeholder 5"/>
          <p:cNvSpPr txBox="1">
            <a:spLocks/>
          </p:cNvSpPr>
          <p:nvPr/>
        </p:nvSpPr>
        <p:spPr>
          <a:xfrm>
            <a:off x="6202769" y="1540043"/>
            <a:ext cx="4898619" cy="4636920"/>
          </a:xfrm>
          <a:prstGeom prst="rect">
            <a:avLst/>
          </a:prstGeom>
        </p:spPr>
        <p:txBody>
          <a:bodyPr vert="horz" lIns="91440" tIns="45720" rIns="91440" bIns="45720" numCol="1" rtlCol="0">
            <a:normAutofit/>
          </a:bodyPr>
          <a:lstStyle>
            <a:lvl1pPr marL="0" indent="0" algn="l" defTabSz="914377" rtl="0" eaLnBrk="1" latinLnBrk="0" hangingPunct="1">
              <a:lnSpc>
                <a:spcPct val="90000"/>
              </a:lnSpc>
              <a:spcBef>
                <a:spcPts val="1000"/>
              </a:spcBef>
              <a:buFont typeface="Arial" panose="020B0604020202020204" pitchFamily="34" charset="0"/>
              <a:buNone/>
              <a:defRPr sz="2400" b="0" i="0" kern="1200" baseline="0">
                <a:solidFill>
                  <a:schemeClr val="tx1"/>
                </a:solidFill>
                <a:latin typeface="Source Sans Pro" panose="020B0503030403020204" pitchFamily="34" charset="0"/>
                <a:ea typeface="Source Sans Pro" panose="020B0503030403020204" pitchFamily="34" charset="0"/>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pPr>
            <a:r>
              <a:rPr lang="en-US" sz="2000" b="1" dirty="0">
                <a:solidFill>
                  <a:srgbClr val="006197"/>
                </a:solidFill>
              </a:rPr>
              <a:t>Additional information: </a:t>
            </a:r>
          </a:p>
          <a:p>
            <a:pPr marL="342900" indent="-342900">
              <a:lnSpc>
                <a:spcPct val="100000"/>
              </a:lnSpc>
              <a:spcBef>
                <a:spcPts val="600"/>
              </a:spcBef>
              <a:spcAft>
                <a:spcPts val="600"/>
              </a:spcAft>
              <a:buFont typeface="Arial" panose="020B0604020202020204" pitchFamily="34" charset="0"/>
              <a:buChar char="•"/>
            </a:pPr>
            <a:r>
              <a:rPr lang="en-US" sz="2000" dirty="0">
                <a:solidFill>
                  <a:srgbClr val="006197"/>
                </a:solidFill>
              </a:rPr>
              <a:t>ICT Testing Baseline for web establishes the minimum tests for Section 508 conformance to be included in test methodologies for web content.</a:t>
            </a:r>
          </a:p>
          <a:p>
            <a:pPr marL="342900" indent="-342900">
              <a:lnSpc>
                <a:spcPct val="100000"/>
              </a:lnSpc>
              <a:spcBef>
                <a:spcPts val="600"/>
              </a:spcBef>
              <a:spcAft>
                <a:spcPts val="600"/>
              </a:spcAft>
              <a:buFont typeface="Arial" panose="020B0604020202020204" pitchFamily="34" charset="0"/>
              <a:buChar char="•"/>
            </a:pPr>
            <a:r>
              <a:rPr lang="en-US" sz="2000" dirty="0">
                <a:solidFill>
                  <a:srgbClr val="006197"/>
                </a:solidFill>
              </a:rPr>
              <a:t>GSA</a:t>
            </a:r>
            <a:r>
              <a:rPr lang="en-US" sz="2000" dirty="0"/>
              <a:t> </a:t>
            </a:r>
            <a:r>
              <a:rPr lang="en-US" sz="2000" dirty="0">
                <a:hlinkClick r:id="rId3"/>
              </a:rPr>
              <a:t>Section 508 ICT Testing Baseline for Web</a:t>
            </a:r>
            <a:endParaRPr lang="en-US" sz="2000" dirty="0"/>
          </a:p>
          <a:p>
            <a:pPr marL="342900" indent="-342900">
              <a:lnSpc>
                <a:spcPct val="100000"/>
              </a:lnSpc>
              <a:spcBef>
                <a:spcPts val="600"/>
              </a:spcBef>
              <a:spcAft>
                <a:spcPts val="600"/>
              </a:spcAft>
              <a:buFont typeface="Arial" panose="020B0604020202020204" pitchFamily="34" charset="0"/>
              <a:buChar char="•"/>
            </a:pPr>
            <a:r>
              <a:rPr lang="en-US" sz="2000" dirty="0">
                <a:solidFill>
                  <a:srgbClr val="006197"/>
                </a:solidFill>
              </a:rPr>
              <a:t>DHS</a:t>
            </a:r>
            <a:r>
              <a:rPr lang="en-US" sz="2000" dirty="0"/>
              <a:t> </a:t>
            </a:r>
            <a:r>
              <a:rPr lang="en-US" sz="2000" dirty="0">
                <a:hlinkClick r:id="rId4"/>
              </a:rPr>
              <a:t>Trusted Tester Section 508 Conformance Test Process for Web</a:t>
            </a:r>
            <a:endParaRPr lang="en-US" sz="2000" dirty="0"/>
          </a:p>
        </p:txBody>
      </p:sp>
    </p:spTree>
    <p:extLst>
      <p:ext uri="{BB962C8B-B14F-4D97-AF65-F5344CB8AC3E}">
        <p14:creationId xmlns:p14="http://schemas.microsoft.com/office/powerpoint/2010/main" val="59628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95796" y="259665"/>
            <a:ext cx="12139749" cy="517044"/>
          </a:xfrm>
          <a:prstGeom prst="rect">
            <a:avLst/>
          </a:prstGeom>
          <a:noFill/>
          <a:ln>
            <a:noFill/>
          </a:ln>
        </p:spPr>
        <p:txBody>
          <a:bodyPr spcFirstLastPara="1" wrap="square" lIns="0" tIns="45700" rIns="0" bIns="0" anchor="t" anchorCtr="0">
            <a:spAutoFit/>
          </a:bodyPr>
          <a:lstStyle/>
          <a:p>
            <a:r>
              <a:rPr lang="en-US" sz="3400" dirty="0">
                <a:latin typeface="+mj-lt"/>
                <a:ea typeface="Source Sans Pro" panose="020B0503030403020204" pitchFamily="34" charset="0"/>
              </a:rPr>
              <a:t>Department of Homeland Security Trusted Tester Program</a:t>
            </a:r>
            <a:endParaRPr sz="3400" dirty="0">
              <a:latin typeface="+mj-lt"/>
            </a:endParaRPr>
          </a:p>
        </p:txBody>
      </p:sp>
      <p:sp>
        <p:nvSpPr>
          <p:cNvPr id="97" name="Google Shape;97;p2"/>
          <p:cNvSpPr txBox="1">
            <a:spLocks noGrp="1"/>
          </p:cNvSpPr>
          <p:nvPr>
            <p:ph type="body" idx="1"/>
          </p:nvPr>
        </p:nvSpPr>
        <p:spPr>
          <a:xfrm>
            <a:off x="365761" y="1173478"/>
            <a:ext cx="6897188" cy="4937760"/>
          </a:xfrm>
          <a:prstGeom prst="rect">
            <a:avLst/>
          </a:prstGeom>
          <a:noFill/>
          <a:ln>
            <a:noFill/>
          </a:ln>
        </p:spPr>
        <p:txBody>
          <a:bodyPr spcFirstLastPara="1" wrap="square" lIns="91425" tIns="45700" rIns="91425" bIns="45700" anchor="t" anchorCtr="0">
            <a:noAutofit/>
          </a:bodyPr>
          <a:lstStyle/>
          <a:p>
            <a:pPr marL="0" lvl="0" indent="0" defTabSz="914377">
              <a:lnSpc>
                <a:spcPct val="90000"/>
              </a:lnSpc>
              <a:spcBef>
                <a:spcPts val="1000"/>
              </a:spcBef>
              <a:buClrTx/>
              <a:buSzTx/>
              <a:buNone/>
            </a:pPr>
            <a:r>
              <a:rPr lang="en-US" sz="2000" kern="1200" dirty="0">
                <a:latin typeface="+mn-lt"/>
                <a:ea typeface="Source Sans Pro" panose="020B0503030403020204" pitchFamily="34" charset="0"/>
                <a:cs typeface="+mn-cs"/>
              </a:rPr>
              <a:t>Section 508 Certified Trusted Tester Program is a strategic solution with a three-pronged approach:</a:t>
            </a:r>
          </a:p>
          <a:p>
            <a:pPr marL="0" lvl="0" indent="0" defTabSz="914377">
              <a:lnSpc>
                <a:spcPct val="90000"/>
              </a:lnSpc>
              <a:spcBef>
                <a:spcPts val="1000"/>
              </a:spcBef>
              <a:buClrTx/>
              <a:buSzTx/>
              <a:buNone/>
            </a:pPr>
            <a:endParaRPr lang="en-US" sz="2000" kern="1200" dirty="0">
              <a:latin typeface="+mn-lt"/>
              <a:ea typeface="Source Sans Pro" panose="020B0503030403020204" pitchFamily="34" charset="0"/>
              <a:cs typeface="+mn-cs"/>
            </a:endParaRPr>
          </a:p>
          <a:p>
            <a:pPr marL="602456" lvl="1" indent="-342900" defTabSz="914377">
              <a:lnSpc>
                <a:spcPct val="90000"/>
              </a:lnSpc>
              <a:spcBef>
                <a:spcPts val="500"/>
              </a:spcBef>
              <a:buClrTx/>
              <a:buSzTx/>
              <a:buFont typeface="+mj-lt"/>
              <a:buAutoNum type="arabicPeriod"/>
            </a:pPr>
            <a:r>
              <a:rPr lang="en-US" sz="2000" kern="1200" dirty="0">
                <a:latin typeface="+mn-lt"/>
                <a:ea typeface="Source Sans Pro" panose="020B0503030403020204" pitchFamily="34" charset="0"/>
                <a:cs typeface="+mn-cs"/>
              </a:rPr>
              <a:t>Promoting across the federal government common evaluation processes and procedures for Section 508 testing of Information and Communication Technology (ICT).</a:t>
            </a:r>
          </a:p>
          <a:p>
            <a:pPr marL="602456" lvl="1" indent="-342900" defTabSz="914377">
              <a:lnSpc>
                <a:spcPct val="90000"/>
              </a:lnSpc>
              <a:spcBef>
                <a:spcPts val="500"/>
              </a:spcBef>
              <a:buClrTx/>
              <a:buSzTx/>
              <a:buFont typeface="+mj-lt"/>
              <a:buAutoNum type="arabicPeriod"/>
            </a:pPr>
            <a:r>
              <a:rPr lang="en-US" sz="2000" kern="1200" dirty="0">
                <a:latin typeface="+mn-lt"/>
                <a:ea typeface="Source Sans Pro" panose="020B0503030403020204" pitchFamily="34" charset="0"/>
                <a:cs typeface="+mn-cs"/>
              </a:rPr>
              <a:t>Increasing the workforce skillset and capability by implementing a certification program for Section 508 conformance testing.</a:t>
            </a:r>
          </a:p>
          <a:p>
            <a:pPr marL="602456" lvl="1" indent="-342900" defTabSz="914377">
              <a:lnSpc>
                <a:spcPct val="90000"/>
              </a:lnSpc>
              <a:spcBef>
                <a:spcPts val="500"/>
              </a:spcBef>
              <a:buClrTx/>
              <a:buSzTx/>
              <a:buFont typeface="+mj-lt"/>
              <a:buAutoNum type="arabicPeriod"/>
            </a:pPr>
            <a:r>
              <a:rPr lang="en-US" sz="2000" kern="1200" dirty="0">
                <a:latin typeface="+mn-lt"/>
                <a:ea typeface="Source Sans Pro" panose="020B0503030403020204" pitchFamily="34" charset="0"/>
                <a:cs typeface="+mn-cs"/>
              </a:rPr>
              <a:t>Creating a central repository containing trusted tester test results that can be shared amongst government agencies to reduce redundant testing.</a:t>
            </a:r>
          </a:p>
          <a:p>
            <a:pPr marL="259556" lvl="1" indent="0" defTabSz="914377">
              <a:lnSpc>
                <a:spcPct val="90000"/>
              </a:lnSpc>
              <a:spcBef>
                <a:spcPts val="500"/>
              </a:spcBef>
              <a:buClrTx/>
              <a:buSzTx/>
              <a:buNone/>
            </a:pPr>
            <a:endParaRPr lang="en-US" sz="2000" kern="1200" dirty="0">
              <a:latin typeface="+mn-lt"/>
              <a:ea typeface="Source Sans Pro" panose="020B0503030403020204" pitchFamily="34" charset="0"/>
              <a:cs typeface="+mn-cs"/>
            </a:endParaRPr>
          </a:p>
          <a:p>
            <a:pPr marL="259556" lvl="1" indent="0" defTabSz="914377">
              <a:lnSpc>
                <a:spcPct val="90000"/>
              </a:lnSpc>
              <a:spcBef>
                <a:spcPts val="500"/>
              </a:spcBef>
              <a:buClrTx/>
              <a:buSzTx/>
              <a:buNone/>
            </a:pPr>
            <a:r>
              <a:rPr lang="en-US" sz="2000" kern="1200" dirty="0">
                <a:latin typeface="+mn-lt"/>
                <a:ea typeface="Source Sans Pro" panose="020B0503030403020204" pitchFamily="34" charset="0"/>
                <a:cs typeface="+mn-cs"/>
              </a:rPr>
              <a:t>The DHS Trusted Tester Program is on Version 5.1 </a:t>
            </a:r>
            <a:r>
              <a:rPr lang="en-US" sz="2000" kern="1200" dirty="0">
                <a:latin typeface="+mn-lt"/>
                <a:ea typeface="Source Sans Pro" panose="020B0503030403020204" pitchFamily="34" charset="0"/>
                <a:cs typeface="+mn-cs"/>
                <a:hlinkClick r:id="rId3" tooltip="https://www.dhs.gov/508-testing"/>
              </a:rPr>
              <a:t>https://www.dhs.gov/508-testing</a:t>
            </a:r>
            <a:endParaRPr lang="en-US" sz="2000" kern="1200" dirty="0">
              <a:latin typeface="+mn-lt"/>
              <a:ea typeface="Source Sans Pro" panose="020B0503030403020204" pitchFamily="34" charset="0"/>
              <a:cs typeface="+mn-cs"/>
            </a:endParaRPr>
          </a:p>
          <a:p>
            <a:endParaRPr lang="en-US" sz="2000" dirty="0"/>
          </a:p>
        </p:txBody>
      </p:sp>
      <p:pic>
        <p:nvPicPr>
          <p:cNvPr id="5" name="Picture 2" descr="U.S. Department of Homeland Security Seal" title="U.S. Department of Homeland Security Seal"/>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01352" y="1594223"/>
            <a:ext cx="1905266" cy="1905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DHS Trusted Tester logo" title="DHS Trusted Tester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4269" y="3923033"/>
            <a:ext cx="2619375"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21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734800" cy="1043342"/>
          </a:xfrm>
          <a:prstGeom prst="rect">
            <a:avLst/>
          </a:prstGeom>
          <a:noFill/>
          <a:ln>
            <a:noFill/>
          </a:ln>
        </p:spPr>
        <p:txBody>
          <a:bodyPr spcFirstLastPara="1" wrap="square" lIns="0" tIns="45700" rIns="0" bIns="0" anchor="t" anchorCtr="0">
            <a:spAutoFit/>
          </a:bodyPr>
          <a:lstStyle/>
          <a:p>
            <a:r>
              <a:rPr lang="en-US" sz="3600" dirty="0">
                <a:ea typeface="Source Sans Pro" panose="020B0503030403020204" pitchFamily="34" charset="0"/>
              </a:rPr>
              <a:t>Questions? </a:t>
            </a:r>
            <a:br>
              <a:rPr lang="en-US" sz="3600" dirty="0"/>
            </a:br>
            <a:endParaRPr sz="3600" dirty="0"/>
          </a:p>
        </p:txBody>
      </p:sp>
      <p:pic>
        <p:nvPicPr>
          <p:cNvPr id="5" name="Content Placeholder 13" descr="Questions? Graphic of multicolor hands raised and multiple question marks." title="Questions? Graphic of multicolor hands raised and multiple question marks.s raise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347" y="1461806"/>
            <a:ext cx="9308335" cy="4637088"/>
          </a:xfrm>
          <a:effectLst>
            <a:outerShdw blurRad="50800" dist="50800" dir="2700000" algn="tl" rotWithShape="0">
              <a:prstClr val="black">
                <a:alpha val="40000"/>
              </a:prstClr>
            </a:outerShdw>
          </a:effectLst>
        </p:spPr>
      </p:pic>
    </p:spTree>
    <p:extLst>
      <p:ext uri="{BB962C8B-B14F-4D97-AF65-F5344CB8AC3E}">
        <p14:creationId xmlns:p14="http://schemas.microsoft.com/office/powerpoint/2010/main" val="119511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Title"/>
          <p:cNvSpPr txBox="1">
            <a:spLocks noGrp="1"/>
          </p:cNvSpPr>
          <p:nvPr>
            <p:ph type="title"/>
          </p:nvPr>
        </p:nvSpPr>
        <p:spPr>
          <a:xfrm>
            <a:off x="457200" y="317405"/>
            <a:ext cx="10515600" cy="544744"/>
          </a:xfrm>
          <a:prstGeom prst="rect">
            <a:avLst/>
          </a:prstGeom>
          <a:noFill/>
          <a:ln>
            <a:noFill/>
          </a:ln>
        </p:spPr>
        <p:txBody>
          <a:bodyPr spcFirstLastPara="1" wrap="square" lIns="0" tIns="45700" rIns="0" bIns="0" anchor="t" anchorCtr="0">
            <a:spAutoFit/>
          </a:bodyPr>
          <a:lstStyle/>
          <a:p>
            <a:r>
              <a:rPr lang="en-US" sz="3600" dirty="0"/>
              <a:t>Section 508 Team Presenters​</a:t>
            </a:r>
            <a:endParaRPr sz="3600" dirty="0"/>
          </a:p>
        </p:txBody>
      </p:sp>
      <p:sp>
        <p:nvSpPr>
          <p:cNvPr id="97" name="Text"/>
          <p:cNvSpPr txBox="1">
            <a:spLocks noGrp="1"/>
          </p:cNvSpPr>
          <p:nvPr>
            <p:ph type="body" idx="1"/>
          </p:nvPr>
        </p:nvSpPr>
        <p:spPr>
          <a:xfrm>
            <a:off x="454094" y="1489338"/>
            <a:ext cx="6986016" cy="4937760"/>
          </a:xfrm>
          <a:prstGeom prst="rect">
            <a:avLst/>
          </a:prstGeom>
          <a:noFill/>
          <a:ln>
            <a:noFill/>
          </a:ln>
        </p:spPr>
        <p:txBody>
          <a:bodyPr spcFirstLastPara="1" wrap="square" lIns="91425" tIns="45700" rIns="91425" bIns="45700" anchor="t" anchorCtr="0">
            <a:noAutofit/>
          </a:bodyPr>
          <a:lstStyle/>
          <a:p>
            <a:pPr marL="50800" indent="0" fontAlgn="base">
              <a:buNone/>
            </a:pPr>
            <a:r>
              <a:rPr lang="en-US" sz="2200" b="1" dirty="0"/>
              <a:t>Brooke Aiken</a:t>
            </a:r>
            <a:r>
              <a:rPr lang="en-US" sz="2200" dirty="0"/>
              <a:t>​</a:t>
            </a:r>
          </a:p>
          <a:p>
            <a:pPr marL="50800" indent="0" fontAlgn="base">
              <a:buNone/>
            </a:pPr>
            <a:r>
              <a:rPr lang="en-US" sz="2200" i="1" dirty="0"/>
              <a:t>FDIC Section 508 Program Manager</a:t>
            </a:r>
            <a:r>
              <a:rPr lang="en-US" sz="2200" dirty="0"/>
              <a:t>​</a:t>
            </a:r>
          </a:p>
          <a:p>
            <a:pPr marL="50800" indent="0" fontAlgn="base">
              <a:buNone/>
            </a:pPr>
            <a:r>
              <a:rPr lang="en-US" sz="2200" b="1" dirty="0"/>
              <a:t>Jennifer Meltz</a:t>
            </a:r>
            <a:r>
              <a:rPr lang="en-US" sz="2200" dirty="0"/>
              <a:t>​</a:t>
            </a:r>
          </a:p>
          <a:p>
            <a:pPr marL="50800" indent="0" fontAlgn="base">
              <a:buNone/>
            </a:pPr>
            <a:r>
              <a:rPr lang="en-US" sz="2200" i="1" dirty="0"/>
              <a:t>Section 508 Specialist</a:t>
            </a:r>
            <a:r>
              <a:rPr lang="en-US" sz="2200" dirty="0"/>
              <a:t>​</a:t>
            </a:r>
          </a:p>
          <a:p>
            <a:pPr marL="50800" indent="0" fontAlgn="base">
              <a:buNone/>
            </a:pPr>
            <a:r>
              <a:rPr lang="en-US" sz="2200" b="1" dirty="0"/>
              <a:t>Danny Guzman</a:t>
            </a:r>
            <a:endParaRPr lang="en-US" sz="2200" dirty="0"/>
          </a:p>
          <a:p>
            <a:pPr marL="50800" indent="0" fontAlgn="base">
              <a:buNone/>
            </a:pPr>
            <a:r>
              <a:rPr lang="en-US" sz="2200" i="1" dirty="0"/>
              <a:t>Section 508 Specialist</a:t>
            </a:r>
            <a:r>
              <a:rPr lang="en-US" sz="2200" dirty="0"/>
              <a:t>​</a:t>
            </a:r>
          </a:p>
          <a:p>
            <a:pPr marL="50800" indent="0" fontAlgn="base">
              <a:buNone/>
            </a:pPr>
            <a:endParaRPr lang="en-US" sz="2200" dirty="0"/>
          </a:p>
          <a:p>
            <a:pPr marL="50800" indent="0" fontAlgn="base">
              <a:buNone/>
            </a:pPr>
            <a:r>
              <a:rPr lang="en-US" sz="2200" i="1" dirty="0"/>
              <a:t> </a:t>
            </a:r>
            <a:endParaRPr lang="en-US" sz="2200" dirty="0"/>
          </a:p>
        </p:txBody>
      </p:sp>
      <p:grpSp>
        <p:nvGrpSpPr>
          <p:cNvPr id="7" name="Group 6" descr="Brooke Aiken FDIC Section 508 Program Manager. "/>
          <p:cNvGrpSpPr/>
          <p:nvPr/>
        </p:nvGrpSpPr>
        <p:grpSpPr>
          <a:xfrm>
            <a:off x="7220901" y="1495313"/>
            <a:ext cx="3178968" cy="1667126"/>
            <a:chOff x="2120759" y="1623526"/>
            <a:chExt cx="3695716" cy="1941666"/>
          </a:xfrm>
        </p:grpSpPr>
        <p:sp>
          <p:nvSpPr>
            <p:cNvPr id="8" name="Rectangle 7" descr="&quot;&quot;" title="&quot;&quot;">
              <a:extLst>
                <a:ext uri="{FF2B5EF4-FFF2-40B4-BE49-F238E27FC236}">
                  <a16:creationId xmlns:a16="http://schemas.microsoft.com/office/drawing/2014/main" id="{37FAA3DA-72A5-4070-8F21-D77206E84D57}"/>
                </a:ext>
              </a:extLst>
            </p:cNvPr>
            <p:cNvSpPr/>
            <p:nvPr/>
          </p:nvSpPr>
          <p:spPr>
            <a:xfrm>
              <a:off x="2120759" y="1623526"/>
              <a:ext cx="3695716" cy="1941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50">
                <a:defRPr/>
              </a:pPr>
              <a:endParaRPr lang="en-US" sz="1125">
                <a:solidFill>
                  <a:srgbClr val="FFFFFF"/>
                </a:solidFill>
                <a:latin typeface="DM Sans Medium"/>
              </a:endParaRPr>
            </a:p>
          </p:txBody>
        </p:sp>
        <p:pic>
          <p:nvPicPr>
            <p:cNvPr id="9" name="Picture 8" descr="Headshot of Brooke Aiken" title="Headshot of Brooke Aik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8310" y="1637068"/>
              <a:ext cx="1535565" cy="1892465"/>
            </a:xfrm>
            <a:prstGeom prst="rect">
              <a:avLst/>
            </a:prstGeom>
            <a:ln w="12700">
              <a:solidFill>
                <a:schemeClr val="accent2"/>
              </a:solidFill>
              <a:miter lim="800000"/>
            </a:ln>
          </p:spPr>
        </p:pic>
        <p:sp>
          <p:nvSpPr>
            <p:cNvPr id="10" name="TextBox 9">
              <a:extLst>
                <a:ext uri="{FF2B5EF4-FFF2-40B4-BE49-F238E27FC236}">
                  <a16:creationId xmlns:a16="http://schemas.microsoft.com/office/drawing/2014/main" id="{BA56A126-D199-40F9-A89D-AFB960CC26F0}"/>
                </a:ext>
              </a:extLst>
            </p:cNvPr>
            <p:cNvSpPr txBox="1"/>
            <p:nvPr/>
          </p:nvSpPr>
          <p:spPr>
            <a:xfrm>
              <a:off x="3832612" y="1876343"/>
              <a:ext cx="1525765" cy="1288218"/>
            </a:xfrm>
            <a:prstGeom prst="rect">
              <a:avLst/>
            </a:prstGeom>
            <a:noFill/>
          </p:spPr>
          <p:txBody>
            <a:bodyPr wrap="square" lIns="57150" tIns="0" rIns="57150" bIns="28575" rtlCol="0" anchor="t">
              <a:spAutoFit/>
            </a:bodyPr>
            <a:lstStyle/>
            <a:p>
              <a:pPr defTabSz="285750">
                <a:defRPr/>
              </a:pPr>
              <a:r>
                <a:rPr lang="en-US" sz="1400" b="1" dirty="0">
                  <a:solidFill>
                    <a:srgbClr val="000000"/>
                  </a:solidFill>
                  <a:latin typeface="DM Sans Medium"/>
                </a:rPr>
                <a:t>Brooke Aiken</a:t>
              </a:r>
            </a:p>
            <a:p>
              <a:pPr defTabSz="285750">
                <a:defRPr/>
              </a:pPr>
              <a:endParaRPr lang="en-US" sz="1400" b="1" dirty="0">
                <a:solidFill>
                  <a:srgbClr val="000000"/>
                </a:solidFill>
                <a:latin typeface="DM Sans Medium"/>
              </a:endParaRPr>
            </a:p>
            <a:p>
              <a:pPr defTabSz="285750">
                <a:defRPr/>
              </a:pPr>
              <a:r>
                <a:rPr lang="en-US" sz="1400" dirty="0">
                  <a:solidFill>
                    <a:srgbClr val="000000"/>
                  </a:solidFill>
                  <a:latin typeface="DM Sans Medium"/>
                </a:rPr>
                <a:t>FDIC Section 508 Program Manager</a:t>
              </a:r>
            </a:p>
          </p:txBody>
        </p:sp>
        <p:cxnSp>
          <p:nvCxnSpPr>
            <p:cNvPr id="11" name="Straight Connector 10" descr="&quot;&quot;" title="&quot;&quot;"/>
            <p:cNvCxnSpPr/>
            <p:nvPr/>
          </p:nvCxnSpPr>
          <p:spPr>
            <a:xfrm>
              <a:off x="3861618" y="2179280"/>
              <a:ext cx="1792776"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descr="Jennifer Meltz Section 508 Support"/>
          <p:cNvGrpSpPr/>
          <p:nvPr/>
        </p:nvGrpSpPr>
        <p:grpSpPr>
          <a:xfrm>
            <a:off x="5575762" y="3212775"/>
            <a:ext cx="3178968" cy="1680583"/>
            <a:chOff x="909841" y="4951520"/>
            <a:chExt cx="2740614" cy="1347700"/>
          </a:xfrm>
        </p:grpSpPr>
        <p:sp>
          <p:nvSpPr>
            <p:cNvPr id="13" name="Rectangle 12" descr="&quot;&quot;" title="&quot;&quot;">
              <a:extLst>
                <a:ext uri="{FF2B5EF4-FFF2-40B4-BE49-F238E27FC236}">
                  <a16:creationId xmlns:a16="http://schemas.microsoft.com/office/drawing/2014/main" id="{37FAA3DA-72A5-4070-8F21-D77206E84D57}"/>
                </a:ext>
              </a:extLst>
            </p:cNvPr>
            <p:cNvSpPr/>
            <p:nvPr/>
          </p:nvSpPr>
          <p:spPr>
            <a:xfrm>
              <a:off x="909841" y="4951520"/>
              <a:ext cx="2740614" cy="1347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50">
                <a:defRPr/>
              </a:pPr>
              <a:endParaRPr lang="en-US" sz="1125">
                <a:solidFill>
                  <a:srgbClr val="FFFFFF"/>
                </a:solidFill>
                <a:latin typeface="DM Sans Medium"/>
              </a:endParaRPr>
            </a:p>
          </p:txBody>
        </p:sp>
        <p:pic>
          <p:nvPicPr>
            <p:cNvPr id="14" name="Picture 13" descr="Headshot of Jennifer Meltz" title="Headshot of Jennifer Meltz"/>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830" y="4972183"/>
              <a:ext cx="1182471" cy="1304962"/>
            </a:xfrm>
            <a:prstGeom prst="rect">
              <a:avLst/>
            </a:prstGeom>
            <a:ln w="12700">
              <a:solidFill>
                <a:schemeClr val="accent2"/>
              </a:solidFill>
              <a:miter lim="800000"/>
            </a:ln>
          </p:spPr>
        </p:pic>
        <p:sp>
          <p:nvSpPr>
            <p:cNvPr id="15" name="TextBox 14">
              <a:extLst>
                <a:ext uri="{FF2B5EF4-FFF2-40B4-BE49-F238E27FC236}">
                  <a16:creationId xmlns:a16="http://schemas.microsoft.com/office/drawing/2014/main" id="{BA56A126-D199-40F9-A89D-AFB960CC26F0}"/>
                </a:ext>
              </a:extLst>
            </p:cNvPr>
            <p:cNvSpPr txBox="1"/>
            <p:nvPr/>
          </p:nvSpPr>
          <p:spPr>
            <a:xfrm>
              <a:off x="2258447" y="5125975"/>
              <a:ext cx="1147107" cy="714216"/>
            </a:xfrm>
            <a:prstGeom prst="rect">
              <a:avLst/>
            </a:prstGeom>
            <a:noFill/>
          </p:spPr>
          <p:txBody>
            <a:bodyPr wrap="square" lIns="57150" tIns="0" rIns="57150" bIns="28575" rtlCol="0" anchor="t">
              <a:spAutoFit/>
            </a:bodyPr>
            <a:lstStyle/>
            <a:p>
              <a:pPr defTabSz="285750">
                <a:defRPr/>
              </a:pPr>
              <a:r>
                <a:rPr lang="en-US" sz="1400" b="1" dirty="0">
                  <a:solidFill>
                    <a:srgbClr val="000000"/>
                  </a:solidFill>
                  <a:latin typeface="DM Sans Medium"/>
                </a:rPr>
                <a:t>Jennifer Meltz</a:t>
              </a:r>
            </a:p>
            <a:p>
              <a:pPr defTabSz="285750">
                <a:defRPr/>
              </a:pPr>
              <a:endParaRPr lang="en-US" sz="1400" b="1" dirty="0">
                <a:solidFill>
                  <a:srgbClr val="000000"/>
                </a:solidFill>
                <a:latin typeface="DM Sans Medium"/>
              </a:endParaRPr>
            </a:p>
            <a:p>
              <a:pPr defTabSz="285750">
                <a:defRPr/>
              </a:pPr>
              <a:r>
                <a:rPr lang="en-US" sz="1400" dirty="0">
                  <a:solidFill>
                    <a:srgbClr val="000000"/>
                  </a:solidFill>
                  <a:latin typeface="DM Sans Medium"/>
                </a:rPr>
                <a:t>Section 508 Support</a:t>
              </a:r>
            </a:p>
          </p:txBody>
        </p:sp>
        <p:cxnSp>
          <p:nvCxnSpPr>
            <p:cNvPr id="16" name="Straight Connector 15" descr="&quot;&quot;" title="&quot;&quot;"/>
            <p:cNvCxnSpPr/>
            <p:nvPr/>
          </p:nvCxnSpPr>
          <p:spPr>
            <a:xfrm flipV="1">
              <a:off x="2236731" y="5339061"/>
              <a:ext cx="1328909" cy="5289"/>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7" name="Group 16" descr="Danny Guzman Section 508 Support"/>
          <p:cNvGrpSpPr/>
          <p:nvPr/>
        </p:nvGrpSpPr>
        <p:grpSpPr>
          <a:xfrm>
            <a:off x="8810385" y="3214266"/>
            <a:ext cx="3178968" cy="1663385"/>
            <a:chOff x="6143460" y="3927163"/>
            <a:chExt cx="3695716" cy="1941534"/>
          </a:xfrm>
        </p:grpSpPr>
        <p:sp>
          <p:nvSpPr>
            <p:cNvPr id="18" name="Rectangle 17" descr="&quot;&quot;" title="&quot;&quot;">
              <a:extLst>
                <a:ext uri="{FF2B5EF4-FFF2-40B4-BE49-F238E27FC236}">
                  <a16:creationId xmlns:a16="http://schemas.microsoft.com/office/drawing/2014/main" id="{5A6FE8D7-BB1B-63AD-0D97-9B4FD3FB61AA}"/>
                </a:ext>
              </a:extLst>
            </p:cNvPr>
            <p:cNvSpPr/>
            <p:nvPr/>
          </p:nvSpPr>
          <p:spPr>
            <a:xfrm>
              <a:off x="6143460" y="3927163"/>
              <a:ext cx="3695716" cy="19415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50">
                <a:defRPr/>
              </a:pPr>
              <a:endParaRPr lang="en-US" sz="1125">
                <a:solidFill>
                  <a:srgbClr val="FFFFFF"/>
                </a:solidFill>
                <a:latin typeface="DM Sans Medium"/>
              </a:endParaRPr>
            </a:p>
          </p:txBody>
        </p:sp>
        <p:pic>
          <p:nvPicPr>
            <p:cNvPr id="19" name="Picture 6" descr="Headshot of Danny Guzman" title="Headshot of Danny Guzman">
              <a:extLst>
                <a:ext uri="{FF2B5EF4-FFF2-40B4-BE49-F238E27FC236}">
                  <a16:creationId xmlns:a16="http://schemas.microsoft.com/office/drawing/2014/main" id="{22738737-84D5-4706-3B5F-9C4E26B9B17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646" r="2708" b="5667"/>
            <a:stretch/>
          </p:blipFill>
          <p:spPr>
            <a:xfrm>
              <a:off x="6175435" y="3964227"/>
              <a:ext cx="1612954" cy="1873494"/>
            </a:xfrm>
            <a:prstGeom prst="rect">
              <a:avLst/>
            </a:prstGeom>
          </p:spPr>
        </p:pic>
        <p:sp>
          <p:nvSpPr>
            <p:cNvPr id="20" name="TextBox 19">
              <a:extLst>
                <a:ext uri="{FF2B5EF4-FFF2-40B4-BE49-F238E27FC236}">
                  <a16:creationId xmlns:a16="http://schemas.microsoft.com/office/drawing/2014/main" id="{A1F3F537-D560-BD57-60EB-A21F0EA673A1}"/>
                </a:ext>
              </a:extLst>
            </p:cNvPr>
            <p:cNvSpPr txBox="1"/>
            <p:nvPr/>
          </p:nvSpPr>
          <p:spPr>
            <a:xfrm>
              <a:off x="7820362" y="4299436"/>
              <a:ext cx="1688565" cy="1039558"/>
            </a:xfrm>
            <a:prstGeom prst="rect">
              <a:avLst/>
            </a:prstGeom>
            <a:noFill/>
          </p:spPr>
          <p:txBody>
            <a:bodyPr wrap="square" lIns="57150" tIns="0" rIns="57150" bIns="28575" rtlCol="0" anchor="t">
              <a:spAutoFit/>
            </a:bodyPr>
            <a:lstStyle/>
            <a:p>
              <a:pPr defTabSz="285750">
                <a:defRPr/>
              </a:pPr>
              <a:r>
                <a:rPr lang="en-US" sz="1400" b="1" dirty="0">
                  <a:solidFill>
                    <a:srgbClr val="000000"/>
                  </a:solidFill>
                  <a:latin typeface="DM Sans Medium"/>
                </a:rPr>
                <a:t>Danny Guzman</a:t>
              </a:r>
            </a:p>
            <a:p>
              <a:pPr defTabSz="285750">
                <a:defRPr/>
              </a:pPr>
              <a:endParaRPr lang="en-US" sz="1400" b="1" dirty="0">
                <a:solidFill>
                  <a:srgbClr val="000000"/>
                </a:solidFill>
                <a:latin typeface="DM Sans Medium"/>
              </a:endParaRPr>
            </a:p>
            <a:p>
              <a:pPr defTabSz="285750">
                <a:defRPr/>
              </a:pPr>
              <a:r>
                <a:rPr lang="en-US" sz="1400" dirty="0">
                  <a:solidFill>
                    <a:srgbClr val="000000"/>
                  </a:solidFill>
                  <a:latin typeface="DM Sans Medium"/>
                </a:rPr>
                <a:t>Section 508 Support</a:t>
              </a:r>
            </a:p>
          </p:txBody>
        </p:sp>
        <p:cxnSp>
          <p:nvCxnSpPr>
            <p:cNvPr id="21" name="Straight Connector 20" descr="&quot;&quot;" title="&quot;&quot;">
              <a:extLst>
                <a:ext uri="{FF2B5EF4-FFF2-40B4-BE49-F238E27FC236}">
                  <a16:creationId xmlns:a16="http://schemas.microsoft.com/office/drawing/2014/main" id="{225146F3-8830-A8DA-FE5A-84A8C0918E3A}"/>
                </a:ext>
              </a:extLst>
            </p:cNvPr>
            <p:cNvCxnSpPr>
              <a:cxnSpLocks/>
            </p:cNvCxnSpPr>
            <p:nvPr/>
          </p:nvCxnSpPr>
          <p:spPr>
            <a:xfrm flipV="1">
              <a:off x="7889802" y="4594328"/>
              <a:ext cx="1792033" cy="7620"/>
            </a:xfrm>
            <a:prstGeom prst="line">
              <a:avLst/>
            </a:prstGeom>
            <a:ln w="254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570412" y="305811"/>
            <a:ext cx="10515600" cy="960243"/>
          </a:xfrm>
          <a:prstGeom prst="rect">
            <a:avLst/>
          </a:prstGeom>
          <a:noFill/>
          <a:ln>
            <a:noFill/>
          </a:ln>
        </p:spPr>
        <p:txBody>
          <a:bodyPr spcFirstLastPara="1" wrap="square" lIns="0" tIns="45700" rIns="0" bIns="0" anchor="t" anchorCtr="0">
            <a:spAutoFit/>
          </a:bodyPr>
          <a:lstStyle/>
          <a:p>
            <a:r>
              <a:rPr lang="en-US" sz="3600" dirty="0">
                <a:ea typeface="Source Sans Pro" panose="020B0503030403020204" pitchFamily="34" charset="0"/>
              </a:rPr>
              <a:t>Agenda</a:t>
            </a:r>
            <a:endParaRPr dirty="0"/>
          </a:p>
        </p:txBody>
      </p:sp>
      <p:sp>
        <p:nvSpPr>
          <p:cNvPr id="97" name="Google Shape;97;p2"/>
          <p:cNvSpPr txBox="1">
            <a:spLocks noGrp="1"/>
          </p:cNvSpPr>
          <p:nvPr>
            <p:ph type="body" idx="1"/>
          </p:nvPr>
        </p:nvSpPr>
        <p:spPr>
          <a:xfrm>
            <a:off x="256902" y="1371600"/>
            <a:ext cx="6553201" cy="4937760"/>
          </a:xfrm>
          <a:prstGeom prst="rect">
            <a:avLst/>
          </a:prstGeom>
          <a:noFill/>
          <a:ln>
            <a:noFill/>
          </a:ln>
        </p:spPr>
        <p:txBody>
          <a:bodyPr spcFirstLastPara="1" wrap="square" lIns="91425" tIns="45700" rIns="91425" bIns="45700" anchor="t" anchorCtr="0">
            <a:noAutofit/>
          </a:bodyPr>
          <a:lstStyle/>
          <a:p>
            <a:pPr indent="-457200" fontAlgn="base">
              <a:lnSpc>
                <a:spcPct val="150000"/>
              </a:lnSpc>
              <a:buFont typeface="Arial" panose="020B0604020202020204" pitchFamily="34" charset="0"/>
              <a:buChar char="•"/>
            </a:pPr>
            <a:r>
              <a:rPr lang="en-US" sz="2400" dirty="0">
                <a:latin typeface="+mn-lt"/>
                <a:ea typeface="Source Sans Pro"/>
              </a:rPr>
              <a:t>Ease of Access in Windows ​</a:t>
            </a:r>
          </a:p>
          <a:p>
            <a:pPr indent="-457200" fontAlgn="base">
              <a:lnSpc>
                <a:spcPct val="150000"/>
              </a:lnSpc>
              <a:buFont typeface="Arial" panose="020B0604020202020204" pitchFamily="34" charset="0"/>
              <a:buChar char="•"/>
            </a:pPr>
            <a:r>
              <a:rPr lang="en-US" sz="2400" dirty="0">
                <a:latin typeface="+mn-lt"/>
                <a:ea typeface="Source Sans Pro"/>
              </a:rPr>
              <a:t>Screen Readers (NVDA &amp; JAWS) ​</a:t>
            </a:r>
          </a:p>
          <a:p>
            <a:pPr indent="-457200" fontAlgn="base">
              <a:lnSpc>
                <a:spcPct val="150000"/>
              </a:lnSpc>
              <a:buFont typeface="Arial" panose="020B0604020202020204" pitchFamily="34" charset="0"/>
              <a:buChar char="•"/>
            </a:pPr>
            <a:r>
              <a:rPr lang="en-US" sz="2400" dirty="0">
                <a:latin typeface="+mn-lt"/>
                <a:ea typeface="Source Sans Pro"/>
              </a:rPr>
              <a:t>Color Contrast Analyzer ​</a:t>
            </a:r>
          </a:p>
          <a:p>
            <a:pPr indent="-457200" fontAlgn="base">
              <a:lnSpc>
                <a:spcPct val="150000"/>
              </a:lnSpc>
              <a:buFont typeface="Arial" panose="020B0604020202020204" pitchFamily="34" charset="0"/>
              <a:buChar char="•"/>
            </a:pPr>
            <a:r>
              <a:rPr lang="en-US" sz="2400" dirty="0">
                <a:latin typeface="+mn-lt"/>
                <a:ea typeface="Source Sans Pro"/>
              </a:rPr>
              <a:t>Accessible Name &amp; Description Inspector (ANDI) ​</a:t>
            </a:r>
          </a:p>
          <a:p>
            <a:pPr indent="-457200" fontAlgn="base">
              <a:lnSpc>
                <a:spcPct val="150000"/>
              </a:lnSpc>
              <a:buFont typeface="Arial" panose="020B0604020202020204" pitchFamily="34" charset="0"/>
              <a:buChar char="•"/>
            </a:pPr>
            <a:r>
              <a:rPr lang="en-US" sz="2400" dirty="0">
                <a:latin typeface="+mn-lt"/>
                <a:ea typeface="Source Sans Pro"/>
              </a:rPr>
              <a:t>Microsoft Accessibility Insights for Windows</a:t>
            </a:r>
          </a:p>
        </p:txBody>
      </p:sp>
      <p:pic>
        <p:nvPicPr>
          <p:cNvPr id="6" name="Picture 5" descr="A fountain pen drawing a checkmark in a checkbox" title="A fountain pen drawing a checkmark in a checkbox"/>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1917" y="1528154"/>
            <a:ext cx="4729010" cy="4084320"/>
          </a:xfrm>
          <a:prstGeom prst="rect">
            <a:avLst/>
          </a:prstGeom>
          <a:effectLst>
            <a:outerShdw blurRad="57150" dist="50800" dir="2700000" algn="ctr" rotWithShape="0">
              <a:srgbClr val="000000">
                <a:alpha val="40000"/>
              </a:srgbClr>
            </a:outerShdw>
          </a:effectLst>
        </p:spPr>
      </p:pic>
    </p:spTree>
    <p:extLst>
      <p:ext uri="{BB962C8B-B14F-4D97-AF65-F5344CB8AC3E}">
        <p14:creationId xmlns:p14="http://schemas.microsoft.com/office/powerpoint/2010/main" val="97750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544744"/>
          </a:xfrm>
          <a:prstGeom prst="rect">
            <a:avLst/>
          </a:prstGeom>
          <a:noFill/>
          <a:ln>
            <a:noFill/>
          </a:ln>
        </p:spPr>
        <p:txBody>
          <a:bodyPr spcFirstLastPara="1" wrap="square" lIns="0" tIns="45700" rIns="0" bIns="0" anchor="t" anchorCtr="0">
            <a:spAutoFit/>
          </a:bodyPr>
          <a:lstStyle/>
          <a:p>
            <a:r>
              <a:rPr lang="en-US" sz="3600" dirty="0"/>
              <a:t>Ease of Access Windows Operating System​</a:t>
            </a:r>
            <a:endParaRPr dirty="0"/>
          </a:p>
        </p:txBody>
      </p:sp>
      <p:sp>
        <p:nvSpPr>
          <p:cNvPr id="97" name="Google Shape;97;p2"/>
          <p:cNvSpPr txBox="1">
            <a:spLocks noGrp="1"/>
          </p:cNvSpPr>
          <p:nvPr>
            <p:ph type="body" idx="1"/>
          </p:nvPr>
        </p:nvSpPr>
        <p:spPr>
          <a:xfrm>
            <a:off x="457199" y="1371600"/>
            <a:ext cx="5368835" cy="4937760"/>
          </a:xfrm>
          <a:prstGeom prst="rect">
            <a:avLst/>
          </a:prstGeom>
          <a:noFill/>
          <a:ln>
            <a:noFill/>
          </a:ln>
        </p:spPr>
        <p:txBody>
          <a:bodyPr spcFirstLastPara="1" wrap="square" lIns="91425" tIns="45700" rIns="91425" bIns="45700" anchor="t" anchorCtr="0">
            <a:noAutofit/>
          </a:bodyPr>
          <a:lstStyle/>
          <a:p>
            <a:pPr marL="50800" indent="0" fontAlgn="base">
              <a:buNone/>
            </a:pPr>
            <a:r>
              <a:rPr lang="en-US" sz="2400" dirty="0">
                <a:latin typeface="+mn-lt"/>
              </a:rPr>
              <a:t>In your search bar (bottom left)…type “Ease of Access”​</a:t>
            </a:r>
          </a:p>
          <a:p>
            <a:pPr marL="50800" indent="0" fontAlgn="base">
              <a:buNone/>
            </a:pPr>
            <a:r>
              <a:rPr lang="en-US" sz="2400" dirty="0">
                <a:latin typeface="+mn-lt"/>
              </a:rPr>
              <a:t>​</a:t>
            </a:r>
          </a:p>
          <a:p>
            <a:pPr indent="-457200" fontAlgn="base">
              <a:buFont typeface="Wingdings" panose="05000000000000000000" pitchFamily="2" charset="2"/>
              <a:buChar char="Ø"/>
            </a:pPr>
            <a:r>
              <a:rPr lang="en-US" sz="2400" dirty="0">
                <a:latin typeface="+mn-lt"/>
              </a:rPr>
              <a:t>Options​</a:t>
            </a:r>
          </a:p>
          <a:p>
            <a:pPr indent="-457200" fontAlgn="base">
              <a:buFont typeface="Wingdings" panose="05000000000000000000" pitchFamily="2" charset="2"/>
              <a:buChar char="Ø"/>
            </a:pPr>
            <a:r>
              <a:rPr lang="en-US" sz="2400" dirty="0">
                <a:latin typeface="+mn-lt"/>
              </a:rPr>
              <a:t>Vision​</a:t>
            </a:r>
          </a:p>
          <a:p>
            <a:pPr indent="-457200" fontAlgn="base">
              <a:buFont typeface="Wingdings" panose="05000000000000000000" pitchFamily="2" charset="2"/>
              <a:buChar char="Ø"/>
            </a:pPr>
            <a:r>
              <a:rPr lang="en-US" sz="2400" dirty="0">
                <a:latin typeface="+mn-lt"/>
              </a:rPr>
              <a:t>Hearing​</a:t>
            </a:r>
          </a:p>
          <a:p>
            <a:pPr indent="-457200" fontAlgn="base">
              <a:buFont typeface="Wingdings" panose="05000000000000000000" pitchFamily="2" charset="2"/>
              <a:buChar char="Ø"/>
            </a:pPr>
            <a:r>
              <a:rPr lang="en-US" sz="2400" dirty="0">
                <a:latin typeface="+mn-lt"/>
              </a:rPr>
              <a:t>Interaction ​</a:t>
            </a:r>
          </a:p>
          <a:p>
            <a:pPr marL="50800" indent="0" fontAlgn="base">
              <a:buNone/>
            </a:pPr>
            <a:r>
              <a:rPr lang="en-US" sz="2400" dirty="0">
                <a:latin typeface="+mn-lt"/>
              </a:rPr>
              <a:t>​</a:t>
            </a:r>
          </a:p>
          <a:p>
            <a:pPr marL="50800" indent="0" fontAlgn="base">
              <a:buNone/>
            </a:pPr>
            <a:r>
              <a:rPr lang="en-US" sz="2400" dirty="0">
                <a:latin typeface="+mn-lt"/>
              </a:rPr>
              <a:t>Demo </a:t>
            </a:r>
          </a:p>
        </p:txBody>
      </p:sp>
      <p:pic>
        <p:nvPicPr>
          <p:cNvPr id="5" name="Picture 4" descr="Ease of Access Windows Operating System"/>
          <p:cNvPicPr>
            <a:picLocks noChangeAspect="1"/>
          </p:cNvPicPr>
          <p:nvPr/>
        </p:nvPicPr>
        <p:blipFill>
          <a:blip r:embed="rId3"/>
          <a:stretch>
            <a:fillRect/>
          </a:stretch>
        </p:blipFill>
        <p:spPr>
          <a:xfrm>
            <a:off x="5820574" y="1371599"/>
            <a:ext cx="6199148" cy="4619897"/>
          </a:xfrm>
          <a:prstGeom prst="rect">
            <a:avLst/>
          </a:prstGeom>
        </p:spPr>
      </p:pic>
    </p:spTree>
    <p:extLst>
      <p:ext uri="{BB962C8B-B14F-4D97-AF65-F5344CB8AC3E}">
        <p14:creationId xmlns:p14="http://schemas.microsoft.com/office/powerpoint/2010/main" val="212773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734800" cy="544744"/>
          </a:xfrm>
          <a:prstGeom prst="rect">
            <a:avLst/>
          </a:prstGeom>
          <a:noFill/>
          <a:ln>
            <a:noFill/>
          </a:ln>
        </p:spPr>
        <p:txBody>
          <a:bodyPr spcFirstLastPara="1" wrap="square" lIns="0" tIns="45700" rIns="0" bIns="0" anchor="t" anchorCtr="0">
            <a:spAutoFit/>
          </a:bodyPr>
          <a:lstStyle/>
          <a:p>
            <a:r>
              <a:rPr lang="en-US" sz="3600" dirty="0"/>
              <a:t>Screen readers​</a:t>
            </a:r>
            <a:endParaRPr sz="3600" dirty="0"/>
          </a:p>
        </p:txBody>
      </p:sp>
      <p:sp>
        <p:nvSpPr>
          <p:cNvPr id="97" name="Google Shape;97;p2"/>
          <p:cNvSpPr txBox="1">
            <a:spLocks noGrp="1"/>
          </p:cNvSpPr>
          <p:nvPr>
            <p:ph type="body" idx="1"/>
          </p:nvPr>
        </p:nvSpPr>
        <p:spPr>
          <a:xfrm>
            <a:off x="457199" y="1371600"/>
            <a:ext cx="5630092" cy="3749040"/>
          </a:xfrm>
          <a:prstGeom prst="rect">
            <a:avLst/>
          </a:prstGeom>
          <a:noFill/>
          <a:ln>
            <a:noFill/>
          </a:ln>
        </p:spPr>
        <p:txBody>
          <a:bodyPr spcFirstLastPara="1" wrap="square" lIns="91425" tIns="45700" rIns="91425" bIns="45700" anchor="t" anchorCtr="0">
            <a:noAutofit/>
          </a:bodyPr>
          <a:lstStyle/>
          <a:p>
            <a:pPr marL="50800" indent="0" fontAlgn="base">
              <a:buNone/>
            </a:pPr>
            <a:r>
              <a:rPr lang="en-US" sz="2400" b="1" dirty="0">
                <a:latin typeface="+mj-lt"/>
                <a:ea typeface="Source Sans Pro"/>
              </a:rPr>
              <a:t>JAWS (Job Access with Speech)</a:t>
            </a:r>
            <a:r>
              <a:rPr lang="en-US" sz="2400" dirty="0">
                <a:latin typeface="+mj-lt"/>
                <a:ea typeface="Source Sans Pro"/>
              </a:rPr>
              <a:t>​</a:t>
            </a:r>
          </a:p>
          <a:p>
            <a:pPr marL="342900" indent="-342900" fontAlgn="base">
              <a:buFont typeface="Arial" panose="020B0604020202020204" pitchFamily="34" charset="0"/>
              <a:buChar char="•"/>
            </a:pPr>
            <a:r>
              <a:rPr lang="en-US" sz="2400" dirty="0">
                <a:latin typeface="+mn-lt"/>
                <a:ea typeface="Source Sans Pro"/>
              </a:rPr>
              <a:t>Most popular screen reader​</a:t>
            </a:r>
          </a:p>
          <a:p>
            <a:pPr marL="342900" indent="-342900" fontAlgn="base">
              <a:buFont typeface="Arial" panose="020B0604020202020204" pitchFamily="34" charset="0"/>
              <a:buChar char="•"/>
            </a:pPr>
            <a:r>
              <a:rPr lang="en-US" sz="2400" dirty="0">
                <a:latin typeface="+mn-lt"/>
                <a:ea typeface="Source Sans Pro"/>
              </a:rPr>
              <a:t>Provides speech and braille output​</a:t>
            </a:r>
          </a:p>
          <a:p>
            <a:pPr marL="342900" indent="-342900" fontAlgn="base">
              <a:buFont typeface="Arial" panose="020B0604020202020204" pitchFamily="34" charset="0"/>
              <a:buChar char="•"/>
            </a:pPr>
            <a:r>
              <a:rPr lang="en-US" sz="2400" dirty="0">
                <a:latin typeface="+mn-lt"/>
                <a:ea typeface="Source Sans Pro"/>
              </a:rPr>
              <a:t>Free in a demo mode ​</a:t>
            </a:r>
          </a:p>
          <a:p>
            <a:pPr marL="342900" indent="-342900" fontAlgn="base">
              <a:buFont typeface="Arial" panose="020B0604020202020204" pitchFamily="34" charset="0"/>
              <a:buChar char="•"/>
            </a:pPr>
            <a:r>
              <a:rPr lang="en-US" sz="2400" dirty="0">
                <a:latin typeface="+mn-lt"/>
                <a:ea typeface="Source Sans Pro"/>
              </a:rPr>
              <a:t>JAWS specific keystrokes​</a:t>
            </a:r>
          </a:p>
          <a:p>
            <a:pPr marL="342900" indent="-342900" fontAlgn="base">
              <a:buFont typeface="Arial" panose="020B0604020202020204" pitchFamily="34" charset="0"/>
              <a:buChar char="•"/>
            </a:pPr>
            <a:r>
              <a:rPr lang="en-US" sz="2400" dirty="0">
                <a:latin typeface="+mn-lt"/>
                <a:ea typeface="Source Sans Pro"/>
                <a:hlinkClick r:id="rId3"/>
              </a:rPr>
              <a:t>https://www.freedomscientific.com/products/software/jaws/</a:t>
            </a:r>
          </a:p>
          <a:p>
            <a:endParaRPr lang="en-US" sz="2000" dirty="0"/>
          </a:p>
        </p:txBody>
      </p:sp>
      <p:sp>
        <p:nvSpPr>
          <p:cNvPr id="6" name="Google Shape;97;p2"/>
          <p:cNvSpPr txBox="1">
            <a:spLocks/>
          </p:cNvSpPr>
          <p:nvPr/>
        </p:nvSpPr>
        <p:spPr>
          <a:xfrm>
            <a:off x="6324600" y="1371600"/>
            <a:ext cx="6222275" cy="37490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pPr marL="50800" indent="0" fontAlgn="base">
              <a:buNone/>
            </a:pPr>
            <a:r>
              <a:rPr lang="en-US" sz="2400" b="1" dirty="0">
                <a:latin typeface="+mj-lt"/>
                <a:ea typeface="Source Sans Pro"/>
              </a:rPr>
              <a:t>NVDA (</a:t>
            </a:r>
            <a:r>
              <a:rPr lang="en-US" sz="2400" b="1" dirty="0" err="1">
                <a:latin typeface="+mj-lt"/>
                <a:ea typeface="Source Sans Pro"/>
              </a:rPr>
              <a:t>NonVisual</a:t>
            </a:r>
            <a:r>
              <a:rPr lang="en-US" sz="2400" b="1" dirty="0">
                <a:latin typeface="+mj-lt"/>
                <a:ea typeface="Source Sans Pro"/>
              </a:rPr>
              <a:t> Desktop Access)</a:t>
            </a:r>
            <a:r>
              <a:rPr lang="en-US" sz="2400" dirty="0">
                <a:latin typeface="+mj-lt"/>
                <a:ea typeface="Source Sans Pro"/>
              </a:rPr>
              <a:t>​</a:t>
            </a:r>
          </a:p>
          <a:p>
            <a:pPr marL="342900" indent="-342900" fontAlgn="base">
              <a:buFont typeface="Arial" panose="020B0604020202020204" pitchFamily="34" charset="0"/>
              <a:buChar char="•"/>
            </a:pPr>
            <a:r>
              <a:rPr lang="en-US" sz="2400" dirty="0">
                <a:latin typeface="+mn-lt"/>
              </a:rPr>
              <a:t>Free screen reader​</a:t>
            </a:r>
          </a:p>
          <a:p>
            <a:pPr marL="342900" indent="-342900" fontAlgn="base">
              <a:buFont typeface="Arial" panose="020B0604020202020204" pitchFamily="34" charset="0"/>
              <a:buChar char="•"/>
            </a:pPr>
            <a:r>
              <a:rPr lang="en-US" sz="2400" dirty="0">
                <a:latin typeface="+mn-lt"/>
              </a:rPr>
              <a:t>NVDA specific keystrokes​</a:t>
            </a:r>
          </a:p>
          <a:p>
            <a:pPr marL="342900" indent="-342900" fontAlgn="base">
              <a:buFont typeface="Arial" panose="020B0604020202020204" pitchFamily="34" charset="0"/>
              <a:buChar char="•"/>
            </a:pPr>
            <a:r>
              <a:rPr lang="en-US" sz="2400" dirty="0">
                <a:latin typeface="+mj-lt"/>
                <a:ea typeface="Source Sans Pro"/>
                <a:hlinkClick r:id="rId4"/>
              </a:rPr>
              <a:t>https://www.nvaccess.org/download/</a:t>
            </a:r>
            <a:endParaRPr lang="en-US" sz="2400" dirty="0">
              <a:latin typeface="+mj-lt"/>
            </a:endParaRPr>
          </a:p>
          <a:p>
            <a:pPr marL="50800" indent="0" fontAlgn="base">
              <a:buNone/>
            </a:pPr>
            <a:endParaRPr lang="en-US" sz="2400" dirty="0">
              <a:latin typeface="+mj-lt"/>
            </a:endParaRPr>
          </a:p>
          <a:p>
            <a:pPr marL="50800" indent="0" fontAlgn="base">
              <a:buNone/>
            </a:pPr>
            <a:r>
              <a:rPr lang="en-US" sz="2400" b="1" dirty="0">
                <a:latin typeface="+mj-lt"/>
              </a:rPr>
              <a:t>Narrator (Ease of Access)</a:t>
            </a:r>
            <a:r>
              <a:rPr lang="en-US" sz="2400" dirty="0">
                <a:latin typeface="+mj-lt"/>
              </a:rPr>
              <a:t>​</a:t>
            </a:r>
          </a:p>
          <a:p>
            <a:pPr marL="342900" indent="-342900" fontAlgn="base">
              <a:buFont typeface="Arial" panose="020B0604020202020204" pitchFamily="34" charset="0"/>
              <a:buChar char="•"/>
            </a:pPr>
            <a:r>
              <a:rPr lang="en-US" sz="2400" dirty="0">
                <a:latin typeface="+mn-lt"/>
              </a:rPr>
              <a:t>Built in screen reader for the Windows platform</a:t>
            </a:r>
          </a:p>
          <a:p>
            <a:endParaRPr lang="en-US" sz="2000" dirty="0"/>
          </a:p>
        </p:txBody>
      </p:sp>
    </p:spTree>
    <p:extLst>
      <p:ext uri="{BB962C8B-B14F-4D97-AF65-F5344CB8AC3E}">
        <p14:creationId xmlns:p14="http://schemas.microsoft.com/office/powerpoint/2010/main" val="404343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544744"/>
          </a:xfrm>
          <a:prstGeom prst="rect">
            <a:avLst/>
          </a:prstGeom>
          <a:noFill/>
          <a:ln>
            <a:noFill/>
          </a:ln>
        </p:spPr>
        <p:txBody>
          <a:bodyPr spcFirstLastPara="1" wrap="square" lIns="0" tIns="45700" rIns="0" bIns="0" anchor="t" anchorCtr="0">
            <a:spAutoFit/>
          </a:bodyPr>
          <a:lstStyle/>
          <a:p>
            <a:r>
              <a:rPr lang="en-US" sz="3600" dirty="0"/>
              <a:t>NVDA Keyboard Shortcuts</a:t>
            </a:r>
            <a:endParaRPr sz="3600" dirty="0"/>
          </a:p>
        </p:txBody>
      </p:sp>
      <p:graphicFrame>
        <p:nvGraphicFramePr>
          <p:cNvPr id="8" name="Table 7" descr="NVDA Keyboard Shorcuts for Headings, Landmakrs, Element Lists, Graphics, and Links."/>
          <p:cNvGraphicFramePr>
            <a:graphicFrameLocks noGrp="1"/>
          </p:cNvGraphicFramePr>
          <p:nvPr>
            <p:extLst>
              <p:ext uri="{D42A27DB-BD31-4B8C-83A1-F6EECF244321}">
                <p14:modId xmlns:p14="http://schemas.microsoft.com/office/powerpoint/2010/main" val="2481674370"/>
              </p:ext>
            </p:extLst>
          </p:nvPr>
        </p:nvGraphicFramePr>
        <p:xfrm>
          <a:off x="845427" y="1660799"/>
          <a:ext cx="10127373" cy="4109346"/>
        </p:xfrm>
        <a:graphic>
          <a:graphicData uri="http://schemas.openxmlformats.org/drawingml/2006/table">
            <a:tbl>
              <a:tblPr firstRow="1" firstCol="1" bandRow="1">
                <a:tableStyleId>{EB344D84-9AFB-497E-A393-DC336BA19D2E}</a:tableStyleId>
              </a:tblPr>
              <a:tblGrid>
                <a:gridCol w="3375791">
                  <a:extLst>
                    <a:ext uri="{9D8B030D-6E8A-4147-A177-3AD203B41FA5}">
                      <a16:colId xmlns:a16="http://schemas.microsoft.com/office/drawing/2014/main" val="1116824107"/>
                    </a:ext>
                  </a:extLst>
                </a:gridCol>
                <a:gridCol w="3375791">
                  <a:extLst>
                    <a:ext uri="{9D8B030D-6E8A-4147-A177-3AD203B41FA5}">
                      <a16:colId xmlns:a16="http://schemas.microsoft.com/office/drawing/2014/main" val="2413161557"/>
                    </a:ext>
                  </a:extLst>
                </a:gridCol>
                <a:gridCol w="3375791">
                  <a:extLst>
                    <a:ext uri="{9D8B030D-6E8A-4147-A177-3AD203B41FA5}">
                      <a16:colId xmlns:a16="http://schemas.microsoft.com/office/drawing/2014/main" val="1229597752"/>
                    </a:ext>
                  </a:extLst>
                </a:gridCol>
              </a:tblGrid>
              <a:tr h="395634">
                <a:tc>
                  <a:txBody>
                    <a:bodyPr/>
                    <a:lstStyle/>
                    <a:p>
                      <a:pPr algn="l" fontAlgn="t"/>
                      <a:r>
                        <a:rPr lang="en-US" sz="1600" dirty="0">
                          <a:solidFill>
                            <a:schemeClr val="tx1"/>
                          </a:solidFill>
                          <a:effectLst/>
                        </a:rPr>
                        <a:t>Headings:</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b="0" dirty="0">
                          <a:solidFill>
                            <a:schemeClr val="tx1"/>
                          </a:solidFill>
                          <a:effectLst/>
                        </a:rPr>
                        <a:t>Go to next heading</a:t>
                      </a: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b="0" dirty="0">
                          <a:solidFill>
                            <a:schemeClr val="tx1"/>
                          </a:solidFill>
                          <a:effectLst/>
                        </a:rPr>
                        <a:t>H</a:t>
                      </a: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003159"/>
                  </a:ext>
                </a:extLst>
              </a:tr>
              <a:tr h="395634">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effectLst/>
                        </a:rPr>
                        <a:t>Headings:</a:t>
                      </a:r>
                      <a:endParaRPr lang="en-US" sz="1600" b="1" dirty="0">
                        <a:solidFill>
                          <a:schemeClr val="bg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solidFill>
                            <a:schemeClr val="tx1"/>
                          </a:solidFill>
                          <a:effectLst/>
                        </a:rPr>
                        <a:t>Go to next heading of level [1-6]</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solidFill>
                            <a:schemeClr val="tx1"/>
                          </a:solidFill>
                          <a:effectLst/>
                        </a:rPr>
                        <a:t>1 - 6</a:t>
                      </a:r>
                      <a:endParaRPr lang="en-US" sz="1600"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98039"/>
                  </a:ext>
                </a:extLst>
              </a:tr>
              <a:tr h="395634">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effectLst/>
                        </a:rPr>
                        <a:t>Headings:</a:t>
                      </a:r>
                      <a:endParaRPr lang="en-US" sz="1600" b="1" dirty="0">
                        <a:solidFill>
                          <a:schemeClr val="bg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solidFill>
                            <a:schemeClr val="tx1"/>
                          </a:solidFill>
                          <a:effectLst/>
                        </a:rPr>
                        <a:t>List all headings</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solidFill>
                            <a:schemeClr val="tx1"/>
                          </a:solidFill>
                          <a:effectLst/>
                        </a:rPr>
                        <a:t>Insert + F7</a:t>
                      </a:r>
                      <a:endParaRPr lang="en-US" sz="1600"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109993"/>
                  </a:ext>
                </a:extLst>
              </a:tr>
              <a:tr h="395634">
                <a:tc>
                  <a:txBody>
                    <a:bodyPr/>
                    <a:lstStyle/>
                    <a:p>
                      <a:pPr algn="l" fontAlgn="t"/>
                      <a:r>
                        <a:rPr lang="en-US" sz="1600" dirty="0">
                          <a:solidFill>
                            <a:schemeClr val="tx1"/>
                          </a:solidFill>
                          <a:effectLst/>
                        </a:rPr>
                        <a:t>Landmarks:</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solidFill>
                            <a:schemeClr val="tx1"/>
                          </a:solidFill>
                          <a:effectLst/>
                        </a:rPr>
                        <a:t>Go to next landmark/region</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solidFill>
                            <a:schemeClr val="tx1"/>
                          </a:solidFill>
                          <a:effectLst/>
                        </a:rPr>
                        <a:t>D</a:t>
                      </a:r>
                      <a:endParaRPr lang="en-US" sz="1600"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090325"/>
                  </a:ext>
                </a:extLst>
              </a:tr>
              <a:tr h="395634">
                <a:tc>
                  <a:txBody>
                    <a:bodyPr/>
                    <a:lstStyle/>
                    <a:p>
                      <a:pPr algn="l" fontAlgn="t"/>
                      <a:r>
                        <a:rPr lang="en-US" sz="1600" dirty="0">
                          <a:solidFill>
                            <a:schemeClr val="tx1"/>
                          </a:solidFill>
                          <a:effectLst/>
                        </a:rPr>
                        <a:t>Elements list:</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solidFill>
                            <a:schemeClr val="tx1"/>
                          </a:solidFill>
                          <a:effectLst/>
                        </a:rPr>
                        <a:t>Show list of all links, headings, form fields, buttons, and landmarks</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solidFill>
                            <a:schemeClr val="tx1"/>
                          </a:solidFill>
                          <a:effectLst/>
                        </a:rPr>
                        <a:t>Insert + F7</a:t>
                      </a:r>
                      <a:endParaRPr lang="en-US" sz="1600"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086172"/>
                  </a:ext>
                </a:extLst>
              </a:tr>
              <a:tr h="395634">
                <a:tc>
                  <a:txBody>
                    <a:bodyPr/>
                    <a:lstStyle/>
                    <a:p>
                      <a:pPr algn="l" fontAlgn="t"/>
                      <a:r>
                        <a:rPr lang="en-US" sz="1600" dirty="0">
                          <a:solidFill>
                            <a:schemeClr val="tx1"/>
                          </a:solidFill>
                          <a:effectLst/>
                        </a:rPr>
                        <a:t>Graphics:</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solidFill>
                            <a:schemeClr val="tx1"/>
                          </a:solidFill>
                          <a:effectLst/>
                        </a:rPr>
                        <a:t>Go to next graphic</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solidFill>
                            <a:schemeClr val="tx1"/>
                          </a:solidFill>
                          <a:effectLst/>
                        </a:rPr>
                        <a:t>G</a:t>
                      </a:r>
                      <a:endParaRPr lang="en-US" sz="1600"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5571188"/>
                  </a:ext>
                </a:extLst>
              </a:tr>
              <a:tr h="395634">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effectLst/>
                        </a:rPr>
                        <a:t>Links:</a:t>
                      </a:r>
                      <a:endParaRPr lang="en-US" sz="1600"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solidFill>
                            <a:schemeClr val="tx1"/>
                          </a:solidFill>
                          <a:effectLst/>
                        </a:rPr>
                        <a:t>List all links</a:t>
                      </a:r>
                      <a:endParaRPr lang="en-US"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solidFill>
                            <a:schemeClr val="tx1"/>
                          </a:solidFill>
                          <a:effectLst/>
                        </a:rPr>
                        <a:t>Insert + F7</a:t>
                      </a:r>
                      <a:endParaRPr lang="en-US"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619724"/>
                  </a:ext>
                </a:extLst>
              </a:tr>
              <a:tr h="395634">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effectLst/>
                        </a:rPr>
                        <a:t>Links:</a:t>
                      </a:r>
                      <a:endParaRPr lang="en-US" sz="1600" b="1" dirty="0">
                        <a:solidFill>
                          <a:schemeClr val="bg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solidFill>
                            <a:schemeClr val="tx1"/>
                          </a:solidFill>
                          <a:effectLst/>
                        </a:rPr>
                        <a:t>Go to next link</a:t>
                      </a:r>
                      <a:endParaRPr lang="en-US"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solidFill>
                            <a:schemeClr val="tx1"/>
                          </a:solidFill>
                          <a:effectLst/>
                        </a:rPr>
                        <a:t>K</a:t>
                      </a:r>
                      <a:endParaRPr lang="en-US"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083522"/>
                  </a:ext>
                </a:extLst>
              </a:tr>
              <a:tr h="395634">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effectLst/>
                        </a:rPr>
                        <a:t>Links:</a:t>
                      </a:r>
                      <a:endParaRPr lang="en-US" sz="1600" b="1" dirty="0">
                        <a:solidFill>
                          <a:schemeClr val="bg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solidFill>
                            <a:schemeClr val="tx1"/>
                          </a:solidFill>
                          <a:effectLst/>
                        </a:rPr>
                        <a:t>Go to next unvisited link</a:t>
                      </a:r>
                      <a:endParaRPr lang="en-US"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solidFill>
                            <a:schemeClr val="tx1"/>
                          </a:solidFill>
                          <a:effectLst/>
                        </a:rPr>
                        <a:t>U</a:t>
                      </a:r>
                      <a:endParaRPr lang="en-US"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3283477"/>
                  </a:ext>
                </a:extLst>
              </a:tr>
              <a:tr h="395634">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effectLst/>
                        </a:rPr>
                        <a:t>Links:</a:t>
                      </a:r>
                      <a:endParaRPr lang="en-US" sz="1600" b="1" dirty="0">
                        <a:solidFill>
                          <a:schemeClr val="bg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solidFill>
                            <a:schemeClr val="tx1"/>
                          </a:solidFill>
                          <a:effectLst/>
                        </a:rPr>
                        <a:t>Go to next visited link</a:t>
                      </a:r>
                      <a:endParaRPr lang="en-US" b="1"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solidFill>
                            <a:schemeClr val="tx1"/>
                          </a:solidFill>
                          <a:effectLst/>
                        </a:rPr>
                        <a:t>V</a:t>
                      </a:r>
                      <a:endParaRPr lang="en-US" b="0" dirty="0">
                        <a:solidFill>
                          <a:schemeClr val="tx1"/>
                        </a:solidFill>
                        <a:effectLst/>
                      </a:endParaRPr>
                    </a:p>
                  </a:txBody>
                  <a:tcPr marL="30480" marR="30480" marT="30480" marB="304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631932"/>
                  </a:ext>
                </a:extLst>
              </a:tr>
            </a:tbl>
          </a:graphicData>
        </a:graphic>
      </p:graphicFrame>
    </p:spTree>
    <p:extLst>
      <p:ext uri="{BB962C8B-B14F-4D97-AF65-F5344CB8AC3E}">
        <p14:creationId xmlns:p14="http://schemas.microsoft.com/office/powerpoint/2010/main" val="108631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544744"/>
          </a:xfrm>
          <a:prstGeom prst="rect">
            <a:avLst/>
          </a:prstGeom>
          <a:noFill/>
          <a:ln>
            <a:noFill/>
          </a:ln>
        </p:spPr>
        <p:txBody>
          <a:bodyPr spcFirstLastPara="1" wrap="square" lIns="0" tIns="45700" rIns="0" bIns="0" anchor="t" anchorCtr="0">
            <a:spAutoFit/>
          </a:bodyPr>
          <a:lstStyle/>
          <a:p>
            <a:r>
              <a:rPr lang="en-US" sz="3600" dirty="0"/>
              <a:t>Good and bad Example of web sites​</a:t>
            </a:r>
            <a:endParaRPr sz="3600" dirty="0"/>
          </a:p>
        </p:txBody>
      </p:sp>
      <p:sp>
        <p:nvSpPr>
          <p:cNvPr id="3" name="Text Placeholder 2"/>
          <p:cNvSpPr>
            <a:spLocks noGrp="1"/>
          </p:cNvSpPr>
          <p:nvPr>
            <p:ph type="body" idx="1"/>
          </p:nvPr>
        </p:nvSpPr>
        <p:spPr>
          <a:xfrm>
            <a:off x="457200" y="1458686"/>
            <a:ext cx="11277600" cy="4937760"/>
          </a:xfrm>
        </p:spPr>
        <p:txBody>
          <a:bodyPr/>
          <a:lstStyle/>
          <a:p>
            <a:r>
              <a:rPr lang="en-US" dirty="0"/>
              <a:t>Good example – </a:t>
            </a:r>
            <a:r>
              <a:rPr lang="en-US" dirty="0">
                <a:hlinkClick r:id="rId3"/>
              </a:rPr>
              <a:t>Web Accessibility Initiative (WAI) Accessible Home Page</a:t>
            </a:r>
            <a:endParaRPr lang="en-US" dirty="0"/>
          </a:p>
          <a:p>
            <a:pPr marL="50800" indent="0">
              <a:buNone/>
            </a:pPr>
            <a:endParaRPr lang="en-US" dirty="0"/>
          </a:p>
          <a:p>
            <a:r>
              <a:rPr lang="en-US" dirty="0"/>
              <a:t>Bad example -  </a:t>
            </a:r>
            <a:r>
              <a:rPr lang="en-US" dirty="0">
                <a:hlinkClick r:id="rId4"/>
              </a:rPr>
              <a:t>Web Accessibility Initiative (WAI) Inaccessible Home Page</a:t>
            </a:r>
            <a:endParaRPr lang="en-US" dirty="0"/>
          </a:p>
          <a:p>
            <a:endParaRPr lang="en-US" dirty="0"/>
          </a:p>
        </p:txBody>
      </p:sp>
    </p:spTree>
    <p:extLst>
      <p:ext uri="{BB962C8B-B14F-4D97-AF65-F5344CB8AC3E}">
        <p14:creationId xmlns:p14="http://schemas.microsoft.com/office/powerpoint/2010/main" val="174620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544744"/>
          </a:xfrm>
          <a:prstGeom prst="rect">
            <a:avLst/>
          </a:prstGeom>
          <a:noFill/>
          <a:ln>
            <a:noFill/>
          </a:ln>
        </p:spPr>
        <p:txBody>
          <a:bodyPr spcFirstLastPara="1" wrap="square" lIns="0" tIns="45700" rIns="0" bIns="0" anchor="t" anchorCtr="0">
            <a:spAutoFit/>
          </a:bodyPr>
          <a:lstStyle/>
          <a:p>
            <a:r>
              <a:rPr lang="en-US" sz="3600" dirty="0"/>
              <a:t>CCA (Color Contrast Analyzer)​</a:t>
            </a:r>
            <a:endParaRPr sz="3600" dirty="0"/>
          </a:p>
        </p:txBody>
      </p:sp>
      <p:sp>
        <p:nvSpPr>
          <p:cNvPr id="2" name="Text Placeholder 1" descr="&quot; &quot;"/>
          <p:cNvSpPr>
            <a:spLocks noGrp="1"/>
          </p:cNvSpPr>
          <p:nvPr>
            <p:ph type="body" idx="1"/>
          </p:nvPr>
        </p:nvSpPr>
        <p:spPr>
          <a:xfrm>
            <a:off x="457200" y="1371600"/>
            <a:ext cx="11403874" cy="4254137"/>
          </a:xfrm>
        </p:spPr>
        <p:txBody>
          <a:bodyPr/>
          <a:lstStyle/>
          <a:p>
            <a:pPr marL="50800" indent="0" fontAlgn="base">
              <a:spcBef>
                <a:spcPts val="600"/>
              </a:spcBef>
              <a:buNone/>
            </a:pPr>
            <a:r>
              <a:rPr lang="en-US" sz="2400" dirty="0">
                <a:latin typeface="+mn-lt"/>
              </a:rPr>
              <a:t>CCA (Color Contrast Analyzer) is a color contrast checker tool that allows you to easily determine the contrast ratio of two colors. The CCA enables you to optimize your content–including text and visual elements–for individuals with vision disabilities like color-blindness and low-vision impairments.</a:t>
            </a:r>
          </a:p>
          <a:p>
            <a:pPr marL="50800" indent="0" fontAlgn="base">
              <a:spcBef>
                <a:spcPts val="0"/>
              </a:spcBef>
              <a:buNone/>
            </a:pPr>
            <a:endParaRPr lang="en-US" sz="2400" dirty="0"/>
          </a:p>
          <a:p>
            <a:pPr marL="50800" indent="0" fontAlgn="base">
              <a:buNone/>
            </a:pPr>
            <a:r>
              <a:rPr lang="en-US" sz="2400" dirty="0">
                <a:latin typeface="Source Sans Pro"/>
                <a:ea typeface="Source Sans Pro"/>
              </a:rPr>
              <a:t>Use the </a:t>
            </a:r>
            <a:r>
              <a:rPr lang="en-US" sz="2400" dirty="0" err="1">
                <a:latin typeface="Source Sans Pro"/>
                <a:ea typeface="Source Sans Pro"/>
              </a:rPr>
              <a:t>WebAIM</a:t>
            </a:r>
            <a:r>
              <a:rPr lang="en-US" sz="2400" dirty="0">
                <a:latin typeface="Source Sans Pro"/>
                <a:ea typeface="Source Sans Pro"/>
              </a:rPr>
              <a:t> Color Contrast Checker to check your colors: </a:t>
            </a:r>
            <a:r>
              <a:rPr lang="en-US" sz="2400" dirty="0">
                <a:latin typeface="Source Sans Pro"/>
                <a:ea typeface="Source Sans Pro"/>
                <a:hlinkClick r:id="rId3"/>
              </a:rPr>
              <a:t>https://www.dhs.gov/publication/web-accessibility-toolbar</a:t>
            </a:r>
            <a:r>
              <a:rPr lang="en-US" sz="2400" dirty="0">
                <a:latin typeface="Source Sans Pro"/>
                <a:ea typeface="Source Sans Pro"/>
              </a:rPr>
              <a:t> </a:t>
            </a:r>
            <a:endParaRPr lang="en-US" sz="2400" u="sng" dirty="0">
              <a:latin typeface="Source Sans Pro"/>
              <a:ea typeface="Source Sans Pro"/>
            </a:endParaRPr>
          </a:p>
          <a:p>
            <a:pPr marL="50800" indent="0" fontAlgn="base">
              <a:buNone/>
            </a:pPr>
            <a:endParaRPr lang="en-US" sz="2400" dirty="0"/>
          </a:p>
          <a:p>
            <a:pPr marL="50800" indent="0">
              <a:spcBef>
                <a:spcPts val="0"/>
              </a:spcBef>
              <a:buNone/>
            </a:pPr>
            <a:r>
              <a:rPr lang="en-US" sz="2400" dirty="0"/>
              <a:t>To view a video on how to use the CCA (Color Contrast Analyzer), visit the site below: </a:t>
            </a:r>
            <a:r>
              <a:rPr lang="en-US" sz="2400" dirty="0">
                <a:latin typeface="Source Sans Pro"/>
                <a:ea typeface="Source Sans Pro"/>
                <a:hlinkClick r:id="rId4"/>
              </a:rPr>
              <a:t>https://www.section508.gov/test/web-software/andi-training-videos/color-contrast-analyzer</a:t>
            </a:r>
            <a:endParaRPr lang="en-US" sz="2400" dirty="0">
              <a:latin typeface="Source Sans Pro"/>
              <a:ea typeface="Source Sans Pro"/>
            </a:endParaRPr>
          </a:p>
          <a:p>
            <a:pPr marL="50800" indent="0">
              <a:buNone/>
            </a:pPr>
            <a:endParaRPr lang="en-US" dirty="0"/>
          </a:p>
        </p:txBody>
      </p:sp>
    </p:spTree>
    <p:extLst>
      <p:ext uri="{BB962C8B-B14F-4D97-AF65-F5344CB8AC3E}">
        <p14:creationId xmlns:p14="http://schemas.microsoft.com/office/powerpoint/2010/main" val="102450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544744"/>
          </a:xfrm>
          <a:prstGeom prst="rect">
            <a:avLst/>
          </a:prstGeom>
          <a:noFill/>
          <a:ln>
            <a:noFill/>
          </a:ln>
        </p:spPr>
        <p:txBody>
          <a:bodyPr spcFirstLastPara="1" wrap="square" lIns="0" tIns="45700" rIns="0" bIns="0" anchor="t" anchorCtr="0">
            <a:spAutoFit/>
          </a:bodyPr>
          <a:lstStyle/>
          <a:p>
            <a:r>
              <a:rPr lang="en-US" sz="3600" dirty="0"/>
              <a:t>CCA (Color Contrast Analyzer) Example​</a:t>
            </a:r>
            <a:endParaRPr sz="3600" dirty="0"/>
          </a:p>
        </p:txBody>
      </p:sp>
      <p:sp>
        <p:nvSpPr>
          <p:cNvPr id="9" name="Content Placeholder 5" descr="Demo Example:&#10;"/>
          <p:cNvSpPr txBox="1">
            <a:spLocks/>
          </p:cNvSpPr>
          <p:nvPr/>
        </p:nvSpPr>
        <p:spPr>
          <a:xfrm>
            <a:off x="838202" y="1303571"/>
            <a:ext cx="2904065" cy="1307660"/>
          </a:xfrm>
          <a:prstGeom prst="rect">
            <a:avLst/>
          </a:prstGeom>
          <a:noFill/>
          <a:ln>
            <a:noFill/>
          </a:ln>
        </p:spPr>
        <p:txBody>
          <a:bodyPr spcFirstLastPara="1" wrap="square" lIns="91425" tIns="45700" rIns="91425" bIns="45700" numCol="1"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pPr fontAlgn="base"/>
            <a:endParaRPr lang="en-US" dirty="0"/>
          </a:p>
          <a:p>
            <a:pPr marL="50800" indent="0" fontAlgn="base">
              <a:buNone/>
            </a:pPr>
            <a:r>
              <a:rPr lang="en-US" b="1" dirty="0">
                <a:latin typeface="+mj-lt"/>
              </a:rPr>
              <a:t>Demo Example:</a:t>
            </a:r>
          </a:p>
        </p:txBody>
      </p:sp>
      <p:sp>
        <p:nvSpPr>
          <p:cNvPr id="10" name="Text Box 2"/>
          <p:cNvSpPr txBox="1">
            <a:spLocks noChangeArrowheads="1"/>
          </p:cNvSpPr>
          <p:nvPr/>
        </p:nvSpPr>
        <p:spPr bwMode="auto">
          <a:xfrm>
            <a:off x="838202" y="2498986"/>
            <a:ext cx="3733798" cy="2915469"/>
          </a:xfrm>
          <a:prstGeom prst="rect">
            <a:avLst/>
          </a:prstGeom>
          <a:solidFill>
            <a:srgbClr val="FFFF00"/>
          </a:solidFill>
          <a:ln w="19050">
            <a:solidFill>
              <a:schemeClr val="tx1"/>
            </a:solidFill>
            <a:miter lim="800000"/>
            <a:headEnd/>
            <a:tailEnd/>
          </a:ln>
        </p:spPr>
        <p:txBody>
          <a:bodyPr rot="0" vert="horz" wrap="square" lIns="91440" tIns="45720" rIns="91440" bIns="45720" anchor="ctr" anchorCtr="0">
            <a:noAutofit/>
          </a:bodyPr>
          <a:lstStyle/>
          <a:p>
            <a:pPr marL="0" marR="0" algn="ctr">
              <a:lnSpc>
                <a:spcPct val="107000"/>
              </a:lnSpc>
              <a:spcBef>
                <a:spcPts val="0"/>
              </a:spcBef>
              <a:spcAft>
                <a:spcPts val="800"/>
              </a:spcAft>
            </a:pPr>
            <a:r>
              <a:rPr lang="en-US" sz="3600" b="1" dirty="0">
                <a:solidFill>
                  <a:schemeClr val="accent4">
                    <a:lumMod val="20000"/>
                    <a:lumOff val="80000"/>
                  </a:schemeClr>
                </a:solidFill>
                <a:effectLst/>
                <a:latin typeface="Franklin Gothic Heavy" panose="020B0903020102020204" pitchFamily="34" charset="0"/>
                <a:ea typeface="Calibri" panose="020F0502020204030204" pitchFamily="34" charset="0"/>
                <a:cs typeface="Times New Roman" panose="02020603050405020304" pitchFamily="18" charset="0"/>
              </a:rPr>
              <a:t>Insufficient Color Contrast</a:t>
            </a:r>
            <a:endParaRPr lang="en-US" sz="3600" dirty="0">
              <a:solidFill>
                <a:schemeClr val="accent4">
                  <a:lumMod val="20000"/>
                  <a:lumOff val="80000"/>
                </a:schemeClr>
              </a:solidFill>
              <a:effectLst/>
              <a:latin typeface="Franklin Gothic Heavy" panose="020B090302010202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4806543" y="1861606"/>
            <a:ext cx="6793848" cy="523220"/>
          </a:xfrm>
          <a:prstGeom prst="rect">
            <a:avLst/>
          </a:prstGeom>
        </p:spPr>
        <p:txBody>
          <a:bodyPr wrap="none">
            <a:spAutoFit/>
          </a:bodyPr>
          <a:lstStyle/>
          <a:p>
            <a:r>
              <a:rPr lang="en-US" sz="2800" b="1" dirty="0">
                <a:solidFill>
                  <a:srgbClr val="006197"/>
                </a:solidFill>
              </a:rPr>
              <a:t>Good vs Bad Color Contrast  Example</a:t>
            </a:r>
            <a:r>
              <a:rPr lang="en-US" sz="2800" dirty="0">
                <a:solidFill>
                  <a:srgbClr val="006197"/>
                </a:solidFill>
              </a:rPr>
              <a:t>:</a:t>
            </a:r>
          </a:p>
        </p:txBody>
      </p:sp>
      <p:pic>
        <p:nvPicPr>
          <p:cNvPr id="12" name="Picture 11" descr="Good vs Bad Color Contrast  Example:&#10;"/>
          <p:cNvPicPr>
            <a:picLocks noChangeAspect="1"/>
          </p:cNvPicPr>
          <p:nvPr/>
        </p:nvPicPr>
        <p:blipFill>
          <a:blip r:embed="rId3"/>
          <a:stretch>
            <a:fillRect/>
          </a:stretch>
        </p:blipFill>
        <p:spPr>
          <a:xfrm>
            <a:off x="5229452" y="2498986"/>
            <a:ext cx="6026028" cy="3000683"/>
          </a:xfrm>
          <a:prstGeom prst="rect">
            <a:avLst/>
          </a:prstGeom>
        </p:spPr>
      </p:pic>
    </p:spTree>
    <p:extLst>
      <p:ext uri="{BB962C8B-B14F-4D97-AF65-F5344CB8AC3E}">
        <p14:creationId xmlns:p14="http://schemas.microsoft.com/office/powerpoint/2010/main" val="2344464819"/>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Breaker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11052E70-64B7-C745-8D75-244A448AD29B}"/>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9dd7881-3d0c-4f85-ab2e-b545304e280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9ABF4527212B419E7605DD6AD88155" ma:contentTypeVersion="12" ma:contentTypeDescription="Create a new document." ma:contentTypeScope="" ma:versionID="f7689cc0db3ec6ce6bbac83fcfa67aa0">
  <xsd:schema xmlns:xsd="http://www.w3.org/2001/XMLSchema" xmlns:xs="http://www.w3.org/2001/XMLSchema" xmlns:p="http://schemas.microsoft.com/office/2006/metadata/properties" xmlns:ns3="09dd7881-3d0c-4f85-ab2e-b545304e280f" xmlns:ns4="132e3cfa-ae54-4f8e-8da9-f9c76703a0a1" targetNamespace="http://schemas.microsoft.com/office/2006/metadata/properties" ma:root="true" ma:fieldsID="41c69e58454967b76c17b926ffc46090" ns3:_="" ns4:_="">
    <xsd:import namespace="09dd7881-3d0c-4f85-ab2e-b545304e280f"/>
    <xsd:import namespace="132e3cfa-ae54-4f8e-8da9-f9c76703a0a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dd7881-3d0c-4f85-ab2e-b545304e28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2e3cfa-ae54-4f8e-8da9-f9c76703a0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50C2FF-CE45-4ACF-9D30-7106B62EC06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9dd7881-3d0c-4f85-ab2e-b545304e280f"/>
    <ds:schemaRef ds:uri="http://purl.org/dc/elements/1.1/"/>
    <ds:schemaRef ds:uri="http://schemas.microsoft.com/office/2006/metadata/properties"/>
    <ds:schemaRef ds:uri="132e3cfa-ae54-4f8e-8da9-f9c76703a0a1"/>
    <ds:schemaRef ds:uri="http://www.w3.org/XML/1998/namespace"/>
    <ds:schemaRef ds:uri="http://purl.org/dc/dcmitype/"/>
  </ds:schemaRefs>
</ds:datastoreItem>
</file>

<file path=customXml/itemProps2.xml><?xml version="1.0" encoding="utf-8"?>
<ds:datastoreItem xmlns:ds="http://schemas.openxmlformats.org/officeDocument/2006/customXml" ds:itemID="{2B67B463-EB2E-4AED-BA10-EFC5B2120D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dd7881-3d0c-4f85-ab2e-b545304e280f"/>
    <ds:schemaRef ds:uri="132e3cfa-ae54-4f8e-8da9-f9c76703a0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91B0A1-33F1-41C0-822B-9A46197F91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Master Cover Slide</Template>
  <TotalTime>9242</TotalTime>
  <Words>973</Words>
  <Application>Microsoft Office PowerPoint</Application>
  <PresentationFormat>Widescreen</PresentationFormat>
  <Paragraphs>149</Paragraphs>
  <Slides>16</Slides>
  <Notes>16</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Master Cover Slide</vt:lpstr>
      <vt:lpstr>Content Layout</vt:lpstr>
      <vt:lpstr>Breaker Layout</vt:lpstr>
      <vt:lpstr>Annual Interagency Accessibility Forum</vt:lpstr>
      <vt:lpstr>Section 508 Team Presenters​</vt:lpstr>
      <vt:lpstr>Agenda</vt:lpstr>
      <vt:lpstr>Ease of Access Windows Operating System​</vt:lpstr>
      <vt:lpstr>Screen readers​</vt:lpstr>
      <vt:lpstr>NVDA Keyboard Shortcuts</vt:lpstr>
      <vt:lpstr>Good and bad Example of web sites​</vt:lpstr>
      <vt:lpstr>CCA (Color Contrast Analyzer)​</vt:lpstr>
      <vt:lpstr>CCA (Color Contrast Analyzer) Example​</vt:lpstr>
      <vt:lpstr>ANDI (Accessible Name &amp; Description Inspector)​</vt:lpstr>
      <vt:lpstr>ANDI Screenshot​ </vt:lpstr>
      <vt:lpstr>Microsoft​ Accessibility Insights for Windows</vt:lpstr>
      <vt:lpstr>Microsoft​ Accessibility Insights Tool</vt:lpstr>
      <vt:lpstr>Common Web Accessibility Issues</vt:lpstr>
      <vt:lpstr>Department of Homeland Security Trusted Tester Program</vt:lpstr>
      <vt:lpstr>Questions?  </vt:lpstr>
    </vt:vector>
  </TitlesOfParts>
  <Manager/>
  <Company>IAAF</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Annual Interagency Accessibility Forum: Testing Tools and Ease of Access</dc:title>
  <dc:subject>2023 Annual Interagency Accessibility Forum: Testing Tools and Ease of Access</dc:subject>
  <dc:creator>IAAF</dc:creator>
  <cp:keywords>2023 Annual Interagency Accessibility Forum: Testing Tools and Ease of Access</cp:keywords>
  <dc:description>2023 Annual Interagency Accessibility Forum: Testing Tools and Ease of Access</dc:description>
  <cp:lastModifiedBy>Guzman, Danny C. [CTR]</cp:lastModifiedBy>
  <cp:revision>42</cp:revision>
  <dcterms:created xsi:type="dcterms:W3CDTF">2022-08-30T12:32:18Z</dcterms:created>
  <dcterms:modified xsi:type="dcterms:W3CDTF">2023-09-29T13:47:17Z</dcterms:modified>
  <cp:category>2023 Annual Interagency Accessibility Forum: Testing Tools and Ease of Access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MSIP_Label_3be8ab8c-433c-4394-a4fb-cd2d5c4d0a5e_Enabled">
    <vt:lpwstr>true</vt:lpwstr>
  </property>
  <property fmtid="{D5CDD505-2E9C-101B-9397-08002B2CF9AE}" pid="4" name="MSIP_Label_3be8ab8c-433c-4394-a4fb-cd2d5c4d0a5e_SetDate">
    <vt:lpwstr>2023-09-27T15:27:13Z</vt:lpwstr>
  </property>
  <property fmtid="{D5CDD505-2E9C-101B-9397-08002B2CF9AE}" pid="5" name="MSIP_Label_3be8ab8c-433c-4394-a4fb-cd2d5c4d0a5e_Method">
    <vt:lpwstr>Privileged</vt:lpwstr>
  </property>
  <property fmtid="{D5CDD505-2E9C-101B-9397-08002B2CF9AE}" pid="6" name="MSIP_Label_3be8ab8c-433c-4394-a4fb-cd2d5c4d0a5e_Name">
    <vt:lpwstr>None</vt:lpwstr>
  </property>
  <property fmtid="{D5CDD505-2E9C-101B-9397-08002B2CF9AE}" pid="7" name="MSIP_Label_3be8ab8c-433c-4394-a4fb-cd2d5c4d0a5e_SiteId">
    <vt:lpwstr>26c83bc9-31c1-4d77-a523-0816095aba31</vt:lpwstr>
  </property>
  <property fmtid="{D5CDD505-2E9C-101B-9397-08002B2CF9AE}" pid="8" name="MSIP_Label_3be8ab8c-433c-4394-a4fb-cd2d5c4d0a5e_ActionId">
    <vt:lpwstr>655af4e0-f0e4-4e6b-b81b-5c2b7e86b08d</vt:lpwstr>
  </property>
  <property fmtid="{D5CDD505-2E9C-101B-9397-08002B2CF9AE}" pid="9" name="MSIP_Label_3be8ab8c-433c-4394-a4fb-cd2d5c4d0a5e_ContentBits">
    <vt:lpwstr>0</vt:lpwstr>
  </property>
  <property fmtid="{D5CDD505-2E9C-101B-9397-08002B2CF9AE}" pid="10" name="ContentTypeId">
    <vt:lpwstr>0x010100599ABF4527212B419E7605DD6AD88155</vt:lpwstr>
  </property>
</Properties>
</file>