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58" r:id="rId3"/>
  </p:sldMasterIdLst>
  <p:notesMasterIdLst>
    <p:notesMasterId r:id="rId24"/>
  </p:notesMasterIdLst>
  <p:sldIdLst>
    <p:sldId id="256" r:id="rId4"/>
    <p:sldId id="260" r:id="rId5"/>
    <p:sldId id="272" r:id="rId6"/>
    <p:sldId id="265" r:id="rId7"/>
    <p:sldId id="273" r:id="rId8"/>
    <p:sldId id="274" r:id="rId9"/>
    <p:sldId id="262" r:id="rId10"/>
    <p:sldId id="267" r:id="rId11"/>
    <p:sldId id="266" r:id="rId12"/>
    <p:sldId id="264" r:id="rId13"/>
    <p:sldId id="268" r:id="rId14"/>
    <p:sldId id="275" r:id="rId15"/>
    <p:sldId id="269" r:id="rId16"/>
    <p:sldId id="276" r:id="rId17"/>
    <p:sldId id="270" r:id="rId18"/>
    <p:sldId id="283" r:id="rId19"/>
    <p:sldId id="277" r:id="rId20"/>
    <p:sldId id="278" r:id="rId21"/>
    <p:sldId id="259" r:id="rId22"/>
    <p:sldId id="281" r:id="rId23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863D"/>
    <a:srgbClr val="DE7808"/>
    <a:srgbClr val="F6860A"/>
    <a:srgbClr val="B56207"/>
    <a:srgbClr val="135145"/>
    <a:srgbClr val="701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47"/>
  </p:normalViewPr>
  <p:slideViewPr>
    <p:cSldViewPr snapToGrid="0">
      <p:cViewPr varScale="1">
        <p:scale>
          <a:sx n="60" d="100"/>
          <a:sy n="60" d="100"/>
        </p:scale>
        <p:origin x="7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18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452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8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38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3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80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563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47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86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4" descr="GSA Starmark logo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373042" y="309880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Seal of the CIO Counc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2790" y="3059817"/>
            <a:ext cx="979610" cy="978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D7D78-FB86-634D-B31E-D401BDEC35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32443" y="3124551"/>
            <a:ext cx="906146" cy="913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9BBE3-AF25-4445-B61D-803E3AD6E1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58190" y="3133905"/>
            <a:ext cx="999251" cy="915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97C38-6E33-8540-9E0C-008F2B60D3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71328" y="3132310"/>
            <a:ext cx="917575" cy="917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(Thank You)">
  <p:cSld name="Breaker Title (Thank You)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2021  /  General Services Administration  / Department of Health and Human Services / Department of Labor / Merit Service Protection Board / Sponsored by the Federal CIO Council 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0" y="0"/>
            <a:ext cx="12188377" cy="177800"/>
            <a:chOff x="0" y="0"/>
            <a:chExt cx="9141282" cy="285750"/>
          </a:xfrm>
        </p:grpSpPr>
        <p:sp>
          <p:nvSpPr>
            <p:cNvPr id="71" name="Google Shape;71;p13"/>
            <p:cNvSpPr/>
            <p:nvPr/>
          </p:nvSpPr>
          <p:spPr>
            <a:xfrm>
              <a:off x="0" y="0"/>
              <a:ext cx="3200400" cy="285750"/>
            </a:xfrm>
            <a:prstGeom prst="rect">
              <a:avLst/>
            </a:prstGeom>
            <a:solidFill>
              <a:srgbClr val="006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25114" y="0"/>
              <a:ext cx="5916168" cy="285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3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200" y="6492240"/>
            <a:ext cx="10409464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2021  /  General Services Administration  / Department of Health and Human Services / Department of Labor / Merit Service Protection Board / Sponsored by the Federal CIO Council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ha.gov/laws-regs/oshact/section5-dut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ol.gov/agencies/odep/program-areas/customized-employment" TargetMode="External"/><Relationship Id="rId4" Type="http://schemas.openxmlformats.org/officeDocument/2006/relationships/hyperlink" Target="https://www.dol.gov/agencies/odep/initiatives/saw-rtw/retai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abilitycenter.colostate.edu/disability-awareness/disability-histor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tb/programs/evaluation/Logic_Model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UNDERSTANDING-WCAG20/intro.html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tDzQdRvLAf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oc.gov/federal-sector/management-directive/instructions-federal-agencies-md-715-section-i-model-eeo#:~:text=The%20six%20essential%20elements%20for%20a%20model%20EEO,prevention%20of%20unlawful%20discrimination%3B%20Responsiveness%20and%20legal%20compliance" TargetMode="External"/><Relationship Id="rId2" Type="http://schemas.openxmlformats.org/officeDocument/2006/relationships/hyperlink" Target="Creating%20a%20Model%20Agency%20EEO%20Program%20-%20Disabilities%20Employment%20Program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hoLuui9gX8" TargetMode="External"/><Relationship Id="rId2" Type="http://schemas.openxmlformats.org/officeDocument/2006/relationships/hyperlink" Target="https://www.linkedin.com/pulse/psychological-diversity-future-solution-sneh-ajmera-nad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br.org/2021/04/what-psychological-safety-looks-like-in-a-hybrid-workplace" TargetMode="External"/><Relationship Id="rId4" Type="http://schemas.openxmlformats.org/officeDocument/2006/relationships/hyperlink" Target="http://www.psychologytoday.com/us/blog/the-fearless-organization/202006/the-role-psychological-safety-in-diversity-and-inclus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angiefugo@yahoo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ibility.blog.gov.uk/2016/05/16/what-we-mean-when-we-talk-about-accessibility-2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</a:t>
            </a:r>
            <a:br>
              <a:rPr lang="en-US" dirty="0"/>
            </a:br>
            <a:r>
              <a:rPr lang="en-US" dirty="0"/>
              <a:t>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399" y="1891357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Accessibility: A Foundation for Inclusion, Diversity, and Equity</a:t>
            </a:r>
            <a:endParaRPr sz="28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dirty="0"/>
              <a:t>October 12-14, 2021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4400"/>
              <a:buNone/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Moving from Task-based Programs to a Safe, Accessible, Functional, Engaging (SAFE) Work-Life for Federal Staff with Disabilities</a:t>
            </a:r>
            <a:endParaRPr sz="240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2400"/>
              <a:buNone/>
            </a:pPr>
            <a:r>
              <a:rPr lang="en-US" i="0" dirty="0"/>
              <a:t>By Angie Fuoco, MPH, DrPH Candidate, Access &amp; Abilities Evangelist</a:t>
            </a:r>
            <a:endParaRPr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ABD-4A86-419B-873C-2B447C4F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- Obligations and Considerations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754196-CE30-4BD2-BB1A-157E799F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90" y="1198060"/>
            <a:ext cx="11941528" cy="4996230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Obligation - Physical, 29 CFR 1960 - occupational safety and health programs for agencies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Consideration - free from recognized hazards… likely to cause death or… serious physical harm 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Prevention</a:t>
            </a:r>
            <a:r>
              <a:rPr lang="en-US" sz="1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Safety can work differently when a person has a disability 	</a:t>
            </a:r>
            <a:endParaRPr lang="en-US" sz="1800" b="1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RETAIN</a:t>
            </a:r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Initiative - return to work after injury or illness that causes disability </a:t>
            </a:r>
            <a:endParaRPr lang="en-US" sz="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Considerations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rgbClr val="006197"/>
              </a:buClr>
              <a:buSzPts val="26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  <a:hlinkClick r:id="rId5"/>
              </a:rPr>
              <a:t>Customized Employment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- personalizing the job (people with disabilities and veterans)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SzPct val="144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Psychological safety is for everyone (Ted Talk, 2014). “The belief that one will not be punished or humiliated for speaking up with ideas, concerns, questions, or mistakes” and</a:t>
            </a:r>
            <a:r>
              <a:rPr lang="en-US" sz="18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also, </a:t>
            </a:r>
            <a:r>
              <a:rPr lang="en-US" sz="1800" b="0" i="0" dirty="0">
                <a:solidFill>
                  <a:srgbClr val="2C2D3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Edmonson (Psychology Today, 2021) “an environment in which people believe they can speak up candidly with ideas, questions, concerns, and even mistakes, is vital to leveraging the benefits of </a:t>
            </a:r>
            <a:r>
              <a:rPr lang="en-US" sz="1800" b="0" i="1" dirty="0">
                <a:solidFill>
                  <a:srgbClr val="2C2D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diversity</a:t>
            </a:r>
            <a:r>
              <a:rPr lang="en-US" sz="1800" b="0" i="0" dirty="0">
                <a:solidFill>
                  <a:srgbClr val="2C2D3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because it can help make </a:t>
            </a:r>
            <a:r>
              <a:rPr lang="en-US" sz="1800" b="0" i="1" dirty="0">
                <a:solidFill>
                  <a:srgbClr val="2C2D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inclusion</a:t>
            </a:r>
            <a:r>
              <a:rPr lang="en-US" sz="1800" b="0" i="0" dirty="0">
                <a:solidFill>
                  <a:srgbClr val="2C2D3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reality” and (Harvard Business Review. 2021).  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362F-E088-45DD-89B4-C4FFA182D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ABD-4A86-419B-873C-2B447C4F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- Observations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D8858F-E0EA-4030-8E30-381DBAF8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364" y="1584241"/>
            <a:ext cx="11845636" cy="438875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History of disability law</a:t>
            </a: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(according to the Colorado State University’s Student Disability Center)- “providing vocational opportunities” has evolved into the concept of “equal rights and access”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Rehabilitation Act of 1973 - “rehabilitation of handicapped individuals so they could work”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Accessibility is evolving with E.O. definition and is just now getting a seat at the DEI table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C2D3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Architectural barriers should be thing of the past, now focu</a:t>
            </a:r>
            <a:r>
              <a:rPr lang="en-US" sz="2000" dirty="0">
                <a:solidFill>
                  <a:srgbClr val="2C2D3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on</a:t>
            </a:r>
            <a:r>
              <a:rPr lang="en-US" sz="2000" b="0" i="0" dirty="0">
                <a:solidFill>
                  <a:srgbClr val="2C2D3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maintenance and safety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C2D3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 in scope of disabilities and emerging disabilities (such as Long Covid)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C2D3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Federal government usually lags behind corporate innovation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362F-E088-45DD-89B4-C4FFA182D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ABD-4A86-419B-873C-2B447C4F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- Recommendations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754196-CE30-4BD2-BB1A-157E799F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91" y="1282047"/>
            <a:ext cx="11277600" cy="5118753"/>
          </a:xfrm>
        </p:spPr>
        <p:txBody>
          <a:bodyPr/>
          <a:lstStyle/>
          <a:p>
            <a:pPr marL="342900" indent="-4572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Amp up Awareness</a:t>
            </a:r>
          </a:p>
          <a:p>
            <a:pPr marL="800100" lvl="1" indent="-4572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Ableism, Audism, attention to terms used and all forms</a:t>
            </a:r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Disability Discrimination (in equation)</a:t>
            </a:r>
            <a:r>
              <a:rPr lang="en-US" sz="1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800100" lvl="1" indent="-4572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Accessibility (E.O. specifies “knowledge of” for all staff; include accessibility “action” training also)</a:t>
            </a:r>
          </a:p>
          <a:p>
            <a:pPr marL="342900" indent="-4572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Annual/onboarding training - all are responsible, train in varying degrees </a:t>
            </a:r>
          </a:p>
          <a:p>
            <a:pPr marL="342900" indent="-4572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Access Pathways - don’t substitute or it ends up being subtraction for so many of us</a:t>
            </a:r>
          </a:p>
          <a:p>
            <a:pPr marL="342900" indent="-4572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Assess and test emerging technology or methods - examples: don’t stay stuck in “CART”</a:t>
            </a:r>
            <a:endParaRPr lang="en-US" sz="1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-45720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consider: hybrid AI captions, captions in Glass, captions in a staff member’s pocket</a:t>
            </a:r>
          </a:p>
          <a:p>
            <a:pPr marL="342900" indent="-4572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Analysis, assessment of needs, asking customers their satisfaction levels</a:t>
            </a:r>
          </a:p>
          <a:p>
            <a:pPr marL="342900" indent="-4572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Actionable Plan - 5,000 to 0 (presentation given now in another session)</a:t>
            </a:r>
          </a:p>
          <a:p>
            <a:pPr marL="342900" indent="-4572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Accountability - E.O. 14035 says Chief Diversity Officer, Accessibility Officer?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362F-E088-45DD-89B4-C4FFA182D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EA87-19EA-40D4-B717-EE98B191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- 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B6C3-44C5-4EB6-B925-BE5B0EB8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695" y="1365944"/>
            <a:ext cx="12006198" cy="3743384"/>
          </a:xfrm>
        </p:spPr>
        <p:txBody>
          <a:bodyPr/>
          <a:lstStyle/>
          <a:p>
            <a:pPr marL="50800" indent="0">
              <a:lnSpc>
                <a:spcPct val="200000"/>
              </a:lnSpc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Observations at several federal agencies -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functional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achieving Vision</a:t>
            </a:r>
          </a:p>
          <a:p>
            <a:pPr>
              <a:lnSpc>
                <a:spcPct val="2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1973 - Rehabilitation Act did not specify an official to oversee persons with disabilities program</a:t>
            </a:r>
          </a:p>
          <a:p>
            <a:pPr>
              <a:lnSpc>
                <a:spcPct val="2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2000s - agencies hired first disability program managers and Section 508 program managers</a:t>
            </a:r>
          </a:p>
          <a:p>
            <a:pPr>
              <a:lnSpc>
                <a:spcPct val="2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 service lines (“silos”) - remember the 13 distinct offices for people with responsibilities</a:t>
            </a:r>
          </a:p>
          <a:p>
            <a:pPr>
              <a:lnSpc>
                <a:spcPct val="2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“Tokenizing”? Competence learned on-the-job? </a:t>
            </a:r>
          </a:p>
          <a:p>
            <a:pPr marL="50800" indent="0">
              <a:buSzPct val="100000"/>
              <a:buNone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AA867-1949-41AA-B965-1D93FEC75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5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EA87-19EA-40D4-B717-EE98B191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-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B6C3-44C5-4EB6-B925-BE5B0EB8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90" y="1365944"/>
            <a:ext cx="11869209" cy="4937760"/>
          </a:xfrm>
        </p:spPr>
        <p:txBody>
          <a:bodyPr/>
          <a:lstStyle/>
          <a:p>
            <a:pPr marL="50800" indent="0">
              <a:lnSpc>
                <a:spcPct val="200000"/>
              </a:lnSpc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Recommended for the model agencies</a:t>
            </a:r>
          </a:p>
          <a:p>
            <a:pPr>
              <a:lnSpc>
                <a:spcPct val="2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Accessibility (or Rehab Act?) Officer, models: ADA Coordinator, Vocational-Rehab Counselor</a:t>
            </a:r>
          </a:p>
          <a:p>
            <a:pPr>
              <a:lnSpc>
                <a:spcPct val="2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Establish competencies for Accessibility Officer? Physical, neuro-, psychologically conversant</a:t>
            </a:r>
          </a:p>
          <a:p>
            <a:pPr>
              <a:lnSpc>
                <a:spcPct val="2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 in someone other than Chief Diversity Officer - Authority and Accountability for 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people! </a:t>
            </a:r>
          </a:p>
          <a:p>
            <a:pPr>
              <a:lnSpc>
                <a:spcPct val="2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 within before looking without at outside leadership + knowledge, skills, abilities of staff</a:t>
            </a:r>
          </a:p>
          <a:p>
            <a:pPr>
              <a:lnSpc>
                <a:spcPct val="20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strategic thinking away from the silos! Plan changes with continued functionality in mind.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AA867-1949-41AA-B965-1D93FEC75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8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EA87-19EA-40D4-B717-EE98B191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- Obligations and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B6C3-44C5-4EB6-B925-BE5B0EB8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71600"/>
            <a:ext cx="11645757" cy="4937760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Obligations for Engagement - none formal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Considerations</a:t>
            </a:r>
          </a:p>
          <a:p>
            <a:pPr lvl="1">
              <a:lnSpc>
                <a:spcPct val="150000"/>
              </a:lnSpc>
              <a:buSzPct val="144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 staff with disabilities in creating strategic plans and new program framework</a:t>
            </a:r>
          </a:p>
          <a:p>
            <a:pPr lvl="1">
              <a:lnSpc>
                <a:spcPct val="150000"/>
              </a:lnSpc>
              <a:buSzPct val="144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Equity - from E.O, “consistent and systematic fair, just, and impartial treatment of all”</a:t>
            </a:r>
          </a:p>
          <a:p>
            <a:pPr lvl="1">
              <a:lnSpc>
                <a:spcPct val="150000"/>
              </a:lnSpc>
              <a:buSzPct val="144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Empathy - staff being hired in this area need to know about disabilities and accessibility</a:t>
            </a:r>
          </a:p>
          <a:p>
            <a:pPr lvl="1">
              <a:lnSpc>
                <a:spcPct val="150000"/>
              </a:lnSpc>
              <a:buSzPct val="144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for effectiveness (develop customer satisfaction metrics, not just the numbers of Schedule A hires and accommodations)</a:t>
            </a:r>
          </a:p>
          <a:p>
            <a:pPr lvl="1">
              <a:lnSpc>
                <a:spcPct val="150000"/>
              </a:lnSpc>
              <a:buSzPct val="144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 Viewpoint Survey (EVS) - opportunity for accessibility satisfaction measures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AA867-1949-41AA-B965-1D93FEC754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8433-3E53-4199-8189-FCDB69F7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Logic Model to Develop Program and Plan</a:t>
            </a:r>
          </a:p>
        </p:txBody>
      </p:sp>
      <p:pic>
        <p:nvPicPr>
          <p:cNvPr id="6" name="Picture 5" descr="CDC Logic Model image.&#10;&#10;Four blue boxes form a process flow chart. Resources/Inputs to Activities to Output to Outcome">
            <a:extLst>
              <a:ext uri="{FF2B5EF4-FFF2-40B4-BE49-F238E27FC236}">
                <a16:creationId xmlns:a16="http://schemas.microsoft.com/office/drawing/2014/main" id="{4C7AB014-0A1B-44F5-8C5C-7B8A5286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01" y="1114745"/>
            <a:ext cx="10387196" cy="4911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B71C13-64A1-4077-927A-EB944D6A9080}"/>
              </a:ext>
            </a:extLst>
          </p:cNvPr>
          <p:cNvSpPr txBox="1"/>
          <p:nvPr/>
        </p:nvSpPr>
        <p:spPr>
          <a:xfrm>
            <a:off x="2674704" y="5996824"/>
            <a:ext cx="68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https://www.cdc.gov/tb/programs/evaluation/Logic_Model.html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F279D-B41B-4896-ACB2-1DB4826661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1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E67A-F3FB-41FC-AEEE-DDD6CA05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Principles</a:t>
            </a:r>
          </a:p>
        </p:txBody>
      </p:sp>
      <p:pic>
        <p:nvPicPr>
          <p:cNvPr id="5" name="Picture 4" descr="Image of 5 Questions of the PAUSE Principles: Perceive, Affect, Use, Sizing it Up, and Engaging">
            <a:extLst>
              <a:ext uri="{FF2B5EF4-FFF2-40B4-BE49-F238E27FC236}">
                <a16:creationId xmlns:a16="http://schemas.microsoft.com/office/drawing/2014/main" id="{543CCFF7-C95D-4C21-8E95-9A45B2AD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0674"/>
            <a:ext cx="6856476" cy="5035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68A6D-16F1-4B8F-A23C-61E8B3DF3A9F}"/>
              </a:ext>
            </a:extLst>
          </p:cNvPr>
          <p:cNvSpPr txBox="1"/>
          <p:nvPr/>
        </p:nvSpPr>
        <p:spPr>
          <a:xfrm>
            <a:off x="6565188" y="1577719"/>
            <a:ext cx="54042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Derived from WCAG 2.1 POUR Principles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dirty="0">
                <a:hlinkClick r:id="rId3"/>
              </a:rPr>
              <a:t>https://www.w3.org/TR/UNDERSTANDING-WCAG20/intro.html</a:t>
            </a:r>
            <a:r>
              <a:rPr lang="en-US" dirty="0"/>
              <a:t>)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SAMHSA’s (HHS) eight wellness dimensions. </a:t>
            </a:r>
          </a:p>
          <a:p>
            <a:endParaRPr lang="en-US" dirty="0"/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eight domains of wellness include:</a:t>
            </a:r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occupational</a:t>
            </a:r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physical</a:t>
            </a:r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emotional</a:t>
            </a:r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social</a:t>
            </a:r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intellectual</a:t>
            </a:r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financial</a:t>
            </a:r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spiritual</a:t>
            </a:r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environmental</a:t>
            </a:r>
          </a:p>
          <a:p>
            <a:r>
              <a:rPr lang="en-US" sz="18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https://www.youtube.com/watch?v=tDzQdRvLAfM</a:t>
            </a:r>
            <a:r>
              <a:rPr lang="en-US" sz="18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(July 1, 2016, SAMHSA Wellness Initiative).</a:t>
            </a:r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BD316-535A-4C2B-B587-B2F5AF72D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4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E67A-F3FB-41FC-AEEE-DDD6CA05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Federal Program for People with Disabilities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1865E-BBEC-4280-9095-B416CE1DD74C}"/>
              </a:ext>
            </a:extLst>
          </p:cNvPr>
          <p:cNvSpPr txBox="1"/>
          <p:nvPr/>
        </p:nvSpPr>
        <p:spPr>
          <a:xfrm>
            <a:off x="619018" y="1920895"/>
            <a:ext cx="11432569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Creating a Model Agency EEO Program - Disabilities Employment Program</a:t>
            </a:r>
            <a:endParaRPr lang="en-US" sz="2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r>
              <a:rPr lang="en-US" dirty="0">
                <a:hlinkClick r:id="rId3"/>
              </a:rPr>
              <a:t>https://www.eeoc.gov/federal-sector/management-directive/instructions-federal-agencies-md-715-section-i-model-eeo#:~:text=The%20six%20essential%20elements%20for%20a%20model%20EEO,prevention%20of%20unlawful%20discrimination%3B%20Responsiveness%20and%20legal%20compliance </a:t>
            </a:r>
            <a:endParaRPr lang="en-US" dirty="0"/>
          </a:p>
          <a:p>
            <a:endParaRPr lang="en-US" dirty="0"/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Added disability-specific law to template - section 501/504/508 requirements (it’s still a two-pager).</a:t>
            </a: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BD316-535A-4C2B-B587-B2F5AF72D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ABD-4A86-419B-873C-2B447C4F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C980D-7F84-41EF-9E7F-95E2A04C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6" y="1197689"/>
            <a:ext cx="11636018" cy="4937760"/>
          </a:xfrm>
        </p:spPr>
        <p:txBody>
          <a:bodyPr/>
          <a:lstStyle/>
          <a:p>
            <a:pPr marL="182880" indent="-182880">
              <a:lnSpc>
                <a:spcPct val="110000"/>
              </a:lnSpc>
            </a:pPr>
            <a:r>
              <a:rPr lang="en-US" sz="1800" dirty="0"/>
              <a:t>Ajmera, S. (2021, July). Psychological diversity - The future solution to inclusiveness! [Image attached] [Post]. LinkedIn. </a:t>
            </a:r>
            <a:r>
              <a:rPr lang="en-US" sz="1800" dirty="0">
                <a:hlinkClick r:id="rId2"/>
              </a:rPr>
              <a:t>https://www.linkedin.com/pulse/psychological-diversity-future-solution-sneh-ajmera-and</a:t>
            </a:r>
            <a:r>
              <a:rPr lang="en-US" sz="1800" dirty="0"/>
              <a:t>. Accessed September 24, 2021</a:t>
            </a:r>
          </a:p>
          <a:p>
            <a:pPr marL="182880" indent="-182880">
              <a:lnSpc>
                <a:spcPct val="110000"/>
              </a:lnSpc>
            </a:pPr>
            <a:r>
              <a:rPr lang="en-US" sz="1800" dirty="0"/>
              <a:t>Edmonson, A. Building a psychologically safe workplace | Amy Edmondson | </a:t>
            </a:r>
            <a:r>
              <a:rPr lang="en-US" sz="1800" dirty="0" err="1"/>
              <a:t>TEDxHGSE</a:t>
            </a:r>
            <a:r>
              <a:rPr lang="en-US" sz="1800" dirty="0"/>
              <a:t> (2018, May 4). </a:t>
            </a:r>
            <a:r>
              <a:rPr lang="en-US" sz="1800" dirty="0">
                <a:hlinkClick r:id="rId3"/>
              </a:rPr>
              <a:t>https://www.youtube.com/watch?v=LhoLuui9gX8</a:t>
            </a:r>
            <a:r>
              <a:rPr lang="en-US" sz="1800" dirty="0"/>
              <a:t>. Accessed: September 24, 2021</a:t>
            </a:r>
          </a:p>
          <a:p>
            <a:pPr marL="182880" indent="-182880">
              <a:lnSpc>
                <a:spcPct val="110000"/>
              </a:lnSpc>
            </a:pPr>
            <a:r>
              <a:rPr lang="en-US" sz="1800" dirty="0"/>
              <a:t>Edmonson, A. (2020, June 22). </a:t>
            </a:r>
            <a:r>
              <a:rPr lang="en-US" sz="1800" i="1" dirty="0"/>
              <a:t>The Role of Psychological Safety in Diversity and Inclusion</a:t>
            </a:r>
            <a:r>
              <a:rPr lang="en-US" sz="1800" dirty="0"/>
              <a:t>. Psychology Today. </a:t>
            </a:r>
            <a:r>
              <a:rPr lang="en-US" sz="1800" dirty="0">
                <a:hlinkClick r:id="rId4"/>
              </a:rPr>
              <a:t>www.psychologytoday.com/us/blog/the-fearless-organization/202006/the-role-psychological-safety-in-diversity-and-inclusion</a:t>
            </a:r>
            <a:r>
              <a:rPr lang="en-US" sz="1800" dirty="0"/>
              <a:t>. Accessed: September 24, 2021.</a:t>
            </a:r>
          </a:p>
          <a:p>
            <a:pPr marL="182880" indent="-182880">
              <a:lnSpc>
                <a:spcPct val="110000"/>
              </a:lnSpc>
            </a:pPr>
            <a:r>
              <a:rPr lang="en-US" sz="1800" dirty="0"/>
              <a:t>Edmonson, A. Mortenson, M. (2021, April 19). </a:t>
            </a:r>
            <a:r>
              <a:rPr lang="en-US" sz="1800" i="1" dirty="0"/>
              <a:t>What Psychological Safety Looks Like in a Hybrid Workplace. </a:t>
            </a:r>
            <a:r>
              <a:rPr lang="en-US" sz="1800" dirty="0"/>
              <a:t>Harvard Business Review. </a:t>
            </a:r>
            <a:r>
              <a:rPr lang="en-US" sz="1800" dirty="0">
                <a:hlinkClick r:id="rId5"/>
              </a:rPr>
              <a:t>https://hbr.org/2021/04/what-psychological-safety-looks-like-in-a-hybrid-workplace</a:t>
            </a:r>
            <a:r>
              <a:rPr lang="en-US" sz="1800" dirty="0"/>
              <a:t>. Accessed: September 24, 2021.</a:t>
            </a:r>
          </a:p>
          <a:p>
            <a:pPr marL="182880" indent="-182880">
              <a:lnSpc>
                <a:spcPct val="110000"/>
              </a:lnSpc>
            </a:pPr>
            <a:r>
              <a:rPr lang="en-US" sz="1800" dirty="0"/>
              <a:t>Landy, F. and Conte, J. Work in the 21st Century: An Introduction to Industrial and Organizational Psychology. McGraw-Hill. 2003. {Psychological Safety defined}</a:t>
            </a:r>
          </a:p>
          <a:p>
            <a:pPr marL="182880" indent="-182880">
              <a:lnSpc>
                <a:spcPct val="110000"/>
              </a:lnSpc>
            </a:pPr>
            <a:r>
              <a:rPr lang="en-US" sz="1800" dirty="0"/>
              <a:t>Singer, J. “Why Can’t You be Normal for Once in Your Life? Disability Discourse, Marian Corker Ed., Open University Press. 1999. {Neurodiversity defined}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362F-E088-45DD-89B4-C4FFA182D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ABD-4A86-419B-873C-2B447C4F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C980D-7F84-41EF-9E7F-95E2A04C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766" y="1362449"/>
            <a:ext cx="11522467" cy="4914196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I’m here in personal capacity sharing my views, not representing EPA.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do not imply EPA sanction or endorsement of my views or materials.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endParaRPr lang="en-US" sz="8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 ideas from my experiences: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Public health, saf</a:t>
            </a: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ety, disability studies; ADA Coordinator; DEI field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Developing “disabling-for-a-time” level of hearing loss, mid-career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 ideas for: 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Accessibility and disability communities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DEI (Diversity, Equity and Inclusion) community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362F-E088-45DD-89B4-C4FFA182D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87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AC05-DA13-41FC-8EFF-6F87E602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Remarks, Rebuttals, Reproofs…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A4E2B-CF19-4479-A534-59D1008A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371600"/>
            <a:ext cx="5419618" cy="4937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Accessibility -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foundational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for the health and wellness of staff with disabilities and the public that we serve.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Tx/>
              <a:buNone/>
              <a:defRPr/>
            </a:pPr>
            <a:r>
              <a:rPr lang="en-US" sz="2000" dirty="0">
                <a:hlinkClick r:id="rId2"/>
              </a:rPr>
              <a:t>angiefugo@yahoo.com</a:t>
            </a:r>
            <a:r>
              <a:rPr lang="en-US" sz="2000" dirty="0"/>
              <a:t> for more information or to share: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Tx/>
              <a:buNone/>
              <a:defRPr/>
            </a:pPr>
            <a:r>
              <a:rPr lang="en-US" sz="2000" dirty="0"/>
              <a:t>	PAUSE Principles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Tx/>
              <a:buNone/>
              <a:defRPr/>
            </a:pPr>
            <a:r>
              <a:rPr lang="en-US" sz="2000" dirty="0"/>
              <a:t>	Model EEO - People with Disabilities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Tx/>
              <a:buNone/>
              <a:defRPr/>
            </a:pPr>
            <a:r>
              <a:rPr lang="en-US" sz="2000" dirty="0"/>
              <a:t>	how we can partner to do research…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Tx/>
              <a:buNone/>
              <a:defRPr/>
            </a:pP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en-US" dirty="0"/>
          </a:p>
        </p:txBody>
      </p:sp>
      <p:pic>
        <p:nvPicPr>
          <p:cNvPr id="5" name="Picture 4" descr="Angie poses in front a a 15-foot high question mark in Manitou Springs, CO.">
            <a:extLst>
              <a:ext uri="{FF2B5EF4-FFF2-40B4-BE49-F238E27FC236}">
                <a16:creationId xmlns:a16="http://schemas.microsoft.com/office/drawing/2014/main" id="{233E88EE-08EC-46ED-8FB4-A41558A8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02" y="1352882"/>
            <a:ext cx="4950381" cy="4956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8B8C8-C529-444F-BC8C-237AD1401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ABD-4A86-419B-873C-2B447C4F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C980D-7F84-41EF-9E7F-95E2A04C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3518"/>
            <a:ext cx="11522467" cy="1620193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there is no vision, the people perish… but people (who work in agencies) that keep the 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law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happy and blessed. -</a:t>
            </a:r>
            <a:r>
              <a:rPr lang="en-US" sz="24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paraphrase, The Bible’s Proverbs 29:18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Law - meaning Rehabilitation Act and amendments! 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sz="8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and incoming employees will realize only their abilities at work, </a:t>
            </a:r>
            <a:r>
              <a:rPr lang="en-US" sz="26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their disabilities</a:t>
            </a: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88420-5972-46A1-B819-1E51730C0101}"/>
              </a:ext>
            </a:extLst>
          </p:cNvPr>
          <p:cNvSpPr txBox="1"/>
          <p:nvPr/>
        </p:nvSpPr>
        <p:spPr>
          <a:xfrm>
            <a:off x="457200" y="4636005"/>
            <a:ext cx="6714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Everything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that’s a policy or pathway, or that’s planned, produced, processed, put into place, paid for, passed along, or promoted is </a:t>
            </a: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accessible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6" name="Picture 5" descr="Picture of Angie (the speaker) skydiving with an instructor, flying thru the air and struggling thru the air to keep fingers in ASL &quot;I love you&quot; signs on both hands">
            <a:extLst>
              <a:ext uri="{FF2B5EF4-FFF2-40B4-BE49-F238E27FC236}">
                <a16:creationId xmlns:a16="http://schemas.microsoft.com/office/drawing/2014/main" id="{3233250D-FBF8-492A-9B5E-C24C4C3E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16" y="4094399"/>
            <a:ext cx="4458984" cy="200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362F-E088-45DD-89B4-C4FFA182D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ABD-4A86-419B-873C-2B447C4F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C980D-7F84-41EF-9E7F-95E2A04C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040" y="1584789"/>
            <a:ext cx="7915383" cy="4466690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Catch the Vision!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 - model agency (Rehabilitation Act)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Celebrate its’ 50</a:t>
            </a:r>
            <a:r>
              <a:rPr lang="en-US" sz="2400" baseline="30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Anniversary - Sep. 26, 2023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program framework that 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serves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end users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Accessibility its own unique part of DEIA E.O. 14035 - June 25, 2021, requires Strategic Plans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concepts (systemic to small) to create a 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program framework centered around end users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11" name="Picture 10" descr="Stopwatch with time motion blur">
            <a:extLst>
              <a:ext uri="{FF2B5EF4-FFF2-40B4-BE49-F238E27FC236}">
                <a16:creationId xmlns:a16="http://schemas.microsoft.com/office/drawing/2014/main" id="{FAA23914-EE65-4D7A-9642-1B5EAD36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582" y="1076145"/>
            <a:ext cx="3655418" cy="53246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362F-E088-45DD-89B4-C4FFA182D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ABD-4A86-419B-873C-2B447C4F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C980D-7F84-41EF-9E7F-95E2A04C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55674"/>
            <a:ext cx="11491645" cy="5136566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Executive Order 14035 - 1-sentence definitions of diversity, equity, inclusion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Accessibility 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92 words in two sentences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Included accommodations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Physical and digital spaces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800" dirty="0">
              <a:solidFill>
                <a:schemeClr val="accent6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Accessibility … </a:t>
            </a:r>
            <a:r>
              <a:rPr lang="en-US" sz="2000" dirty="0">
                <a:solidFill>
                  <a:srgbClr val="1A1A1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approach, reach, enter, speak with, use or understand </a:t>
            </a:r>
            <a:r>
              <a:rPr lang="en-US" sz="2000" i="1" dirty="0">
                <a:solidFill>
                  <a:srgbClr val="1A1A1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Dictionary.com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800" i="1" dirty="0">
              <a:solidFill>
                <a:srgbClr val="1A1A1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B0C0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…people can do what they need to do in a similar amount of time and effort as someone that does not have a disability</a:t>
            </a:r>
            <a:r>
              <a:rPr lang="en-US" sz="2000" dirty="0">
                <a:solidFill>
                  <a:srgbClr val="0B0C0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…people are empowered, can be independent, and </a:t>
            </a:r>
            <a:r>
              <a:rPr lang="en-US" sz="2000" b="1" dirty="0">
                <a:solidFill>
                  <a:srgbClr val="0B0C0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not be frustrated by something that is poorly designed or implemented. </a:t>
            </a:r>
            <a:r>
              <a:rPr lang="en-US" sz="2000" i="1" dirty="0">
                <a:solidFill>
                  <a:srgbClr val="0B0C0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UK Government Blog</a:t>
            </a:r>
            <a:r>
              <a:rPr lang="en-US" sz="2000" i="1" dirty="0">
                <a:solidFill>
                  <a:srgbClr val="0B0C0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0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362F-E088-45DD-89B4-C4FFA182D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ABD-4A86-419B-873C-2B447C4F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- Definition and an Equation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C980D-7F84-41EF-9E7F-95E2A04C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355674"/>
            <a:ext cx="11277600" cy="3432083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Rehabilitation Act (and ADA) Definition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Disability Discrimination</a:t>
            </a:r>
            <a:endParaRPr lang="en-US" sz="2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History or record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Perception of it, 6+ months, even if a person does not have one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endParaRPr lang="en-US" sz="2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2AEE8-1E22-45DA-A22D-BE0DCCEE4C3E}"/>
              </a:ext>
            </a:extLst>
          </p:cNvPr>
          <p:cNvSpPr txBox="1"/>
          <p:nvPr/>
        </p:nvSpPr>
        <p:spPr>
          <a:xfrm>
            <a:off x="457199" y="3980730"/>
            <a:ext cx="11553847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rgbClr val="006197"/>
              </a:buClr>
              <a:buSzPts val="2800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Experientially-derived equation (not experimentally or empirically)</a:t>
            </a:r>
          </a:p>
          <a:p>
            <a:r>
              <a:rPr lang="en-US" sz="4800" dirty="0"/>
              <a:t>D</a:t>
            </a:r>
            <a:r>
              <a:rPr lang="en-US" sz="800" dirty="0"/>
              <a:t> </a:t>
            </a:r>
            <a:r>
              <a:rPr lang="en-US" sz="2000" dirty="0">
                <a:latin typeface="Trebuchet MS" panose="020B0603020202020204" pitchFamily="34" charset="0"/>
              </a:rPr>
              <a:t>Total</a:t>
            </a:r>
            <a:r>
              <a:rPr lang="en-US" sz="2800" dirty="0"/>
              <a:t> = </a:t>
            </a:r>
            <a:r>
              <a:rPr lang="en-US" sz="4800" dirty="0"/>
              <a:t>D</a:t>
            </a:r>
            <a:r>
              <a:rPr lang="en-US" sz="800" dirty="0"/>
              <a:t> </a:t>
            </a:r>
            <a:r>
              <a:rPr lang="en-US" sz="2000" dirty="0">
                <a:latin typeface="Trebuchet MS" panose="020B0603020202020204" pitchFamily="34" charset="0"/>
              </a:rPr>
              <a:t>Individual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/>
              <a:t>+ </a:t>
            </a:r>
            <a:r>
              <a:rPr lang="en-US" sz="4800" dirty="0"/>
              <a:t>D</a:t>
            </a:r>
            <a:r>
              <a:rPr lang="en-US" sz="800" dirty="0"/>
              <a:t> </a:t>
            </a:r>
            <a:r>
              <a:rPr lang="en-US" sz="2000" dirty="0">
                <a:latin typeface="Trebuchet MS" panose="020B0603020202020204" pitchFamily="34" charset="0"/>
              </a:rPr>
              <a:t>Policy &amp; Practices</a:t>
            </a:r>
            <a:r>
              <a:rPr lang="en-US" sz="3200" kern="1200" dirty="0">
                <a:solidFill>
                  <a:prstClr val="black"/>
                </a:solidFill>
                <a:latin typeface="Trebuchet MS" panose="020B0603020202020204" pitchFamily="34" charset="0"/>
              </a:rPr>
              <a:t> </a:t>
            </a:r>
            <a:r>
              <a:rPr lang="en-US" sz="3200" kern="1200" dirty="0">
                <a:solidFill>
                  <a:prstClr val="black"/>
                </a:solidFill>
                <a:latin typeface="Trebuchet MS" panose="020B0603020202020204"/>
              </a:rPr>
              <a:t>+ </a:t>
            </a:r>
            <a:r>
              <a:rPr lang="en-US" sz="4800" kern="1200" dirty="0">
                <a:solidFill>
                  <a:prstClr val="black"/>
                </a:solidFill>
                <a:latin typeface="Trebuchet MS" panose="020B0603020202020204"/>
              </a:rPr>
              <a:t>D</a:t>
            </a:r>
            <a:r>
              <a:rPr lang="en-US" sz="800" kern="1200" dirty="0">
                <a:solidFill>
                  <a:prstClr val="black"/>
                </a:solidFill>
                <a:latin typeface="Trebuchet MS" panose="020B0603020202020204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rebuchet MS" panose="020B0603020202020204"/>
              </a:rPr>
              <a:t>Non-</a:t>
            </a:r>
            <a:r>
              <a:rPr lang="en-US" sz="2000" kern="1200" dirty="0">
                <a:solidFill>
                  <a:prstClr val="black"/>
                </a:solidFill>
                <a:latin typeface="Trebuchet MS" panose="020B0603020202020204"/>
              </a:rPr>
              <a:t>Compliance with standards &amp; laws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48D8-379D-44BD-B73A-0A0733235640}"/>
              </a:ext>
            </a:extLst>
          </p:cNvPr>
          <p:cNvSpPr txBox="1"/>
          <p:nvPr/>
        </p:nvSpPr>
        <p:spPr>
          <a:xfrm>
            <a:off x="2054831" y="5368826"/>
            <a:ext cx="995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200" dirty="0">
                <a:solidFill>
                  <a:prstClr val="black"/>
                </a:solidFill>
                <a:latin typeface="Trebuchet MS" panose="020B0603020202020204"/>
              </a:rPr>
              <a:t>(Other Protected DEI Characteristics)		(Inaccessibility - only for Disability)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362F-E088-45DD-89B4-C4FFA182D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ABD-4A86-419B-873C-2B447C4F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 vs. Other Protected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362F-E088-45DD-89B4-C4FFA182D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0CD637-93D4-4588-9E69-9FA6C980C633}"/>
              </a:ext>
            </a:extLst>
          </p:cNvPr>
          <p:cNvSpPr txBox="1">
            <a:spLocks/>
          </p:cNvSpPr>
          <p:nvPr/>
        </p:nvSpPr>
        <p:spPr>
          <a:xfrm>
            <a:off x="457200" y="1820412"/>
            <a:ext cx="11131332" cy="391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Unasked-for Change - disability change brings </a:t>
            </a:r>
            <a:r>
              <a:rPr lang="en-US" sz="2400" dirty="0">
                <a:latin typeface="Ravie" panose="04040805050809020602" pitchFamily="82" charset="0"/>
              </a:rPr>
              <a:t>chaos!</a:t>
            </a:r>
            <a:r>
              <a:rPr lang="en-US" sz="2400" dirty="0"/>
              <a:t> </a:t>
            </a:r>
          </a:p>
          <a:p>
            <a:pPr marL="514350" indent="-5143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disability happens on the job vs. Schedule A hires.</a:t>
            </a:r>
          </a:p>
          <a:p>
            <a:pPr marL="514350" indent="-5143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- other protected characteristics do not function affect directly</a:t>
            </a:r>
          </a:p>
          <a:p>
            <a:pPr marL="514350" indent="-5143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protected characteristics do not have services specified in law</a:t>
            </a:r>
          </a:p>
          <a:p>
            <a:pPr marL="514350" indent="-5143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coordination of those services at work brings more </a:t>
            </a:r>
            <a:r>
              <a:rPr lang="en-US" sz="2400" dirty="0">
                <a:latin typeface="Ravie" panose="04040805050809020602" pitchFamily="82" charset="0"/>
              </a:rPr>
              <a:t>chaos!</a:t>
            </a:r>
          </a:p>
          <a:p>
            <a:pPr marL="514350" indent="-5143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lnSpc>
                <a:spcPct val="110000"/>
              </a:lnSpc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8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896AE1FC-5F9B-4322-AB6E-C19C67EF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405"/>
            <a:ext cx="10515600" cy="461645"/>
          </a:xfrm>
        </p:spPr>
        <p:txBody>
          <a:bodyPr/>
          <a:lstStyle/>
          <a:p>
            <a:r>
              <a:rPr lang="en-US" dirty="0"/>
              <a:t>Who Do I Need to Talk to about My Disability?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624A3-9112-4316-97F1-C17FEB2BED00}"/>
              </a:ext>
            </a:extLst>
          </p:cNvPr>
          <p:cNvSpPr/>
          <p:nvPr/>
        </p:nvSpPr>
        <p:spPr>
          <a:xfrm>
            <a:off x="182770" y="1355315"/>
            <a:ext cx="2096929" cy="1687610"/>
          </a:xfrm>
          <a:prstGeom prst="ellipse">
            <a:avLst/>
          </a:prstGeom>
          <a:solidFill>
            <a:srgbClr val="9216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Civil Rights Office or the EEO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695B7B-4914-4C47-BA67-4256DA308365}"/>
              </a:ext>
            </a:extLst>
          </p:cNvPr>
          <p:cNvSpPr/>
          <p:nvPr/>
        </p:nvSpPr>
        <p:spPr>
          <a:xfrm>
            <a:off x="2383353" y="1426742"/>
            <a:ext cx="2413591" cy="1133285"/>
          </a:xfrm>
          <a:prstGeom prst="triangle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Facilities</a:t>
            </a:r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CDF4CBBD-64A4-4E85-B5CF-DAB2E585747B}"/>
              </a:ext>
            </a:extLst>
          </p:cNvPr>
          <p:cNvSpPr/>
          <p:nvPr/>
        </p:nvSpPr>
        <p:spPr>
          <a:xfrm>
            <a:off x="4899611" y="1801945"/>
            <a:ext cx="1499132" cy="1240980"/>
          </a:xfrm>
          <a:prstGeom prst="heart">
            <a:avLst/>
          </a:prstGeom>
          <a:solidFill>
            <a:srgbClr val="EA3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EAP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20688B4-109B-4EAC-A41E-CD77016A2342}"/>
              </a:ext>
            </a:extLst>
          </p:cNvPr>
          <p:cNvSpPr/>
          <p:nvPr/>
        </p:nvSpPr>
        <p:spPr>
          <a:xfrm>
            <a:off x="6640889" y="1717367"/>
            <a:ext cx="2413592" cy="1318437"/>
          </a:xfrm>
          <a:prstGeom prst="leftArrow">
            <a:avLst/>
          </a:prstGeom>
          <a:solidFill>
            <a:srgbClr val="DE7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Safety Office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72DD8D66-5ACB-4D7A-ACB7-4964957A9D97}"/>
              </a:ext>
            </a:extLst>
          </p:cNvPr>
          <p:cNvSpPr/>
          <p:nvPr/>
        </p:nvSpPr>
        <p:spPr>
          <a:xfrm>
            <a:off x="9943526" y="1233734"/>
            <a:ext cx="1930753" cy="1519299"/>
          </a:xfrm>
          <a:prstGeom prst="cloudCallout">
            <a:avLst>
              <a:gd name="adj1" fmla="val -80265"/>
              <a:gd name="adj2" fmla="val 78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I just phone a friend?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D8DEFD24-BBEA-4421-BEE6-C46143EFCAFB}"/>
              </a:ext>
            </a:extLst>
          </p:cNvPr>
          <p:cNvSpPr/>
          <p:nvPr/>
        </p:nvSpPr>
        <p:spPr>
          <a:xfrm>
            <a:off x="381647" y="3258535"/>
            <a:ext cx="1303928" cy="1133285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Officer</a:t>
            </a:r>
          </a:p>
        </p:txBody>
      </p:sp>
      <p:sp>
        <p:nvSpPr>
          <p:cNvPr id="15" name="Flowchart: Sequential Access Storage 14">
            <a:extLst>
              <a:ext uri="{FF2B5EF4-FFF2-40B4-BE49-F238E27FC236}">
                <a16:creationId xmlns:a16="http://schemas.microsoft.com/office/drawing/2014/main" id="{8A27FFE4-8CCB-4999-8B7C-33BF97B6756F}"/>
              </a:ext>
            </a:extLst>
          </p:cNvPr>
          <p:cNvSpPr/>
          <p:nvPr/>
        </p:nvSpPr>
        <p:spPr>
          <a:xfrm>
            <a:off x="1980572" y="2876803"/>
            <a:ext cx="2955851" cy="1910740"/>
          </a:xfrm>
          <a:prstGeom prst="flowChartMagneticTape">
            <a:avLst/>
          </a:prstGeom>
          <a:solidFill>
            <a:srgbClr val="13514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Reasonable Accommodation</a:t>
            </a:r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0CA3A70E-8E75-43BC-B0CD-C1086F0314E6}"/>
              </a:ext>
            </a:extLst>
          </p:cNvPr>
          <p:cNvSpPr/>
          <p:nvPr/>
        </p:nvSpPr>
        <p:spPr>
          <a:xfrm>
            <a:off x="5143730" y="2684874"/>
            <a:ext cx="2955851" cy="2860159"/>
          </a:xfrm>
          <a:prstGeom prst="quadArrow">
            <a:avLst/>
          </a:prstGeom>
          <a:solidFill>
            <a:srgbClr val="D99C3F">
              <a:lumMod val="75000"/>
            </a:srgb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Emergency Floor Coordinator</a:t>
            </a:r>
          </a:p>
        </p:txBody>
      </p:sp>
      <p:sp>
        <p:nvSpPr>
          <p:cNvPr id="10" name="Flowchart: Internal Storage 9" descr="nd">
            <a:extLst>
              <a:ext uri="{FF2B5EF4-FFF2-40B4-BE49-F238E27FC236}">
                <a16:creationId xmlns:a16="http://schemas.microsoft.com/office/drawing/2014/main" id="{D1A45B76-AC62-4C23-8051-437A88EDD92F}"/>
              </a:ext>
            </a:extLst>
          </p:cNvPr>
          <p:cNvSpPr/>
          <p:nvPr/>
        </p:nvSpPr>
        <p:spPr>
          <a:xfrm>
            <a:off x="8373258" y="3691350"/>
            <a:ext cx="3501021" cy="1009400"/>
          </a:xfrm>
          <a:prstGeom prst="flowChartInternalStorage">
            <a:avLst/>
          </a:prstGeom>
          <a:solidFill>
            <a:srgbClr val="0086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there an App for this? Handbook? Webpage?</a:t>
            </a:r>
          </a:p>
        </p:txBody>
      </p:sp>
      <p:sp>
        <p:nvSpPr>
          <p:cNvPr id="17" name="Scroll: Vertical 16">
            <a:extLst>
              <a:ext uri="{FF2B5EF4-FFF2-40B4-BE49-F238E27FC236}">
                <a16:creationId xmlns:a16="http://schemas.microsoft.com/office/drawing/2014/main" id="{F909E6A1-1B8B-4033-BB7E-67395107C457}"/>
              </a:ext>
            </a:extLst>
          </p:cNvPr>
          <p:cNvSpPr/>
          <p:nvPr/>
        </p:nvSpPr>
        <p:spPr>
          <a:xfrm>
            <a:off x="289866" y="4828347"/>
            <a:ext cx="2139524" cy="1133285"/>
          </a:xfrm>
          <a:prstGeom prst="verticalScroll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Supervisor</a:t>
            </a:r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4FADEEB9-6DC5-494E-803A-134CB8A17E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580497" y="5104319"/>
            <a:ext cx="1499132" cy="1052784"/>
          </a:xfrm>
          <a:prstGeom prst="bevel">
            <a:avLst>
              <a:gd name="adj" fmla="val 10553"/>
            </a:avLst>
          </a:prstGeom>
          <a:solidFill>
            <a:srgbClr val="7014EA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EE303-E709-42E9-88F1-FA15B011FDB9}"/>
              </a:ext>
            </a:extLst>
          </p:cNvPr>
          <p:cNvSpPr/>
          <p:nvPr/>
        </p:nvSpPr>
        <p:spPr>
          <a:xfrm>
            <a:off x="4329762" y="4923481"/>
            <a:ext cx="1512264" cy="1318437"/>
          </a:xfrm>
          <a:prstGeom prst="roundRect">
            <a:avLst/>
          </a:prstGeom>
          <a:solidFill>
            <a:srgbClr val="FFFF00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National Disability Program Manager</a:t>
            </a:r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27F6C067-6C77-42B7-A2CE-EAC698031868}"/>
              </a:ext>
            </a:extLst>
          </p:cNvPr>
          <p:cNvSpPr/>
          <p:nvPr/>
        </p:nvSpPr>
        <p:spPr>
          <a:xfrm>
            <a:off x="7173796" y="5039712"/>
            <a:ext cx="2630251" cy="1318438"/>
          </a:xfrm>
          <a:prstGeom prst="wav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 Resources</a:t>
            </a:r>
          </a:p>
        </p:txBody>
      </p:sp>
      <p:sp>
        <p:nvSpPr>
          <p:cNvPr id="18" name="Callout: Bent Line with Border and Accent Bar 17">
            <a:extLst>
              <a:ext uri="{FF2B5EF4-FFF2-40B4-BE49-F238E27FC236}">
                <a16:creationId xmlns:a16="http://schemas.microsoft.com/office/drawing/2014/main" id="{C3F56AB0-B4FB-412B-88AD-1B39487CAC9B}"/>
              </a:ext>
            </a:extLst>
          </p:cNvPr>
          <p:cNvSpPr/>
          <p:nvPr/>
        </p:nvSpPr>
        <p:spPr>
          <a:xfrm>
            <a:off x="10496200" y="4923480"/>
            <a:ext cx="1378079" cy="131843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047"/>
              <a:gd name="adj6" fmla="val -36483"/>
            </a:avLst>
          </a:prstGeom>
          <a:solidFill>
            <a:srgbClr val="C00000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508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17BD7-6905-45DD-844C-DB5D09A7C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CABD-4A86-419B-873C-2B447C4F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at 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6D078-BD89-4E0A-9AB0-D98E098C6AC0}"/>
              </a:ext>
            </a:extLst>
          </p:cNvPr>
          <p:cNvSpPr txBox="1"/>
          <p:nvPr/>
        </p:nvSpPr>
        <p:spPr>
          <a:xfrm>
            <a:off x="334765" y="1347785"/>
            <a:ext cx="8743246" cy="2266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rgbClr val="006197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afety, both physically and psychologically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rgbClr val="006197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ccessibility - workplace / human right, needs to be 100% all the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rgbClr val="006197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unctional - “systems serving staff with disabilities - to be functional”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600"/>
              </a:spcAft>
              <a:buClr>
                <a:srgbClr val="006197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ngage all - build program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and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with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physically, neuro- and psychologically-diverse people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C3700-6450-4360-932D-320D7AFA9CA7}"/>
              </a:ext>
            </a:extLst>
          </p:cNvPr>
          <p:cNvSpPr txBox="1"/>
          <p:nvPr/>
        </p:nvSpPr>
        <p:spPr>
          <a:xfrm>
            <a:off x="334765" y="3770278"/>
            <a:ext cx="8729110" cy="198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Neurodiversity - range of differences in individual brain function and behavioral traits, regarded as part of normal variation in the human population - Judy Singer (see reference)</a:t>
            </a:r>
          </a:p>
          <a:p>
            <a:pPr marL="800100" lvl="1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Psychological Diversity - differences in underlying attributes of team members, including human features like skills, abilities, personality characteristics, and attitudes - Landy and Conte, 2004 (see reference)</a:t>
            </a:r>
          </a:p>
        </p:txBody>
      </p:sp>
      <p:pic>
        <p:nvPicPr>
          <p:cNvPr id="5" name="Picture 4" descr="Image of people of different colors from the torso up, highlighting brains that have differing patterns (one has a graph, one has dots, one has puzzle pieces, et cetera)">
            <a:extLst>
              <a:ext uri="{FF2B5EF4-FFF2-40B4-BE49-F238E27FC236}">
                <a16:creationId xmlns:a16="http://schemas.microsoft.com/office/drawing/2014/main" id="{B214CD99-9A89-4AA7-BE60-664CADD48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011" y="4648381"/>
            <a:ext cx="2637820" cy="16882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362F-E088-45DD-89B4-C4FFA182D8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23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B6E669F8-FA00-E240-A7FB-700CBAD5E668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1C683DA7-01E5-724D-AF43-DA0386D2E433}"/>
    </a:ext>
  </a:extLst>
</a:theme>
</file>

<file path=ppt/theme/theme3.xml><?xml version="1.0" encoding="utf-8"?>
<a:theme xmlns:a="http://schemas.openxmlformats.org/drawingml/2006/main" name="Breaker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C2665032-891C-414D-AB26-EC8885376558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1886</Words>
  <Application>Microsoft Office PowerPoint</Application>
  <PresentationFormat>Widescreen</PresentationFormat>
  <Paragraphs>197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 Light</vt:lpstr>
      <vt:lpstr>Helvetica Neue</vt:lpstr>
      <vt:lpstr>Noto Sans Symbols</vt:lpstr>
      <vt:lpstr>Open Sans</vt:lpstr>
      <vt:lpstr>Ravie</vt:lpstr>
      <vt:lpstr>Trebuchet MS</vt:lpstr>
      <vt:lpstr>Wingdings</vt:lpstr>
      <vt:lpstr>Master Cover Slide</vt:lpstr>
      <vt:lpstr>Content Layout</vt:lpstr>
      <vt:lpstr>Breaker Layout</vt:lpstr>
      <vt:lpstr>Annual Interagency  Accessibility Forum</vt:lpstr>
      <vt:lpstr>Purpose</vt:lpstr>
      <vt:lpstr>Vision</vt:lpstr>
      <vt:lpstr>Goals</vt:lpstr>
      <vt:lpstr>Definitions</vt:lpstr>
      <vt:lpstr>Discrimination - Definition and an Equation</vt:lpstr>
      <vt:lpstr>Disability vs. Other Protected Characteristics</vt:lpstr>
      <vt:lpstr>Who Do I Need to Talk to about My Disability?</vt:lpstr>
      <vt:lpstr>SAFE at Work</vt:lpstr>
      <vt:lpstr>Safety - Obligations and Considerations</vt:lpstr>
      <vt:lpstr>Accessibility - Observations</vt:lpstr>
      <vt:lpstr>Accessibility - Recommendations</vt:lpstr>
      <vt:lpstr>Functional - Observations</vt:lpstr>
      <vt:lpstr>Functional - Recommendations</vt:lpstr>
      <vt:lpstr>Engaging - Obligations and Considerations</vt:lpstr>
      <vt:lpstr>Use a Logic Model to Develop Program and Plan</vt:lpstr>
      <vt:lpstr>PAUSE Principles</vt:lpstr>
      <vt:lpstr>Model Federal Program for People with Disabilities</vt:lpstr>
      <vt:lpstr>References</vt:lpstr>
      <vt:lpstr>Questions, Remarks, Rebuttals, Reproofs…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from Task-based Programs to a Safe, Accessible, Functional, Engaging (SAFE) Work-Life for Federal Staff with Disabilities</dc:title>
  <dc:subject/>
  <dc:creator>MichaelDHorton</dc:creator>
  <cp:keywords/>
  <dc:description/>
  <cp:lastModifiedBy>AntoniaHHarward</cp:lastModifiedBy>
  <cp:revision>115</cp:revision>
  <dcterms:created xsi:type="dcterms:W3CDTF">2020-09-11T19:28:10Z</dcterms:created>
  <dcterms:modified xsi:type="dcterms:W3CDTF">2021-10-08T17:10:08Z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