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8"/>
  </p:notesMasterIdLst>
  <p:sldIdLst>
    <p:sldId id="256" r:id="rId3"/>
    <p:sldId id="258" r:id="rId4"/>
    <p:sldId id="276" r:id="rId5"/>
    <p:sldId id="259" r:id="rId6"/>
    <p:sldId id="260" r:id="rId7"/>
    <p:sldId id="261" r:id="rId8"/>
    <p:sldId id="277" r:id="rId9"/>
    <p:sldId id="269" r:id="rId10"/>
    <p:sldId id="282" r:id="rId11"/>
    <p:sldId id="279" r:id="rId12"/>
    <p:sldId id="280" r:id="rId13"/>
    <p:sldId id="278" r:id="rId14"/>
    <p:sldId id="268" r:id="rId15"/>
    <p:sldId id="262" r:id="rId16"/>
    <p:sldId id="281" r:id="rId17"/>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ain Presentation" id="{9C699BF3-58AF-4635-9CDE-13C65976702F}">
          <p14:sldIdLst>
            <p14:sldId id="256"/>
            <p14:sldId id="258"/>
            <p14:sldId id="276"/>
            <p14:sldId id="259"/>
            <p14:sldId id="260"/>
            <p14:sldId id="261"/>
            <p14:sldId id="277"/>
            <p14:sldId id="269"/>
            <p14:sldId id="282"/>
            <p14:sldId id="279"/>
            <p14:sldId id="280"/>
            <p14:sldId id="278"/>
            <p14:sldId id="268"/>
            <p14:sldId id="262"/>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p:restoredTop sz="78422" autoAdjust="0"/>
  </p:normalViewPr>
  <p:slideViewPr>
    <p:cSldViewPr snapToGrid="0">
      <p:cViewPr varScale="1">
        <p:scale>
          <a:sx n="119" d="100"/>
          <a:sy n="119" d="100"/>
        </p:scale>
        <p:origin x="408" y="19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4284"/>
    </p:cViewPr>
  </p:sorter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in, Gary (NIH/NCI) [E]" userId="9951e509-aae2-4155-bb86-c97d1f498420" providerId="ADAL" clId="{4650E62C-712C-48D9-B4A0-945618235DF0}"/>
    <pc:docChg chg="undo custSel addSld delSld modSld delSection modSection">
      <pc:chgData name="Morin, Gary (NIH/NCI) [E]" userId="9951e509-aae2-4155-bb86-c97d1f498420" providerId="ADAL" clId="{4650E62C-712C-48D9-B4A0-945618235DF0}" dt="2021-10-04T15:29:30.335" v="783" actId="255"/>
      <pc:docMkLst>
        <pc:docMk/>
      </pc:docMkLst>
      <pc:sldChg chg="modSp mod">
        <pc:chgData name="Morin, Gary (NIH/NCI) [E]" userId="9951e509-aae2-4155-bb86-c97d1f498420" providerId="ADAL" clId="{4650E62C-712C-48D9-B4A0-945618235DF0}" dt="2021-10-04T15:11:22.821" v="700" actId="962"/>
        <pc:sldMkLst>
          <pc:docMk/>
          <pc:sldMk cId="0" sldId="256"/>
        </pc:sldMkLst>
        <pc:picChg chg="mod">
          <ac:chgData name="Morin, Gary (NIH/NCI) [E]" userId="9951e509-aae2-4155-bb86-c97d1f498420" providerId="ADAL" clId="{4650E62C-712C-48D9-B4A0-945618235DF0}" dt="2021-10-04T15:11:22.821" v="700" actId="962"/>
          <ac:picMkLst>
            <pc:docMk/>
            <pc:sldMk cId="0" sldId="256"/>
            <ac:picMk id="2" creationId="{7253CFFF-569A-4AC7-8FE8-8760C4BC49EC}"/>
          </ac:picMkLst>
        </pc:picChg>
      </pc:sldChg>
      <pc:sldChg chg="modSp mod">
        <pc:chgData name="Morin, Gary (NIH/NCI) [E]" userId="9951e509-aae2-4155-bb86-c97d1f498420" providerId="ADAL" clId="{4650E62C-712C-48D9-B4A0-945618235DF0}" dt="2021-10-04T15:06:22.778" v="588" actId="20577"/>
        <pc:sldMkLst>
          <pc:docMk/>
          <pc:sldMk cId="630641359" sldId="259"/>
        </pc:sldMkLst>
        <pc:spChg chg="mod">
          <ac:chgData name="Morin, Gary (NIH/NCI) [E]" userId="9951e509-aae2-4155-bb86-c97d1f498420" providerId="ADAL" clId="{4650E62C-712C-48D9-B4A0-945618235DF0}" dt="2021-10-04T15:06:22.778" v="588" actId="20577"/>
          <ac:spMkLst>
            <pc:docMk/>
            <pc:sldMk cId="630641359" sldId="259"/>
            <ac:spMk id="6" creationId="{122DB483-3F8E-4D9C-92BE-0257B83BF055}"/>
          </ac:spMkLst>
        </pc:spChg>
      </pc:sldChg>
      <pc:sldChg chg="addSp delSp modSp mod">
        <pc:chgData name="Morin, Gary (NIH/NCI) [E]" userId="9951e509-aae2-4155-bb86-c97d1f498420" providerId="ADAL" clId="{4650E62C-712C-48D9-B4A0-945618235DF0}" dt="2021-10-04T14:54:55.309" v="582" actId="20577"/>
        <pc:sldMkLst>
          <pc:docMk/>
          <pc:sldMk cId="3468958875" sldId="260"/>
        </pc:sldMkLst>
        <pc:spChg chg="add del mod">
          <ac:chgData name="Morin, Gary (NIH/NCI) [E]" userId="9951e509-aae2-4155-bb86-c97d1f498420" providerId="ADAL" clId="{4650E62C-712C-48D9-B4A0-945618235DF0}" dt="2021-10-04T13:46:13.294" v="1" actId="478"/>
          <ac:spMkLst>
            <pc:docMk/>
            <pc:sldMk cId="3468958875" sldId="260"/>
            <ac:spMk id="3" creationId="{2F5ABC09-BD3B-47E5-B0BA-83FBB4A5020F}"/>
          </ac:spMkLst>
        </pc:spChg>
        <pc:spChg chg="add del mod">
          <ac:chgData name="Morin, Gary (NIH/NCI) [E]" userId="9951e509-aae2-4155-bb86-c97d1f498420" providerId="ADAL" clId="{4650E62C-712C-48D9-B4A0-945618235DF0}" dt="2021-10-04T14:54:55.309" v="582" actId="20577"/>
          <ac:spMkLst>
            <pc:docMk/>
            <pc:sldMk cId="3468958875" sldId="260"/>
            <ac:spMk id="7" creationId="{BCE89D05-24F8-46A9-BC59-ADF62EAE4BF7}"/>
          </ac:spMkLst>
        </pc:spChg>
      </pc:sldChg>
      <pc:sldChg chg="modNotesTx">
        <pc:chgData name="Morin, Gary (NIH/NCI) [E]" userId="9951e509-aae2-4155-bb86-c97d1f498420" providerId="ADAL" clId="{4650E62C-712C-48D9-B4A0-945618235DF0}" dt="2021-10-04T15:06:49.209" v="596" actId="20577"/>
        <pc:sldMkLst>
          <pc:docMk/>
          <pc:sldMk cId="1598755348" sldId="261"/>
        </pc:sldMkLst>
      </pc:sldChg>
      <pc:sldChg chg="modSp del mod modClrScheme chgLayout">
        <pc:chgData name="Morin, Gary (NIH/NCI) [E]" userId="9951e509-aae2-4155-bb86-c97d1f498420" providerId="ADAL" clId="{4650E62C-712C-48D9-B4A0-945618235DF0}" dt="2021-10-04T15:11:48.926" v="701" actId="47"/>
        <pc:sldMkLst>
          <pc:docMk/>
          <pc:sldMk cId="2038878017" sldId="263"/>
        </pc:sldMkLst>
        <pc:spChg chg="mod ord">
          <ac:chgData name="Morin, Gary (NIH/NCI) [E]" userId="9951e509-aae2-4155-bb86-c97d1f498420" providerId="ADAL" clId="{4650E62C-712C-48D9-B4A0-945618235DF0}" dt="2021-10-04T14:26:21.762" v="200" actId="700"/>
          <ac:spMkLst>
            <pc:docMk/>
            <pc:sldMk cId="2038878017" sldId="263"/>
            <ac:spMk id="2" creationId="{626E14A3-C8C8-499A-8123-3F717ACB6E36}"/>
          </ac:spMkLst>
        </pc:spChg>
        <pc:spChg chg="mod ord">
          <ac:chgData name="Morin, Gary (NIH/NCI) [E]" userId="9951e509-aae2-4155-bb86-c97d1f498420" providerId="ADAL" clId="{4650E62C-712C-48D9-B4A0-945618235DF0}" dt="2021-10-04T14:26:21.762" v="200" actId="700"/>
          <ac:spMkLst>
            <pc:docMk/>
            <pc:sldMk cId="2038878017" sldId="263"/>
            <ac:spMk id="3" creationId="{05108D88-24D6-4321-9009-BAE9BF6B6DD0}"/>
          </ac:spMkLst>
        </pc:spChg>
        <pc:spChg chg="mod ord">
          <ac:chgData name="Morin, Gary (NIH/NCI) [E]" userId="9951e509-aae2-4155-bb86-c97d1f498420" providerId="ADAL" clId="{4650E62C-712C-48D9-B4A0-945618235DF0}" dt="2021-10-04T14:26:21.762" v="200" actId="700"/>
          <ac:spMkLst>
            <pc:docMk/>
            <pc:sldMk cId="2038878017" sldId="263"/>
            <ac:spMk id="4" creationId="{9A06122B-6519-44C0-A609-A6B197814855}"/>
          </ac:spMkLst>
        </pc:spChg>
        <pc:spChg chg="mod ord">
          <ac:chgData name="Morin, Gary (NIH/NCI) [E]" userId="9951e509-aae2-4155-bb86-c97d1f498420" providerId="ADAL" clId="{4650E62C-712C-48D9-B4A0-945618235DF0}" dt="2021-10-04T14:26:21.762" v="200" actId="700"/>
          <ac:spMkLst>
            <pc:docMk/>
            <pc:sldMk cId="2038878017" sldId="263"/>
            <ac:spMk id="5" creationId="{57042807-A481-4ACF-B5B3-B5498934162D}"/>
          </ac:spMkLst>
        </pc:spChg>
      </pc:sldChg>
      <pc:sldChg chg="modSp mod">
        <pc:chgData name="Morin, Gary (NIH/NCI) [E]" userId="9951e509-aae2-4155-bb86-c97d1f498420" providerId="ADAL" clId="{4650E62C-712C-48D9-B4A0-945618235DF0}" dt="2021-10-04T15:29:30.335" v="783" actId="255"/>
        <pc:sldMkLst>
          <pc:docMk/>
          <pc:sldMk cId="3988803281" sldId="268"/>
        </pc:sldMkLst>
        <pc:spChg chg="mod">
          <ac:chgData name="Morin, Gary (NIH/NCI) [E]" userId="9951e509-aae2-4155-bb86-c97d1f498420" providerId="ADAL" clId="{4650E62C-712C-48D9-B4A0-945618235DF0}" dt="2021-10-04T15:29:30.335" v="783" actId="255"/>
          <ac:spMkLst>
            <pc:docMk/>
            <pc:sldMk cId="3988803281" sldId="268"/>
            <ac:spMk id="3" creationId="{1D4BEED3-88C7-41F0-B7A7-0BE4AD72F44A}"/>
          </ac:spMkLst>
        </pc:spChg>
      </pc:sldChg>
      <pc:sldChg chg="modSp mod modNotesTx">
        <pc:chgData name="Morin, Gary (NIH/NCI) [E]" userId="9951e509-aae2-4155-bb86-c97d1f498420" providerId="ADAL" clId="{4650E62C-712C-48D9-B4A0-945618235DF0}" dt="2021-10-04T13:54:17.983" v="133" actId="20577"/>
        <pc:sldMkLst>
          <pc:docMk/>
          <pc:sldMk cId="2226370344" sldId="277"/>
        </pc:sldMkLst>
        <pc:spChg chg="mod">
          <ac:chgData name="Morin, Gary (NIH/NCI) [E]" userId="9951e509-aae2-4155-bb86-c97d1f498420" providerId="ADAL" clId="{4650E62C-712C-48D9-B4A0-945618235DF0}" dt="2021-10-04T13:53:45.346" v="22" actId="20577"/>
          <ac:spMkLst>
            <pc:docMk/>
            <pc:sldMk cId="2226370344" sldId="277"/>
            <ac:spMk id="6" creationId="{91DDC8ED-3133-4BCF-A1B6-C36866BED350}"/>
          </ac:spMkLst>
        </pc:spChg>
      </pc:sldChg>
      <pc:sldChg chg="modSp mod">
        <pc:chgData name="Morin, Gary (NIH/NCI) [E]" userId="9951e509-aae2-4155-bb86-c97d1f498420" providerId="ADAL" clId="{4650E62C-712C-48D9-B4A0-945618235DF0}" dt="2021-10-04T14:29:25.447" v="511" actId="123"/>
        <pc:sldMkLst>
          <pc:docMk/>
          <pc:sldMk cId="833083233" sldId="280"/>
        </pc:sldMkLst>
        <pc:spChg chg="mod">
          <ac:chgData name="Morin, Gary (NIH/NCI) [E]" userId="9951e509-aae2-4155-bb86-c97d1f498420" providerId="ADAL" clId="{4650E62C-712C-48D9-B4A0-945618235DF0}" dt="2021-10-04T14:29:25.447" v="511" actId="123"/>
          <ac:spMkLst>
            <pc:docMk/>
            <pc:sldMk cId="833083233" sldId="280"/>
            <ac:spMk id="4" creationId="{CA5CC71B-F8FA-4FEA-BC8E-F0991B4738D4}"/>
          </ac:spMkLst>
        </pc:spChg>
      </pc:sldChg>
      <pc:sldChg chg="delSp modSp add mod modClrScheme chgLayout">
        <pc:chgData name="Morin, Gary (NIH/NCI) [E]" userId="9951e509-aae2-4155-bb86-c97d1f498420" providerId="ADAL" clId="{4650E62C-712C-48D9-B4A0-945618235DF0}" dt="2021-10-04T15:18:35.821" v="782" actId="948"/>
        <pc:sldMkLst>
          <pc:docMk/>
          <pc:sldMk cId="4142983982" sldId="282"/>
        </pc:sldMkLst>
        <pc:spChg chg="mod ord">
          <ac:chgData name="Morin, Gary (NIH/NCI) [E]" userId="9951e509-aae2-4155-bb86-c97d1f498420" providerId="ADAL" clId="{4650E62C-712C-48D9-B4A0-945618235DF0}" dt="2021-10-04T14:26:45.150" v="204" actId="700"/>
          <ac:spMkLst>
            <pc:docMk/>
            <pc:sldMk cId="4142983982" sldId="282"/>
            <ac:spMk id="2" creationId="{626E14A3-C8C8-499A-8123-3F717ACB6E36}"/>
          </ac:spMkLst>
        </pc:spChg>
        <pc:spChg chg="del mod ord">
          <ac:chgData name="Morin, Gary (NIH/NCI) [E]" userId="9951e509-aae2-4155-bb86-c97d1f498420" providerId="ADAL" clId="{4650E62C-712C-48D9-B4A0-945618235DF0}" dt="2021-10-04T14:26:45.150" v="204" actId="700"/>
          <ac:spMkLst>
            <pc:docMk/>
            <pc:sldMk cId="4142983982" sldId="282"/>
            <ac:spMk id="3" creationId="{05108D88-24D6-4321-9009-BAE9BF6B6DD0}"/>
          </ac:spMkLst>
        </pc:spChg>
        <pc:spChg chg="mod ord">
          <ac:chgData name="Morin, Gary (NIH/NCI) [E]" userId="9951e509-aae2-4155-bb86-c97d1f498420" providerId="ADAL" clId="{4650E62C-712C-48D9-B4A0-945618235DF0}" dt="2021-10-04T15:18:35.821" v="782" actId="948"/>
          <ac:spMkLst>
            <pc:docMk/>
            <pc:sldMk cId="4142983982" sldId="282"/>
            <ac:spMk id="4" creationId="{9A06122B-6519-44C0-A609-A6B197814855}"/>
          </ac:spMkLst>
        </pc:spChg>
        <pc:spChg chg="mod ord">
          <ac:chgData name="Morin, Gary (NIH/NCI) [E]" userId="9951e509-aae2-4155-bb86-c97d1f498420" providerId="ADAL" clId="{4650E62C-712C-48D9-B4A0-945618235DF0}" dt="2021-10-04T14:26:45.150" v="204" actId="700"/>
          <ac:spMkLst>
            <pc:docMk/>
            <pc:sldMk cId="4142983982" sldId="282"/>
            <ac:spMk id="5" creationId="{57042807-A481-4ACF-B5B3-B5498934162D}"/>
          </ac:spMkLst>
        </pc:spChg>
      </pc:sldChg>
    </pc:docChg>
  </pc:docChgLst>
  <pc:docChgLst>
    <pc:chgData name="Morin, Gary (NIH/NCI) [E]" userId="9951e509-aae2-4155-bb86-c97d1f498420" providerId="ADAL" clId="{5085F69D-41C8-41C6-B595-32DE3FE672B4}"/>
    <pc:docChg chg="modSld">
      <pc:chgData name="Morin, Gary (NIH/NCI) [E]" userId="9951e509-aae2-4155-bb86-c97d1f498420" providerId="ADAL" clId="{5085F69D-41C8-41C6-B595-32DE3FE672B4}" dt="2021-10-14T14:56:46.942" v="27" actId="20577"/>
      <pc:docMkLst>
        <pc:docMk/>
      </pc:docMkLst>
      <pc:sldChg chg="modSp mod">
        <pc:chgData name="Morin, Gary (NIH/NCI) [E]" userId="9951e509-aae2-4155-bb86-c97d1f498420" providerId="ADAL" clId="{5085F69D-41C8-41C6-B595-32DE3FE672B4}" dt="2021-10-14T14:56:46.942" v="27" actId="20577"/>
        <pc:sldMkLst>
          <pc:docMk/>
          <pc:sldMk cId="630641359" sldId="259"/>
        </pc:sldMkLst>
        <pc:spChg chg="mod">
          <ac:chgData name="Morin, Gary (NIH/NCI) [E]" userId="9951e509-aae2-4155-bb86-c97d1f498420" providerId="ADAL" clId="{5085F69D-41C8-41C6-B595-32DE3FE672B4}" dt="2021-10-14T14:56:46.942" v="27" actId="20577"/>
          <ac:spMkLst>
            <pc:docMk/>
            <pc:sldMk cId="630641359" sldId="259"/>
            <ac:spMk id="6" creationId="{122DB483-3F8E-4D9C-92BE-0257B83BF055}"/>
          </ac:spMkLst>
        </pc:spChg>
      </pc:sldChg>
      <pc:sldChg chg="modSp mod">
        <pc:chgData name="Morin, Gary (NIH/NCI) [E]" userId="9951e509-aae2-4155-bb86-c97d1f498420" providerId="ADAL" clId="{5085F69D-41C8-41C6-B595-32DE3FE672B4}" dt="2021-10-14T14:19:09.931" v="25" actId="20577"/>
        <pc:sldMkLst>
          <pc:docMk/>
          <pc:sldMk cId="3468958875" sldId="260"/>
        </pc:sldMkLst>
        <pc:spChg chg="mod">
          <ac:chgData name="Morin, Gary (NIH/NCI) [E]" userId="9951e509-aae2-4155-bb86-c97d1f498420" providerId="ADAL" clId="{5085F69D-41C8-41C6-B595-32DE3FE672B4}" dt="2021-10-14T14:19:09.931" v="25" actId="20577"/>
          <ac:spMkLst>
            <pc:docMk/>
            <pc:sldMk cId="3468958875" sldId="260"/>
            <ac:spMk id="7" creationId="{BCE89D05-24F8-46A9-BC59-ADF62EAE4B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r>
              <a:rPr lang="en-US" dirty="0"/>
              <a:t>Joel</a:t>
            </a:r>
            <a:endParaRPr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Gary – Pat</a:t>
            </a:r>
          </a:p>
          <a:p>
            <a:endParaRPr lang="en-US" dirty="0"/>
          </a:p>
          <a:p>
            <a:r>
              <a:rPr lang="en-US" dirty="0"/>
              <a:t>NCI – links from YouTube to third-party site which produced hosts the AD version, while NEI links to other version on YouTube – two styles or options.</a:t>
            </a:r>
          </a:p>
          <a:p>
            <a:r>
              <a:rPr lang="en-US" dirty="0"/>
              <a:t>Some NCI videos with AD are on YouTube.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7076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Gary – Pat</a:t>
            </a:r>
          </a:p>
          <a:p>
            <a:endParaRPr lang="en-US" dirty="0"/>
          </a:p>
          <a:p>
            <a:r>
              <a:rPr lang="en-US" dirty="0"/>
              <a:t>Some videos have the link to the other version in their YouTube description, some do not.  We have not reached a state of consistency yet in this promotion of videos with and without AD. </a:t>
            </a:r>
          </a:p>
          <a:p>
            <a:r>
              <a:rPr lang="en-US" dirty="0"/>
              <a:t>The first example, Help Your Toddler Learn to Read does not, while On the Road to Recovery does.  We’re learning as we go.</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11308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Gary – Pat</a:t>
            </a:r>
          </a:p>
          <a:p>
            <a:endParaRPr lang="en-US" dirty="0"/>
          </a:p>
          <a:p>
            <a:r>
              <a:rPr lang="en-US" dirty="0"/>
              <a:t>While the VA doesn’t link back and forth on YouTube between the AD version and the non-AD version, it links to both of them from the </a:t>
            </a:r>
            <a:r>
              <a:rPr lang="en-US" dirty="0" err="1"/>
              <a:t>VA.gov’s</a:t>
            </a:r>
            <a:r>
              <a:rPr lang="en-US" dirty="0"/>
              <a:t> own website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106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7634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0">
              <a:buFont typeface="Arial" panose="020B0604020202020204" pitchFamily="34" charset="0"/>
              <a:buNone/>
            </a:pPr>
            <a:r>
              <a:rPr lang="en-US" dirty="0"/>
              <a:t>Gary</a:t>
            </a:r>
          </a:p>
          <a:p>
            <a:pPr marL="971550" lvl="1" indent="-285750">
              <a:buFont typeface="Arial" panose="020B0604020202020204" pitchFamily="34" charset="0"/>
              <a:buChar char="•"/>
            </a:pPr>
            <a:endParaRPr lang="en-US" dirty="0"/>
          </a:p>
          <a:p>
            <a:pPr marL="514350" lvl="0" indent="-285750">
              <a:buFont typeface="Arial" panose="020B0604020202020204" pitchFamily="34" charset="0"/>
              <a:buChar char="•"/>
            </a:pPr>
            <a:r>
              <a:rPr lang="en-US" dirty="0"/>
              <a:t>https://chicagolighthouse.org/sandys-view/accessible-movies/</a:t>
            </a:r>
          </a:p>
          <a:p>
            <a:pPr marL="514350" lvl="0" indent="-285750">
              <a:buFont typeface="Arial" panose="020B0604020202020204" pitchFamily="34" charset="0"/>
              <a:buChar char="•"/>
            </a:pPr>
            <a:r>
              <a:rPr lang="en-US" dirty="0"/>
              <a:t>https://diginclusion.com/resources/what-makes-a-video-accessible/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7251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202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Joel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74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973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862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Gary - Pat</a:t>
            </a:r>
          </a:p>
          <a:p>
            <a:endParaRPr lang="en-US" dirty="0"/>
          </a:p>
          <a:p>
            <a:r>
              <a:rPr lang="en-US" dirty="0"/>
              <a:t>Inclusive Narration is just as valid and important.  A good speaker or presenter can describe what’s in their slides or the objects they’re discussing, thus avoiding the needed for a formal audio-description script and track.  Sometimes a formal AD is needed.  This should, of course, be discussed during the project development and before the video production – so that silence is built-in to the video timing.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23025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Joel – Training (ADI) and Awareness (ADP)</a:t>
            </a:r>
          </a:p>
          <a:p>
            <a:endParaRPr lang="en-US" dirty="0"/>
          </a:p>
          <a:p>
            <a:r>
              <a:rPr lang="en-US" dirty="0"/>
              <a:t>Gary – Target Audiences</a:t>
            </a:r>
          </a:p>
          <a:p>
            <a:endParaRPr lang="en-US" dirty="0"/>
          </a:p>
          <a:p>
            <a:r>
              <a:rPr lang="en-US" dirty="0"/>
              <a:t>Pat – Promotion</a:t>
            </a:r>
          </a:p>
          <a:p>
            <a:endParaRPr lang="en-US" dirty="0"/>
          </a:p>
          <a:p>
            <a:r>
              <a:rPr lang="en-US" dirty="0"/>
              <a:t>Do we have a point of contact at YouTube.</a:t>
            </a:r>
          </a:p>
          <a:p>
            <a:r>
              <a:rPr lang="en-US" dirty="0"/>
              <a:t>Should YouTube separate captioned videos from subtitled videos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64782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 Gary</a:t>
            </a:r>
          </a:p>
          <a:p>
            <a:endParaRPr lang="en-US" dirty="0"/>
          </a:p>
          <a:p>
            <a:r>
              <a:rPr lang="en-US" dirty="0"/>
              <a:t>We hope to see GSA create a unique code for audio description services so that such providers can more easily register and be more quickly found by federal agencies looking to conduct market research.</a:t>
            </a:r>
          </a:p>
          <a:p>
            <a:r>
              <a:rPr lang="en-US" dirty="0"/>
              <a:t>The ACB ADP listing will be updated based on our survey.</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278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Joel (first two) (only raise TTS if it comes out as a question)</a:t>
            </a:r>
          </a:p>
          <a:p>
            <a:endParaRPr lang="en-US" dirty="0"/>
          </a:p>
          <a:p>
            <a:r>
              <a:rPr lang="en-US" dirty="0"/>
              <a:t>Pat &amp; Gary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348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and Gary</a:t>
            </a:r>
          </a:p>
          <a:p>
            <a:endParaRPr lang="en-US" dirty="0"/>
          </a:p>
          <a:p>
            <a:r>
              <a:rPr lang="en-US" dirty="0"/>
              <a:t>Joel – last bullet</a:t>
            </a:r>
          </a:p>
          <a:p>
            <a:endParaRPr lang="en-US" dirty="0"/>
          </a:p>
          <a:p>
            <a:r>
              <a:rPr lang="en-US" dirty="0"/>
              <a:t>Edit – possibly remove the numbers, since they’re incomplete.  We don’t want to stress how small a proportion of our videos have AD yet, but </a:t>
            </a:r>
          </a:p>
          <a:p>
            <a:pPr marL="514350" indent="-285750">
              <a:buFont typeface="Arial" panose="020B0604020202020204" pitchFamily="34" charset="0"/>
              <a:buChar char="•"/>
            </a:pPr>
            <a:r>
              <a:rPr lang="en-US" dirty="0"/>
              <a:t>A, how many videos we do have!</a:t>
            </a:r>
          </a:p>
          <a:p>
            <a:pPr marL="514350" indent="-285750">
              <a:buFont typeface="Arial" panose="020B0604020202020204" pitchFamily="34" charset="0"/>
              <a:buChar char="•"/>
            </a:pPr>
            <a:r>
              <a:rPr lang="en-US" dirty="0"/>
              <a:t>B, that our videos with AD are increasing by year.  This would take a much bigger data call – how many videos are there in total,</a:t>
            </a:r>
          </a:p>
          <a:p>
            <a:pPr marL="971550" lvl="1" indent="-285750">
              <a:buFont typeface="Arial" panose="020B0604020202020204" pitchFamily="34" charset="0"/>
              <a:buChar char="•"/>
            </a:pPr>
            <a:r>
              <a:rPr lang="en-US" dirty="0"/>
              <a:t>How many have CC</a:t>
            </a:r>
          </a:p>
          <a:p>
            <a:pPr marL="971550" lvl="1" indent="-285750">
              <a:buFont typeface="Arial" panose="020B0604020202020204" pitchFamily="34" charset="0"/>
              <a:buChar char="•"/>
            </a:pPr>
            <a:r>
              <a:rPr lang="en-US" dirty="0"/>
              <a:t>How many have OC</a:t>
            </a:r>
          </a:p>
          <a:p>
            <a:pPr marL="971550" lvl="1" indent="-285750">
              <a:buFont typeface="Arial" panose="020B0604020202020204" pitchFamily="34" charset="0"/>
              <a:buChar char="•"/>
            </a:pPr>
            <a:r>
              <a:rPr lang="en-US" dirty="0"/>
              <a:t>How many have AD</a:t>
            </a:r>
          </a:p>
          <a:p>
            <a:pPr marL="514350" lvl="0" indent="-285750">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3217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9" name="Google Shape;19;p4" descr="GSA Starmark logo"/>
          <p:cNvPicPr preferRelativeResize="0"/>
          <p:nvPr userDrawn="1"/>
        </p:nvPicPr>
        <p:blipFill rotWithShape="1">
          <a:blip r:embed="rId2">
            <a:alphaModFix/>
          </a:blip>
          <a:srcRect/>
          <a:stretch/>
        </p:blipFill>
        <p:spPr>
          <a:xfrm>
            <a:off x="6373042" y="3098800"/>
            <a:ext cx="939800" cy="939800"/>
          </a:xfrm>
          <a:prstGeom prst="rect">
            <a:avLst/>
          </a:prstGeom>
          <a:noFill/>
          <a:ln>
            <a:noFill/>
          </a:ln>
        </p:spPr>
      </p:pic>
      <p:pic>
        <p:nvPicPr>
          <p:cNvPr id="20" name="Google Shape;20;p4" descr="Seal of the CIO Council"/>
          <p:cNvPicPr preferRelativeResize="0"/>
          <p:nvPr/>
        </p:nvPicPr>
        <p:blipFill rotWithShape="1">
          <a:blip r:embed="rId3">
            <a:alphaModFix/>
          </a:blip>
          <a:srcRect/>
          <a:stretch/>
        </p:blipFill>
        <p:spPr>
          <a:xfrm>
            <a:off x="10602790" y="3059817"/>
            <a:ext cx="979610" cy="978070"/>
          </a:xfrm>
          <a:prstGeom prst="rect">
            <a:avLst/>
          </a:prstGeom>
          <a:noFill/>
          <a:ln>
            <a:noFill/>
          </a:ln>
        </p:spPr>
      </p:pic>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 name="Picture 8">
            <a:extLst>
              <a:ext uri="{FF2B5EF4-FFF2-40B4-BE49-F238E27FC236}">
                <a16:creationId xmlns:a16="http://schemas.microsoft.com/office/drawing/2014/main" id="{B72D7D78-FB86-634D-B31E-D401BDEC35FD}"/>
              </a:ext>
            </a:extLst>
          </p:cNvPr>
          <p:cNvPicPr>
            <a:picLocks noChangeAspect="1"/>
          </p:cNvPicPr>
          <p:nvPr userDrawn="1"/>
        </p:nvPicPr>
        <p:blipFill>
          <a:blip r:embed="rId4"/>
          <a:stretch>
            <a:fillRect/>
          </a:stretch>
        </p:blipFill>
        <p:spPr>
          <a:xfrm>
            <a:off x="7432443" y="3124551"/>
            <a:ext cx="906146" cy="913697"/>
          </a:xfrm>
          <a:prstGeom prst="rect">
            <a:avLst/>
          </a:prstGeom>
        </p:spPr>
      </p:pic>
      <p:pic>
        <p:nvPicPr>
          <p:cNvPr id="11" name="Picture 10">
            <a:extLst>
              <a:ext uri="{FF2B5EF4-FFF2-40B4-BE49-F238E27FC236}">
                <a16:creationId xmlns:a16="http://schemas.microsoft.com/office/drawing/2014/main" id="{2259BBE3-AF25-4445-B61D-803E3AD6E12D}"/>
              </a:ext>
            </a:extLst>
          </p:cNvPr>
          <p:cNvPicPr>
            <a:picLocks noChangeAspect="1"/>
          </p:cNvPicPr>
          <p:nvPr userDrawn="1"/>
        </p:nvPicPr>
        <p:blipFill>
          <a:blip r:embed="rId5"/>
          <a:stretch>
            <a:fillRect/>
          </a:stretch>
        </p:blipFill>
        <p:spPr>
          <a:xfrm>
            <a:off x="8458190" y="3133905"/>
            <a:ext cx="999251" cy="915980"/>
          </a:xfrm>
          <a:prstGeom prst="rect">
            <a:avLst/>
          </a:prstGeom>
        </p:spPr>
      </p:pic>
      <p:pic>
        <p:nvPicPr>
          <p:cNvPr id="13" name="Picture 12">
            <a:extLst>
              <a:ext uri="{FF2B5EF4-FFF2-40B4-BE49-F238E27FC236}">
                <a16:creationId xmlns:a16="http://schemas.microsoft.com/office/drawing/2014/main" id="{A4497C38-6E33-8540-9E0C-008F2B60D395}"/>
              </a:ext>
            </a:extLst>
          </p:cNvPr>
          <p:cNvPicPr>
            <a:picLocks noChangeAspect="1"/>
          </p:cNvPicPr>
          <p:nvPr userDrawn="1"/>
        </p:nvPicPr>
        <p:blipFill>
          <a:blip r:embed="rId6"/>
          <a:stretch>
            <a:fillRect/>
          </a:stretch>
        </p:blipFill>
        <p:spPr>
          <a:xfrm>
            <a:off x="9571328" y="3132310"/>
            <a:ext cx="917575" cy="9175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4">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2021  /  General Services Administration  / Department of Health and Human Services / Department of Labor / Merit Service Protection Board / Sponsored by the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youtu.be/JjB4c_iTqpg" TargetMode="External"/><Relationship Id="rId3" Type="http://schemas.openxmlformats.org/officeDocument/2006/relationships/hyperlink" Target="https://youtu.be/-skOjzwoYKk" TargetMode="External"/><Relationship Id="rId7" Type="http://schemas.openxmlformats.org/officeDocument/2006/relationships/hyperlink" Target="https://sbir.cancer.gov/videos" TargetMode="External"/><Relationship Id="rId12" Type="http://schemas.openxmlformats.org/officeDocument/2006/relationships/hyperlink" Target="https://www.youtube.com/playlist?list=PLNol8zIT_P1DNsMILlCS0_ltXXNR9DgGF"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smartplayer.captionsync.com/play.php?vid=1617811628jswarz_98299176c48795a4" TargetMode="External"/><Relationship Id="rId11" Type="http://schemas.openxmlformats.org/officeDocument/2006/relationships/hyperlink" Target="https://youtu.be/8_ssjeaZEIE" TargetMode="External"/><Relationship Id="rId5" Type="http://schemas.openxmlformats.org/officeDocument/2006/relationships/hyperlink" Target="https://youtu.be/mzC58T5VVYE" TargetMode="External"/><Relationship Id="rId10" Type="http://schemas.openxmlformats.org/officeDocument/2006/relationships/hyperlink" Target="https://youtu.be/8HzYgT0opfI" TargetMode="External"/><Relationship Id="rId4" Type="http://schemas.openxmlformats.org/officeDocument/2006/relationships/hyperlink" Target="https://smartplayer.captionsync.com/play.php?vid=1624642579nciocplopa_9bfba9d7f12b0f73" TargetMode="External"/><Relationship Id="rId9" Type="http://schemas.openxmlformats.org/officeDocument/2006/relationships/hyperlink" Target="https://youtu.be/tX-5lVsrJN4"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youtu.be/EgkjtQP8jsU" TargetMode="External"/><Relationship Id="rId3" Type="http://schemas.openxmlformats.org/officeDocument/2006/relationships/hyperlink" Target="https://youtu.be/PFGvx6busts" TargetMode="External"/><Relationship Id="rId7" Type="http://schemas.openxmlformats.org/officeDocument/2006/relationships/hyperlink" Target="https://youtu.be/GQigLJ6iV4Y"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youtu.be/PZZbU24GT_8" TargetMode="External"/><Relationship Id="rId5" Type="http://schemas.openxmlformats.org/officeDocument/2006/relationships/hyperlink" Target="https://youtu.be/W71jBVMwLvk" TargetMode="External"/><Relationship Id="rId10" Type="http://schemas.openxmlformats.org/officeDocument/2006/relationships/hyperlink" Target="https://youtu.be/yJWVwPk5_BU" TargetMode="External"/><Relationship Id="rId4" Type="http://schemas.openxmlformats.org/officeDocument/2006/relationships/hyperlink" Target="https://youtu.be/WSGuJ7hd-ss" TargetMode="External"/><Relationship Id="rId9" Type="http://schemas.openxmlformats.org/officeDocument/2006/relationships/hyperlink" Target="https://youtu.be/IeX5ebadgiA"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youtu.be/Ywt2-Rd4FqE" TargetMode="External"/><Relationship Id="rId13" Type="http://schemas.openxmlformats.org/officeDocument/2006/relationships/hyperlink" Target="https://youtu.be/weenhM5Q6Ro" TargetMode="External"/><Relationship Id="rId3" Type="http://schemas.openxmlformats.org/officeDocument/2006/relationships/hyperlink" Target="https://youtu.be/WvqR_TNJBAE" TargetMode="External"/><Relationship Id="rId7" Type="http://schemas.openxmlformats.org/officeDocument/2006/relationships/hyperlink" Target="https://www.mirecc.va.gov/visn19/postvention/workplace/" TargetMode="External"/><Relationship Id="rId12" Type="http://schemas.openxmlformats.org/officeDocument/2006/relationships/hyperlink" Target="https://www.mirecc.va.gov/visn19/postvention/communit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youtu.be/nOukW-jSlAw" TargetMode="External"/><Relationship Id="rId11" Type="http://schemas.openxmlformats.org/officeDocument/2006/relationships/hyperlink" Target="https://youtu.be/h2G0zdgWAp0" TargetMode="External"/><Relationship Id="rId5" Type="http://schemas.openxmlformats.org/officeDocument/2006/relationships/hyperlink" Target="https://youtu.be/qy2JCMzOf_k" TargetMode="External"/><Relationship Id="rId10" Type="http://schemas.openxmlformats.org/officeDocument/2006/relationships/hyperlink" Target="https://youtu.be/epEaD8Rzc6c" TargetMode="External"/><Relationship Id="rId4" Type="http://schemas.openxmlformats.org/officeDocument/2006/relationships/hyperlink" Target="https://www.mirecc.va.gov/visn19/postvention/providers/" TargetMode="External"/><Relationship Id="rId9" Type="http://schemas.openxmlformats.org/officeDocument/2006/relationships/hyperlink" Target="https://youtu.be/TPARir557IA" TargetMode="External"/><Relationship Id="rId14" Type="http://schemas.openxmlformats.org/officeDocument/2006/relationships/hyperlink" Target="https://youtu.be/Wzdl4LKKJf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udiodescribe.com/" TargetMode="External"/><Relationship Id="rId7" Type="http://schemas.openxmlformats.org/officeDocument/2006/relationships/hyperlink" Target="https://vimeo.com/519228538"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vimeo.com/583601783" TargetMode="External"/><Relationship Id="rId5" Type="http://schemas.openxmlformats.org/officeDocument/2006/relationships/hyperlink" Target="https://drive.google.com/file/d/1xM7YR-mSGvDST6WkV66C_Rb24Gx-qOWa/view?usp=sharing" TargetMode="External"/><Relationship Id="rId4" Type="http://schemas.openxmlformats.org/officeDocument/2006/relationships/hyperlink" Target="https://www.youtube.com/watch?v=E7cg4KNVqGI&amp;t=1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mailto:jsnyder@audiodescribe.com" TargetMode="External"/><Relationship Id="rId13" Type="http://schemas.openxmlformats.org/officeDocument/2006/relationships/hyperlink" Target="https://www.section508.gov/create/synchronized-media" TargetMode="External"/><Relationship Id="rId3" Type="http://schemas.openxmlformats.org/officeDocument/2006/relationships/hyperlink" Target="https://www.cancer.gov/about-nci/organization/ocpl" TargetMode="External"/><Relationship Id="rId7" Type="http://schemas.openxmlformats.org/officeDocument/2006/relationships/hyperlink" Target="https://audiodescribe.com/" TargetMode="External"/><Relationship Id="rId12" Type="http://schemas.openxmlformats.org/officeDocument/2006/relationships/hyperlink" Target="https://www.w3.org/WAI/media/av/"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mailto:Pat.Sheehan@VA.GOV" TargetMode="External"/><Relationship Id="rId11" Type="http://schemas.openxmlformats.org/officeDocument/2006/relationships/hyperlink" Target="https://www.w3.org/WAI/media/av/description/" TargetMode="External"/><Relationship Id="rId5" Type="http://schemas.openxmlformats.org/officeDocument/2006/relationships/hyperlink" Target="https://www.va.gov/opa/speeches/2016/08_24_2016.asp" TargetMode="External"/><Relationship Id="rId10" Type="http://schemas.openxmlformats.org/officeDocument/2006/relationships/hyperlink" Target="https://adp.acb.org/" TargetMode="External"/><Relationship Id="rId4" Type="http://schemas.openxmlformats.org/officeDocument/2006/relationships/hyperlink" Target="mailto:MorinG@mail.nih.gov" TargetMode="External"/><Relationship Id="rId9" Type="http://schemas.openxmlformats.org/officeDocument/2006/relationships/hyperlink" Target="https://www.acb.org/" TargetMode="External"/><Relationship Id="rId14" Type="http://schemas.openxmlformats.org/officeDocument/2006/relationships/hyperlink" Target="https://section508.gov/create/video-socia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acb.org/" TargetMode="External"/><Relationship Id="rId7" Type="http://schemas.openxmlformats.org/officeDocument/2006/relationships/hyperlink" Target="https://dcmp.org/learn/179-description-service-vendor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dcmp.org/" TargetMode="External"/><Relationship Id="rId5" Type="http://schemas.openxmlformats.org/officeDocument/2006/relationships/hyperlink" Target="https://adp.acb.org/services.html" TargetMode="External"/><Relationship Id="rId4" Type="http://schemas.openxmlformats.org/officeDocument/2006/relationships/hyperlink" Target="https://adp.acb.org/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w3.org/TR/WCAG21/#audio-description-prerecorde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w3.org/TR/WCAG21/#extended-audio-description-prerecord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t>
            </a:r>
            <a:br>
              <a:rPr lang="en-US" dirty="0"/>
            </a:br>
            <a:r>
              <a:rPr lang="en-US" dirty="0"/>
              <a:t>Accessibility Forum</a:t>
            </a:r>
            <a:endParaRPr dirty="0"/>
          </a:p>
        </p:txBody>
      </p:sp>
      <p:sp>
        <p:nvSpPr>
          <p:cNvPr id="88" name="Google Shape;88;p1"/>
          <p:cNvSpPr txBox="1">
            <a:spLocks noGrp="1"/>
          </p:cNvSpPr>
          <p:nvPr>
            <p:ph type="body" idx="1"/>
          </p:nvPr>
        </p:nvSpPr>
        <p:spPr>
          <a:xfrm>
            <a:off x="533399" y="1891357"/>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Accessibility: A Foundation for Inclusion, Diversity, and Equity</a:t>
            </a:r>
            <a:endParaRPr sz="2800" dirty="0"/>
          </a:p>
        </p:txBody>
      </p:sp>
      <p:sp>
        <p:nvSpPr>
          <p:cNvPr id="89" name="Google Shape;89;p1"/>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dirty="0"/>
              <a:t>October 12-14, 2021</a:t>
            </a:r>
            <a:endParaRPr dirty="0"/>
          </a:p>
        </p:txBody>
      </p:sp>
      <p:sp>
        <p:nvSpPr>
          <p:cNvPr id="91" name="Google Shape;91;p1"/>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4400"/>
              <a:buNone/>
            </a:pPr>
            <a:r>
              <a:rPr lang="en-US" dirty="0"/>
              <a:t>The Current State Of Audio Description in the US Federal Government</a:t>
            </a:r>
            <a:endParaRPr dirty="0"/>
          </a:p>
        </p:txBody>
      </p:sp>
      <p:sp>
        <p:nvSpPr>
          <p:cNvPr id="90" name="Google Shape;90;p1"/>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sz="2000" dirty="0"/>
              <a:t>Gary Morin (NCI), Patrick Sheehan (VA), &amp; Joel Snyder, PhD</a:t>
            </a:r>
            <a:endParaRPr sz="2000" dirty="0"/>
          </a:p>
        </p:txBody>
      </p:sp>
      <p:pic>
        <p:nvPicPr>
          <p:cNvPr id="2" name="Picture 1" descr="AD: logo for Audio Description">
            <a:extLst>
              <a:ext uri="{FF2B5EF4-FFF2-40B4-BE49-F238E27FC236}">
                <a16:creationId xmlns:a16="http://schemas.microsoft.com/office/drawing/2014/main" id="{7253CFFF-569A-4AC7-8FE8-8760C4BC49EC}"/>
              </a:ext>
            </a:extLst>
          </p:cNvPr>
          <p:cNvPicPr>
            <a:picLocks noChangeAspect="1"/>
          </p:cNvPicPr>
          <p:nvPr/>
        </p:nvPicPr>
        <p:blipFill>
          <a:blip r:embed="rId3"/>
          <a:stretch>
            <a:fillRect/>
          </a:stretch>
        </p:blipFill>
        <p:spPr>
          <a:xfrm>
            <a:off x="10522077" y="5595706"/>
            <a:ext cx="1060323" cy="10121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14E4-639B-4183-84D1-B0AB61EF427A}"/>
              </a:ext>
            </a:extLst>
          </p:cNvPr>
          <p:cNvSpPr>
            <a:spLocks noGrp="1"/>
          </p:cNvSpPr>
          <p:nvPr>
            <p:ph type="title"/>
          </p:nvPr>
        </p:nvSpPr>
        <p:spPr/>
        <p:txBody>
          <a:bodyPr/>
          <a:lstStyle/>
          <a:p>
            <a:r>
              <a:rPr lang="en-US" dirty="0"/>
              <a:t>Success Stories – 1</a:t>
            </a:r>
          </a:p>
        </p:txBody>
      </p:sp>
      <p:sp>
        <p:nvSpPr>
          <p:cNvPr id="3" name="Text Placeholder 2">
            <a:extLst>
              <a:ext uri="{FF2B5EF4-FFF2-40B4-BE49-F238E27FC236}">
                <a16:creationId xmlns:a16="http://schemas.microsoft.com/office/drawing/2014/main" id="{72CA012E-B7AD-46DC-AEE7-B27273242FF3}"/>
              </a:ext>
            </a:extLst>
          </p:cNvPr>
          <p:cNvSpPr>
            <a:spLocks noGrp="1"/>
          </p:cNvSpPr>
          <p:nvPr>
            <p:ph type="body" idx="1"/>
          </p:nvPr>
        </p:nvSpPr>
        <p:spPr/>
        <p:txBody>
          <a:bodyPr/>
          <a:lstStyle/>
          <a:p>
            <a:pPr marL="50800" indent="0">
              <a:buNone/>
            </a:pPr>
            <a:r>
              <a:rPr lang="en-US" dirty="0"/>
              <a:t>National Cancer Institute (NCI)</a:t>
            </a:r>
          </a:p>
        </p:txBody>
      </p:sp>
      <p:sp>
        <p:nvSpPr>
          <p:cNvPr id="4" name="Text Placeholder 3">
            <a:extLst>
              <a:ext uri="{FF2B5EF4-FFF2-40B4-BE49-F238E27FC236}">
                <a16:creationId xmlns:a16="http://schemas.microsoft.com/office/drawing/2014/main" id="{CA5CC71B-F8FA-4FEA-BC8E-F0991B4738D4}"/>
              </a:ext>
            </a:extLst>
          </p:cNvPr>
          <p:cNvSpPr>
            <a:spLocks noGrp="1"/>
          </p:cNvSpPr>
          <p:nvPr>
            <p:ph type="body" idx="2"/>
          </p:nvPr>
        </p:nvSpPr>
        <p:spPr/>
        <p:txBody>
          <a:bodyPr/>
          <a:lstStyle/>
          <a:p>
            <a:pPr marR="0" lvl="0" indent="-457200" algn="l" defTabSz="914400" rtl="0" eaLnBrk="1" fontAlgn="auto" latinLnBrk="0" hangingPunct="1">
              <a:spcBef>
                <a:spcPts val="0"/>
              </a:spcBef>
              <a:spcAft>
                <a:spcPts val="600"/>
              </a:spcAft>
              <a:buClr>
                <a:srgbClr val="006197"/>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1155CC"/>
                </a:solidFill>
                <a:effectLst/>
                <a:uLnTx/>
                <a:uFillTx/>
                <a:latin typeface="Arial" panose="020B0604020202020204" pitchFamily="34" charset="0"/>
                <a:ea typeface="Arial" panose="020B0604020202020204" pitchFamily="34" charset="0"/>
                <a:cs typeface="Arial"/>
                <a:sym typeface="Arial"/>
                <a:hlinkClick r:id="rId3"/>
              </a:rPr>
              <a:t>The Frederick National Laboratory for Cancer Research: A Shared National Resource (Short Version)</a:t>
            </a:r>
            <a:r>
              <a:rPr kumimoji="0" lang="en-US" sz="2000" b="0" i="0" u="none" strike="noStrike" kern="0" cap="none" spc="0" normalizeH="0" baseline="0" noProof="0" dirty="0">
                <a:ln>
                  <a:noFill/>
                </a:ln>
                <a:solidFill>
                  <a:srgbClr val="006197"/>
                </a:solidFill>
                <a:effectLst/>
                <a:uLnTx/>
                <a:uFillTx/>
                <a:latin typeface="Arial" panose="020B0604020202020204" pitchFamily="34" charset="0"/>
                <a:ea typeface="Arial" panose="020B0604020202020204" pitchFamily="34" charset="0"/>
                <a:cs typeface="Arial"/>
                <a:sym typeface="Arial"/>
              </a:rPr>
              <a:t>, which links to</a:t>
            </a:r>
            <a:r>
              <a:rPr kumimoji="0" lang="en-US" sz="2000" b="0" i="0" u="none" strike="noStrike" kern="0" cap="none" spc="0" normalizeH="0" baseline="0" noProof="0" dirty="0">
                <a:ln>
                  <a:noFill/>
                </a:ln>
                <a:solidFill>
                  <a:srgbClr val="1155CC"/>
                </a:solidFill>
                <a:effectLst/>
                <a:uLnTx/>
                <a:uFillTx/>
                <a:latin typeface="Arial" panose="020B0604020202020204" pitchFamily="34" charset="0"/>
                <a:ea typeface="Arial" panose="020B0604020202020204" pitchFamily="34" charset="0"/>
                <a:cs typeface="Arial"/>
                <a:sym typeface="Arial"/>
                <a:hlinkClick r:id="rId4"/>
              </a:rPr>
              <a:t> CaptionSync (Short)</a:t>
            </a:r>
            <a:endParaRPr kumimoji="0" lang="en-US" sz="2000" b="0" i="0" u="none" strike="noStrike" kern="0" cap="none" spc="0" normalizeH="0" baseline="0" noProof="0" dirty="0">
              <a:ln>
                <a:noFill/>
              </a:ln>
              <a:solidFill>
                <a:srgbClr val="006197"/>
              </a:solidFill>
              <a:effectLst/>
              <a:uLnTx/>
              <a:uFillTx/>
              <a:latin typeface="Arial" panose="020B0604020202020204" pitchFamily="34" charset="0"/>
              <a:ea typeface="Arial" panose="020B0604020202020204" pitchFamily="34" charset="0"/>
              <a:cs typeface="Arial"/>
              <a:sym typeface="Arial"/>
            </a:endParaRPr>
          </a:p>
          <a:p>
            <a:pPr marR="0" lvl="0" indent="-457200" algn="l" defTabSz="914400" rtl="0" eaLnBrk="1" fontAlgn="auto" latinLnBrk="0" hangingPunct="1">
              <a:spcBef>
                <a:spcPts val="0"/>
              </a:spcBef>
              <a:spcAft>
                <a:spcPts val="600"/>
              </a:spcAft>
              <a:buClr>
                <a:srgbClr val="006197"/>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1155CC"/>
                </a:solidFill>
                <a:effectLst/>
                <a:uLnTx/>
                <a:uFillTx/>
                <a:latin typeface="Arial" panose="020B0604020202020204" pitchFamily="34" charset="0"/>
                <a:ea typeface="Arial" panose="020B0604020202020204" pitchFamily="34" charset="0"/>
                <a:cs typeface="Arial"/>
                <a:sym typeface="Arial"/>
                <a:hlinkClick r:id="rId5"/>
              </a:rPr>
              <a:t>The Frederick National Laboratory for Cancer Research: A Shared National Resource (Full Length)</a:t>
            </a:r>
            <a:r>
              <a:rPr kumimoji="0" lang="en-US" sz="2000" b="0" i="0" u="none" strike="noStrike" kern="0" cap="none" spc="0" normalizeH="0" baseline="0" noProof="0" dirty="0">
                <a:ln>
                  <a:noFill/>
                </a:ln>
                <a:solidFill>
                  <a:srgbClr val="006197"/>
                </a:solidFill>
                <a:effectLst/>
                <a:uLnTx/>
                <a:uFillTx/>
                <a:latin typeface="Arial" panose="020B0604020202020204" pitchFamily="34" charset="0"/>
                <a:ea typeface="Arial" panose="020B0604020202020204" pitchFamily="34" charset="0"/>
                <a:cs typeface="Arial"/>
                <a:sym typeface="Arial"/>
              </a:rPr>
              <a:t>, which links to</a:t>
            </a:r>
            <a:r>
              <a:rPr kumimoji="0" lang="en-US" sz="2000" b="0" i="0" u="none" strike="noStrike" kern="0" cap="none" spc="0" normalizeH="0" baseline="0" noProof="0" dirty="0">
                <a:ln>
                  <a:noFill/>
                </a:ln>
                <a:solidFill>
                  <a:srgbClr val="0000FF"/>
                </a:solidFill>
                <a:effectLst/>
                <a:uLnTx/>
                <a:uFillTx/>
                <a:latin typeface="Arial" panose="020B0604020202020204" pitchFamily="34" charset="0"/>
                <a:ea typeface="Arial" panose="020B0604020202020204" pitchFamily="34" charset="0"/>
                <a:cs typeface="Arial"/>
                <a:sym typeface="Arial"/>
                <a:hlinkClick r:id="rId6"/>
              </a:rPr>
              <a:t> </a:t>
            </a:r>
            <a:r>
              <a:rPr kumimoji="0" lang="en-US" sz="2000" b="0" i="0" u="none" strike="noStrike" kern="0" cap="none" spc="0" normalizeH="0" baseline="0" noProof="0" dirty="0">
                <a:ln>
                  <a:noFill/>
                </a:ln>
                <a:solidFill>
                  <a:srgbClr val="1155CC"/>
                </a:solidFill>
                <a:effectLst/>
                <a:uLnTx/>
                <a:uFillTx/>
                <a:latin typeface="Arial" panose="020B0604020202020204" pitchFamily="34" charset="0"/>
                <a:ea typeface="Arial" panose="020B0604020202020204" pitchFamily="34" charset="0"/>
                <a:cs typeface="Arial"/>
                <a:sym typeface="Arial"/>
                <a:hlinkClick r:id="rId6"/>
              </a:rPr>
              <a:t>CaptionSync (Full)</a:t>
            </a:r>
            <a:endParaRPr kumimoji="0" lang="en-US" sz="2000" b="0" i="0" u="none" strike="noStrike" kern="0" cap="none" spc="0" normalizeH="0" baseline="0" noProof="0" dirty="0">
              <a:ln>
                <a:noFill/>
              </a:ln>
              <a:solidFill>
                <a:srgbClr val="1155CC"/>
              </a:solidFill>
              <a:effectLst/>
              <a:uLnTx/>
              <a:uFillTx/>
              <a:latin typeface="Arial" panose="020B0604020202020204" pitchFamily="34" charset="0"/>
              <a:ea typeface="Arial" panose="020B0604020202020204" pitchFamily="34" charset="0"/>
              <a:cs typeface="Arial"/>
              <a:sym typeface="Arial"/>
            </a:endParaRPr>
          </a:p>
          <a:p>
            <a:pPr marR="0" lvl="0" indent="-457200" algn="l" defTabSz="914400" rtl="0" eaLnBrk="1" fontAlgn="auto" latinLnBrk="0" hangingPunct="1">
              <a:spcBef>
                <a:spcPts val="0"/>
              </a:spcBef>
              <a:spcAft>
                <a:spcPts val="600"/>
              </a:spcAft>
              <a:buClr>
                <a:srgbClr val="006197"/>
              </a:buClr>
              <a:buSzPts val="2800"/>
              <a:buFont typeface="Arial" panose="020B0604020202020204" pitchFamily="34" charset="0"/>
              <a:buChar char="•"/>
              <a:tabLst/>
              <a:defRPr/>
            </a:pPr>
            <a:r>
              <a:rPr lang="en-US" sz="2000" dirty="0">
                <a:solidFill>
                  <a:srgbClr val="1155CC"/>
                </a:solidFill>
                <a:latin typeface="Arial" panose="020B0604020202020204" pitchFamily="34" charset="0"/>
                <a:ea typeface="Arial" panose="020B0604020202020204" pitchFamily="34" charset="0"/>
                <a:hlinkClick r:id="rId7"/>
              </a:rPr>
              <a:t>NCI SBIR Development Center</a:t>
            </a:r>
            <a:endParaRPr lang="en-US" sz="2000" dirty="0">
              <a:solidFill>
                <a:srgbClr val="1155CC"/>
              </a:solidFill>
              <a:latin typeface="Arial" panose="020B0604020202020204" pitchFamily="34" charset="0"/>
              <a:ea typeface="Arial" panose="020B0604020202020204" pitchFamily="34" charset="0"/>
            </a:endParaRPr>
          </a:p>
          <a:p>
            <a:pPr lvl="1" indent="-457200">
              <a:spcBef>
                <a:spcPts val="0"/>
              </a:spcBef>
              <a:spcAft>
                <a:spcPts val="600"/>
              </a:spcAft>
              <a:buSzPts val="2800"/>
              <a:buFont typeface="Arial" panose="020B0604020202020204" pitchFamily="34" charset="0"/>
              <a:buChar char="•"/>
              <a:defRPr/>
            </a:pPr>
            <a:r>
              <a:rPr lang="en-US" sz="1800" dirty="0">
                <a:solidFill>
                  <a:srgbClr val="1155CC"/>
                </a:solidFill>
                <a:latin typeface="Arial" panose="020B0604020202020204" pitchFamily="34" charset="0"/>
                <a:ea typeface="Arial" panose="020B0604020202020204" pitchFamily="34" charset="0"/>
              </a:rPr>
              <a:t>Videos without AD are embedded; Links to versions with AD are listed below each video.</a:t>
            </a:r>
          </a:p>
          <a:p>
            <a:pPr marR="0" lvl="0" indent="-457200" algn="l" defTabSz="914400" rtl="0" eaLnBrk="1" fontAlgn="auto" latinLnBrk="0" hangingPunct="1">
              <a:spcBef>
                <a:spcPts val="0"/>
              </a:spcBef>
              <a:spcAft>
                <a:spcPts val="600"/>
              </a:spcAft>
              <a:buClr>
                <a:srgbClr val="006197"/>
              </a:buClr>
              <a:buSzPts val="2800"/>
              <a:buFont typeface="Arial" panose="020B0604020202020204" pitchFamily="34" charset="0"/>
              <a:buChar char="•"/>
              <a:tabLst/>
              <a:defRPr/>
            </a:pPr>
            <a:endParaRPr kumimoji="0" lang="en-US" sz="2000" b="0" i="0" u="none" strike="noStrike" kern="0" cap="none" spc="0" normalizeH="0" baseline="0" noProof="0" dirty="0">
              <a:ln>
                <a:noFill/>
              </a:ln>
              <a:solidFill>
                <a:srgbClr val="006197"/>
              </a:solidFill>
              <a:effectLst/>
              <a:uLnTx/>
              <a:uFillTx/>
              <a:latin typeface="Arial" panose="020B0604020202020204" pitchFamily="34" charset="0"/>
              <a:ea typeface="Arial" panose="020B0604020202020204" pitchFamily="34" charset="0"/>
              <a:cs typeface="Arial"/>
              <a:sym typeface="Arial"/>
            </a:endParaRPr>
          </a:p>
          <a:p>
            <a:endParaRPr lang="en-US" dirty="0"/>
          </a:p>
        </p:txBody>
      </p:sp>
      <p:sp>
        <p:nvSpPr>
          <p:cNvPr id="5" name="Text Placeholder 4">
            <a:extLst>
              <a:ext uri="{FF2B5EF4-FFF2-40B4-BE49-F238E27FC236}">
                <a16:creationId xmlns:a16="http://schemas.microsoft.com/office/drawing/2014/main" id="{E268EDE9-0991-4E43-BB9E-D1ED95718E66}"/>
              </a:ext>
            </a:extLst>
          </p:cNvPr>
          <p:cNvSpPr>
            <a:spLocks noGrp="1"/>
          </p:cNvSpPr>
          <p:nvPr>
            <p:ph type="body" idx="3"/>
          </p:nvPr>
        </p:nvSpPr>
        <p:spPr/>
        <p:txBody>
          <a:bodyPr/>
          <a:lstStyle/>
          <a:p>
            <a:r>
              <a:rPr lang="en-US" dirty="0"/>
              <a:t>National Eye Institute (NEI)</a:t>
            </a:r>
          </a:p>
        </p:txBody>
      </p:sp>
      <p:sp>
        <p:nvSpPr>
          <p:cNvPr id="6" name="Text Placeholder 5">
            <a:extLst>
              <a:ext uri="{FF2B5EF4-FFF2-40B4-BE49-F238E27FC236}">
                <a16:creationId xmlns:a16="http://schemas.microsoft.com/office/drawing/2014/main" id="{BFA957A7-C679-4145-9FE3-58CAEE3959C6}"/>
              </a:ext>
            </a:extLst>
          </p:cNvPr>
          <p:cNvSpPr>
            <a:spLocks noGrp="1"/>
          </p:cNvSpPr>
          <p:nvPr>
            <p:ph type="body" idx="4"/>
          </p:nvPr>
        </p:nvSpPr>
        <p:spPr/>
        <p:txBody>
          <a:bodyPr/>
          <a:lstStyle/>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it-IT" sz="2000" b="0" i="0" u="none" strike="noStrike" kern="0" cap="none" spc="0" normalizeH="0" baseline="0" noProof="0" dirty="0">
                <a:ln>
                  <a:noFill/>
                </a:ln>
                <a:solidFill>
                  <a:srgbClr val="006197"/>
                </a:solidFill>
                <a:effectLst/>
                <a:uLnTx/>
                <a:uFillTx/>
                <a:latin typeface="Arial"/>
                <a:cs typeface="Arial"/>
                <a:sym typeface="Arial"/>
                <a:hlinkClick r:id="rId8"/>
              </a:rPr>
              <a:t>NEI Glaucoma Program: June 14, 2018 </a:t>
            </a:r>
            <a:r>
              <a:rPr kumimoji="0" lang="it-IT" sz="2000" b="0" i="0" u="none" strike="noStrike" kern="0" cap="none" spc="0" normalizeH="0" baseline="0" noProof="0" dirty="0">
                <a:ln>
                  <a:noFill/>
                </a:ln>
                <a:solidFill>
                  <a:srgbClr val="006197"/>
                </a:solidFill>
                <a:effectLst/>
                <a:uLnTx/>
                <a:uFillTx/>
                <a:latin typeface="Arial"/>
                <a:cs typeface="Arial"/>
                <a:sym typeface="Arial"/>
              </a:rPr>
              <a:t>(CC)</a:t>
            </a:r>
          </a:p>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it-IT" sz="2000" b="0" i="0" u="none" strike="noStrike" kern="0" cap="none" spc="0" normalizeH="0" baseline="0" noProof="0" dirty="0">
                <a:ln>
                  <a:noFill/>
                </a:ln>
                <a:solidFill>
                  <a:srgbClr val="006197"/>
                </a:solidFill>
                <a:effectLst/>
                <a:uLnTx/>
                <a:uFillTx/>
                <a:latin typeface="Arial"/>
                <a:cs typeface="Arial"/>
                <a:sym typeface="Arial"/>
                <a:hlinkClick r:id="rId9"/>
              </a:rPr>
              <a:t>NEI Glaucoma Program: June 14, 2018 </a:t>
            </a:r>
            <a:r>
              <a:rPr kumimoji="0" lang="it-IT" sz="2000" b="0" i="0" u="none" strike="noStrike" kern="0" cap="none" spc="0" normalizeH="0" baseline="0" noProof="0" dirty="0">
                <a:ln>
                  <a:noFill/>
                </a:ln>
                <a:solidFill>
                  <a:srgbClr val="006197"/>
                </a:solidFill>
                <a:effectLst/>
                <a:uLnTx/>
                <a:uFillTx/>
                <a:latin typeface="Arial"/>
                <a:cs typeface="Arial"/>
                <a:sym typeface="Arial"/>
              </a:rPr>
              <a:t>(CC &amp; AD)</a:t>
            </a:r>
          </a:p>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000" b="0" i="0" u="none" strike="noStrike" kern="0" cap="none" spc="0" normalizeH="0" baseline="0" noProof="0" dirty="0">
                <a:ln>
                  <a:noFill/>
                </a:ln>
                <a:solidFill>
                  <a:srgbClr val="006197"/>
                </a:solidFill>
                <a:effectLst/>
                <a:uLnTx/>
                <a:uFillTx/>
                <a:latin typeface="Arial"/>
                <a:cs typeface="Arial"/>
                <a:sym typeface="Arial"/>
                <a:hlinkClick r:id="rId10"/>
              </a:rPr>
              <a:t>Imaging Methods in Eye Cells Using ICG </a:t>
            </a:r>
            <a:r>
              <a:rPr kumimoji="0" lang="en-US" sz="2000" b="0" i="0" u="none" strike="noStrike" kern="0" cap="none" spc="0" normalizeH="0" baseline="0" noProof="0" dirty="0">
                <a:ln>
                  <a:noFill/>
                </a:ln>
                <a:solidFill>
                  <a:srgbClr val="006197"/>
                </a:solidFill>
                <a:effectLst/>
                <a:uLnTx/>
                <a:uFillTx/>
                <a:latin typeface="Arial"/>
                <a:cs typeface="Arial"/>
                <a:sym typeface="Arial"/>
              </a:rPr>
              <a:t>(CC)</a:t>
            </a:r>
          </a:p>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000" b="0" i="0" u="none" strike="noStrike" kern="0" cap="none" spc="0" normalizeH="0" baseline="0" noProof="0" dirty="0">
                <a:ln>
                  <a:noFill/>
                </a:ln>
                <a:solidFill>
                  <a:srgbClr val="006197"/>
                </a:solidFill>
                <a:effectLst/>
                <a:uLnTx/>
                <a:uFillTx/>
                <a:latin typeface="Arial"/>
                <a:cs typeface="Arial"/>
                <a:sym typeface="Arial"/>
                <a:hlinkClick r:id="rId11"/>
              </a:rPr>
              <a:t>Imaging Methods in Eye Cells Using ICG </a:t>
            </a:r>
            <a:r>
              <a:rPr kumimoji="0" lang="en-US" sz="2000" b="0" i="0" u="none" strike="noStrike" kern="0" cap="none" spc="0" normalizeH="0" baseline="0" noProof="0" dirty="0">
                <a:ln>
                  <a:noFill/>
                </a:ln>
                <a:solidFill>
                  <a:srgbClr val="006197"/>
                </a:solidFill>
                <a:effectLst/>
                <a:uLnTx/>
                <a:uFillTx/>
                <a:latin typeface="Arial"/>
                <a:cs typeface="Arial"/>
                <a:sym typeface="Arial"/>
              </a:rPr>
              <a:t>(CC &amp; AD)</a:t>
            </a:r>
          </a:p>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it-IT" sz="2000" b="0" i="0" u="none" strike="noStrike" kern="0" cap="none" spc="0" normalizeH="0" baseline="0" noProof="0" dirty="0">
                <a:ln>
                  <a:noFill/>
                </a:ln>
                <a:solidFill>
                  <a:srgbClr val="006197"/>
                </a:solidFill>
                <a:effectLst/>
                <a:uLnTx/>
                <a:uFillTx/>
                <a:latin typeface="Arial"/>
                <a:cs typeface="Arial"/>
                <a:sym typeface="Arial"/>
                <a:hlinkClick r:id="rId12"/>
              </a:rPr>
              <a:t>NEI Audio-Described Playlist</a:t>
            </a:r>
            <a:endParaRPr kumimoji="0" lang="it-IT" sz="2000" b="0" i="0" u="none" strike="noStrike" kern="0" cap="none" spc="0" normalizeH="0" baseline="0" noProof="0" dirty="0">
              <a:ln>
                <a:noFill/>
              </a:ln>
              <a:solidFill>
                <a:srgbClr val="006197"/>
              </a:solidFill>
              <a:effectLst/>
              <a:uLnTx/>
              <a:uFillTx/>
              <a:latin typeface="Arial"/>
              <a:cs typeface="Arial"/>
              <a:sym typeface="Arial"/>
            </a:endParaRPr>
          </a:p>
        </p:txBody>
      </p:sp>
      <p:sp>
        <p:nvSpPr>
          <p:cNvPr id="7" name="Slide Number Placeholder 6">
            <a:extLst>
              <a:ext uri="{FF2B5EF4-FFF2-40B4-BE49-F238E27FC236}">
                <a16:creationId xmlns:a16="http://schemas.microsoft.com/office/drawing/2014/main" id="{B233811D-E875-4EF6-B139-A8010CB719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90071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14E4-639B-4183-84D1-B0AB61EF427A}"/>
              </a:ext>
            </a:extLst>
          </p:cNvPr>
          <p:cNvSpPr>
            <a:spLocks noGrp="1"/>
          </p:cNvSpPr>
          <p:nvPr>
            <p:ph type="title"/>
          </p:nvPr>
        </p:nvSpPr>
        <p:spPr/>
        <p:txBody>
          <a:bodyPr/>
          <a:lstStyle/>
          <a:p>
            <a:r>
              <a:rPr lang="en-US" dirty="0"/>
              <a:t>Success Stories – 2</a:t>
            </a:r>
          </a:p>
        </p:txBody>
      </p:sp>
      <p:sp>
        <p:nvSpPr>
          <p:cNvPr id="3" name="Text Placeholder 2">
            <a:extLst>
              <a:ext uri="{FF2B5EF4-FFF2-40B4-BE49-F238E27FC236}">
                <a16:creationId xmlns:a16="http://schemas.microsoft.com/office/drawing/2014/main" id="{72CA012E-B7AD-46DC-AEE7-B27273242FF3}"/>
              </a:ext>
            </a:extLst>
          </p:cNvPr>
          <p:cNvSpPr>
            <a:spLocks noGrp="1"/>
          </p:cNvSpPr>
          <p:nvPr>
            <p:ph type="body" idx="1"/>
          </p:nvPr>
        </p:nvSpPr>
        <p:spPr/>
        <p:txBody>
          <a:bodyPr/>
          <a:lstStyle/>
          <a:p>
            <a:pPr marL="50800" indent="0">
              <a:buNone/>
            </a:pPr>
            <a:r>
              <a:rPr lang="en-US" sz="2400" dirty="0"/>
              <a:t>National Institute of Child Health and Human Development (NICHD)</a:t>
            </a:r>
          </a:p>
        </p:txBody>
      </p:sp>
      <p:sp>
        <p:nvSpPr>
          <p:cNvPr id="4" name="Text Placeholder 3">
            <a:extLst>
              <a:ext uri="{FF2B5EF4-FFF2-40B4-BE49-F238E27FC236}">
                <a16:creationId xmlns:a16="http://schemas.microsoft.com/office/drawing/2014/main" id="{CA5CC71B-F8FA-4FEA-BC8E-F0991B4738D4}"/>
              </a:ext>
            </a:extLst>
          </p:cNvPr>
          <p:cNvSpPr>
            <a:spLocks noGrp="1"/>
          </p:cNvSpPr>
          <p:nvPr>
            <p:ph type="body" idx="2"/>
          </p:nvPr>
        </p:nvSpPr>
        <p:spPr/>
        <p:txBody>
          <a:bodyPr/>
          <a:lstStyle/>
          <a:p>
            <a:pPr marL="457200" marR="0" lvl="0" indent="-406400"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i="0" u="none" strike="noStrike" kern="0" cap="none" spc="0" normalizeH="0" baseline="0" noProof="0" dirty="0">
                <a:ln>
                  <a:noFill/>
                </a:ln>
                <a:solidFill>
                  <a:srgbClr val="006197"/>
                </a:solidFill>
                <a:effectLst/>
                <a:uLnTx/>
                <a:uFillTx/>
                <a:latin typeface="Arial"/>
                <a:cs typeface="Arial"/>
                <a:sym typeface="Arial"/>
                <a:hlinkClick r:id="rId3"/>
              </a:rPr>
              <a:t>Help Your Toddler Learn to Read (with Audio Description)</a:t>
            </a:r>
            <a:endParaRPr kumimoji="0" lang="en-US" sz="2400" i="0" u="none" strike="noStrike" kern="0" cap="none" spc="0" normalizeH="0" baseline="0" noProof="0" dirty="0">
              <a:ln>
                <a:noFill/>
              </a:ln>
              <a:solidFill>
                <a:srgbClr val="006197"/>
              </a:solidFill>
              <a:effectLst/>
              <a:uLnTx/>
              <a:uFillTx/>
              <a:latin typeface="Arial"/>
              <a:cs typeface="Arial"/>
              <a:sym typeface="Arial"/>
            </a:endParaRPr>
          </a:p>
          <a:p>
            <a:pPr marL="457200" marR="0" lvl="0" indent="-406400"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i="0" u="none" strike="noStrike" kern="0" cap="none" spc="0" normalizeH="0" baseline="0" noProof="0" dirty="0">
                <a:ln>
                  <a:noFill/>
                </a:ln>
                <a:solidFill>
                  <a:srgbClr val="006197"/>
                </a:solidFill>
                <a:effectLst/>
                <a:uLnTx/>
                <a:uFillTx/>
                <a:latin typeface="Arial"/>
                <a:cs typeface="Arial"/>
                <a:sym typeface="Arial"/>
                <a:hlinkClick r:id="rId4"/>
              </a:rPr>
              <a:t>Help Your Toddler Learn to Read</a:t>
            </a:r>
            <a:endParaRPr kumimoji="0" lang="en-US" sz="2400" i="0" u="none" strike="noStrike" kern="0" cap="none" spc="0" normalizeH="0" baseline="0" noProof="0" dirty="0">
              <a:ln>
                <a:noFill/>
              </a:ln>
              <a:solidFill>
                <a:srgbClr val="006197"/>
              </a:solidFill>
              <a:effectLst/>
              <a:uLnTx/>
              <a:uFillTx/>
              <a:latin typeface="Arial"/>
              <a:cs typeface="Arial"/>
              <a:sym typeface="Arial"/>
            </a:endParaRPr>
          </a:p>
          <a:p>
            <a:pPr marL="457200" marR="0" lvl="0" indent="-406400"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i="0" u="none" strike="noStrike" kern="0" cap="none" spc="0" normalizeH="0" baseline="0" noProof="0" dirty="0">
                <a:ln>
                  <a:noFill/>
                </a:ln>
                <a:solidFill>
                  <a:srgbClr val="006197"/>
                </a:solidFill>
                <a:effectLst/>
                <a:uLnTx/>
                <a:uFillTx/>
                <a:latin typeface="Arial"/>
                <a:cs typeface="Arial"/>
                <a:sym typeface="Arial"/>
                <a:hlinkClick r:id="rId5"/>
              </a:rPr>
              <a:t>NICHD: On the Road to Recovery (with Audio Description)</a:t>
            </a:r>
            <a:endParaRPr kumimoji="0" lang="en-US" sz="2400" i="0" u="none" strike="noStrike" kern="0" cap="none" spc="0" normalizeH="0" baseline="0" noProof="0" dirty="0">
              <a:ln>
                <a:noFill/>
              </a:ln>
              <a:solidFill>
                <a:srgbClr val="006197"/>
              </a:solidFill>
              <a:effectLst/>
              <a:uLnTx/>
              <a:uFillTx/>
              <a:latin typeface="Arial"/>
              <a:cs typeface="Arial"/>
              <a:sym typeface="Arial"/>
            </a:endParaRPr>
          </a:p>
          <a:p>
            <a:pPr marL="457200" marR="0" lvl="0" indent="-406400"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i="0" u="none" strike="noStrike" kern="0" cap="none" spc="0" normalizeH="0" baseline="0" noProof="0" dirty="0">
                <a:ln>
                  <a:noFill/>
                </a:ln>
                <a:solidFill>
                  <a:srgbClr val="006197"/>
                </a:solidFill>
                <a:effectLst/>
                <a:uLnTx/>
                <a:uFillTx/>
                <a:latin typeface="Arial"/>
                <a:cs typeface="Arial"/>
                <a:sym typeface="Arial"/>
                <a:hlinkClick r:id="rId6"/>
              </a:rPr>
              <a:t>NICHD: On the Road to Recovery</a:t>
            </a:r>
            <a:endParaRPr kumimoji="0" lang="en-US" sz="2400" i="0" u="none" strike="noStrike" kern="0" cap="none" spc="0" normalizeH="0" baseline="0" noProof="0" dirty="0">
              <a:ln>
                <a:noFill/>
              </a:ln>
              <a:solidFill>
                <a:srgbClr val="006197"/>
              </a:solidFill>
              <a:effectLst/>
              <a:uLnTx/>
              <a:uFillTx/>
              <a:latin typeface="Arial"/>
              <a:cs typeface="Arial"/>
              <a:sym typeface="Arial"/>
            </a:endParaRPr>
          </a:p>
          <a:p>
            <a:endParaRPr lang="en-US" dirty="0"/>
          </a:p>
        </p:txBody>
      </p:sp>
      <p:sp>
        <p:nvSpPr>
          <p:cNvPr id="5" name="Text Placeholder 4">
            <a:extLst>
              <a:ext uri="{FF2B5EF4-FFF2-40B4-BE49-F238E27FC236}">
                <a16:creationId xmlns:a16="http://schemas.microsoft.com/office/drawing/2014/main" id="{E268EDE9-0991-4E43-BB9E-D1ED95718E66}"/>
              </a:ext>
            </a:extLst>
          </p:cNvPr>
          <p:cNvSpPr>
            <a:spLocks noGrp="1"/>
          </p:cNvSpPr>
          <p:nvPr>
            <p:ph type="body" idx="3"/>
          </p:nvPr>
        </p:nvSpPr>
        <p:spPr/>
        <p:txBody>
          <a:bodyPr/>
          <a:lstStyle/>
          <a:p>
            <a:r>
              <a:rPr lang="en-US" sz="2400" dirty="0"/>
              <a:t>National Library of Medicine (NLM)</a:t>
            </a:r>
          </a:p>
        </p:txBody>
      </p:sp>
      <p:sp>
        <p:nvSpPr>
          <p:cNvPr id="6" name="Text Placeholder 5">
            <a:extLst>
              <a:ext uri="{FF2B5EF4-FFF2-40B4-BE49-F238E27FC236}">
                <a16:creationId xmlns:a16="http://schemas.microsoft.com/office/drawing/2014/main" id="{BFA957A7-C679-4145-9FE3-58CAEE3959C6}"/>
              </a:ext>
            </a:extLst>
          </p:cNvPr>
          <p:cNvSpPr>
            <a:spLocks noGrp="1"/>
          </p:cNvSpPr>
          <p:nvPr>
            <p:ph type="body" idx="4"/>
          </p:nvPr>
        </p:nvSpPr>
        <p:spPr/>
        <p:txBody>
          <a:bodyPr/>
          <a:lstStyle/>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b="0" i="0" u="none" strike="noStrike" kern="0" cap="none" spc="0" normalizeH="0" baseline="0" noProof="0" dirty="0">
                <a:ln>
                  <a:noFill/>
                </a:ln>
                <a:solidFill>
                  <a:srgbClr val="006197"/>
                </a:solidFill>
                <a:effectLst/>
                <a:uLnTx/>
                <a:uFillTx/>
                <a:latin typeface="Arial"/>
                <a:cs typeface="Arial"/>
                <a:sym typeface="Arial"/>
                <a:hlinkClick r:id="rId7"/>
              </a:rPr>
              <a:t>National Library of Medicine Welcome Video </a:t>
            </a:r>
            <a:r>
              <a:rPr kumimoji="0" lang="en-US" sz="2400" b="0" i="0" u="none" strike="noStrike" kern="0" cap="none" spc="0" normalizeH="0" baseline="0" noProof="0" dirty="0">
                <a:ln>
                  <a:noFill/>
                </a:ln>
                <a:solidFill>
                  <a:srgbClr val="006197"/>
                </a:solidFill>
                <a:effectLst/>
                <a:uLnTx/>
                <a:uFillTx/>
                <a:latin typeface="Arial"/>
                <a:cs typeface="Arial"/>
                <a:sym typeface="Arial"/>
              </a:rPr>
              <a:t>(CC)</a:t>
            </a:r>
          </a:p>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b="0" i="0" u="none" strike="noStrike" kern="0" cap="none" spc="0" normalizeH="0" baseline="0" noProof="0" dirty="0">
                <a:ln>
                  <a:noFill/>
                </a:ln>
                <a:solidFill>
                  <a:srgbClr val="006197"/>
                </a:solidFill>
                <a:effectLst/>
                <a:uLnTx/>
                <a:uFillTx/>
                <a:latin typeface="Arial"/>
                <a:cs typeface="Arial"/>
                <a:sym typeface="Arial"/>
                <a:hlinkClick r:id="rId8"/>
              </a:rPr>
              <a:t>National Library of Medicine Welcome Video</a:t>
            </a:r>
            <a:r>
              <a:rPr kumimoji="0" lang="en-US" sz="2400" b="0" i="0" u="none" strike="noStrike" kern="0" cap="none" spc="0" normalizeH="0" baseline="0" noProof="0" dirty="0">
                <a:ln>
                  <a:noFill/>
                </a:ln>
                <a:solidFill>
                  <a:srgbClr val="006197"/>
                </a:solidFill>
                <a:effectLst/>
                <a:uLnTx/>
                <a:uFillTx/>
                <a:latin typeface="Arial"/>
                <a:cs typeface="Arial"/>
                <a:sym typeface="Arial"/>
              </a:rPr>
              <a:t> (AD &amp; CC)</a:t>
            </a:r>
          </a:p>
          <a:p>
            <a:pPr marL="457200" marR="0" lvl="0" indent="-4572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b="0" i="0" u="none" strike="noStrike" kern="0" cap="none" spc="0" normalizeH="0" baseline="0" noProof="0" dirty="0">
                <a:ln>
                  <a:noFill/>
                </a:ln>
                <a:solidFill>
                  <a:srgbClr val="006197"/>
                </a:solidFill>
                <a:effectLst/>
                <a:uLnTx/>
                <a:uFillTx/>
                <a:latin typeface="Arial"/>
                <a:cs typeface="Arial"/>
                <a:sym typeface="Arial"/>
                <a:hlinkClick r:id="rId9"/>
              </a:rPr>
              <a:t>Lauren Porter</a:t>
            </a:r>
            <a:r>
              <a:rPr kumimoji="0" lang="en-US" sz="2400" b="0" i="0" u="none" strike="noStrike" kern="0" cap="none" spc="0" normalizeH="0" baseline="0" noProof="0" dirty="0">
                <a:ln>
                  <a:noFill/>
                </a:ln>
                <a:solidFill>
                  <a:srgbClr val="006197"/>
                </a:solidFill>
                <a:effectLst/>
                <a:uLnTx/>
                <a:uFillTx/>
                <a:latin typeface="Arial"/>
                <a:cs typeface="Arial"/>
                <a:sym typeface="Arial"/>
              </a:rPr>
              <a:t> (CC)</a:t>
            </a:r>
          </a:p>
          <a:p>
            <a:pPr marL="457200" marR="0" lvl="0" indent="-406400" algn="l" defTabSz="914400" rtl="0" eaLnBrk="1" fontAlgn="auto" latinLnBrk="0" hangingPunct="1">
              <a:lnSpc>
                <a:spcPct val="100000"/>
              </a:lnSpc>
              <a:spcBef>
                <a:spcPts val="0"/>
              </a:spcBef>
              <a:spcAft>
                <a:spcPts val="600"/>
              </a:spcAft>
              <a:buClr>
                <a:srgbClr val="006197"/>
              </a:buClr>
              <a:buSzPts val="2800"/>
              <a:buFont typeface="Noto Sans Symbols"/>
              <a:buChar char="▪"/>
              <a:tabLst/>
              <a:defRPr/>
            </a:pPr>
            <a:r>
              <a:rPr kumimoji="0" lang="en-US" sz="2400" b="0" i="0" u="none" strike="noStrike" kern="0" cap="none" spc="0" normalizeH="0" baseline="0" noProof="0" dirty="0">
                <a:ln>
                  <a:noFill/>
                </a:ln>
                <a:solidFill>
                  <a:srgbClr val="006197"/>
                </a:solidFill>
                <a:effectLst/>
                <a:uLnTx/>
                <a:uFillTx/>
                <a:latin typeface="Arial"/>
                <a:cs typeface="Arial"/>
                <a:sym typeface="Arial"/>
                <a:hlinkClick r:id="rId10"/>
              </a:rPr>
              <a:t>Lauren Porter</a:t>
            </a:r>
            <a:r>
              <a:rPr kumimoji="0" lang="en-US" sz="2400" b="0" i="0" u="none" strike="noStrike" kern="0" cap="none" spc="0" normalizeH="0" baseline="0" noProof="0" dirty="0">
                <a:ln>
                  <a:noFill/>
                </a:ln>
                <a:solidFill>
                  <a:srgbClr val="006197"/>
                </a:solidFill>
                <a:effectLst/>
                <a:uLnTx/>
                <a:uFillTx/>
                <a:latin typeface="Arial"/>
                <a:cs typeface="Arial"/>
                <a:sym typeface="Arial"/>
              </a:rPr>
              <a:t> (AD &amp; CC)</a:t>
            </a:r>
          </a:p>
          <a:p>
            <a:pPr marL="457200" marR="0" lvl="0" indent="-406400" algn="l" defTabSz="914400" rtl="0" eaLnBrk="1" fontAlgn="auto" latinLnBrk="0" hangingPunct="1">
              <a:lnSpc>
                <a:spcPct val="100000"/>
              </a:lnSpc>
              <a:spcBef>
                <a:spcPts val="700"/>
              </a:spcBef>
              <a:spcAft>
                <a:spcPts val="0"/>
              </a:spcAft>
              <a:buClr>
                <a:srgbClr val="006197"/>
              </a:buClr>
              <a:buSzPts val="2800"/>
              <a:buFont typeface="Noto Sans Symbols"/>
              <a:buChar char="▪"/>
              <a:tabLst/>
              <a:defRPr/>
            </a:pPr>
            <a:endParaRPr kumimoji="0" lang="it-IT" sz="2000" b="0" i="0" u="none" strike="noStrike" kern="0" cap="none" spc="0" normalizeH="0" baseline="0" noProof="0" dirty="0">
              <a:ln>
                <a:noFill/>
              </a:ln>
              <a:solidFill>
                <a:srgbClr val="006197"/>
              </a:solidFill>
              <a:effectLst/>
              <a:uLnTx/>
              <a:uFillTx/>
              <a:latin typeface="Arial"/>
              <a:cs typeface="Arial"/>
              <a:sym typeface="Arial"/>
            </a:endParaRPr>
          </a:p>
        </p:txBody>
      </p:sp>
      <p:sp>
        <p:nvSpPr>
          <p:cNvPr id="7" name="Slide Number Placeholder 6">
            <a:extLst>
              <a:ext uri="{FF2B5EF4-FFF2-40B4-BE49-F238E27FC236}">
                <a16:creationId xmlns:a16="http://schemas.microsoft.com/office/drawing/2014/main" id="{B233811D-E875-4EF6-B139-A8010CB719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83308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253-81DD-4DC8-B61A-960FAE0F2587}"/>
              </a:ext>
            </a:extLst>
          </p:cNvPr>
          <p:cNvSpPr>
            <a:spLocks noGrp="1"/>
          </p:cNvSpPr>
          <p:nvPr>
            <p:ph type="title"/>
          </p:nvPr>
        </p:nvSpPr>
        <p:spPr/>
        <p:txBody>
          <a:bodyPr/>
          <a:lstStyle/>
          <a:p>
            <a:r>
              <a:rPr lang="en-US" dirty="0"/>
              <a:t>Department of Veterans Affairs (VA)</a:t>
            </a:r>
          </a:p>
        </p:txBody>
      </p:sp>
      <p:sp>
        <p:nvSpPr>
          <p:cNvPr id="3" name="Text Placeholder 2">
            <a:extLst>
              <a:ext uri="{FF2B5EF4-FFF2-40B4-BE49-F238E27FC236}">
                <a16:creationId xmlns:a16="http://schemas.microsoft.com/office/drawing/2014/main" id="{CA74416A-10B3-46F0-8931-6EB28D21CB72}"/>
              </a:ext>
            </a:extLst>
          </p:cNvPr>
          <p:cNvSpPr>
            <a:spLocks noGrp="1"/>
          </p:cNvSpPr>
          <p:nvPr>
            <p:ph type="body" idx="1"/>
          </p:nvPr>
        </p:nvSpPr>
        <p:spPr/>
        <p:txBody>
          <a:bodyPr/>
          <a:lstStyle/>
          <a:p>
            <a:pPr>
              <a:spcBef>
                <a:spcPts val="0"/>
              </a:spcBef>
              <a:spcAft>
                <a:spcPts val="600"/>
              </a:spcAft>
            </a:pPr>
            <a:r>
              <a:rPr lang="en-US" sz="2000" dirty="0">
                <a:latin typeface="+mn-lt"/>
                <a:hlinkClick r:id="rId3"/>
              </a:rPr>
              <a:t>The Personal and Professional Impact of Suicide Loss, w/AD</a:t>
            </a:r>
            <a:r>
              <a:rPr lang="en-US" sz="2000" dirty="0">
                <a:latin typeface="+mn-lt"/>
              </a:rPr>
              <a:t>, Veterans Health Administration</a:t>
            </a:r>
          </a:p>
          <a:p>
            <a:pPr>
              <a:spcBef>
                <a:spcPts val="0"/>
              </a:spcBef>
              <a:spcAft>
                <a:spcPts val="600"/>
              </a:spcAft>
            </a:pPr>
            <a:r>
              <a:rPr lang="en-US" sz="2000" dirty="0">
                <a:latin typeface="+mn-lt"/>
                <a:hlinkClick r:id="rId4"/>
              </a:rPr>
              <a:t>Uniting for Suicide Postvention – Providers</a:t>
            </a:r>
            <a:endParaRPr lang="en-US" sz="2000" dirty="0">
              <a:latin typeface="+mn-lt"/>
            </a:endParaRPr>
          </a:p>
          <a:p>
            <a:pPr lvl="1">
              <a:spcBef>
                <a:spcPts val="0"/>
              </a:spcBef>
              <a:spcAft>
                <a:spcPts val="600"/>
              </a:spcAft>
            </a:pPr>
            <a:r>
              <a:rPr lang="en-US" sz="1800" dirty="0">
                <a:latin typeface="+mn-lt"/>
                <a:hlinkClick r:id="rId5"/>
              </a:rPr>
              <a:t>Now What?</a:t>
            </a:r>
            <a:endParaRPr lang="en-US" sz="1800" dirty="0">
              <a:latin typeface="+mn-lt"/>
            </a:endParaRPr>
          </a:p>
          <a:p>
            <a:pPr lvl="1">
              <a:spcBef>
                <a:spcPts val="0"/>
              </a:spcBef>
              <a:spcAft>
                <a:spcPts val="600"/>
              </a:spcAft>
            </a:pPr>
            <a:r>
              <a:rPr lang="en-US" sz="1800" dirty="0">
                <a:latin typeface="+mn-lt"/>
                <a:hlinkClick r:id="rId6"/>
              </a:rPr>
              <a:t>Now What? with Audio Description</a:t>
            </a:r>
            <a:endParaRPr lang="en-US" sz="1800" dirty="0">
              <a:latin typeface="+mn-lt"/>
            </a:endParaRPr>
          </a:p>
          <a:p>
            <a:pPr>
              <a:spcBef>
                <a:spcPts val="0"/>
              </a:spcBef>
              <a:spcAft>
                <a:spcPts val="600"/>
              </a:spcAft>
            </a:pPr>
            <a:r>
              <a:rPr lang="en-US" sz="2000" dirty="0">
                <a:latin typeface="+mn-lt"/>
                <a:hlinkClick r:id="rId7"/>
              </a:rPr>
              <a:t>Uniting for Suicide Postvention – Workplace</a:t>
            </a:r>
            <a:endParaRPr lang="en-US" sz="2000" dirty="0">
              <a:latin typeface="+mn-lt"/>
            </a:endParaRPr>
          </a:p>
          <a:p>
            <a:pPr lvl="1">
              <a:spcBef>
                <a:spcPts val="0"/>
              </a:spcBef>
              <a:spcAft>
                <a:spcPts val="600"/>
              </a:spcAft>
            </a:pPr>
            <a:r>
              <a:rPr lang="en-US" sz="1800" dirty="0">
                <a:latin typeface="+mn-lt"/>
                <a:hlinkClick r:id="rId8"/>
              </a:rPr>
              <a:t>Workplace Suicide Postvention: A Supervisor’s Perspective</a:t>
            </a:r>
            <a:endParaRPr lang="en-US" sz="1800" dirty="0">
              <a:latin typeface="+mn-lt"/>
            </a:endParaRPr>
          </a:p>
          <a:p>
            <a:pPr lvl="1">
              <a:spcBef>
                <a:spcPts val="0"/>
              </a:spcBef>
              <a:spcAft>
                <a:spcPts val="600"/>
              </a:spcAft>
            </a:pPr>
            <a:r>
              <a:rPr lang="en-US" sz="1800" dirty="0">
                <a:latin typeface="+mn-lt"/>
                <a:hlinkClick r:id="rId9"/>
              </a:rPr>
              <a:t>Workplace Suicide Postvention: A Supervisor’s Perspective w/AD</a:t>
            </a:r>
            <a:endParaRPr lang="en-US" sz="1800" dirty="0">
              <a:latin typeface="+mn-lt"/>
            </a:endParaRPr>
          </a:p>
          <a:p>
            <a:pPr lvl="1">
              <a:spcBef>
                <a:spcPts val="0"/>
              </a:spcBef>
              <a:spcAft>
                <a:spcPts val="600"/>
              </a:spcAft>
            </a:pPr>
            <a:r>
              <a:rPr lang="es-ES" sz="1800" b="0" i="0" u="sng" dirty="0">
                <a:solidFill>
                  <a:srgbClr val="990000"/>
                </a:solidFill>
                <a:effectLst/>
                <a:latin typeface="+mn-lt"/>
                <a:hlinkClick r:id="rId10"/>
              </a:rPr>
              <a:t>En Español</a:t>
            </a:r>
            <a:r>
              <a:rPr lang="es-ES" sz="1800" b="0" i="0" dirty="0">
                <a:solidFill>
                  <a:srgbClr val="2E2E2E"/>
                </a:solidFill>
                <a:effectLst/>
                <a:latin typeface="+mn-lt"/>
              </a:rPr>
              <a:t> </a:t>
            </a:r>
          </a:p>
          <a:p>
            <a:pPr lvl="1">
              <a:spcBef>
                <a:spcPts val="0"/>
              </a:spcBef>
              <a:spcAft>
                <a:spcPts val="600"/>
              </a:spcAft>
            </a:pPr>
            <a:r>
              <a:rPr lang="es-ES" sz="1800" b="0" i="0" u="none" strike="noStrike" dirty="0">
                <a:solidFill>
                  <a:srgbClr val="0B6CB2"/>
                </a:solidFill>
                <a:effectLst/>
                <a:latin typeface="+mn-lt"/>
                <a:hlinkClick r:id="rId11"/>
              </a:rPr>
              <a:t>En Español con Descripción de Audio</a:t>
            </a:r>
            <a:endParaRPr lang="en-US" sz="1800" dirty="0">
              <a:latin typeface="+mn-lt"/>
            </a:endParaRPr>
          </a:p>
          <a:p>
            <a:pPr>
              <a:spcBef>
                <a:spcPts val="0"/>
              </a:spcBef>
              <a:spcAft>
                <a:spcPts val="600"/>
              </a:spcAft>
            </a:pPr>
            <a:r>
              <a:rPr lang="en-US" sz="2000" dirty="0">
                <a:latin typeface="+mn-lt"/>
                <a:hlinkClick r:id="rId12"/>
              </a:rPr>
              <a:t>Uniting for Suicide Postvention - Community</a:t>
            </a:r>
            <a:endParaRPr lang="en-US" sz="2000" dirty="0">
              <a:latin typeface="+mn-lt"/>
            </a:endParaRPr>
          </a:p>
          <a:p>
            <a:pPr lvl="1">
              <a:spcBef>
                <a:spcPts val="0"/>
              </a:spcBef>
              <a:spcAft>
                <a:spcPts val="600"/>
              </a:spcAft>
            </a:pPr>
            <a:r>
              <a:rPr lang="en-US" sz="1800" dirty="0">
                <a:latin typeface="+mn-lt"/>
                <a:hlinkClick r:id="rId13"/>
              </a:rPr>
              <a:t>So Am I</a:t>
            </a:r>
            <a:endParaRPr lang="en-US" sz="1800" dirty="0">
              <a:latin typeface="+mn-lt"/>
            </a:endParaRPr>
          </a:p>
          <a:p>
            <a:pPr lvl="1">
              <a:spcBef>
                <a:spcPts val="0"/>
              </a:spcBef>
              <a:spcAft>
                <a:spcPts val="600"/>
              </a:spcAft>
            </a:pPr>
            <a:r>
              <a:rPr lang="en-US" sz="1800" dirty="0">
                <a:latin typeface="+mn-lt"/>
                <a:hlinkClick r:id="rId14"/>
              </a:rPr>
              <a:t>So Am I w/AD</a:t>
            </a:r>
            <a:endParaRPr lang="en-US" sz="1800" dirty="0">
              <a:latin typeface="+mn-lt"/>
            </a:endParaRPr>
          </a:p>
          <a:p>
            <a:endParaRPr lang="en-US" dirty="0"/>
          </a:p>
        </p:txBody>
      </p:sp>
      <p:sp>
        <p:nvSpPr>
          <p:cNvPr id="4" name="Slide Number Placeholder 3">
            <a:extLst>
              <a:ext uri="{FF2B5EF4-FFF2-40B4-BE49-F238E27FC236}">
                <a16:creationId xmlns:a16="http://schemas.microsoft.com/office/drawing/2014/main" id="{C2330B67-4363-47EE-A69B-9AC2B5031E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29473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A104-9C84-4B05-83E1-98C4E80142BD}"/>
              </a:ext>
            </a:extLst>
          </p:cNvPr>
          <p:cNvSpPr>
            <a:spLocks noGrp="1"/>
          </p:cNvSpPr>
          <p:nvPr>
            <p:ph type="title"/>
          </p:nvPr>
        </p:nvSpPr>
        <p:spPr/>
        <p:txBody>
          <a:bodyPr/>
          <a:lstStyle/>
          <a:p>
            <a:r>
              <a:rPr lang="en-US" dirty="0">
                <a:solidFill>
                  <a:schemeClr val="bg1"/>
                </a:solidFill>
                <a:hlinkClick r:id="rId3">
                  <a:extLst>
                    <a:ext uri="{A12FA001-AC4F-418D-AE19-62706E023703}">
                      <ahyp:hlinkClr xmlns:ahyp="http://schemas.microsoft.com/office/drawing/2018/hyperlinkcolor" val="tx"/>
                    </a:ext>
                  </a:extLst>
                </a:hlinkClick>
              </a:rPr>
              <a:t>Joel Snyder, PhD - Audio Description Associates, LLC</a:t>
            </a:r>
            <a:endParaRPr lang="en-US" dirty="0">
              <a:solidFill>
                <a:schemeClr val="bg1"/>
              </a:solidFill>
            </a:endParaRPr>
          </a:p>
        </p:txBody>
      </p:sp>
      <p:sp>
        <p:nvSpPr>
          <p:cNvPr id="3" name="Text Placeholder 2">
            <a:extLst>
              <a:ext uri="{FF2B5EF4-FFF2-40B4-BE49-F238E27FC236}">
                <a16:creationId xmlns:a16="http://schemas.microsoft.com/office/drawing/2014/main" id="{1D4BEED3-88C7-41F0-B7A7-0BE4AD72F44A}"/>
              </a:ext>
            </a:extLst>
          </p:cNvPr>
          <p:cNvSpPr>
            <a:spLocks noGrp="1"/>
          </p:cNvSpPr>
          <p:nvPr>
            <p:ph type="body" idx="1"/>
          </p:nvPr>
        </p:nvSpPr>
        <p:spPr>
          <a:xfrm>
            <a:off x="457200" y="1319841"/>
            <a:ext cx="9767977" cy="4937760"/>
          </a:xfrm>
        </p:spPr>
        <p:txBody>
          <a:bodyPr/>
          <a:lstStyle/>
          <a:p>
            <a:pPr marL="342900" indent="-342900">
              <a:spcBef>
                <a:spcPts val="0"/>
              </a:spcBef>
              <a:spcAft>
                <a:spcPts val="600"/>
              </a:spcAft>
            </a:pPr>
            <a:r>
              <a:rPr lang="en-US" sz="2000" u="sng" dirty="0"/>
              <a:t>Examples of Federal work with AD</a:t>
            </a:r>
          </a:p>
          <a:p>
            <a:pPr marL="342900" indent="-342900">
              <a:spcBef>
                <a:spcPts val="0"/>
              </a:spcBef>
              <a:spcAft>
                <a:spcPts val="600"/>
              </a:spcAft>
            </a:pPr>
            <a:r>
              <a:rPr lang="en-US" sz="2000" dirty="0"/>
              <a:t>National Park Service - </a:t>
            </a:r>
            <a:r>
              <a:rPr lang="en-US" sz="2000" dirty="0">
                <a:hlinkClick r:id="rId4"/>
              </a:rPr>
              <a:t>An Island’s Legacy: The Fortifications at Old San Juan</a:t>
            </a:r>
            <a:endParaRPr lang="en-US" sz="2000" dirty="0"/>
          </a:p>
          <a:p>
            <a:pPr marL="800100" lvl="1" indent="-342900">
              <a:spcBef>
                <a:spcPts val="0"/>
              </a:spcBef>
              <a:spcAft>
                <a:spcPts val="600"/>
              </a:spcAft>
            </a:pPr>
            <a:endParaRPr lang="en-US" sz="2000" dirty="0"/>
          </a:p>
          <a:p>
            <a:pPr marL="342900" indent="-342900">
              <a:spcBef>
                <a:spcPts val="0"/>
              </a:spcBef>
              <a:spcAft>
                <a:spcPts val="600"/>
              </a:spcAft>
            </a:pPr>
            <a:r>
              <a:rPr lang="en-US" sz="2000" dirty="0"/>
              <a:t>The White House – </a:t>
            </a:r>
            <a:r>
              <a:rPr lang="en-US" sz="2000" dirty="0">
                <a:hlinkClick r:id="rId5"/>
              </a:rPr>
              <a:t>Obama 2015 video Greetings Card</a:t>
            </a:r>
            <a:endParaRPr lang="en-US" sz="2000" dirty="0"/>
          </a:p>
          <a:p>
            <a:pPr marL="800100" lvl="1" indent="-342900">
              <a:spcBef>
                <a:spcPts val="0"/>
              </a:spcBef>
              <a:spcAft>
                <a:spcPts val="600"/>
              </a:spcAft>
            </a:pPr>
            <a:endParaRPr lang="en-US" sz="2000" dirty="0"/>
          </a:p>
          <a:p>
            <a:pPr marL="342900" indent="-342900">
              <a:spcBef>
                <a:spcPts val="0"/>
              </a:spcBef>
              <a:spcAft>
                <a:spcPts val="600"/>
              </a:spcAft>
            </a:pPr>
            <a:r>
              <a:rPr lang="en-US" sz="2000" u="sng" dirty="0"/>
              <a:t>Examples of AD with Microsoft</a:t>
            </a:r>
          </a:p>
          <a:p>
            <a:pPr marL="800100" lvl="1" indent="-342900">
              <a:spcBef>
                <a:spcPts val="0"/>
              </a:spcBef>
              <a:spcAft>
                <a:spcPts val="600"/>
              </a:spcAft>
            </a:pPr>
            <a:r>
              <a:rPr lang="en-US" sz="2000" dirty="0">
                <a:hlinkClick r:id="rId6"/>
              </a:rPr>
              <a:t>Flight Simulator</a:t>
            </a:r>
            <a:endParaRPr lang="en-US" sz="2000" dirty="0"/>
          </a:p>
          <a:p>
            <a:pPr marL="800100" lvl="1" indent="-342900">
              <a:spcBef>
                <a:spcPts val="0"/>
              </a:spcBef>
              <a:spcAft>
                <a:spcPts val="600"/>
              </a:spcAft>
            </a:pPr>
            <a:r>
              <a:rPr lang="en-US" sz="2000" dirty="0">
                <a:hlinkClick r:id="rId6"/>
              </a:rPr>
              <a:t>Reindeer</a:t>
            </a:r>
            <a:endParaRPr lang="en-US" sz="2000" dirty="0"/>
          </a:p>
          <a:p>
            <a:pPr marL="800100" lvl="1" indent="-342900">
              <a:spcBef>
                <a:spcPts val="0"/>
              </a:spcBef>
              <a:spcAft>
                <a:spcPts val="600"/>
              </a:spcAft>
            </a:pPr>
            <a:endParaRPr lang="en-US" sz="2000" dirty="0"/>
          </a:p>
          <a:p>
            <a:pPr marL="342900" indent="-342900">
              <a:spcBef>
                <a:spcPts val="0"/>
              </a:spcBef>
              <a:spcAft>
                <a:spcPts val="600"/>
              </a:spcAft>
            </a:pPr>
            <a:r>
              <a:rPr lang="en-US" sz="2000" u="sng" dirty="0"/>
              <a:t>Examples of AD with entertainment industry</a:t>
            </a:r>
          </a:p>
          <a:p>
            <a:pPr marL="800100" lvl="1" indent="-342900">
              <a:spcBef>
                <a:spcPts val="0"/>
              </a:spcBef>
              <a:spcAft>
                <a:spcPts val="600"/>
              </a:spcAft>
            </a:pPr>
            <a:r>
              <a:rPr lang="en-US" sz="2000" dirty="0">
                <a:hlinkClick r:id="rId7"/>
              </a:rPr>
              <a:t>Budweiser/Super Bowl</a:t>
            </a:r>
            <a:endParaRPr lang="en-US" sz="2000" dirty="0"/>
          </a:p>
          <a:p>
            <a:endParaRPr lang="en-US" dirty="0"/>
          </a:p>
        </p:txBody>
      </p:sp>
      <p:sp>
        <p:nvSpPr>
          <p:cNvPr id="5" name="Slide Number Placeholder 4">
            <a:extLst>
              <a:ext uri="{FF2B5EF4-FFF2-40B4-BE49-F238E27FC236}">
                <a16:creationId xmlns:a16="http://schemas.microsoft.com/office/drawing/2014/main" id="{A811D260-B87F-49FE-BF02-87A5CBFBF0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98880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6F93-19A8-4C79-A62F-CFAF4286A4FF}"/>
              </a:ext>
            </a:extLst>
          </p:cNvPr>
          <p:cNvSpPr>
            <a:spLocks noGrp="1"/>
          </p:cNvSpPr>
          <p:nvPr>
            <p:ph type="title"/>
          </p:nvPr>
        </p:nvSpPr>
        <p:spPr/>
        <p:txBody>
          <a:bodyPr/>
          <a:lstStyle/>
          <a:p>
            <a:r>
              <a:rPr lang="en-US" dirty="0"/>
              <a:t>Points of Contact</a:t>
            </a:r>
          </a:p>
        </p:txBody>
      </p:sp>
      <p:sp>
        <p:nvSpPr>
          <p:cNvPr id="3" name="Text Placeholder 2">
            <a:extLst>
              <a:ext uri="{FF2B5EF4-FFF2-40B4-BE49-F238E27FC236}">
                <a16:creationId xmlns:a16="http://schemas.microsoft.com/office/drawing/2014/main" id="{820EA092-7EA2-4EA0-BFB0-9328ED3180B2}"/>
              </a:ext>
            </a:extLst>
          </p:cNvPr>
          <p:cNvSpPr>
            <a:spLocks noGrp="1"/>
          </p:cNvSpPr>
          <p:nvPr>
            <p:ph type="body" idx="1"/>
          </p:nvPr>
        </p:nvSpPr>
        <p:spPr>
          <a:xfrm>
            <a:off x="457200" y="1371600"/>
            <a:ext cx="5638800" cy="4937760"/>
          </a:xfrm>
        </p:spPr>
        <p:txBody>
          <a:bodyPr/>
          <a:lstStyle/>
          <a:p>
            <a:pPr indent="-457200">
              <a:spcBef>
                <a:spcPts val="0"/>
              </a:spcBef>
              <a:spcAft>
                <a:spcPts val="1200"/>
              </a:spcAft>
            </a:pPr>
            <a:r>
              <a:rPr lang="en-US" dirty="0">
                <a:hlinkClick r:id="rId3"/>
              </a:rPr>
              <a:t>Gary M. Morin</a:t>
            </a:r>
            <a:r>
              <a:rPr lang="en-US" dirty="0"/>
              <a:t>: </a:t>
            </a:r>
            <a:r>
              <a:rPr lang="en-US" dirty="0">
                <a:hlinkClick r:id="rId4"/>
              </a:rPr>
              <a:t>MorinG@mail.nih.gov</a:t>
            </a:r>
            <a:endParaRPr lang="en-US" dirty="0"/>
          </a:p>
          <a:p>
            <a:pPr indent="-457200">
              <a:spcBef>
                <a:spcPts val="0"/>
              </a:spcBef>
              <a:spcAft>
                <a:spcPts val="1200"/>
              </a:spcAft>
            </a:pPr>
            <a:r>
              <a:rPr lang="en-US" dirty="0">
                <a:hlinkClick r:id="rId5"/>
              </a:rPr>
              <a:t>Patrick Sheehan</a:t>
            </a:r>
            <a:r>
              <a:rPr lang="en-US" dirty="0"/>
              <a:t>: </a:t>
            </a:r>
            <a:r>
              <a:rPr lang="en-US" dirty="0">
                <a:hlinkClick r:id="rId6"/>
              </a:rPr>
              <a:t>Pat.Sheehan@VA.GOV</a:t>
            </a:r>
            <a:endParaRPr lang="en-US" dirty="0"/>
          </a:p>
          <a:p>
            <a:pPr indent="-457200">
              <a:spcBef>
                <a:spcPts val="0"/>
              </a:spcBef>
              <a:spcAft>
                <a:spcPts val="1200"/>
              </a:spcAft>
            </a:pPr>
            <a:r>
              <a:rPr lang="en-US" dirty="0">
                <a:hlinkClick r:id="rId7"/>
              </a:rPr>
              <a:t>Joel Snyder, PhD-Audio Description Associates, LLC</a:t>
            </a:r>
            <a:r>
              <a:rPr lang="en-US" dirty="0"/>
              <a:t> </a:t>
            </a:r>
            <a:r>
              <a:rPr lang="en-US" dirty="0">
                <a:hlinkClick r:id="rId8"/>
              </a:rPr>
              <a:t>jsnyder@audiodescribe.com</a:t>
            </a:r>
            <a:endParaRPr lang="en-US" dirty="0"/>
          </a:p>
          <a:p>
            <a:pPr marL="0" indent="0">
              <a:spcBef>
                <a:spcPts val="0"/>
              </a:spcBef>
              <a:spcAft>
                <a:spcPts val="1200"/>
              </a:spcAft>
              <a:buNone/>
            </a:pPr>
            <a:endParaRPr lang="en-US" dirty="0"/>
          </a:p>
        </p:txBody>
      </p:sp>
      <p:sp>
        <p:nvSpPr>
          <p:cNvPr id="4" name="Text Placeholder 3">
            <a:extLst>
              <a:ext uri="{FF2B5EF4-FFF2-40B4-BE49-F238E27FC236}">
                <a16:creationId xmlns:a16="http://schemas.microsoft.com/office/drawing/2014/main" id="{F4E5A5ED-AC83-4587-8FA7-A7C713DC2CF7}"/>
              </a:ext>
            </a:extLst>
          </p:cNvPr>
          <p:cNvSpPr>
            <a:spLocks noGrp="1"/>
          </p:cNvSpPr>
          <p:nvPr>
            <p:ph type="body" idx="2"/>
          </p:nvPr>
        </p:nvSpPr>
        <p:spPr/>
        <p:txBody>
          <a:bodyPr/>
          <a:lstStyle/>
          <a:p>
            <a:pPr indent="-457200">
              <a:spcBef>
                <a:spcPts val="0"/>
              </a:spcBef>
              <a:spcAft>
                <a:spcPts val="600"/>
              </a:spcAft>
            </a:pPr>
            <a:r>
              <a:rPr lang="en-US" sz="2400" dirty="0"/>
              <a:t>Resources</a:t>
            </a:r>
          </a:p>
          <a:p>
            <a:pPr indent="-457200">
              <a:spcBef>
                <a:spcPts val="0"/>
              </a:spcBef>
              <a:spcAft>
                <a:spcPts val="600"/>
              </a:spcAft>
            </a:pPr>
            <a:r>
              <a:rPr lang="en-US" sz="2400" dirty="0"/>
              <a:t>American Council of the Blind </a:t>
            </a:r>
            <a:r>
              <a:rPr lang="en-US" sz="2400" dirty="0">
                <a:hlinkClick r:id="rId9"/>
              </a:rPr>
              <a:t>https://www.acb.org/</a:t>
            </a:r>
            <a:endParaRPr lang="en-US" sz="2400" dirty="0"/>
          </a:p>
          <a:p>
            <a:pPr indent="-457200">
              <a:spcBef>
                <a:spcPts val="0"/>
              </a:spcBef>
              <a:spcAft>
                <a:spcPts val="600"/>
              </a:spcAft>
            </a:pPr>
            <a:r>
              <a:rPr lang="en-US" sz="2400" dirty="0"/>
              <a:t>Audio Description Project </a:t>
            </a:r>
            <a:r>
              <a:rPr lang="en-US" sz="2400" dirty="0">
                <a:hlinkClick r:id="rId10"/>
              </a:rPr>
              <a:t>https://adp.acb.org/</a:t>
            </a:r>
            <a:endParaRPr lang="en-US" sz="2400" dirty="0"/>
          </a:p>
          <a:p>
            <a:pPr indent="-457200">
              <a:spcBef>
                <a:spcPts val="0"/>
              </a:spcBef>
              <a:spcAft>
                <a:spcPts val="600"/>
              </a:spcAft>
            </a:pPr>
            <a:r>
              <a:rPr lang="en-US" sz="2400" dirty="0">
                <a:hlinkClick r:id="rId11"/>
              </a:rPr>
              <a:t>Audio Description of Visual Information</a:t>
            </a:r>
            <a:r>
              <a:rPr lang="en-US" sz="2400" dirty="0"/>
              <a:t>, in </a:t>
            </a:r>
            <a:r>
              <a:rPr lang="en-US" sz="2400" dirty="0">
                <a:hlinkClick r:id="rId12"/>
              </a:rPr>
              <a:t>Making Audio and Video Media Accessible</a:t>
            </a:r>
            <a:r>
              <a:rPr lang="en-US" sz="2400" dirty="0"/>
              <a:t> (W3C)</a:t>
            </a:r>
          </a:p>
          <a:p>
            <a:pPr marR="0" indent="-457200" rtl="0">
              <a:spcBef>
                <a:spcPts val="0"/>
              </a:spcBef>
              <a:spcAft>
                <a:spcPts val="600"/>
              </a:spcAft>
            </a:pPr>
            <a:r>
              <a:rPr lang="en-US" sz="2400" b="0" i="0" u="sng" strike="noStrike" baseline="0" dirty="0">
                <a:solidFill>
                  <a:srgbClr val="1155CC"/>
                </a:solidFill>
                <a:latin typeface="Arial" panose="020B0604020202020204" pitchFamily="34" charset="0"/>
                <a:hlinkClick r:id="rId13"/>
              </a:rPr>
              <a:t>Create Accessible Synchronized Media Content</a:t>
            </a:r>
            <a:r>
              <a:rPr lang="en-US" sz="2400" b="0" i="0" u="none" strike="noStrike" baseline="0" dirty="0">
                <a:solidFill>
                  <a:srgbClr val="1155CC"/>
                </a:solidFill>
                <a:latin typeface="Arial" panose="020B0604020202020204" pitchFamily="34" charset="0"/>
                <a:hlinkClick r:id="rId13"/>
              </a:rPr>
              <a:t> (Section508)</a:t>
            </a:r>
          </a:p>
          <a:p>
            <a:pPr marR="0" indent="-457200" rtl="0">
              <a:spcBef>
                <a:spcPts val="0"/>
              </a:spcBef>
              <a:spcAft>
                <a:spcPts val="600"/>
              </a:spcAft>
            </a:pPr>
            <a:r>
              <a:rPr lang="en-US" sz="2400" b="0" i="0" u="sng" strike="noStrike" baseline="0" dirty="0">
                <a:solidFill>
                  <a:srgbClr val="1155CC"/>
                </a:solidFill>
                <a:latin typeface="Arial" panose="020B0604020202020204" pitchFamily="34" charset="0"/>
                <a:hlinkClick r:id="rId14"/>
              </a:rPr>
              <a:t>Create Accessible Video, Audio, Social</a:t>
            </a:r>
            <a:r>
              <a:rPr lang="en-US" sz="2400" b="0" i="0" u="none" strike="noStrike" baseline="0" dirty="0">
                <a:solidFill>
                  <a:srgbClr val="1155CC"/>
                </a:solidFill>
                <a:latin typeface="Arial" panose="020B0604020202020204" pitchFamily="34" charset="0"/>
                <a:hlinkClick r:id="rId14"/>
              </a:rPr>
              <a:t> (Section508)</a:t>
            </a:r>
          </a:p>
          <a:p>
            <a:endParaRPr lang="en-US" dirty="0"/>
          </a:p>
        </p:txBody>
      </p:sp>
      <p:sp>
        <p:nvSpPr>
          <p:cNvPr id="5" name="Slide Number Placeholder 4">
            <a:extLst>
              <a:ext uri="{FF2B5EF4-FFF2-40B4-BE49-F238E27FC236}">
                <a16:creationId xmlns:a16="http://schemas.microsoft.com/office/drawing/2014/main" id="{1CF31BA9-A7FE-418B-85FA-01CDE2A61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30377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1C32-8370-48A3-AB6C-22DFC732AF21}"/>
              </a:ext>
            </a:extLst>
          </p:cNvPr>
          <p:cNvSpPr>
            <a:spLocks noGrp="1"/>
          </p:cNvSpPr>
          <p:nvPr>
            <p:ph type="title"/>
          </p:nvPr>
        </p:nvSpPr>
        <p:spPr/>
        <p:txBody>
          <a:bodyPr/>
          <a:lstStyle/>
          <a:p>
            <a:r>
              <a:rPr lang="en-US" dirty="0"/>
              <a:t>Questions and Answers</a:t>
            </a:r>
            <a:br>
              <a:rPr lang="en-US" dirty="0"/>
            </a:br>
            <a:endParaRPr lang="en-US" dirty="0"/>
          </a:p>
        </p:txBody>
      </p:sp>
      <p:sp>
        <p:nvSpPr>
          <p:cNvPr id="4" name="Text Placeholder 3">
            <a:extLst>
              <a:ext uri="{FF2B5EF4-FFF2-40B4-BE49-F238E27FC236}">
                <a16:creationId xmlns:a16="http://schemas.microsoft.com/office/drawing/2014/main" id="{133E2B82-EA07-9E48-A67D-A762CA8370FF}"/>
              </a:ext>
            </a:extLst>
          </p:cNvPr>
          <p:cNvSpPr>
            <a:spLocks noGrp="1"/>
          </p:cNvSpPr>
          <p:nvPr>
            <p:ph type="body" idx="1"/>
          </p:nvPr>
        </p:nvSpPr>
        <p:spPr>
          <a:xfrm>
            <a:off x="3352800" y="1242508"/>
            <a:ext cx="5486400" cy="4937760"/>
          </a:xfrm>
        </p:spPr>
        <p:txBody>
          <a:bodyPr anchor="ctr"/>
          <a:lstStyle/>
          <a:p>
            <a:pPr marL="50800" indent="0" algn="ctr">
              <a:buNone/>
            </a:pPr>
            <a:r>
              <a:rPr lang="en-US" sz="10000" b="1" dirty="0"/>
              <a:t>?</a:t>
            </a:r>
          </a:p>
        </p:txBody>
      </p:sp>
      <p:sp>
        <p:nvSpPr>
          <p:cNvPr id="3" name="Slide Number Placeholder 2">
            <a:extLst>
              <a:ext uri="{FF2B5EF4-FFF2-40B4-BE49-F238E27FC236}">
                <a16:creationId xmlns:a16="http://schemas.microsoft.com/office/drawing/2014/main" id="{61D2824E-3CCC-4A78-B8A6-50A12DA568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22119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0092B9-6D98-4C6A-930A-63E00DE9BD9B}"/>
              </a:ext>
            </a:extLst>
          </p:cNvPr>
          <p:cNvSpPr>
            <a:spLocks noGrp="1"/>
          </p:cNvSpPr>
          <p:nvPr>
            <p:ph type="title"/>
          </p:nvPr>
        </p:nvSpPr>
        <p:spPr/>
        <p:txBody>
          <a:bodyPr/>
          <a:lstStyle/>
          <a:p>
            <a:r>
              <a:rPr lang="en-US" dirty="0"/>
              <a:t>Your Colleagues:</a:t>
            </a:r>
          </a:p>
        </p:txBody>
      </p:sp>
      <p:sp>
        <p:nvSpPr>
          <p:cNvPr id="7" name="Text Placeholder 6">
            <a:extLst>
              <a:ext uri="{FF2B5EF4-FFF2-40B4-BE49-F238E27FC236}">
                <a16:creationId xmlns:a16="http://schemas.microsoft.com/office/drawing/2014/main" id="{10FC2B25-ADA4-4614-8CE3-E0B625141B18}"/>
              </a:ext>
            </a:extLst>
          </p:cNvPr>
          <p:cNvSpPr>
            <a:spLocks noGrp="1"/>
          </p:cNvSpPr>
          <p:nvPr>
            <p:ph type="body" idx="1"/>
          </p:nvPr>
        </p:nvSpPr>
        <p:spPr/>
        <p:txBody>
          <a:bodyPr/>
          <a:lstStyle/>
          <a:p>
            <a:pPr>
              <a:spcBef>
                <a:spcPts val="0"/>
              </a:spcBef>
              <a:spcAft>
                <a:spcPts val="600"/>
              </a:spcAft>
            </a:pPr>
            <a:r>
              <a:rPr lang="en-US" sz="3200" dirty="0"/>
              <a:t>Panelists:</a:t>
            </a:r>
          </a:p>
          <a:p>
            <a:pPr lvl="1">
              <a:spcBef>
                <a:spcPts val="0"/>
              </a:spcBef>
              <a:spcAft>
                <a:spcPts val="600"/>
              </a:spcAft>
            </a:pPr>
            <a:r>
              <a:rPr lang="en-US" sz="3000" dirty="0"/>
              <a:t>Gary M. Morin, National Cancer Institute (NIH NCI), Section 508 Program Manager </a:t>
            </a:r>
          </a:p>
          <a:p>
            <a:pPr lvl="1">
              <a:spcBef>
                <a:spcPts val="0"/>
              </a:spcBef>
              <a:spcAft>
                <a:spcPts val="600"/>
              </a:spcAft>
            </a:pPr>
            <a:r>
              <a:rPr lang="en-US" sz="3000" dirty="0"/>
              <a:t>Patrick Sheehan, Department of Veterans' Affairs, Chief, Section 508 Office, Section 508 Program Manager </a:t>
            </a:r>
          </a:p>
          <a:p>
            <a:pPr>
              <a:spcBef>
                <a:spcPts val="0"/>
              </a:spcBef>
              <a:spcAft>
                <a:spcPts val="600"/>
              </a:spcAft>
            </a:pPr>
            <a:r>
              <a:rPr lang="en-US" sz="3200" dirty="0"/>
              <a:t>Moderator</a:t>
            </a:r>
          </a:p>
          <a:p>
            <a:pPr lvl="1">
              <a:spcBef>
                <a:spcPts val="0"/>
              </a:spcBef>
              <a:spcAft>
                <a:spcPts val="600"/>
              </a:spcAft>
            </a:pPr>
            <a:r>
              <a:rPr lang="en-US" sz="3000" dirty="0"/>
              <a:t>Joel Snyder, PhD, President, Audio Description Associates, LLC / Founder-Senior Consultant, Audio Description Project, American Council of the Blind</a:t>
            </a:r>
            <a:endParaRPr lang="en-US" dirty="0"/>
          </a:p>
        </p:txBody>
      </p:sp>
      <p:sp>
        <p:nvSpPr>
          <p:cNvPr id="5" name="Slide Number Placeholder 4">
            <a:extLst>
              <a:ext uri="{FF2B5EF4-FFF2-40B4-BE49-F238E27FC236}">
                <a16:creationId xmlns:a16="http://schemas.microsoft.com/office/drawing/2014/main" id="{E432A101-43C1-4634-834B-2227FBD59B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91655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2406-FAD5-4A7F-961C-E23E716E173D}"/>
              </a:ext>
            </a:extLst>
          </p:cNvPr>
          <p:cNvSpPr>
            <a:spLocks noGrp="1"/>
          </p:cNvSpPr>
          <p:nvPr>
            <p:ph type="title"/>
          </p:nvPr>
        </p:nvSpPr>
        <p:spPr/>
        <p:txBody>
          <a:bodyPr/>
          <a:lstStyle/>
          <a:p>
            <a:r>
              <a:rPr lang="en-US" dirty="0"/>
              <a:t>Goals for Today</a:t>
            </a:r>
          </a:p>
        </p:txBody>
      </p:sp>
      <p:sp>
        <p:nvSpPr>
          <p:cNvPr id="6" name="Text Placeholder 5">
            <a:extLst>
              <a:ext uri="{FF2B5EF4-FFF2-40B4-BE49-F238E27FC236}">
                <a16:creationId xmlns:a16="http://schemas.microsoft.com/office/drawing/2014/main" id="{FC6D8568-D097-4AC9-9113-0463CB8183EF}"/>
              </a:ext>
            </a:extLst>
          </p:cNvPr>
          <p:cNvSpPr>
            <a:spLocks noGrp="1"/>
          </p:cNvSpPr>
          <p:nvPr>
            <p:ph type="body" idx="1"/>
          </p:nvPr>
        </p:nvSpPr>
        <p:spPr/>
        <p:txBody>
          <a:bodyPr/>
          <a:lstStyle/>
          <a:p>
            <a:pPr indent="-457200">
              <a:spcBef>
                <a:spcPts val="0"/>
              </a:spcBef>
              <a:spcAft>
                <a:spcPts val="600"/>
              </a:spcAft>
            </a:pPr>
            <a:r>
              <a:rPr lang="en-US" dirty="0"/>
              <a:t>Refresher on what Audio Description (AD) is and where it’s used</a:t>
            </a:r>
          </a:p>
          <a:p>
            <a:pPr indent="-457200">
              <a:spcBef>
                <a:spcPts val="0"/>
              </a:spcBef>
              <a:spcAft>
                <a:spcPts val="600"/>
              </a:spcAft>
            </a:pPr>
            <a:r>
              <a:rPr lang="en-US" dirty="0"/>
              <a:t>How many federally-produced videos and multimedia have audio descriptions?</a:t>
            </a:r>
          </a:p>
          <a:p>
            <a:pPr indent="-457200">
              <a:spcBef>
                <a:spcPts val="0"/>
              </a:spcBef>
              <a:spcAft>
                <a:spcPts val="600"/>
              </a:spcAft>
            </a:pPr>
            <a:r>
              <a:rPr lang="en-US" dirty="0"/>
              <a:t>Demonstrate examples of where and how they’re posted</a:t>
            </a:r>
          </a:p>
          <a:p>
            <a:pPr indent="-457200">
              <a:spcBef>
                <a:spcPts val="0"/>
              </a:spcBef>
              <a:spcAft>
                <a:spcPts val="600"/>
              </a:spcAft>
            </a:pPr>
            <a:r>
              <a:rPr lang="en-US" dirty="0"/>
              <a:t>Challenges, Successes, and Lessons Learned in getting videos audio described</a:t>
            </a:r>
          </a:p>
          <a:p>
            <a:pPr indent="-457200">
              <a:spcBef>
                <a:spcPts val="0"/>
              </a:spcBef>
              <a:spcAft>
                <a:spcPts val="600"/>
              </a:spcAft>
            </a:pPr>
            <a:r>
              <a:rPr lang="en-US" dirty="0"/>
              <a:t>Measures of Success</a:t>
            </a:r>
          </a:p>
          <a:p>
            <a:pPr indent="-457200">
              <a:spcBef>
                <a:spcPts val="0"/>
              </a:spcBef>
              <a:spcAft>
                <a:spcPts val="600"/>
              </a:spcAft>
            </a:pPr>
            <a:r>
              <a:rPr lang="en-US" dirty="0"/>
              <a:t>Future challenges and goals</a:t>
            </a:r>
          </a:p>
          <a:p>
            <a:endParaRPr lang="en-US" dirty="0"/>
          </a:p>
        </p:txBody>
      </p:sp>
      <p:sp>
        <p:nvSpPr>
          <p:cNvPr id="5" name="Slide Number Placeholder 4">
            <a:extLst>
              <a:ext uri="{FF2B5EF4-FFF2-40B4-BE49-F238E27FC236}">
                <a16:creationId xmlns:a16="http://schemas.microsoft.com/office/drawing/2014/main" id="{64EA9234-047D-412D-B914-779D8AC91D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88014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2DB483-3F8E-4D9C-92BE-0257B83BF055}"/>
              </a:ext>
            </a:extLst>
          </p:cNvPr>
          <p:cNvSpPr>
            <a:spLocks noGrp="1"/>
          </p:cNvSpPr>
          <p:nvPr>
            <p:ph type="title"/>
          </p:nvPr>
        </p:nvSpPr>
        <p:spPr/>
        <p:txBody>
          <a:bodyPr/>
          <a:lstStyle/>
          <a:p>
            <a:r>
              <a:rPr lang="en-US" dirty="0"/>
              <a:t>Audio Descriptions – Section 501/504 or Section 508</a:t>
            </a:r>
          </a:p>
        </p:txBody>
      </p:sp>
      <p:sp>
        <p:nvSpPr>
          <p:cNvPr id="7" name="Text Placeholder 6">
            <a:extLst>
              <a:ext uri="{FF2B5EF4-FFF2-40B4-BE49-F238E27FC236}">
                <a16:creationId xmlns:a16="http://schemas.microsoft.com/office/drawing/2014/main" id="{AE67C5AD-707F-4DE7-98E8-F1908B33A731}"/>
              </a:ext>
            </a:extLst>
          </p:cNvPr>
          <p:cNvSpPr>
            <a:spLocks noGrp="1"/>
          </p:cNvSpPr>
          <p:nvPr>
            <p:ph type="body" idx="1"/>
          </p:nvPr>
        </p:nvSpPr>
        <p:spPr/>
        <p:txBody>
          <a:bodyPr/>
          <a:lstStyle/>
          <a:p>
            <a:pPr>
              <a:spcBef>
                <a:spcPts val="0"/>
              </a:spcBef>
              <a:spcAft>
                <a:spcPts val="600"/>
              </a:spcAft>
            </a:pPr>
            <a:r>
              <a:rPr lang="en-US" sz="3200" dirty="0"/>
              <a:t>When do you provide AD as a Reasonable Accommodation (RA) versus Multimedia requirement? </a:t>
            </a:r>
          </a:p>
          <a:p>
            <a:pPr lvl="1">
              <a:spcBef>
                <a:spcPts val="0"/>
              </a:spcBef>
              <a:spcAft>
                <a:spcPts val="600"/>
              </a:spcAft>
            </a:pPr>
            <a:r>
              <a:rPr lang="en-US" sz="3000" dirty="0"/>
              <a:t>Describe when AD is provided as a Reasonable Accommodation upon request – museums, training, tours, etc. within a federal agency or facility. Are there such occasions at the VA or at the NIH?</a:t>
            </a:r>
          </a:p>
          <a:p>
            <a:pPr lvl="1">
              <a:spcBef>
                <a:spcPts val="0"/>
              </a:spcBef>
              <a:spcAft>
                <a:spcPts val="600"/>
              </a:spcAft>
            </a:pPr>
            <a:r>
              <a:rPr lang="en-US" sz="3000" dirty="0"/>
              <a:t>Describe when AD is provided, by default, in videos and multimedia, as a requirement of Section 508.</a:t>
            </a:r>
          </a:p>
          <a:p>
            <a:endParaRPr lang="en-US" dirty="0"/>
          </a:p>
        </p:txBody>
      </p:sp>
      <p:sp>
        <p:nvSpPr>
          <p:cNvPr id="5" name="Slide Number Placeholder 4">
            <a:extLst>
              <a:ext uri="{FF2B5EF4-FFF2-40B4-BE49-F238E27FC236}">
                <a16:creationId xmlns:a16="http://schemas.microsoft.com/office/drawing/2014/main" id="{997FE1FA-A118-41D3-92EE-1C26449C38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63064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FC999A-1C48-41FD-94F4-60F94D4ADFAF}"/>
              </a:ext>
            </a:extLst>
          </p:cNvPr>
          <p:cNvSpPr>
            <a:spLocks noGrp="1"/>
          </p:cNvSpPr>
          <p:nvPr>
            <p:ph type="title"/>
          </p:nvPr>
        </p:nvSpPr>
        <p:spPr/>
        <p:txBody>
          <a:bodyPr/>
          <a:lstStyle/>
          <a:p>
            <a:r>
              <a:rPr lang="en-US" dirty="0"/>
              <a:t>Talking Points</a:t>
            </a:r>
          </a:p>
        </p:txBody>
      </p:sp>
      <p:sp>
        <p:nvSpPr>
          <p:cNvPr id="7" name="Text Placeholder 6">
            <a:extLst>
              <a:ext uri="{FF2B5EF4-FFF2-40B4-BE49-F238E27FC236}">
                <a16:creationId xmlns:a16="http://schemas.microsoft.com/office/drawing/2014/main" id="{BCE89D05-24F8-46A9-BC59-ADF62EAE4BF7}"/>
              </a:ext>
            </a:extLst>
          </p:cNvPr>
          <p:cNvSpPr>
            <a:spLocks noGrp="1"/>
          </p:cNvSpPr>
          <p:nvPr>
            <p:ph type="body" idx="1"/>
          </p:nvPr>
        </p:nvSpPr>
        <p:spPr/>
        <p:txBody>
          <a:bodyPr/>
          <a:lstStyle/>
          <a:p>
            <a:pPr>
              <a:spcBef>
                <a:spcPts val="0"/>
              </a:spcBef>
              <a:spcAft>
                <a:spcPts val="600"/>
              </a:spcAft>
            </a:pPr>
            <a:r>
              <a:rPr lang="en-US" sz="2400" dirty="0"/>
              <a:t>Successes:</a:t>
            </a:r>
          </a:p>
          <a:p>
            <a:pPr lvl="1">
              <a:spcBef>
                <a:spcPts val="0"/>
              </a:spcBef>
              <a:spcAft>
                <a:spcPts val="600"/>
              </a:spcAft>
            </a:pPr>
            <a:r>
              <a:rPr lang="en-US" sz="2400" dirty="0"/>
              <a:t>National Institutes of Health (NIH): National Cancer Institute (NCI), National Eye Institute (NEI), National Institute of Child Health and Human Development (NICHD), and National Library of Medicine (NLM) These four NIH Institutes have been adding AD for the last couple of years.  The proportion of AD to non-AD videos is increasing.</a:t>
            </a:r>
          </a:p>
          <a:p>
            <a:pPr lvl="1">
              <a:spcBef>
                <a:spcPts val="0"/>
              </a:spcBef>
              <a:spcAft>
                <a:spcPts val="600"/>
              </a:spcAft>
            </a:pPr>
            <a:r>
              <a:rPr lang="en-US" sz="2400" dirty="0"/>
              <a:t>Veterans Administration – has also been adding AD to its videos.</a:t>
            </a:r>
          </a:p>
          <a:p>
            <a:pPr>
              <a:spcBef>
                <a:spcPts val="0"/>
              </a:spcBef>
              <a:spcAft>
                <a:spcPts val="600"/>
              </a:spcAft>
            </a:pPr>
            <a:r>
              <a:rPr lang="en-US" sz="2400" dirty="0"/>
              <a:t>Within eLearning?</a:t>
            </a:r>
          </a:p>
          <a:p>
            <a:pPr lvl="1">
              <a:spcBef>
                <a:spcPts val="0"/>
              </a:spcBef>
              <a:spcAft>
                <a:spcPts val="600"/>
              </a:spcAft>
            </a:pPr>
            <a:r>
              <a:rPr lang="en-US" sz="2400" dirty="0"/>
              <a:t>VA is adding Audio Description to eLearning, which is being centralized</a:t>
            </a:r>
          </a:p>
          <a:p>
            <a:pPr>
              <a:spcBef>
                <a:spcPts val="0"/>
              </a:spcBef>
              <a:spcAft>
                <a:spcPts val="600"/>
              </a:spcAft>
            </a:pPr>
            <a:r>
              <a:rPr lang="en-US" sz="2400" dirty="0"/>
              <a:t>Within social media and multimedia?</a:t>
            </a:r>
          </a:p>
          <a:p>
            <a:pPr lvl="1">
              <a:spcBef>
                <a:spcPts val="0"/>
              </a:spcBef>
              <a:spcAft>
                <a:spcPts val="600"/>
              </a:spcAft>
            </a:pPr>
            <a:r>
              <a:rPr lang="en-US" sz="2400" dirty="0"/>
              <a:t>Videos on .gov sites and on YouTube is gaining traction.</a:t>
            </a:r>
          </a:p>
        </p:txBody>
      </p:sp>
      <p:sp>
        <p:nvSpPr>
          <p:cNvPr id="5" name="Slide Number Placeholder 4">
            <a:extLst>
              <a:ext uri="{FF2B5EF4-FFF2-40B4-BE49-F238E27FC236}">
                <a16:creationId xmlns:a16="http://schemas.microsoft.com/office/drawing/2014/main" id="{370533F2-63ED-449A-A0AA-BBA873EBE6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46895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EC7F72-6844-44BB-B1B1-AFE389F790D1}"/>
              </a:ext>
            </a:extLst>
          </p:cNvPr>
          <p:cNvSpPr>
            <a:spLocks noGrp="1"/>
          </p:cNvSpPr>
          <p:nvPr>
            <p:ph type="title"/>
          </p:nvPr>
        </p:nvSpPr>
        <p:spPr/>
        <p:txBody>
          <a:bodyPr/>
          <a:lstStyle/>
          <a:p>
            <a:r>
              <a:rPr lang="en-US" dirty="0"/>
              <a:t>Priorities</a:t>
            </a:r>
          </a:p>
        </p:txBody>
      </p:sp>
      <p:sp>
        <p:nvSpPr>
          <p:cNvPr id="7" name="Text Placeholder 6">
            <a:extLst>
              <a:ext uri="{FF2B5EF4-FFF2-40B4-BE49-F238E27FC236}">
                <a16:creationId xmlns:a16="http://schemas.microsoft.com/office/drawing/2014/main" id="{5E30E735-AB3A-42EF-B635-B5D49F570671}"/>
              </a:ext>
            </a:extLst>
          </p:cNvPr>
          <p:cNvSpPr>
            <a:spLocks noGrp="1"/>
          </p:cNvSpPr>
          <p:nvPr>
            <p:ph type="body" idx="1"/>
          </p:nvPr>
        </p:nvSpPr>
        <p:spPr/>
        <p:txBody>
          <a:bodyPr/>
          <a:lstStyle/>
          <a:p>
            <a:pPr>
              <a:spcBef>
                <a:spcPts val="0"/>
              </a:spcBef>
              <a:spcAft>
                <a:spcPts val="600"/>
              </a:spcAft>
            </a:pPr>
            <a:r>
              <a:rPr lang="en-US" dirty="0"/>
              <a:t>Training and Awareness</a:t>
            </a:r>
          </a:p>
          <a:p>
            <a:pPr>
              <a:spcBef>
                <a:spcPts val="0"/>
              </a:spcBef>
              <a:spcAft>
                <a:spcPts val="600"/>
              </a:spcAft>
            </a:pPr>
            <a:r>
              <a:rPr lang="en-US" dirty="0"/>
              <a:t>Target Audiences</a:t>
            </a:r>
          </a:p>
          <a:p>
            <a:pPr lvl="1">
              <a:spcBef>
                <a:spcPts val="0"/>
              </a:spcBef>
              <a:spcAft>
                <a:spcPts val="600"/>
              </a:spcAft>
            </a:pPr>
            <a:r>
              <a:rPr lang="en-US" dirty="0"/>
              <a:t>Managers and Supervisors</a:t>
            </a:r>
          </a:p>
          <a:p>
            <a:pPr lvl="1">
              <a:spcBef>
                <a:spcPts val="0"/>
              </a:spcBef>
              <a:spcAft>
                <a:spcPts val="600"/>
              </a:spcAft>
            </a:pPr>
            <a:r>
              <a:rPr lang="en-US" dirty="0"/>
              <a:t>Program Staff (the content owners)</a:t>
            </a:r>
          </a:p>
          <a:p>
            <a:pPr lvl="1">
              <a:spcBef>
                <a:spcPts val="0"/>
              </a:spcBef>
              <a:spcAft>
                <a:spcPts val="600"/>
              </a:spcAft>
            </a:pPr>
            <a:r>
              <a:rPr lang="en-US" dirty="0"/>
              <a:t>Video Production Staff, eLearning Staff</a:t>
            </a:r>
          </a:p>
          <a:p>
            <a:pPr lvl="1">
              <a:spcBef>
                <a:spcPts val="0"/>
              </a:spcBef>
              <a:spcAft>
                <a:spcPts val="600"/>
              </a:spcAft>
            </a:pPr>
            <a:r>
              <a:rPr lang="en-US" dirty="0"/>
              <a:t>Acquisitions, Procurement, and Contracting</a:t>
            </a:r>
          </a:p>
          <a:p>
            <a:pPr>
              <a:spcBef>
                <a:spcPts val="0"/>
              </a:spcBef>
              <a:spcAft>
                <a:spcPts val="600"/>
              </a:spcAft>
            </a:pPr>
            <a:r>
              <a:rPr lang="en-US" dirty="0"/>
              <a:t>Promotion of Existing Videos and Multimedia that are Audio Described</a:t>
            </a:r>
          </a:p>
          <a:p>
            <a:pPr lvl="1">
              <a:spcBef>
                <a:spcPts val="0"/>
              </a:spcBef>
              <a:spcAft>
                <a:spcPts val="600"/>
              </a:spcAft>
            </a:pPr>
            <a:r>
              <a:rPr lang="en-US" dirty="0"/>
              <a:t>Could federal videos be listed on ACB ADP</a:t>
            </a:r>
          </a:p>
          <a:p>
            <a:pPr lvl="1">
              <a:spcBef>
                <a:spcPts val="0"/>
              </a:spcBef>
              <a:spcAft>
                <a:spcPts val="600"/>
              </a:spcAft>
            </a:pPr>
            <a:r>
              <a:rPr lang="en-US" dirty="0"/>
              <a:t>Could we get YouTube to add an AD icon (as well as an OC icon)</a:t>
            </a:r>
          </a:p>
          <a:p>
            <a:pPr marL="50800" indent="0">
              <a:buNone/>
            </a:pPr>
            <a:endParaRPr lang="en-US" dirty="0"/>
          </a:p>
        </p:txBody>
      </p:sp>
      <p:sp>
        <p:nvSpPr>
          <p:cNvPr id="5" name="Slide Number Placeholder 4">
            <a:extLst>
              <a:ext uri="{FF2B5EF4-FFF2-40B4-BE49-F238E27FC236}">
                <a16:creationId xmlns:a16="http://schemas.microsoft.com/office/drawing/2014/main" id="{FD322BF0-025B-48E9-B11A-6A8740CDB0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59875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17A2-08B0-4548-B545-854F96459901}"/>
              </a:ext>
            </a:extLst>
          </p:cNvPr>
          <p:cNvSpPr>
            <a:spLocks noGrp="1"/>
          </p:cNvSpPr>
          <p:nvPr>
            <p:ph type="title"/>
          </p:nvPr>
        </p:nvSpPr>
        <p:spPr/>
        <p:txBody>
          <a:bodyPr/>
          <a:lstStyle/>
          <a:p>
            <a:r>
              <a:rPr lang="en-US" dirty="0"/>
              <a:t>Capability Statement</a:t>
            </a:r>
          </a:p>
        </p:txBody>
      </p:sp>
      <p:sp>
        <p:nvSpPr>
          <p:cNvPr id="6" name="Text Placeholder 5">
            <a:extLst>
              <a:ext uri="{FF2B5EF4-FFF2-40B4-BE49-F238E27FC236}">
                <a16:creationId xmlns:a16="http://schemas.microsoft.com/office/drawing/2014/main" id="{91DDC8ED-3133-4BCF-A1B6-C36866BED350}"/>
              </a:ext>
            </a:extLst>
          </p:cNvPr>
          <p:cNvSpPr>
            <a:spLocks noGrp="1"/>
          </p:cNvSpPr>
          <p:nvPr>
            <p:ph type="body" idx="1"/>
          </p:nvPr>
        </p:nvSpPr>
        <p:spPr/>
        <p:txBody>
          <a:bodyPr/>
          <a:lstStyle/>
          <a:p>
            <a:pPr>
              <a:spcBef>
                <a:spcPts val="0"/>
              </a:spcBef>
              <a:spcAft>
                <a:spcPts val="600"/>
              </a:spcAft>
            </a:pPr>
            <a:r>
              <a:rPr lang="en-US" dirty="0"/>
              <a:t>ACB Audio Description Project</a:t>
            </a:r>
          </a:p>
          <a:p>
            <a:pPr>
              <a:spcBef>
                <a:spcPts val="0"/>
              </a:spcBef>
              <a:spcAft>
                <a:spcPts val="600"/>
              </a:spcAft>
            </a:pPr>
            <a:r>
              <a:rPr lang="en-US" dirty="0"/>
              <a:t>Surveyed 120 vendors – twenty responses so far.</a:t>
            </a:r>
          </a:p>
          <a:p>
            <a:pPr>
              <a:spcBef>
                <a:spcPts val="0"/>
              </a:spcBef>
              <a:spcAft>
                <a:spcPts val="600"/>
              </a:spcAft>
            </a:pPr>
            <a:r>
              <a:rPr lang="en-US" dirty="0"/>
              <a:t>This updates ACB’s listing of vendors on which the Federal government can call.</a:t>
            </a:r>
          </a:p>
          <a:p>
            <a:pPr>
              <a:spcBef>
                <a:spcPts val="0"/>
              </a:spcBef>
              <a:spcAft>
                <a:spcPts val="600"/>
              </a:spcAft>
            </a:pPr>
            <a:r>
              <a:rPr lang="en-US" dirty="0"/>
              <a:t>In the meantime, vendors are listed at</a:t>
            </a:r>
          </a:p>
          <a:p>
            <a:pPr lvl="1">
              <a:spcBef>
                <a:spcPts val="0"/>
              </a:spcBef>
              <a:spcAft>
                <a:spcPts val="600"/>
              </a:spcAft>
            </a:pPr>
            <a:r>
              <a:rPr lang="en-US" dirty="0">
                <a:hlinkClick r:id="rId3"/>
              </a:rPr>
              <a:t>American Council of the Blind</a:t>
            </a:r>
            <a:r>
              <a:rPr lang="en-US" dirty="0"/>
              <a:t>’s </a:t>
            </a:r>
            <a:r>
              <a:rPr lang="en-US" dirty="0">
                <a:hlinkClick r:id="rId4"/>
              </a:rPr>
              <a:t>Audio Description Project</a:t>
            </a:r>
            <a:r>
              <a:rPr lang="en-US" dirty="0"/>
              <a:t> </a:t>
            </a:r>
            <a:r>
              <a:rPr lang="en-US" dirty="0">
                <a:hlinkClick r:id="rId5"/>
              </a:rPr>
              <a:t>USA Audio Description Service Providers</a:t>
            </a:r>
            <a:endParaRPr lang="en-US" dirty="0"/>
          </a:p>
          <a:p>
            <a:pPr lvl="1">
              <a:spcBef>
                <a:spcPts val="0"/>
              </a:spcBef>
              <a:spcAft>
                <a:spcPts val="600"/>
              </a:spcAft>
            </a:pPr>
            <a:r>
              <a:rPr lang="en-US" dirty="0">
                <a:hlinkClick r:id="rId6"/>
              </a:rPr>
              <a:t>Described and Captioned Media Program</a:t>
            </a:r>
            <a:r>
              <a:rPr lang="en-US" dirty="0"/>
              <a:t>’s </a:t>
            </a:r>
            <a:r>
              <a:rPr lang="en-US" dirty="0">
                <a:hlinkClick r:id="rId7"/>
              </a:rPr>
              <a:t>Description Service Vendors</a:t>
            </a:r>
            <a:endParaRPr lang="en-US" dirty="0"/>
          </a:p>
          <a:p>
            <a:endParaRPr lang="en-US" dirty="0"/>
          </a:p>
        </p:txBody>
      </p:sp>
      <p:sp>
        <p:nvSpPr>
          <p:cNvPr id="5" name="Slide Number Placeholder 4">
            <a:extLst>
              <a:ext uri="{FF2B5EF4-FFF2-40B4-BE49-F238E27FC236}">
                <a16:creationId xmlns:a16="http://schemas.microsoft.com/office/drawing/2014/main" id="{8AAF6424-3B31-4A4D-97AB-1F00FF8472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22637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2BD701-11D6-428A-B800-CF5590A86B27}"/>
              </a:ext>
            </a:extLst>
          </p:cNvPr>
          <p:cNvSpPr>
            <a:spLocks noGrp="1"/>
          </p:cNvSpPr>
          <p:nvPr>
            <p:ph type="title"/>
          </p:nvPr>
        </p:nvSpPr>
        <p:spPr/>
        <p:txBody>
          <a:bodyPr/>
          <a:lstStyle/>
          <a:p>
            <a:r>
              <a:rPr lang="en-US" dirty="0"/>
              <a:t>Measures of Success</a:t>
            </a:r>
          </a:p>
        </p:txBody>
      </p:sp>
      <p:sp>
        <p:nvSpPr>
          <p:cNvPr id="7" name="Text Placeholder 6">
            <a:extLst>
              <a:ext uri="{FF2B5EF4-FFF2-40B4-BE49-F238E27FC236}">
                <a16:creationId xmlns:a16="http://schemas.microsoft.com/office/drawing/2014/main" id="{143B2D6A-2E5A-4339-A3B6-70175C08AD95}"/>
              </a:ext>
            </a:extLst>
          </p:cNvPr>
          <p:cNvSpPr>
            <a:spLocks noGrp="1"/>
          </p:cNvSpPr>
          <p:nvPr>
            <p:ph type="body" idx="1"/>
          </p:nvPr>
        </p:nvSpPr>
        <p:spPr/>
        <p:txBody>
          <a:bodyPr/>
          <a:lstStyle/>
          <a:p>
            <a:pPr>
              <a:spcBef>
                <a:spcPts val="0"/>
              </a:spcBef>
              <a:spcAft>
                <a:spcPts val="600"/>
              </a:spcAft>
            </a:pPr>
            <a:r>
              <a:rPr lang="en-US" sz="3200" dirty="0"/>
              <a:t>Quantity of Videos with Audio Description</a:t>
            </a:r>
          </a:p>
          <a:p>
            <a:pPr>
              <a:spcBef>
                <a:spcPts val="0"/>
              </a:spcBef>
              <a:spcAft>
                <a:spcPts val="600"/>
              </a:spcAft>
            </a:pPr>
            <a:r>
              <a:rPr lang="en-US" sz="3200" dirty="0"/>
              <a:t>Quality of Audio Description?</a:t>
            </a:r>
          </a:p>
          <a:p>
            <a:pPr>
              <a:spcBef>
                <a:spcPts val="0"/>
              </a:spcBef>
              <a:spcAft>
                <a:spcPts val="600"/>
              </a:spcAft>
            </a:pPr>
            <a:r>
              <a:rPr lang="en-US" sz="3200" dirty="0"/>
              <a:t>Viewership?</a:t>
            </a:r>
          </a:p>
          <a:p>
            <a:pPr lvl="1">
              <a:spcBef>
                <a:spcPts val="0"/>
              </a:spcBef>
              <a:spcAft>
                <a:spcPts val="600"/>
              </a:spcAft>
            </a:pPr>
            <a:r>
              <a:rPr lang="en-US" sz="3000" dirty="0"/>
              <a:t>Numbers of Unique Viewers</a:t>
            </a:r>
          </a:p>
          <a:p>
            <a:pPr lvl="1">
              <a:spcBef>
                <a:spcPts val="0"/>
              </a:spcBef>
              <a:spcAft>
                <a:spcPts val="600"/>
              </a:spcAft>
            </a:pPr>
            <a:r>
              <a:rPr lang="en-US" sz="3000" dirty="0"/>
              <a:t>Number of Videos viewed</a:t>
            </a:r>
          </a:p>
          <a:p>
            <a:pPr>
              <a:spcBef>
                <a:spcPts val="0"/>
              </a:spcBef>
              <a:spcAft>
                <a:spcPts val="600"/>
              </a:spcAft>
            </a:pPr>
            <a:r>
              <a:rPr lang="en-US" sz="3200" dirty="0"/>
              <a:t>Labor Categories within the US Federal Government</a:t>
            </a:r>
          </a:p>
          <a:p>
            <a:pPr>
              <a:spcBef>
                <a:spcPts val="0"/>
              </a:spcBef>
              <a:spcAft>
                <a:spcPts val="600"/>
              </a:spcAft>
            </a:pPr>
            <a:r>
              <a:rPr lang="en-US" sz="3200" dirty="0"/>
              <a:t>AD for non-Multimedia Artifacts</a:t>
            </a:r>
          </a:p>
          <a:p>
            <a:pPr>
              <a:spcBef>
                <a:spcPts val="0"/>
              </a:spcBef>
              <a:spcAft>
                <a:spcPts val="600"/>
              </a:spcAft>
            </a:pPr>
            <a:r>
              <a:rPr lang="en-US" sz="3200" dirty="0"/>
              <a:t>Certification in Audio Description, as a standard for hiring or contracting</a:t>
            </a:r>
            <a:endParaRPr lang="en-US" sz="3000" dirty="0"/>
          </a:p>
          <a:p>
            <a:pPr lvl="1"/>
            <a:endParaRPr lang="en-US" sz="3000" dirty="0"/>
          </a:p>
        </p:txBody>
      </p:sp>
      <p:sp>
        <p:nvSpPr>
          <p:cNvPr id="5" name="Slide Number Placeholder 4">
            <a:extLst>
              <a:ext uri="{FF2B5EF4-FFF2-40B4-BE49-F238E27FC236}">
                <a16:creationId xmlns:a16="http://schemas.microsoft.com/office/drawing/2014/main" id="{47F58F4E-F5BB-45C8-91BD-BFFC3D5F46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85828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14A3-C8C8-499A-8123-3F717ACB6E36}"/>
              </a:ext>
            </a:extLst>
          </p:cNvPr>
          <p:cNvSpPr>
            <a:spLocks noGrp="1"/>
          </p:cNvSpPr>
          <p:nvPr>
            <p:ph type="title"/>
          </p:nvPr>
        </p:nvSpPr>
        <p:spPr/>
        <p:txBody>
          <a:bodyPr/>
          <a:lstStyle/>
          <a:p>
            <a:r>
              <a:rPr lang="en-US" dirty="0"/>
              <a:t>Learning From Our Experiences </a:t>
            </a:r>
          </a:p>
        </p:txBody>
      </p:sp>
      <p:sp>
        <p:nvSpPr>
          <p:cNvPr id="4" name="Text Placeholder 3">
            <a:extLst>
              <a:ext uri="{FF2B5EF4-FFF2-40B4-BE49-F238E27FC236}">
                <a16:creationId xmlns:a16="http://schemas.microsoft.com/office/drawing/2014/main" id="{9A06122B-6519-44C0-A609-A6B197814855}"/>
              </a:ext>
            </a:extLst>
          </p:cNvPr>
          <p:cNvSpPr>
            <a:spLocks noGrp="1"/>
          </p:cNvSpPr>
          <p:nvPr>
            <p:ph type="body" idx="1"/>
          </p:nvPr>
        </p:nvSpPr>
        <p:spPr>
          <a:prstGeom prst="rect">
            <a:avLst/>
          </a:prstGeom>
        </p:spPr>
        <p:txBody>
          <a:bodyPr/>
          <a:lstStyle/>
          <a:p>
            <a:pPr indent="-457200">
              <a:spcBef>
                <a:spcPts val="0"/>
              </a:spcBef>
              <a:spcAft>
                <a:spcPts val="600"/>
              </a:spcAft>
            </a:pPr>
            <a:r>
              <a:rPr lang="en-US" sz="2000" dirty="0"/>
              <a:t>AD requires planning from the start of the video development</a:t>
            </a:r>
          </a:p>
          <a:p>
            <a:pPr indent="-457200">
              <a:spcBef>
                <a:spcPts val="0"/>
              </a:spcBef>
              <a:spcAft>
                <a:spcPts val="600"/>
              </a:spcAft>
            </a:pPr>
            <a:r>
              <a:rPr lang="en-US" sz="2000" dirty="0"/>
              <a:t>Resources (e.g., staff time, dollars, etc.)</a:t>
            </a:r>
          </a:p>
          <a:p>
            <a:pPr indent="-457200">
              <a:spcBef>
                <a:spcPts val="0"/>
              </a:spcBef>
              <a:spcAft>
                <a:spcPts val="600"/>
              </a:spcAft>
            </a:pPr>
            <a:r>
              <a:rPr lang="en-US" sz="2000" dirty="0"/>
              <a:t>Videos must be promoted to garner viewership</a:t>
            </a:r>
          </a:p>
          <a:p>
            <a:pPr indent="-457200">
              <a:spcBef>
                <a:spcPts val="0"/>
              </a:spcBef>
              <a:spcAft>
                <a:spcPts val="600"/>
              </a:spcAft>
            </a:pPr>
            <a:r>
              <a:rPr lang="en-US" sz="2000" dirty="0"/>
              <a:t>Establish Playlists</a:t>
            </a:r>
          </a:p>
          <a:p>
            <a:pPr indent="-457200">
              <a:spcBef>
                <a:spcPts val="0"/>
              </a:spcBef>
              <a:spcAft>
                <a:spcPts val="600"/>
              </a:spcAft>
            </a:pPr>
            <a:r>
              <a:rPr lang="en-US" sz="2000" dirty="0"/>
              <a:t>Link to and from AD version and non-AD version – both on YouTube and/or on other sites</a:t>
            </a:r>
          </a:p>
          <a:p>
            <a:pPr indent="-457200">
              <a:spcBef>
                <a:spcPts val="0"/>
              </a:spcBef>
              <a:spcAft>
                <a:spcPts val="600"/>
              </a:spcAft>
            </a:pPr>
            <a:r>
              <a:rPr lang="en-US" sz="2000" dirty="0"/>
              <a:t>Promote use of media players that support a toggle switch (on-off AD)</a:t>
            </a:r>
          </a:p>
          <a:p>
            <a:pPr indent="-457200">
              <a:spcBef>
                <a:spcPts val="0"/>
              </a:spcBef>
              <a:spcAft>
                <a:spcPts val="600"/>
              </a:spcAft>
            </a:pPr>
            <a:r>
              <a:rPr lang="en-US" sz="2000" dirty="0"/>
              <a:t>Do not caption the audio descriptions</a:t>
            </a:r>
          </a:p>
          <a:p>
            <a:pPr indent="-457200">
              <a:spcBef>
                <a:spcPts val="0"/>
              </a:spcBef>
              <a:spcAft>
                <a:spcPts val="600"/>
              </a:spcAft>
            </a:pPr>
            <a:r>
              <a:rPr lang="en-US" sz="2000" dirty="0"/>
              <a:t>Do provide an extended transcript, which includes both the spoken word and the audio-description, formatted to indicate which represents the captioning and which represents the visual information.</a:t>
            </a:r>
          </a:p>
          <a:p>
            <a:pPr indent="-457200">
              <a:spcBef>
                <a:spcPts val="0"/>
              </a:spcBef>
              <a:spcAft>
                <a:spcPts val="600"/>
              </a:spcAft>
            </a:pPr>
            <a:r>
              <a:rPr lang="en-US" sz="2000" dirty="0"/>
              <a:t>Determine early if video can be done with just Inclusive Narration, with standard </a:t>
            </a:r>
            <a:r>
              <a:rPr lang="en-US" sz="2000" dirty="0">
                <a:hlinkClick r:id="rId3"/>
              </a:rPr>
              <a:t>Audio Description</a:t>
            </a:r>
            <a:r>
              <a:rPr lang="en-US" sz="2000" dirty="0"/>
              <a:t>, or if it requires </a:t>
            </a:r>
            <a:r>
              <a:rPr lang="en-US" sz="2000" dirty="0">
                <a:hlinkClick r:id="rId4"/>
              </a:rPr>
              <a:t>Extended Audio Description</a:t>
            </a:r>
            <a:endParaRPr lang="en-US" sz="2000" dirty="0"/>
          </a:p>
          <a:p>
            <a:endParaRPr lang="en-US" dirty="0"/>
          </a:p>
        </p:txBody>
      </p:sp>
      <p:sp>
        <p:nvSpPr>
          <p:cNvPr id="5" name="Slide Number Placeholder 4">
            <a:extLst>
              <a:ext uri="{FF2B5EF4-FFF2-40B4-BE49-F238E27FC236}">
                <a16:creationId xmlns:a16="http://schemas.microsoft.com/office/drawing/2014/main" id="{57042807-A481-4ACF-B5B3-B549893416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142983982"/>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1 Presentation Template" id="{EB493D76-6AEE-964C-94BF-E01172C39244}" vid="{B6E669F8-FA00-E240-A7FB-700CBAD5E668}"/>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1 Presentation Template" id="{EB493D76-6AEE-964C-94BF-E01172C39244}" vid="{1C683DA7-01E5-724D-AF43-DA0386D2E43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4225</TotalTime>
  <Words>1590</Words>
  <Application>Microsoft Macintosh PowerPoint</Application>
  <PresentationFormat>Widescreen</PresentationFormat>
  <Paragraphs>204</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Helvetica Neue</vt:lpstr>
      <vt:lpstr>Noto Sans Symbols</vt:lpstr>
      <vt:lpstr>Master Cover Slide</vt:lpstr>
      <vt:lpstr>Content Layout</vt:lpstr>
      <vt:lpstr>Annual Interagency  Accessibility Forum</vt:lpstr>
      <vt:lpstr>Your Colleagues:</vt:lpstr>
      <vt:lpstr>Goals for Today</vt:lpstr>
      <vt:lpstr>Audio Descriptions – Section 501/504 or Section 508</vt:lpstr>
      <vt:lpstr>Talking Points</vt:lpstr>
      <vt:lpstr>Priorities</vt:lpstr>
      <vt:lpstr>Capability Statement</vt:lpstr>
      <vt:lpstr>Measures of Success</vt:lpstr>
      <vt:lpstr>Learning From Our Experiences </vt:lpstr>
      <vt:lpstr>Success Stories – 1</vt:lpstr>
      <vt:lpstr>Success Stories – 2</vt:lpstr>
      <vt:lpstr>Department of Veterans Affairs (VA)</vt:lpstr>
      <vt:lpstr>Joel Snyder, PhD - Audio Description Associates, LLC</vt:lpstr>
      <vt:lpstr>Points of Contact</vt:lpstr>
      <vt:lpstr>Questions and Answers </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Current State Of Audio Description in the US Federal Government - IAAF 2021</dc:title>
  <dc:subject/>
  <dc:creator/>
  <cp:keywords/>
  <dc:description/>
  <cp:lastModifiedBy>Michael Horton</cp:lastModifiedBy>
  <cp:revision>42</cp:revision>
  <dcterms:created xsi:type="dcterms:W3CDTF">2020-09-11T19:28:10Z</dcterms:created>
  <dcterms:modified xsi:type="dcterms:W3CDTF">2021-10-18T18:04:20Z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