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1" r:id="rId5"/>
  </p:sldMasterIdLst>
  <p:notesMasterIdLst>
    <p:notesMasterId r:id="rId35"/>
  </p:notesMasterIdLst>
  <p:sldIdLst>
    <p:sldId id="256" r:id="rId6"/>
    <p:sldId id="319" r:id="rId7"/>
    <p:sldId id="271" r:id="rId8"/>
    <p:sldId id="273" r:id="rId9"/>
    <p:sldId id="272" r:id="rId10"/>
    <p:sldId id="295" r:id="rId11"/>
    <p:sldId id="275" r:id="rId12"/>
    <p:sldId id="320" r:id="rId13"/>
    <p:sldId id="276" r:id="rId14"/>
    <p:sldId id="323" r:id="rId15"/>
    <p:sldId id="280" r:id="rId16"/>
    <p:sldId id="289" r:id="rId17"/>
    <p:sldId id="292" r:id="rId18"/>
    <p:sldId id="294" r:id="rId19"/>
    <p:sldId id="299" r:id="rId20"/>
    <p:sldId id="278" r:id="rId21"/>
    <p:sldId id="297" r:id="rId22"/>
    <p:sldId id="322" r:id="rId23"/>
    <p:sldId id="303" r:id="rId24"/>
    <p:sldId id="307" r:id="rId25"/>
    <p:sldId id="304" r:id="rId26"/>
    <p:sldId id="308" r:id="rId27"/>
    <p:sldId id="305" r:id="rId28"/>
    <p:sldId id="309" r:id="rId29"/>
    <p:sldId id="306" r:id="rId30"/>
    <p:sldId id="310" r:id="rId31"/>
    <p:sldId id="313" r:id="rId32"/>
    <p:sldId id="267" r:id="rId33"/>
    <p:sldId id="314" r:id="rId34"/>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Slide" id="{C6C641A0-BF71-4A6F-9595-E336C3983393}">
          <p14:sldIdLst>
            <p14:sldId id="256"/>
          </p14:sldIdLst>
        </p14:section>
        <p14:section name="Background" id="{C5A95ABD-77C3-4407-8296-9078BECED1E4}">
          <p14:sldIdLst>
            <p14:sldId id="319"/>
            <p14:sldId id="271"/>
            <p14:sldId id="273"/>
            <p14:sldId id="272"/>
            <p14:sldId id="295"/>
            <p14:sldId id="275"/>
          </p14:sldIdLst>
        </p14:section>
        <p14:section name="Maturity Model &amp; Roadmap" id="{04643B63-115B-43EB-B39F-9A0FE9295C57}">
          <p14:sldIdLst>
            <p14:sldId id="320"/>
            <p14:sldId id="276"/>
            <p14:sldId id="323"/>
            <p14:sldId id="280"/>
            <p14:sldId id="289"/>
            <p14:sldId id="292"/>
            <p14:sldId id="294"/>
            <p14:sldId id="299"/>
            <p14:sldId id="278"/>
            <p14:sldId id="297"/>
          </p14:sldIdLst>
        </p14:section>
        <p14:section name="Practical Tips for Research" id="{BA391096-0749-4656-A2BC-AAC11FCE6B0F}">
          <p14:sldIdLst>
            <p14:sldId id="322"/>
            <p14:sldId id="303"/>
            <p14:sldId id="307"/>
            <p14:sldId id="304"/>
            <p14:sldId id="308"/>
            <p14:sldId id="305"/>
            <p14:sldId id="309"/>
            <p14:sldId id="306"/>
            <p14:sldId id="310"/>
            <p14:sldId id="313"/>
            <p14:sldId id="267"/>
            <p14:sldId id="31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iqgGVw2oa+8993I+jqBGvzHq759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na ten Brink" initials="RtB" lastIdx="47" clrIdx="0">
    <p:extLst>
      <p:ext uri="{19B8F6BF-5375-455C-9EA6-DF929625EA0E}">
        <p15:presenceInfo xmlns:p15="http://schemas.microsoft.com/office/powerpoint/2012/main" userId="S::RTENBRINK@MITRE.ORG::4e8657ea-efe2-42cd-acd7-7b6b6c5f484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97"/>
    <a:srgbClr val="E7FFF2"/>
    <a:srgbClr val="2AD879"/>
    <a:srgbClr val="009A46"/>
    <a:srgbClr val="00642D"/>
    <a:srgbClr val="53FFA1"/>
    <a:srgbClr val="D1FF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AF02CD-A8BE-4019-B86E-D3646EA59251}" v="872" dt="2021-10-07T05:32:15.256"/>
    <p1510:client id="{3E7DDA5E-E871-4A37-A0FF-090826D7CEA5}" v="3" dt="2021-10-07T05:47:39.880"/>
    <p1510:client id="{CB349148-CDD3-47DF-BEF2-931ED11AEFB9}" v="31" dt="2021-10-07T05:41:04.0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21" autoAdjust="0"/>
    <p:restoredTop sz="68074" autoAdjust="0"/>
  </p:normalViewPr>
  <p:slideViewPr>
    <p:cSldViewPr snapToGrid="0">
      <p:cViewPr>
        <p:scale>
          <a:sx n="45" d="100"/>
          <a:sy n="45" d="100"/>
        </p:scale>
        <p:origin x="876" y="48"/>
      </p:cViewPr>
      <p:guideLst>
        <p:guide orient="horz" pos="2160"/>
        <p:guide pos="3840"/>
      </p:guideLst>
    </p:cSldViewPr>
  </p:slideViewPr>
  <p:outlineViewPr>
    <p:cViewPr>
      <p:scale>
        <a:sx n="33" d="100"/>
        <a:sy n="33" d="100"/>
      </p:scale>
      <p:origin x="0" y="-3028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4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3970338" y="2"/>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3pPr>
            <a:lvl4pPr marL="1828800" marR="0" lvl="3"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4pPr>
            <a:lvl5pPr marL="2286000" marR="0" lvl="4"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p1:notes"/>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85" name="Google Shape;85;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1</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9435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98315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51716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46911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95029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47756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600"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64734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600"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40811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aren’t comprehensive, but these are useful lessons we’ve learned from our own and others’ experiences.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16866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Tips slide 1/8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48367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57913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Tips slide 2/8 </a:t>
            </a:r>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80103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Tips slide 3/8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01873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r>
              <a:rPr lang="en-US" dirty="0"/>
              <a:t>Tips slide 4/8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75526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r>
              <a:rPr lang="en-US" dirty="0"/>
              <a:t>Tips slide 5/8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81992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r>
              <a:rPr lang="en-US" dirty="0"/>
              <a:t>Tips slide 6/8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03632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r>
              <a:rPr lang="en-US" dirty="0"/>
              <a:t>Tips slide 7/8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998024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r>
              <a:rPr lang="en-US" dirty="0"/>
              <a:t>Tips slide 8/8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53222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40960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508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31012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77059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8876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Icon attribution: Monitoring by Juicy Fish from the Noun Project. Solution by Juicy Fish from the Noun Project. Action plan by Juicy Fish from the Noun Project.</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21490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endParaRPr lang="en-US" sz="1600" b="0" i="0" u="none" strike="noStrike" cap="none" dirty="0">
              <a:solidFill>
                <a:schemeClr val="dk1"/>
              </a:solidFill>
              <a:latin typeface="Arial"/>
              <a:cs typeface="Arial"/>
              <a:sym typeface="Arial"/>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43892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769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872987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6" name="Google Shape;16;p4"/>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4"/>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8" name="Google Shape;18;p4"/>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9" name="Google Shape;19;p4" descr="GSA Starmark logo"/>
          <p:cNvPicPr preferRelativeResize="0"/>
          <p:nvPr userDrawn="1"/>
        </p:nvPicPr>
        <p:blipFill rotWithShape="1">
          <a:blip r:embed="rId2">
            <a:alphaModFix/>
          </a:blip>
          <a:srcRect/>
          <a:stretch/>
        </p:blipFill>
        <p:spPr>
          <a:xfrm>
            <a:off x="6373042" y="3098800"/>
            <a:ext cx="939800" cy="939800"/>
          </a:xfrm>
          <a:prstGeom prst="rect">
            <a:avLst/>
          </a:prstGeom>
          <a:noFill/>
          <a:ln>
            <a:noFill/>
          </a:ln>
        </p:spPr>
      </p:pic>
      <p:pic>
        <p:nvPicPr>
          <p:cNvPr id="20" name="Google Shape;20;p4" descr="Seal of the CIO Council"/>
          <p:cNvPicPr preferRelativeResize="0"/>
          <p:nvPr/>
        </p:nvPicPr>
        <p:blipFill rotWithShape="1">
          <a:blip r:embed="rId3">
            <a:alphaModFix/>
          </a:blip>
          <a:srcRect/>
          <a:stretch/>
        </p:blipFill>
        <p:spPr>
          <a:xfrm>
            <a:off x="10602790" y="3059817"/>
            <a:ext cx="979610" cy="978070"/>
          </a:xfrm>
          <a:prstGeom prst="rect">
            <a:avLst/>
          </a:prstGeom>
          <a:noFill/>
          <a:ln>
            <a:noFill/>
          </a:ln>
        </p:spPr>
      </p:pic>
      <p:sp>
        <p:nvSpPr>
          <p:cNvPr id="21" name="Google Shape;21;p4"/>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 name="Google Shape;22;p4"/>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9" name="Picture 8">
            <a:extLst>
              <a:ext uri="{FF2B5EF4-FFF2-40B4-BE49-F238E27FC236}">
                <a16:creationId xmlns:a16="http://schemas.microsoft.com/office/drawing/2014/main" id="{B72D7D78-FB86-634D-B31E-D401BDEC35FD}"/>
              </a:ext>
            </a:extLst>
          </p:cNvPr>
          <p:cNvPicPr>
            <a:picLocks noChangeAspect="1"/>
          </p:cNvPicPr>
          <p:nvPr userDrawn="1"/>
        </p:nvPicPr>
        <p:blipFill>
          <a:blip r:embed="rId4"/>
          <a:stretch>
            <a:fillRect/>
          </a:stretch>
        </p:blipFill>
        <p:spPr>
          <a:xfrm>
            <a:off x="7432443" y="3124551"/>
            <a:ext cx="906146" cy="913697"/>
          </a:xfrm>
          <a:prstGeom prst="rect">
            <a:avLst/>
          </a:prstGeom>
        </p:spPr>
      </p:pic>
      <p:pic>
        <p:nvPicPr>
          <p:cNvPr id="11" name="Picture 10">
            <a:extLst>
              <a:ext uri="{FF2B5EF4-FFF2-40B4-BE49-F238E27FC236}">
                <a16:creationId xmlns:a16="http://schemas.microsoft.com/office/drawing/2014/main" id="{2259BBE3-AF25-4445-B61D-803E3AD6E12D}"/>
              </a:ext>
            </a:extLst>
          </p:cNvPr>
          <p:cNvPicPr>
            <a:picLocks noChangeAspect="1"/>
          </p:cNvPicPr>
          <p:nvPr userDrawn="1"/>
        </p:nvPicPr>
        <p:blipFill>
          <a:blip r:embed="rId5"/>
          <a:stretch>
            <a:fillRect/>
          </a:stretch>
        </p:blipFill>
        <p:spPr>
          <a:xfrm>
            <a:off x="8458190" y="3133905"/>
            <a:ext cx="999251" cy="915980"/>
          </a:xfrm>
          <a:prstGeom prst="rect">
            <a:avLst/>
          </a:prstGeom>
        </p:spPr>
      </p:pic>
      <p:pic>
        <p:nvPicPr>
          <p:cNvPr id="13" name="Picture 12">
            <a:extLst>
              <a:ext uri="{FF2B5EF4-FFF2-40B4-BE49-F238E27FC236}">
                <a16:creationId xmlns:a16="http://schemas.microsoft.com/office/drawing/2014/main" id="{A4497C38-6E33-8540-9E0C-008F2B60D395}"/>
              </a:ext>
            </a:extLst>
          </p:cNvPr>
          <p:cNvPicPr>
            <a:picLocks noChangeAspect="1"/>
          </p:cNvPicPr>
          <p:nvPr userDrawn="1"/>
        </p:nvPicPr>
        <p:blipFill>
          <a:blip r:embed="rId6"/>
          <a:stretch>
            <a:fillRect/>
          </a:stretch>
        </p:blipFill>
        <p:spPr>
          <a:xfrm>
            <a:off x="9571328" y="3132310"/>
            <a:ext cx="917575" cy="91757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457200" y="1371600"/>
            <a:ext cx="112776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dirty="0"/>
          </a:p>
        </p:txBody>
      </p:sp>
      <p:sp>
        <p:nvSpPr>
          <p:cNvPr id="38" name="Google Shape;38;p6"/>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6" name="Footer">
            <a:extLst>
              <a:ext uri="{FF2B5EF4-FFF2-40B4-BE49-F238E27FC236}">
                <a16:creationId xmlns:a16="http://schemas.microsoft.com/office/drawing/2014/main" id="{383F838E-7F70-4442-B7DF-FCABFFB30806}"/>
              </a:ext>
            </a:extLst>
          </p:cNvPr>
          <p:cNvSpPr txBox="1">
            <a:spLocks noGrp="1"/>
          </p:cNvSpPr>
          <p:nvPr>
            <p:ph type="body" idx="13"/>
          </p:nvPr>
        </p:nvSpPr>
        <p:spPr>
          <a:xfrm>
            <a:off x="457200" y="6299658"/>
            <a:ext cx="11277600" cy="481874"/>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reserve="1">
  <p:cSld name="1_Title and Conten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457200" y="1371600"/>
            <a:ext cx="112776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38" name="Google Shape;38;p6"/>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38318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3 Content Columns">
  <p:cSld name="Title and 3 Content Columns">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10"/>
          <p:cNvSpPr txBox="1">
            <a:spLocks noGrp="1"/>
          </p:cNvSpPr>
          <p:nvPr>
            <p:ph type="body" idx="1"/>
          </p:nvPr>
        </p:nvSpPr>
        <p:spPr>
          <a:xfrm>
            <a:off x="457200" y="1371600"/>
            <a:ext cx="347472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dirty="0"/>
          </a:p>
        </p:txBody>
      </p:sp>
      <p:sp>
        <p:nvSpPr>
          <p:cNvPr id="54" name="Google Shape;54;p10"/>
          <p:cNvSpPr txBox="1">
            <a:spLocks noGrp="1"/>
          </p:cNvSpPr>
          <p:nvPr>
            <p:ph type="body" idx="2"/>
          </p:nvPr>
        </p:nvSpPr>
        <p:spPr>
          <a:xfrm>
            <a:off x="435864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5" name="Google Shape;55;p10"/>
          <p:cNvSpPr txBox="1">
            <a:spLocks noGrp="1"/>
          </p:cNvSpPr>
          <p:nvPr>
            <p:ph type="body" idx="3"/>
          </p:nvPr>
        </p:nvSpPr>
        <p:spPr>
          <a:xfrm>
            <a:off x="822960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6" name="Google Shape;56;p10"/>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3 Content Columns + Headings">
  <p:cSld name="Title and 3 Content Columns + Headings">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9" name="Google Shape;59;p11"/>
          <p:cNvSpPr txBox="1">
            <a:spLocks noGrp="1"/>
          </p:cNvSpPr>
          <p:nvPr>
            <p:ph type="body" idx="1"/>
          </p:nvPr>
        </p:nvSpPr>
        <p:spPr>
          <a:xfrm>
            <a:off x="4572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0" name="Google Shape;60;p11"/>
          <p:cNvSpPr txBox="1">
            <a:spLocks noGrp="1"/>
          </p:cNvSpPr>
          <p:nvPr>
            <p:ph type="body" idx="2"/>
          </p:nvPr>
        </p:nvSpPr>
        <p:spPr>
          <a:xfrm>
            <a:off x="4572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1" name="Google Shape;61;p11"/>
          <p:cNvSpPr txBox="1">
            <a:spLocks noGrp="1"/>
          </p:cNvSpPr>
          <p:nvPr>
            <p:ph type="body" idx="3"/>
          </p:nvPr>
        </p:nvSpPr>
        <p:spPr>
          <a:xfrm>
            <a:off x="4358640" y="1374808"/>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2" name="Google Shape;62;p11"/>
          <p:cNvSpPr txBox="1">
            <a:spLocks noGrp="1"/>
          </p:cNvSpPr>
          <p:nvPr>
            <p:ph type="body" idx="4"/>
          </p:nvPr>
        </p:nvSpPr>
        <p:spPr>
          <a:xfrm>
            <a:off x="435864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3" name="Google Shape;63;p11"/>
          <p:cNvSpPr txBox="1">
            <a:spLocks noGrp="1"/>
          </p:cNvSpPr>
          <p:nvPr>
            <p:ph type="body" idx="5"/>
          </p:nvPr>
        </p:nvSpPr>
        <p:spPr>
          <a:xfrm>
            <a:off x="82296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4" name="Google Shape;64;p11"/>
          <p:cNvSpPr txBox="1">
            <a:spLocks noGrp="1"/>
          </p:cNvSpPr>
          <p:nvPr>
            <p:ph type="body" idx="6"/>
          </p:nvPr>
        </p:nvSpPr>
        <p:spPr>
          <a:xfrm>
            <a:off x="82296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5" name="Google Shape;65;p11"/>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0" y="4572000"/>
            <a:ext cx="12192000" cy="21332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1" name="Google Shape;11;p3"/>
          <p:cNvSpPr txBox="1"/>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4500"/>
              <a:buFont typeface="Helvetica Neue"/>
              <a:buNone/>
            </a:pPr>
            <a:r>
              <a:rPr lang="en-US" sz="4500" b="1" i="0" u="none" strike="noStrike" cap="none" dirty="0">
                <a:solidFill>
                  <a:schemeClr val="lt1"/>
                </a:solidFill>
                <a:latin typeface="Helvetica Neue"/>
                <a:ea typeface="Helvetica Neue"/>
                <a:cs typeface="Helvetica Neue"/>
                <a:sym typeface="Helvetica Neue"/>
              </a:rPr>
              <a:t>Click to edit Master title style</a:t>
            </a:r>
            <a:endParaRPr sz="4500" b="1" i="0" u="none" strike="noStrike" cap="none" dirty="0">
              <a:solidFill>
                <a:schemeClr val="lt1"/>
              </a:solidFill>
              <a:latin typeface="Helvetica Neue"/>
              <a:ea typeface="Helvetica Neue"/>
              <a:cs typeface="Helvetica Neue"/>
              <a:sym typeface="Helvetica Neue"/>
            </a:endParaRPr>
          </a:p>
        </p:txBody>
      </p:sp>
      <p:sp>
        <p:nvSpPr>
          <p:cNvPr id="12" name="Google Shape;12;p3"/>
          <p:cNvSpPr txBox="1"/>
          <p:nvPr/>
        </p:nvSpPr>
        <p:spPr>
          <a:xfrm>
            <a:off x="838200" y="1752600"/>
            <a:ext cx="10515600" cy="106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1" u="none" strike="noStrike" cap="none" dirty="0">
                <a:solidFill>
                  <a:schemeClr val="lt1"/>
                </a:solidFill>
                <a:latin typeface="Helvetica Neue"/>
                <a:ea typeface="Helvetica Neue"/>
                <a:cs typeface="Helvetica Neue"/>
                <a:sym typeface="Helvetica Neue"/>
              </a:rPr>
              <a:t>Click to edit Subtitle</a:t>
            </a:r>
            <a:endParaRPr sz="3000" b="1" i="1" u="none" strike="noStrike" cap="none" dirty="0">
              <a:solidFill>
                <a:schemeClr val="lt1"/>
              </a:solidFill>
              <a:latin typeface="Helvetica Neue"/>
              <a:ea typeface="Helvetica Neue"/>
              <a:cs typeface="Helvetica Neue"/>
              <a:sym typeface="Helvetica Neue"/>
            </a:endParaRPr>
          </a:p>
        </p:txBody>
      </p:sp>
      <p:pic>
        <p:nvPicPr>
          <p:cNvPr id="13" name="Google Shape;13;p3"/>
          <p:cNvPicPr preferRelativeResize="0"/>
          <p:nvPr/>
        </p:nvPicPr>
        <p:blipFill rotWithShape="1">
          <a:blip r:embed="rId3">
            <a:alphaModFix/>
          </a:blip>
          <a:srcRect/>
          <a:stretch/>
        </p:blipFill>
        <p:spPr>
          <a:xfrm>
            <a:off x="0" y="0"/>
            <a:ext cx="12192000" cy="45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29"/>
        <p:cNvGrpSpPr/>
        <p:nvPr/>
      </p:nvGrpSpPr>
      <p:grpSpPr>
        <a:xfrm>
          <a:off x="0" y="0"/>
          <a:ext cx="0" cy="0"/>
          <a:chOff x="0" y="0"/>
          <a:chExt cx="0" cy="0"/>
        </a:xfrm>
      </p:grpSpPr>
      <p:pic>
        <p:nvPicPr>
          <p:cNvPr id="30" name="Google Shape;30;p5"/>
          <p:cNvPicPr preferRelativeResize="0"/>
          <p:nvPr/>
        </p:nvPicPr>
        <p:blipFill rotWithShape="1">
          <a:blip r:embed="rId6">
            <a:alphaModFix/>
          </a:blip>
          <a:srcRect/>
          <a:stretch/>
        </p:blipFill>
        <p:spPr>
          <a:xfrm>
            <a:off x="0" y="0"/>
            <a:ext cx="12188952" cy="1067645"/>
          </a:xfrm>
          <a:prstGeom prst="rect">
            <a:avLst/>
          </a:prstGeom>
          <a:noFill/>
          <a:ln>
            <a:noFill/>
          </a:ln>
        </p:spPr>
      </p:pic>
      <p:sp>
        <p:nvSpPr>
          <p:cNvPr id="31" name="Google Shape;31;p5"/>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SzPts val="1400"/>
              <a:buNone/>
              <a:defRPr sz="3000" b="1" i="0" u="none" strike="noStrike" cap="none">
                <a:solidFill>
                  <a:schemeClr val="lt1"/>
                </a:solidFill>
                <a:latin typeface="Arial"/>
                <a:ea typeface="Arial"/>
                <a:cs typeface="Arial"/>
                <a:sym typeface="Arial"/>
              </a:defRPr>
            </a:lvl1pPr>
            <a:lvl2pPr marR="0" lvl="1"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9pPr>
          </a:lstStyle>
          <a:p>
            <a:endParaRPr/>
          </a:p>
        </p:txBody>
      </p:sp>
      <p:cxnSp>
        <p:nvCxnSpPr>
          <p:cNvPr id="32" name="Google Shape;32;p5" descr="graphic line"/>
          <p:cNvCxnSpPr/>
          <p:nvPr/>
        </p:nvCxnSpPr>
        <p:spPr>
          <a:xfrm>
            <a:off x="460248" y="6400800"/>
            <a:ext cx="11274552" cy="0"/>
          </a:xfrm>
          <a:prstGeom prst="straightConnector1">
            <a:avLst/>
          </a:prstGeom>
          <a:noFill/>
          <a:ln w="9525" cap="flat" cmpd="sng">
            <a:solidFill>
              <a:schemeClr val="lt2"/>
            </a:solidFill>
            <a:prstDash val="solid"/>
            <a:round/>
            <a:headEnd type="none" w="med" len="med"/>
            <a:tailEnd type="none" w="med" len="med"/>
          </a:ln>
        </p:spPr>
      </p:cxnSp>
      <p:sp>
        <p:nvSpPr>
          <p:cNvPr id="33" name="Google Shape;33;p5"/>
          <p:cNvSpPr/>
          <p:nvPr/>
        </p:nvSpPr>
        <p:spPr>
          <a:xfrm>
            <a:off x="457200" y="6492240"/>
            <a:ext cx="10287000" cy="182880"/>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800" b="0" i="0" u="none" strike="noStrike" cap="none" dirty="0">
                <a:solidFill>
                  <a:srgbClr val="006197"/>
                </a:solidFill>
                <a:latin typeface="Arial"/>
                <a:ea typeface="Arial"/>
                <a:cs typeface="Arial"/>
                <a:sym typeface="Arial"/>
              </a:rPr>
              <a:t>IAAF 2021  /  General Services Administration  / Department of Health and Human Services / Department of Labor / Merit Service Protection Board / Sponsored by the Federal CIO Council </a:t>
            </a:r>
            <a:endParaRPr sz="800" b="0" i="0" u="none" strike="noStrike" cap="none" dirty="0">
              <a:solidFill>
                <a:srgbClr val="006197"/>
              </a:solidFill>
              <a:latin typeface="Arial"/>
              <a:ea typeface="Arial"/>
              <a:cs typeface="Arial"/>
              <a:sym typeface="Arial"/>
            </a:endParaRPr>
          </a:p>
        </p:txBody>
      </p:sp>
      <p:sp>
        <p:nvSpPr>
          <p:cNvPr id="34" name="Google Shape;34;p5"/>
          <p:cNvSpPr txBox="1">
            <a:spLocks noGrp="1"/>
          </p:cNvSpPr>
          <p:nvPr>
            <p:ph type="sldNum" idx="12"/>
          </p:nvPr>
        </p:nvSpPr>
        <p:spPr>
          <a:xfrm>
            <a:off x="11201401" y="6492240"/>
            <a:ext cx="533400" cy="18288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52" r:id="rId1"/>
    <p:sldLayoutId id="2147483659" r:id="rId2"/>
    <p:sldLayoutId id="2147483655" r:id="rId3"/>
    <p:sldLayoutId id="2147483656"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ncdj.org/style-guid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nngroup.com/videos/inclusive-design-welcome-ma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hyperlink" Target="https://www.levelaccess.com/the-digital-accessibility-maturity-model-introduction-to-dam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deque.com/blog/not-a-checklist-building-accessibility-compliance-into-your-business-processes/"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mailto:rtenbrink@mitre.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hyperlink" Target="https://articles.uie.com/better_accessibility_needs_user_research/"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Title"/>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400"/>
              <a:buFont typeface="Arial"/>
              <a:buNone/>
            </a:pPr>
            <a:r>
              <a:rPr lang="en-US" dirty="0"/>
              <a:t>Annual Interagency </a:t>
            </a:r>
            <a:br>
              <a:rPr lang="en-US" dirty="0"/>
            </a:br>
            <a:r>
              <a:rPr lang="en-US" dirty="0"/>
              <a:t>Accessibility Forum</a:t>
            </a:r>
            <a:endParaRPr dirty="0"/>
          </a:p>
        </p:txBody>
      </p:sp>
      <p:sp>
        <p:nvSpPr>
          <p:cNvPr id="88" name="Subtitle 1"/>
          <p:cNvSpPr txBox="1">
            <a:spLocks noGrp="1"/>
          </p:cNvSpPr>
          <p:nvPr>
            <p:ph type="body" idx="1"/>
          </p:nvPr>
        </p:nvSpPr>
        <p:spPr>
          <a:xfrm>
            <a:off x="533399" y="1891357"/>
            <a:ext cx="11174691" cy="1066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None/>
            </a:pPr>
            <a:r>
              <a:rPr lang="en-US" sz="2800" dirty="0"/>
              <a:t>Accessibility: A Foundation for Inclusion, Diversity, and Equity</a:t>
            </a:r>
            <a:endParaRPr sz="2800" dirty="0"/>
          </a:p>
        </p:txBody>
      </p:sp>
      <p:sp>
        <p:nvSpPr>
          <p:cNvPr id="89" name="Subtitle 2"/>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200"/>
              <a:buNone/>
            </a:pPr>
            <a:r>
              <a:rPr lang="en-US" dirty="0"/>
              <a:t>October 12-14, 2021</a:t>
            </a:r>
            <a:endParaRPr dirty="0"/>
          </a:p>
        </p:txBody>
      </p:sp>
      <p:sp>
        <p:nvSpPr>
          <p:cNvPr id="91" name="Subtitle 3"/>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6197"/>
              </a:buClr>
              <a:buSzPts val="4400"/>
              <a:buNone/>
            </a:pPr>
            <a:r>
              <a:rPr lang="en-US" sz="2800" dirty="0"/>
              <a:t>Inclusive Design Demands Inclusive User Research​: </a:t>
            </a:r>
            <a:br>
              <a:rPr lang="en-US" sz="2800" dirty="0"/>
            </a:br>
            <a:r>
              <a:rPr lang="en-US" sz="2800" dirty="0"/>
              <a:t>How to develop equitable research and testing opportunities​</a:t>
            </a:r>
            <a:endParaRPr sz="2800" dirty="0"/>
          </a:p>
        </p:txBody>
      </p:sp>
      <p:sp>
        <p:nvSpPr>
          <p:cNvPr id="90" name="Subtitle 4"/>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6197"/>
              </a:buClr>
              <a:buSzPts val="2400"/>
              <a:buNone/>
            </a:pPr>
            <a:r>
              <a:rPr lang="en-US" dirty="0"/>
              <a:t>Alcora Walden, IRS Online Services; Ronna ten Brink, MITRE Corporation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a:extLst>
              <a:ext uri="{FF2B5EF4-FFF2-40B4-BE49-F238E27FC236}">
                <a16:creationId xmlns:a16="http://schemas.microsoft.com/office/drawing/2014/main" id="{E9D07A90-8911-427A-A57B-7177A792D809}"/>
              </a:ext>
            </a:extLst>
          </p:cNvPr>
          <p:cNvSpPr>
            <a:spLocks noGrp="1"/>
          </p:cNvSpPr>
          <p:nvPr>
            <p:ph type="title"/>
          </p:nvPr>
        </p:nvSpPr>
        <p:spPr/>
        <p:txBody>
          <a:bodyPr/>
          <a:lstStyle/>
          <a:p>
            <a:r>
              <a:rPr lang="en-US" dirty="0"/>
              <a:t>Inclusive Research Capability Maturity Levels</a:t>
            </a:r>
          </a:p>
        </p:txBody>
      </p:sp>
      <p:pic>
        <p:nvPicPr>
          <p:cNvPr id="6" name="Pyramid Picture" descr="Illustration of a pyramid divided into five horizontal sections, positioned next to the textboxes describing the model's five levels. The level textboxes are positioned from the first at the bottom of the pyramid, to the last at the top of the pyramid. ">
            <a:extLst>
              <a:ext uri="{FF2B5EF4-FFF2-40B4-BE49-F238E27FC236}">
                <a16:creationId xmlns:a16="http://schemas.microsoft.com/office/drawing/2014/main" id="{12C693C9-7BD2-43B2-A23E-90BB977B0F2D}"/>
              </a:ext>
            </a:extLst>
          </p:cNvPr>
          <p:cNvPicPr>
            <a:picLocks noChangeAspect="1"/>
          </p:cNvPicPr>
          <p:nvPr/>
        </p:nvPicPr>
        <p:blipFill>
          <a:blip r:embed="rId3"/>
          <a:stretch>
            <a:fillRect/>
          </a:stretch>
        </p:blipFill>
        <p:spPr>
          <a:xfrm>
            <a:off x="1619250" y="1626990"/>
            <a:ext cx="5204637" cy="4017448"/>
          </a:xfrm>
          <a:prstGeom prst="rect">
            <a:avLst/>
          </a:prstGeom>
        </p:spPr>
      </p:pic>
      <p:sp>
        <p:nvSpPr>
          <p:cNvPr id="2" name="Text 1">
            <a:extLst>
              <a:ext uri="{FF2B5EF4-FFF2-40B4-BE49-F238E27FC236}">
                <a16:creationId xmlns:a16="http://schemas.microsoft.com/office/drawing/2014/main" id="{E9473140-950D-47A9-9B76-BEE25FD3E30C}"/>
              </a:ext>
            </a:extLst>
          </p:cNvPr>
          <p:cNvSpPr>
            <a:spLocks noGrp="1"/>
          </p:cNvSpPr>
          <p:nvPr>
            <p:ph type="body" idx="1"/>
          </p:nvPr>
        </p:nvSpPr>
        <p:spPr>
          <a:xfrm>
            <a:off x="6102664" y="4969156"/>
            <a:ext cx="3474720" cy="480091"/>
          </a:xfrm>
        </p:spPr>
        <p:txBody>
          <a:bodyPr>
            <a:spAutoFit/>
          </a:bodyPr>
          <a:lstStyle/>
          <a:p>
            <a:pPr marL="0" indent="0">
              <a:spcBef>
                <a:spcPts val="0"/>
              </a:spcBef>
            </a:pPr>
            <a:r>
              <a:rPr lang="en-US" dirty="0">
                <a:solidFill>
                  <a:srgbClr val="006197"/>
                </a:solidFill>
              </a:rPr>
              <a:t>Level 1: </a:t>
            </a:r>
            <a:r>
              <a:rPr lang="en-US" b="1" dirty="0">
                <a:solidFill>
                  <a:schemeClr val="bg2"/>
                </a:solidFill>
              </a:rPr>
              <a:t>Initial</a:t>
            </a:r>
          </a:p>
        </p:txBody>
      </p:sp>
      <p:sp>
        <p:nvSpPr>
          <p:cNvPr id="4" name="Slide Number">
            <a:extLst>
              <a:ext uri="{FF2B5EF4-FFF2-40B4-BE49-F238E27FC236}">
                <a16:creationId xmlns:a16="http://schemas.microsoft.com/office/drawing/2014/main" id="{318C5292-AE26-4908-A107-F5D4DB41A8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Tree>
    <p:extLst>
      <p:ext uri="{BB962C8B-B14F-4D97-AF65-F5344CB8AC3E}">
        <p14:creationId xmlns:p14="http://schemas.microsoft.com/office/powerpoint/2010/main" val="304640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3C61D365-9561-41B5-847A-69A614F86672}"/>
              </a:ext>
            </a:extLst>
          </p:cNvPr>
          <p:cNvSpPr>
            <a:spLocks noGrp="1"/>
          </p:cNvSpPr>
          <p:nvPr>
            <p:ph type="title"/>
          </p:nvPr>
        </p:nvSpPr>
        <p:spPr/>
        <p:txBody>
          <a:bodyPr/>
          <a:lstStyle/>
          <a:p>
            <a:r>
              <a:rPr lang="en-US" dirty="0"/>
              <a:t>A Roadmap to Climb the Maturity Model</a:t>
            </a:r>
          </a:p>
        </p:txBody>
      </p:sp>
      <p:sp>
        <p:nvSpPr>
          <p:cNvPr id="3" name="Content">
            <a:extLst>
              <a:ext uri="{FF2B5EF4-FFF2-40B4-BE49-F238E27FC236}">
                <a16:creationId xmlns:a16="http://schemas.microsoft.com/office/drawing/2014/main" id="{2408388D-8188-49DF-89C4-8F9917656D06}"/>
              </a:ext>
            </a:extLst>
          </p:cNvPr>
          <p:cNvSpPr>
            <a:spLocks noGrp="1"/>
          </p:cNvSpPr>
          <p:nvPr>
            <p:ph type="body" idx="1"/>
          </p:nvPr>
        </p:nvSpPr>
        <p:spPr/>
        <p:txBody>
          <a:bodyPr/>
          <a:lstStyle/>
          <a:p>
            <a:pPr marL="50800" indent="0">
              <a:buNone/>
            </a:pPr>
            <a:r>
              <a:rPr lang="en-US" dirty="0"/>
              <a:t>An associated </a:t>
            </a:r>
            <a:r>
              <a:rPr lang="en-US" b="1" dirty="0"/>
              <a:t>roadmap </a:t>
            </a:r>
            <a:r>
              <a:rPr lang="en-US" dirty="0"/>
              <a:t>will lay the path for how we’ll grow our capabilities, and help to: </a:t>
            </a:r>
          </a:p>
          <a:p>
            <a:r>
              <a:rPr lang="en-US" sz="2600" dirty="0"/>
              <a:t>Define the timeline</a:t>
            </a:r>
          </a:p>
          <a:p>
            <a:r>
              <a:rPr lang="en-US" sz="2600" dirty="0"/>
              <a:t>Determine scope and progress metrics</a:t>
            </a:r>
          </a:p>
          <a:p>
            <a:r>
              <a:rPr lang="en-US" sz="2600" dirty="0"/>
              <a:t>Articulate tasks-to-be-done and milestones along the timeline</a:t>
            </a:r>
          </a:p>
          <a:p>
            <a:r>
              <a:rPr lang="en-US" sz="2600" dirty="0"/>
              <a:t>Identify dependencies, risk factors, and what resources will be needed</a:t>
            </a:r>
          </a:p>
          <a:p>
            <a:r>
              <a:rPr lang="en-US" sz="2600" dirty="0"/>
              <a:t>Strategize for handling risk and ensuring the right resources are available</a:t>
            </a:r>
          </a:p>
          <a:p>
            <a:pPr marL="50800" indent="0">
              <a:buNone/>
            </a:pPr>
            <a:endParaRPr lang="en-US" sz="1100" dirty="0"/>
          </a:p>
          <a:p>
            <a:pPr marL="50800" indent="0">
              <a:buNone/>
            </a:pPr>
            <a:r>
              <a:rPr lang="en-US" dirty="0"/>
              <a:t>We’re currently scoping for </a:t>
            </a:r>
            <a:r>
              <a:rPr lang="en-US" b="1" dirty="0"/>
              <a:t>5 years</a:t>
            </a:r>
            <a:r>
              <a:rPr lang="en-US" dirty="0"/>
              <a:t>.</a:t>
            </a:r>
          </a:p>
        </p:txBody>
      </p:sp>
      <p:sp>
        <p:nvSpPr>
          <p:cNvPr id="4" name="Slide Number">
            <a:extLst>
              <a:ext uri="{FF2B5EF4-FFF2-40B4-BE49-F238E27FC236}">
                <a16:creationId xmlns:a16="http://schemas.microsoft.com/office/drawing/2014/main" id="{318C5292-AE26-4908-A107-F5D4DB41A8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Tree>
    <p:extLst>
      <p:ext uri="{BB962C8B-B14F-4D97-AF65-F5344CB8AC3E}">
        <p14:creationId xmlns:p14="http://schemas.microsoft.com/office/powerpoint/2010/main" val="3527080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4BB2EB08-1C89-4FC6-ABB1-41F5B3D89DD3}"/>
              </a:ext>
            </a:extLst>
          </p:cNvPr>
          <p:cNvSpPr>
            <a:spLocks noGrp="1"/>
          </p:cNvSpPr>
          <p:nvPr>
            <p:ph type="title"/>
          </p:nvPr>
        </p:nvSpPr>
        <p:spPr/>
        <p:txBody>
          <a:bodyPr/>
          <a:lstStyle/>
          <a:p>
            <a:r>
              <a:rPr lang="en-US" dirty="0"/>
              <a:t>Roadmap Subsets</a:t>
            </a:r>
          </a:p>
        </p:txBody>
      </p:sp>
      <p:sp>
        <p:nvSpPr>
          <p:cNvPr id="9" name="Content">
            <a:extLst>
              <a:ext uri="{FF2B5EF4-FFF2-40B4-BE49-F238E27FC236}">
                <a16:creationId xmlns:a16="http://schemas.microsoft.com/office/drawing/2014/main" id="{606BAFFC-554E-458D-ABB8-C248637742B6}"/>
              </a:ext>
            </a:extLst>
          </p:cNvPr>
          <p:cNvSpPr>
            <a:spLocks noGrp="1"/>
          </p:cNvSpPr>
          <p:nvPr>
            <p:ph type="body" idx="1"/>
          </p:nvPr>
        </p:nvSpPr>
        <p:spPr>
          <a:xfrm>
            <a:off x="457199" y="1371600"/>
            <a:ext cx="5638797" cy="4937760"/>
          </a:xfrm>
        </p:spPr>
        <p:txBody>
          <a:bodyPr/>
          <a:lstStyle/>
          <a:p>
            <a:pPr>
              <a:lnSpc>
                <a:spcPct val="150000"/>
              </a:lnSpc>
            </a:pPr>
            <a:r>
              <a:rPr lang="en-US" b="1" dirty="0"/>
              <a:t>Operationalized research</a:t>
            </a:r>
          </a:p>
          <a:p>
            <a:pPr>
              <a:lnSpc>
                <a:spcPct val="150000"/>
              </a:lnSpc>
            </a:pPr>
            <a:r>
              <a:rPr lang="en-US" b="1" dirty="0"/>
              <a:t>Contractors &amp; procurement</a:t>
            </a:r>
          </a:p>
          <a:p>
            <a:pPr>
              <a:lnSpc>
                <a:spcPct val="150000"/>
              </a:lnSpc>
            </a:pPr>
            <a:r>
              <a:rPr lang="en-US" b="1" dirty="0"/>
              <a:t>Workforce</a:t>
            </a:r>
          </a:p>
          <a:p>
            <a:pPr>
              <a:lnSpc>
                <a:spcPct val="150000"/>
              </a:lnSpc>
            </a:pPr>
            <a:r>
              <a:rPr lang="en-US" sz="2800" b="1" dirty="0"/>
              <a:t>Sustainability</a:t>
            </a:r>
          </a:p>
          <a:p>
            <a:pPr>
              <a:lnSpc>
                <a:spcPct val="150000"/>
              </a:lnSpc>
            </a:pPr>
            <a:r>
              <a:rPr lang="en-US" sz="2800" b="1" dirty="0"/>
              <a:t>Established community</a:t>
            </a:r>
          </a:p>
          <a:p>
            <a:pPr>
              <a:lnSpc>
                <a:spcPct val="150000"/>
              </a:lnSpc>
            </a:pPr>
            <a:r>
              <a:rPr lang="en-US" sz="2800" b="1" dirty="0"/>
              <a:t>Overview</a:t>
            </a:r>
            <a:r>
              <a:rPr lang="en-US" b="1" dirty="0"/>
              <a:t> </a:t>
            </a:r>
            <a:endParaRPr lang="en-US" sz="2800" b="1" dirty="0"/>
          </a:p>
        </p:txBody>
      </p:sp>
      <p:pic>
        <p:nvPicPr>
          <p:cNvPr id="21" name="Picture" descr="Picture of a blue truck driving uphill on a dirt road in the countryside. The countryside is prairie. There are mountains in the distance. A house and pine trees peek over the hill that the truck is driving up. ">
            <a:extLst>
              <a:ext uri="{FF2B5EF4-FFF2-40B4-BE49-F238E27FC236}">
                <a16:creationId xmlns:a16="http://schemas.microsoft.com/office/drawing/2014/main" id="{A803D3AB-3D73-406F-92C7-8ADAC383E64E}"/>
              </a:ext>
            </a:extLst>
          </p:cNvPr>
          <p:cNvPicPr>
            <a:picLocks noChangeAspect="1"/>
          </p:cNvPicPr>
          <p:nvPr/>
        </p:nvPicPr>
        <p:blipFill rotWithShape="1">
          <a:blip r:embed="rId3"/>
          <a:srcRect l="32089" r="4386"/>
          <a:stretch/>
        </p:blipFill>
        <p:spPr>
          <a:xfrm>
            <a:off x="6299941" y="317405"/>
            <a:ext cx="5274394" cy="5533989"/>
          </a:xfrm>
          <a:prstGeom prst="rect">
            <a:avLst/>
          </a:prstGeom>
          <a:effectLst>
            <a:outerShdw blurRad="50800" dist="38100" dir="5400000" algn="t" rotWithShape="0">
              <a:prstClr val="black">
                <a:alpha val="40000"/>
              </a:prstClr>
            </a:outerShdw>
          </a:effectLst>
        </p:spPr>
      </p:pic>
      <p:sp>
        <p:nvSpPr>
          <p:cNvPr id="7" name="Slide Number">
            <a:extLst>
              <a:ext uri="{FF2B5EF4-FFF2-40B4-BE49-F238E27FC236}">
                <a16:creationId xmlns:a16="http://schemas.microsoft.com/office/drawing/2014/main" id="{C0226BF7-05B0-4840-8FA2-E593206BC8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Tree>
    <p:extLst>
      <p:ext uri="{BB962C8B-B14F-4D97-AF65-F5344CB8AC3E}">
        <p14:creationId xmlns:p14="http://schemas.microsoft.com/office/powerpoint/2010/main" val="302841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6EDAA44-9FFE-40B4-BAC4-4E333FC8DA38}"/>
              </a:ext>
            </a:extLst>
          </p:cNvPr>
          <p:cNvSpPr>
            <a:spLocks noGrp="1"/>
          </p:cNvSpPr>
          <p:nvPr>
            <p:ph type="title"/>
          </p:nvPr>
        </p:nvSpPr>
        <p:spPr/>
        <p:txBody>
          <a:bodyPr/>
          <a:lstStyle/>
          <a:p>
            <a:r>
              <a:rPr lang="en-US" dirty="0"/>
              <a:t>Roadmap Subset Details, 1/2</a:t>
            </a:r>
          </a:p>
        </p:txBody>
      </p:sp>
      <p:sp>
        <p:nvSpPr>
          <p:cNvPr id="3" name="Subtitle 1">
            <a:extLst>
              <a:ext uri="{FF2B5EF4-FFF2-40B4-BE49-F238E27FC236}">
                <a16:creationId xmlns:a16="http://schemas.microsoft.com/office/drawing/2014/main" id="{36D77B56-FAC0-4BD4-BD31-C31E53631C6B}"/>
              </a:ext>
            </a:extLst>
          </p:cNvPr>
          <p:cNvSpPr>
            <a:spLocks noGrp="1"/>
          </p:cNvSpPr>
          <p:nvPr>
            <p:ph type="body" idx="1"/>
          </p:nvPr>
        </p:nvSpPr>
        <p:spPr/>
        <p:txBody>
          <a:bodyPr anchor="ctr"/>
          <a:lstStyle/>
          <a:p>
            <a:pPr marL="0" indent="0" algn="ctr">
              <a:spcBef>
                <a:spcPts val="0"/>
              </a:spcBef>
            </a:pPr>
            <a:r>
              <a:rPr lang="en-US" b="1" dirty="0">
                <a:solidFill>
                  <a:srgbClr val="006197"/>
                </a:solidFill>
              </a:rPr>
              <a:t>Operationalized Research</a:t>
            </a:r>
          </a:p>
        </p:txBody>
      </p:sp>
      <p:sp>
        <p:nvSpPr>
          <p:cNvPr id="4" name="Content 1">
            <a:extLst>
              <a:ext uri="{FF2B5EF4-FFF2-40B4-BE49-F238E27FC236}">
                <a16:creationId xmlns:a16="http://schemas.microsoft.com/office/drawing/2014/main" id="{417F528F-F9BA-4E67-A398-BBCE62C1F727}"/>
              </a:ext>
            </a:extLst>
          </p:cNvPr>
          <p:cNvSpPr>
            <a:spLocks noGrp="1"/>
          </p:cNvSpPr>
          <p:nvPr>
            <p:ph type="body" idx="2"/>
          </p:nvPr>
        </p:nvSpPr>
        <p:spPr/>
        <p:txBody>
          <a:bodyPr/>
          <a:lstStyle/>
          <a:p>
            <a:pPr>
              <a:spcBef>
                <a:spcPts val="0"/>
              </a:spcBef>
              <a:spcAft>
                <a:spcPts val="600"/>
              </a:spcAft>
            </a:pPr>
            <a:r>
              <a:rPr lang="en-US" sz="2400" dirty="0"/>
              <a:t>Planning, recruiting, collecting data, analysis, reporting</a:t>
            </a:r>
          </a:p>
          <a:p>
            <a:pPr>
              <a:spcBef>
                <a:spcPts val="0"/>
              </a:spcBef>
              <a:spcAft>
                <a:spcPts val="600"/>
              </a:spcAft>
            </a:pPr>
            <a:r>
              <a:rPr lang="en-US" sz="2400" dirty="0"/>
              <a:t>Ethics, etiquette, interpretation, communication</a:t>
            </a:r>
          </a:p>
          <a:p>
            <a:pPr>
              <a:spcBef>
                <a:spcPts val="0"/>
              </a:spcBef>
              <a:spcAft>
                <a:spcPts val="600"/>
              </a:spcAft>
            </a:pPr>
            <a:r>
              <a:rPr lang="en-US" sz="2400" dirty="0"/>
              <a:t>Accessible prototypes and study materials</a:t>
            </a:r>
          </a:p>
          <a:p>
            <a:pPr>
              <a:spcBef>
                <a:spcPts val="0"/>
              </a:spcBef>
              <a:spcAft>
                <a:spcPts val="600"/>
              </a:spcAft>
            </a:pPr>
            <a:r>
              <a:rPr lang="en-US" sz="2400" dirty="0"/>
              <a:t>Accountability</a:t>
            </a:r>
          </a:p>
        </p:txBody>
      </p:sp>
      <p:sp>
        <p:nvSpPr>
          <p:cNvPr id="5" name="Subtitle 2">
            <a:extLst>
              <a:ext uri="{FF2B5EF4-FFF2-40B4-BE49-F238E27FC236}">
                <a16:creationId xmlns:a16="http://schemas.microsoft.com/office/drawing/2014/main" id="{6266C363-F550-45AD-95E5-2B3154705F5C}"/>
              </a:ext>
            </a:extLst>
          </p:cNvPr>
          <p:cNvSpPr>
            <a:spLocks noGrp="1"/>
          </p:cNvSpPr>
          <p:nvPr>
            <p:ph type="body" idx="3"/>
          </p:nvPr>
        </p:nvSpPr>
        <p:spPr/>
        <p:txBody>
          <a:bodyPr anchor="ctr"/>
          <a:lstStyle/>
          <a:p>
            <a:pPr marL="0" indent="0" algn="ctr">
              <a:spcBef>
                <a:spcPts val="0"/>
              </a:spcBef>
            </a:pPr>
            <a:r>
              <a:rPr lang="en-US" b="1" dirty="0"/>
              <a:t>Contractors &amp; Procurement</a:t>
            </a:r>
          </a:p>
        </p:txBody>
      </p:sp>
      <p:sp>
        <p:nvSpPr>
          <p:cNvPr id="6" name="Content 2">
            <a:extLst>
              <a:ext uri="{FF2B5EF4-FFF2-40B4-BE49-F238E27FC236}">
                <a16:creationId xmlns:a16="http://schemas.microsoft.com/office/drawing/2014/main" id="{97501F2D-6B8F-4D30-891B-DFB48C69F583}"/>
              </a:ext>
            </a:extLst>
          </p:cNvPr>
          <p:cNvSpPr>
            <a:spLocks noGrp="1"/>
          </p:cNvSpPr>
          <p:nvPr>
            <p:ph type="body" idx="4"/>
          </p:nvPr>
        </p:nvSpPr>
        <p:spPr/>
        <p:txBody>
          <a:bodyPr/>
          <a:lstStyle/>
          <a:p>
            <a:pPr>
              <a:spcBef>
                <a:spcPts val="0"/>
              </a:spcBef>
              <a:spcAft>
                <a:spcPts val="600"/>
              </a:spcAft>
            </a:pPr>
            <a:r>
              <a:rPr lang="en-US" sz="2400" dirty="0"/>
              <a:t>Building Inclusive Research into requirements</a:t>
            </a:r>
          </a:p>
          <a:p>
            <a:pPr>
              <a:spcBef>
                <a:spcPts val="0"/>
              </a:spcBef>
              <a:spcAft>
                <a:spcPts val="600"/>
              </a:spcAft>
            </a:pPr>
            <a:r>
              <a:rPr lang="en-US" sz="2400" dirty="0"/>
              <a:t>Setting accountability mechanisms </a:t>
            </a:r>
          </a:p>
        </p:txBody>
      </p:sp>
      <p:sp>
        <p:nvSpPr>
          <p:cNvPr id="7" name="Subtitle 3">
            <a:extLst>
              <a:ext uri="{FF2B5EF4-FFF2-40B4-BE49-F238E27FC236}">
                <a16:creationId xmlns:a16="http://schemas.microsoft.com/office/drawing/2014/main" id="{8E2EA837-D2AD-4470-BCBD-1E9F780D986F}"/>
              </a:ext>
            </a:extLst>
          </p:cNvPr>
          <p:cNvSpPr>
            <a:spLocks noGrp="1"/>
          </p:cNvSpPr>
          <p:nvPr>
            <p:ph type="body" idx="5"/>
          </p:nvPr>
        </p:nvSpPr>
        <p:spPr/>
        <p:txBody>
          <a:bodyPr anchor="ctr"/>
          <a:lstStyle/>
          <a:p>
            <a:pPr marL="0" indent="0" algn="ctr">
              <a:spcBef>
                <a:spcPts val="0"/>
              </a:spcBef>
            </a:pPr>
            <a:r>
              <a:rPr lang="en-US" b="1" dirty="0">
                <a:solidFill>
                  <a:srgbClr val="006197"/>
                </a:solidFill>
              </a:rPr>
              <a:t>Workforce</a:t>
            </a:r>
          </a:p>
        </p:txBody>
      </p:sp>
      <p:sp>
        <p:nvSpPr>
          <p:cNvPr id="8" name="Content 3">
            <a:extLst>
              <a:ext uri="{FF2B5EF4-FFF2-40B4-BE49-F238E27FC236}">
                <a16:creationId xmlns:a16="http://schemas.microsoft.com/office/drawing/2014/main" id="{7A2BD2E6-87AD-4816-A99E-F01BA7EC9C23}"/>
              </a:ext>
            </a:extLst>
          </p:cNvPr>
          <p:cNvSpPr>
            <a:spLocks noGrp="1"/>
          </p:cNvSpPr>
          <p:nvPr>
            <p:ph type="body" idx="6"/>
          </p:nvPr>
        </p:nvSpPr>
        <p:spPr/>
        <p:txBody>
          <a:bodyPr/>
          <a:lstStyle/>
          <a:p>
            <a:pPr>
              <a:spcBef>
                <a:spcPts val="0"/>
              </a:spcBef>
              <a:spcAft>
                <a:spcPts val="600"/>
              </a:spcAft>
            </a:pPr>
            <a:r>
              <a:rPr lang="en-US" sz="2400" dirty="0"/>
              <a:t>Equipping OLS researchers, designers, and management with Inclusive Research and accessibility skill sets</a:t>
            </a:r>
          </a:p>
          <a:p>
            <a:pPr>
              <a:spcBef>
                <a:spcPts val="0"/>
              </a:spcBef>
              <a:spcAft>
                <a:spcPts val="600"/>
              </a:spcAft>
            </a:pPr>
            <a:r>
              <a:rPr lang="en-US" sz="2400" dirty="0"/>
              <a:t>Recruiting staff to bring further expertise to the team </a:t>
            </a:r>
          </a:p>
        </p:txBody>
      </p:sp>
      <p:sp>
        <p:nvSpPr>
          <p:cNvPr id="9" name="Slide Number">
            <a:extLst>
              <a:ext uri="{FF2B5EF4-FFF2-40B4-BE49-F238E27FC236}">
                <a16:creationId xmlns:a16="http://schemas.microsoft.com/office/drawing/2014/main" id="{0DA19DB1-2CAF-4CF8-9FA1-2F3E66DE0D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Tree>
    <p:extLst>
      <p:ext uri="{BB962C8B-B14F-4D97-AF65-F5344CB8AC3E}">
        <p14:creationId xmlns:p14="http://schemas.microsoft.com/office/powerpoint/2010/main" val="601438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6EDAA44-9FFE-40B4-BAC4-4E333FC8DA38}"/>
              </a:ext>
            </a:extLst>
          </p:cNvPr>
          <p:cNvSpPr>
            <a:spLocks noGrp="1"/>
          </p:cNvSpPr>
          <p:nvPr>
            <p:ph type="title"/>
          </p:nvPr>
        </p:nvSpPr>
        <p:spPr/>
        <p:txBody>
          <a:bodyPr/>
          <a:lstStyle/>
          <a:p>
            <a:r>
              <a:rPr lang="en-US" dirty="0"/>
              <a:t>Roadmap Subset Details, 2/2</a:t>
            </a:r>
          </a:p>
        </p:txBody>
      </p:sp>
      <p:sp>
        <p:nvSpPr>
          <p:cNvPr id="3" name="Subtitle 1">
            <a:extLst>
              <a:ext uri="{FF2B5EF4-FFF2-40B4-BE49-F238E27FC236}">
                <a16:creationId xmlns:a16="http://schemas.microsoft.com/office/drawing/2014/main" id="{36D77B56-FAC0-4BD4-BD31-C31E53631C6B}"/>
              </a:ext>
            </a:extLst>
          </p:cNvPr>
          <p:cNvSpPr>
            <a:spLocks noGrp="1"/>
          </p:cNvSpPr>
          <p:nvPr>
            <p:ph type="body" idx="1"/>
          </p:nvPr>
        </p:nvSpPr>
        <p:spPr/>
        <p:txBody>
          <a:bodyPr anchor="ctr"/>
          <a:lstStyle/>
          <a:p>
            <a:pPr marL="0" indent="0" algn="ctr">
              <a:spcBef>
                <a:spcPts val="0"/>
              </a:spcBef>
            </a:pPr>
            <a:r>
              <a:rPr lang="en-US" b="1" dirty="0">
                <a:solidFill>
                  <a:srgbClr val="006197"/>
                </a:solidFill>
              </a:rPr>
              <a:t>Sustainability</a:t>
            </a:r>
          </a:p>
        </p:txBody>
      </p:sp>
      <p:sp>
        <p:nvSpPr>
          <p:cNvPr id="4" name="Content 1">
            <a:extLst>
              <a:ext uri="{FF2B5EF4-FFF2-40B4-BE49-F238E27FC236}">
                <a16:creationId xmlns:a16="http://schemas.microsoft.com/office/drawing/2014/main" id="{417F528F-F9BA-4E67-A398-BBCE62C1F727}"/>
              </a:ext>
            </a:extLst>
          </p:cNvPr>
          <p:cNvSpPr>
            <a:spLocks noGrp="1"/>
          </p:cNvSpPr>
          <p:nvPr>
            <p:ph type="body" idx="2"/>
          </p:nvPr>
        </p:nvSpPr>
        <p:spPr/>
        <p:txBody>
          <a:bodyPr/>
          <a:lstStyle/>
          <a:p>
            <a:pPr>
              <a:spcBef>
                <a:spcPts val="0"/>
              </a:spcBef>
              <a:spcAft>
                <a:spcPts val="600"/>
              </a:spcAft>
            </a:pPr>
            <a:r>
              <a:rPr lang="en-US" sz="2000" dirty="0"/>
              <a:t>Getting buy-in on Inclusive Research and accessibility</a:t>
            </a:r>
          </a:p>
          <a:p>
            <a:pPr>
              <a:spcBef>
                <a:spcPts val="0"/>
              </a:spcBef>
              <a:spcAft>
                <a:spcPts val="600"/>
              </a:spcAft>
            </a:pPr>
            <a:r>
              <a:rPr lang="en-US" sz="2000" dirty="0"/>
              <a:t>Securing sustainable resourcing</a:t>
            </a:r>
          </a:p>
          <a:p>
            <a:pPr>
              <a:spcBef>
                <a:spcPts val="0"/>
              </a:spcBef>
              <a:spcAft>
                <a:spcPts val="600"/>
              </a:spcAft>
            </a:pPr>
            <a:r>
              <a:rPr lang="en-US" sz="2000" dirty="0"/>
              <a:t>Assigning ownership</a:t>
            </a:r>
          </a:p>
          <a:p>
            <a:pPr>
              <a:spcBef>
                <a:spcPts val="0"/>
              </a:spcBef>
              <a:spcAft>
                <a:spcPts val="600"/>
              </a:spcAft>
            </a:pPr>
            <a:r>
              <a:rPr lang="en-US" sz="2000" dirty="0"/>
              <a:t>Ensuring sustainability despite organizational change</a:t>
            </a:r>
          </a:p>
        </p:txBody>
      </p:sp>
      <p:sp>
        <p:nvSpPr>
          <p:cNvPr id="5" name="Subtitle 2">
            <a:extLst>
              <a:ext uri="{FF2B5EF4-FFF2-40B4-BE49-F238E27FC236}">
                <a16:creationId xmlns:a16="http://schemas.microsoft.com/office/drawing/2014/main" id="{6266C363-F550-45AD-95E5-2B3154705F5C}"/>
              </a:ext>
            </a:extLst>
          </p:cNvPr>
          <p:cNvSpPr>
            <a:spLocks noGrp="1"/>
          </p:cNvSpPr>
          <p:nvPr>
            <p:ph type="body" idx="3"/>
          </p:nvPr>
        </p:nvSpPr>
        <p:spPr/>
        <p:txBody>
          <a:bodyPr anchor="ctr"/>
          <a:lstStyle/>
          <a:p>
            <a:pPr marL="0" indent="0" algn="ctr">
              <a:spcBef>
                <a:spcPts val="0"/>
              </a:spcBef>
            </a:pPr>
            <a:r>
              <a:rPr lang="en-US" b="1" dirty="0"/>
              <a:t>Established Community</a:t>
            </a:r>
          </a:p>
        </p:txBody>
      </p:sp>
      <p:sp>
        <p:nvSpPr>
          <p:cNvPr id="6" name="Content 2">
            <a:extLst>
              <a:ext uri="{FF2B5EF4-FFF2-40B4-BE49-F238E27FC236}">
                <a16:creationId xmlns:a16="http://schemas.microsoft.com/office/drawing/2014/main" id="{97501F2D-6B8F-4D30-891B-DFB48C69F583}"/>
              </a:ext>
            </a:extLst>
          </p:cNvPr>
          <p:cNvSpPr>
            <a:spLocks noGrp="1"/>
          </p:cNvSpPr>
          <p:nvPr>
            <p:ph type="body" idx="4"/>
          </p:nvPr>
        </p:nvSpPr>
        <p:spPr/>
        <p:txBody>
          <a:bodyPr/>
          <a:lstStyle/>
          <a:p>
            <a:pPr>
              <a:spcBef>
                <a:spcPts val="0"/>
              </a:spcBef>
              <a:spcAft>
                <a:spcPts val="600"/>
              </a:spcAft>
            </a:pPr>
            <a:r>
              <a:rPr lang="en-US" sz="2000" dirty="0"/>
              <a:t>Creating relationships across organizations and agencies with others interested in Inclusive Design, accessibility, and user research </a:t>
            </a:r>
            <a:br>
              <a:rPr lang="en-US" sz="2000" dirty="0"/>
            </a:br>
            <a:r>
              <a:rPr lang="en-US" sz="2000" dirty="0"/>
              <a:t>(and multilingual)</a:t>
            </a:r>
          </a:p>
          <a:p>
            <a:pPr>
              <a:spcBef>
                <a:spcPts val="0"/>
              </a:spcBef>
              <a:spcAft>
                <a:spcPts val="600"/>
              </a:spcAft>
            </a:pPr>
            <a:r>
              <a:rPr lang="en-US" sz="2000" dirty="0"/>
              <a:t>Sharing knowledge and resources where possible </a:t>
            </a:r>
          </a:p>
        </p:txBody>
      </p:sp>
      <p:sp>
        <p:nvSpPr>
          <p:cNvPr id="7" name="Subtitle 3">
            <a:extLst>
              <a:ext uri="{FF2B5EF4-FFF2-40B4-BE49-F238E27FC236}">
                <a16:creationId xmlns:a16="http://schemas.microsoft.com/office/drawing/2014/main" id="{8E2EA837-D2AD-4470-BCBD-1E9F780D986F}"/>
              </a:ext>
            </a:extLst>
          </p:cNvPr>
          <p:cNvSpPr>
            <a:spLocks noGrp="1"/>
          </p:cNvSpPr>
          <p:nvPr>
            <p:ph type="body" idx="5"/>
          </p:nvPr>
        </p:nvSpPr>
        <p:spPr/>
        <p:txBody>
          <a:bodyPr anchor="ctr"/>
          <a:lstStyle/>
          <a:p>
            <a:pPr marL="0" indent="0" algn="ctr">
              <a:spcBef>
                <a:spcPts val="0"/>
              </a:spcBef>
            </a:pPr>
            <a:r>
              <a:rPr lang="en-US" b="1" dirty="0">
                <a:solidFill>
                  <a:srgbClr val="006197"/>
                </a:solidFill>
              </a:rPr>
              <a:t>Overview</a:t>
            </a:r>
          </a:p>
        </p:txBody>
      </p:sp>
      <p:sp>
        <p:nvSpPr>
          <p:cNvPr id="8" name="Content 3">
            <a:extLst>
              <a:ext uri="{FF2B5EF4-FFF2-40B4-BE49-F238E27FC236}">
                <a16:creationId xmlns:a16="http://schemas.microsoft.com/office/drawing/2014/main" id="{7A2BD2E6-87AD-4816-A99E-F01BA7EC9C23}"/>
              </a:ext>
            </a:extLst>
          </p:cNvPr>
          <p:cNvSpPr>
            <a:spLocks noGrp="1"/>
          </p:cNvSpPr>
          <p:nvPr>
            <p:ph type="body" idx="6"/>
          </p:nvPr>
        </p:nvSpPr>
        <p:spPr/>
        <p:txBody>
          <a:bodyPr/>
          <a:lstStyle/>
          <a:p>
            <a:pPr>
              <a:spcBef>
                <a:spcPts val="0"/>
              </a:spcBef>
              <a:spcAft>
                <a:spcPts val="600"/>
              </a:spcAft>
            </a:pPr>
            <a:r>
              <a:rPr lang="en-US" sz="2000" dirty="0"/>
              <a:t>Regularly measuring, auditing, and strategizing</a:t>
            </a:r>
          </a:p>
          <a:p>
            <a:pPr>
              <a:spcBef>
                <a:spcPts val="0"/>
              </a:spcBef>
              <a:spcAft>
                <a:spcPts val="600"/>
              </a:spcAft>
            </a:pPr>
            <a:r>
              <a:rPr lang="en-US" sz="2000" dirty="0"/>
              <a:t>Creating accountability goals and consequences</a:t>
            </a:r>
          </a:p>
          <a:p>
            <a:pPr>
              <a:spcBef>
                <a:spcPts val="0"/>
              </a:spcBef>
              <a:spcAft>
                <a:spcPts val="600"/>
              </a:spcAft>
            </a:pPr>
            <a:r>
              <a:rPr lang="en-US" sz="2000" dirty="0"/>
              <a:t>Handling auditing and remediation (of research practices and resources)</a:t>
            </a:r>
          </a:p>
          <a:p>
            <a:pPr>
              <a:spcBef>
                <a:spcPts val="0"/>
              </a:spcBef>
              <a:spcAft>
                <a:spcPts val="600"/>
              </a:spcAft>
            </a:pPr>
            <a:r>
              <a:rPr lang="en-US" sz="2000" dirty="0"/>
              <a:t>Identifying and managing future risk</a:t>
            </a:r>
          </a:p>
          <a:p>
            <a:pPr>
              <a:spcBef>
                <a:spcPts val="0"/>
              </a:spcBef>
              <a:spcAft>
                <a:spcPts val="600"/>
              </a:spcAft>
            </a:pPr>
            <a:r>
              <a:rPr lang="en-US" sz="2000" dirty="0"/>
              <a:t>Updating the Roadmap as needed – this is a living document!</a:t>
            </a:r>
          </a:p>
        </p:txBody>
      </p:sp>
      <p:sp>
        <p:nvSpPr>
          <p:cNvPr id="9" name="Slide Number">
            <a:extLst>
              <a:ext uri="{FF2B5EF4-FFF2-40B4-BE49-F238E27FC236}">
                <a16:creationId xmlns:a16="http://schemas.microsoft.com/office/drawing/2014/main" id="{0DA19DB1-2CAF-4CF8-9FA1-2F3E66DE0D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Tree>
    <p:extLst>
      <p:ext uri="{BB962C8B-B14F-4D97-AF65-F5344CB8AC3E}">
        <p14:creationId xmlns:p14="http://schemas.microsoft.com/office/powerpoint/2010/main" val="1556272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018E1A71-2FFF-4AC2-B16C-D36BBE9982B9}"/>
              </a:ext>
            </a:extLst>
          </p:cNvPr>
          <p:cNvSpPr>
            <a:spLocks noGrp="1"/>
          </p:cNvSpPr>
          <p:nvPr>
            <p:ph type="title"/>
          </p:nvPr>
        </p:nvSpPr>
        <p:spPr/>
        <p:txBody>
          <a:bodyPr/>
          <a:lstStyle/>
          <a:p>
            <a:r>
              <a:rPr lang="en-US" dirty="0"/>
              <a:t>Roadmap Metrics</a:t>
            </a:r>
          </a:p>
        </p:txBody>
      </p:sp>
      <p:sp>
        <p:nvSpPr>
          <p:cNvPr id="9" name="Content">
            <a:extLst>
              <a:ext uri="{FF2B5EF4-FFF2-40B4-BE49-F238E27FC236}">
                <a16:creationId xmlns:a16="http://schemas.microsoft.com/office/drawing/2014/main" id="{6DEF25E7-AC80-4549-98E1-DAEC18C3F62D}"/>
              </a:ext>
            </a:extLst>
          </p:cNvPr>
          <p:cNvSpPr>
            <a:spLocks noGrp="1"/>
          </p:cNvSpPr>
          <p:nvPr>
            <p:ph type="body" idx="1"/>
          </p:nvPr>
        </p:nvSpPr>
        <p:spPr/>
        <p:txBody>
          <a:bodyPr/>
          <a:lstStyle/>
          <a:p>
            <a:pPr marL="50800" indent="0" algn="ctr">
              <a:spcBef>
                <a:spcPts val="0"/>
              </a:spcBef>
              <a:spcAft>
                <a:spcPts val="600"/>
              </a:spcAft>
              <a:buNone/>
            </a:pPr>
            <a:r>
              <a:rPr lang="en-US" sz="2400" b="1" i="1" dirty="0"/>
              <a:t>What gets measured, gets done</a:t>
            </a:r>
          </a:p>
          <a:p>
            <a:r>
              <a:rPr lang="en-US" sz="2000" b="1" dirty="0"/>
              <a:t>Outcomes (Impact)</a:t>
            </a:r>
            <a:r>
              <a:rPr lang="en-US" sz="2000" dirty="0"/>
              <a:t>: How this will benefit taxpayers </a:t>
            </a:r>
          </a:p>
          <a:p>
            <a:r>
              <a:rPr lang="en-US" sz="2000" b="1" dirty="0"/>
              <a:t>Success: </a:t>
            </a:r>
            <a:r>
              <a:rPr lang="en-US" sz="2000" dirty="0"/>
              <a:t>Knowing the moment when we’ve achieved outcomes </a:t>
            </a:r>
          </a:p>
          <a:p>
            <a:r>
              <a:rPr lang="en-US" sz="2000" b="1" dirty="0"/>
              <a:t>Progress: </a:t>
            </a:r>
            <a:r>
              <a:rPr lang="en-US" sz="2000" dirty="0"/>
              <a:t>Knowing how far we’ve come towards achieving the outcome, and how far we have left to go. Includes milestones identified in advance and updated as we learn over time. </a:t>
            </a:r>
          </a:p>
          <a:p>
            <a:r>
              <a:rPr lang="en-US" sz="2000" b="1" dirty="0"/>
              <a:t>Challenges:</a:t>
            </a:r>
            <a:r>
              <a:rPr lang="en-US" sz="2000" dirty="0"/>
              <a:t> Discovering what prevents us from achieving outcomes, and how much those obstacles cost OLS if they accumulate. </a:t>
            </a:r>
          </a:p>
          <a:p>
            <a:endParaRPr lang="en-US" sz="2000" dirty="0"/>
          </a:p>
          <a:p>
            <a:pPr marL="50800" indent="0">
              <a:buNone/>
            </a:pPr>
            <a:r>
              <a:rPr lang="en-US" sz="2000" dirty="0"/>
              <a:t>Metrics will also help us to:</a:t>
            </a:r>
          </a:p>
          <a:p>
            <a:r>
              <a:rPr lang="en-US" sz="2000" b="1" dirty="0"/>
              <a:t>Prioritize </a:t>
            </a:r>
            <a:r>
              <a:rPr lang="en-US" sz="2000" dirty="0"/>
              <a:t>future activities, based on value to users and effort to accomplish</a:t>
            </a:r>
          </a:p>
          <a:p>
            <a:r>
              <a:rPr lang="en-US" sz="2000" b="1" dirty="0"/>
              <a:t>Demonstrate the value </a:t>
            </a:r>
            <a:r>
              <a:rPr lang="en-US" sz="2000" dirty="0"/>
              <a:t>that solving these problems brings for the organization</a:t>
            </a:r>
          </a:p>
        </p:txBody>
      </p:sp>
      <p:pic>
        <p:nvPicPr>
          <p:cNvPr id="25" name="Graphic">
            <a:extLst>
              <a:ext uri="{FF2B5EF4-FFF2-40B4-BE49-F238E27FC236}">
                <a16:creationId xmlns:a16="http://schemas.microsoft.com/office/drawing/2014/main" id="{ACCF0E17-8D12-46B0-9275-3A999697014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75259" y="4738649"/>
            <a:ext cx="1662151" cy="1662151"/>
          </a:xfrm>
          <a:prstGeom prst="rect">
            <a:avLst/>
          </a:prstGeom>
        </p:spPr>
      </p:pic>
      <p:sp>
        <p:nvSpPr>
          <p:cNvPr id="7" name="Slide Number">
            <a:extLst>
              <a:ext uri="{FF2B5EF4-FFF2-40B4-BE49-F238E27FC236}">
                <a16:creationId xmlns:a16="http://schemas.microsoft.com/office/drawing/2014/main" id="{D9686865-CBBD-489E-B3EC-F57451206B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spTree>
    <p:extLst>
      <p:ext uri="{BB962C8B-B14F-4D97-AF65-F5344CB8AC3E}">
        <p14:creationId xmlns:p14="http://schemas.microsoft.com/office/powerpoint/2010/main" val="4272860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EB3C5FD-5EB0-4F29-8F62-F2539868B4A5}"/>
              </a:ext>
            </a:extLst>
          </p:cNvPr>
          <p:cNvSpPr>
            <a:spLocks noGrp="1"/>
          </p:cNvSpPr>
          <p:nvPr>
            <p:ph type="title"/>
          </p:nvPr>
        </p:nvSpPr>
        <p:spPr/>
        <p:txBody>
          <a:bodyPr/>
          <a:lstStyle/>
          <a:p>
            <a:r>
              <a:rPr lang="en-US" dirty="0"/>
              <a:t>Next Steps, 1/2</a:t>
            </a:r>
          </a:p>
        </p:txBody>
      </p:sp>
      <p:sp>
        <p:nvSpPr>
          <p:cNvPr id="3" name="Content">
            <a:extLst>
              <a:ext uri="{FF2B5EF4-FFF2-40B4-BE49-F238E27FC236}">
                <a16:creationId xmlns:a16="http://schemas.microsoft.com/office/drawing/2014/main" id="{2408388D-8188-49DF-89C4-8F9917656D06}"/>
              </a:ext>
            </a:extLst>
          </p:cNvPr>
          <p:cNvSpPr>
            <a:spLocks noGrp="1"/>
          </p:cNvSpPr>
          <p:nvPr>
            <p:ph type="body" idx="1"/>
          </p:nvPr>
        </p:nvSpPr>
        <p:spPr>
          <a:solidFill>
            <a:schemeClr val="bg1"/>
          </a:solidFill>
        </p:spPr>
        <p:txBody>
          <a:bodyPr/>
          <a:lstStyle/>
          <a:p>
            <a:pPr marL="50800" indent="0">
              <a:buNone/>
            </a:pPr>
            <a:r>
              <a:rPr lang="en-US" sz="2000" dirty="0"/>
              <a:t>We’re currently piloting studies with users with vision loss and other disabilities to grow our learning through doing.</a:t>
            </a:r>
          </a:p>
          <a:p>
            <a:pPr marL="50800" indent="0">
              <a:buNone/>
            </a:pPr>
            <a:endParaRPr lang="en-US" sz="800" dirty="0"/>
          </a:p>
          <a:p>
            <a:pPr marL="50800" indent="0">
              <a:buNone/>
            </a:pPr>
            <a:r>
              <a:rPr lang="en-US" sz="2000" dirty="0"/>
              <a:t>In future, we will:</a:t>
            </a:r>
          </a:p>
          <a:p>
            <a:r>
              <a:rPr lang="en-US" sz="2000" b="1" dirty="0"/>
              <a:t>Set the stage </a:t>
            </a:r>
            <a:r>
              <a:rPr lang="en-US" sz="2000" dirty="0"/>
              <a:t>for where we’re starting. Review past OLS user research to learn if and how participants with disabilities have been included; and how OLS might currently be measuring our metrics of interest. </a:t>
            </a:r>
          </a:p>
          <a:p>
            <a:r>
              <a:rPr lang="en-US" sz="2000" dirty="0"/>
              <a:t>Further </a:t>
            </a:r>
            <a:r>
              <a:rPr lang="en-US" sz="2000" b="1" dirty="0"/>
              <a:t>operationalize the roadmap</a:t>
            </a:r>
            <a:r>
              <a:rPr lang="en-US" sz="2000" dirty="0"/>
              <a:t>. Fill in the detail on those subsets, metrics, etc., and create useful artifacts.</a:t>
            </a:r>
          </a:p>
          <a:p>
            <a:r>
              <a:rPr lang="en-US" sz="2000" dirty="0"/>
              <a:t>Gather more information on OLS’s </a:t>
            </a:r>
            <a:r>
              <a:rPr lang="en-US" sz="2000" b="1" dirty="0"/>
              <a:t>data repositories and processes</a:t>
            </a:r>
            <a:r>
              <a:rPr lang="en-US" sz="2000" dirty="0"/>
              <a:t> to understand:</a:t>
            </a:r>
          </a:p>
          <a:p>
            <a:pPr lvl="1"/>
            <a:r>
              <a:rPr lang="en-US" sz="1800" dirty="0"/>
              <a:t>What data is available to us?</a:t>
            </a:r>
          </a:p>
          <a:p>
            <a:pPr lvl="1"/>
            <a:r>
              <a:rPr lang="en-US" sz="1800" dirty="0"/>
              <a:t>What data isn't currently available, but could be?</a:t>
            </a:r>
          </a:p>
          <a:p>
            <a:pPr lvl="1"/>
            <a:r>
              <a:rPr lang="en-US" sz="1800" dirty="0"/>
              <a:t>How does that data relate to other data we already have?</a:t>
            </a:r>
          </a:p>
          <a:p>
            <a:pPr lvl="1"/>
            <a:r>
              <a:rPr lang="en-US" sz="1800" dirty="0"/>
              <a:t>What untapped value within the data could we surface?</a:t>
            </a:r>
          </a:p>
        </p:txBody>
      </p:sp>
      <p:pic>
        <p:nvPicPr>
          <p:cNvPr id="6" name="Graphic">
            <a:extLst>
              <a:ext uri="{FF2B5EF4-FFF2-40B4-BE49-F238E27FC236}">
                <a16:creationId xmlns:a16="http://schemas.microsoft.com/office/drawing/2014/main" id="{441A22B8-3466-40C7-9557-21EEA4A9289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0093960" y="4914900"/>
            <a:ext cx="1615440" cy="1615440"/>
          </a:xfrm>
          <a:prstGeom prst="rect">
            <a:avLst/>
          </a:prstGeom>
        </p:spPr>
      </p:pic>
      <p:sp>
        <p:nvSpPr>
          <p:cNvPr id="4" name="Slide Number">
            <a:extLst>
              <a:ext uri="{FF2B5EF4-FFF2-40B4-BE49-F238E27FC236}">
                <a16:creationId xmlns:a16="http://schemas.microsoft.com/office/drawing/2014/main" id="{318C5292-AE26-4908-A107-F5D4DB41A8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Tree>
    <p:extLst>
      <p:ext uri="{BB962C8B-B14F-4D97-AF65-F5344CB8AC3E}">
        <p14:creationId xmlns:p14="http://schemas.microsoft.com/office/powerpoint/2010/main" val="3970080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EB3C5FD-5EB0-4F29-8F62-F2539868B4A5}"/>
              </a:ext>
            </a:extLst>
          </p:cNvPr>
          <p:cNvSpPr>
            <a:spLocks noGrp="1"/>
          </p:cNvSpPr>
          <p:nvPr>
            <p:ph type="title"/>
          </p:nvPr>
        </p:nvSpPr>
        <p:spPr/>
        <p:txBody>
          <a:bodyPr/>
          <a:lstStyle/>
          <a:p>
            <a:r>
              <a:rPr lang="en-US" dirty="0"/>
              <a:t>Next Steps, 2/2</a:t>
            </a:r>
          </a:p>
        </p:txBody>
      </p:sp>
      <p:sp>
        <p:nvSpPr>
          <p:cNvPr id="3" name="Content">
            <a:extLst>
              <a:ext uri="{FF2B5EF4-FFF2-40B4-BE49-F238E27FC236}">
                <a16:creationId xmlns:a16="http://schemas.microsoft.com/office/drawing/2014/main" id="{2408388D-8188-49DF-89C4-8F9917656D06}"/>
              </a:ext>
            </a:extLst>
          </p:cNvPr>
          <p:cNvSpPr>
            <a:spLocks noGrp="1"/>
          </p:cNvSpPr>
          <p:nvPr>
            <p:ph type="body" idx="1"/>
          </p:nvPr>
        </p:nvSpPr>
        <p:spPr>
          <a:solidFill>
            <a:schemeClr val="bg1"/>
          </a:solidFill>
        </p:spPr>
        <p:txBody>
          <a:bodyPr/>
          <a:lstStyle/>
          <a:p>
            <a:pPr marL="50800" indent="0">
              <a:buNone/>
            </a:pPr>
            <a:r>
              <a:rPr lang="en-US" sz="2000" dirty="0"/>
              <a:t>In future, we will: (continued list)</a:t>
            </a:r>
          </a:p>
          <a:p>
            <a:r>
              <a:rPr lang="en-US" sz="2000" b="1" dirty="0"/>
              <a:t>Expand our target participant groups. </a:t>
            </a:r>
          </a:p>
          <a:p>
            <a:pPr lvl="1"/>
            <a:r>
              <a:rPr lang="en-US" sz="1800" dirty="0"/>
              <a:t>We want this capability to eventually include all types of disabilities: visual, auditory, cognitive, neurological, physical, speech, and multiple disabilities.</a:t>
            </a:r>
          </a:p>
          <a:p>
            <a:pPr lvl="1"/>
            <a:r>
              <a:rPr lang="en-US" sz="1800" dirty="0"/>
              <a:t>Inclusive Research capabilities should grow as new accessibility areas develop, ex. trauma-informed services.</a:t>
            </a:r>
          </a:p>
          <a:p>
            <a:pPr lvl="1"/>
            <a:r>
              <a:rPr lang="en-US" sz="1800" dirty="0"/>
              <a:t>This Inclusive Research should identify further underrepresented populations to explicitly include their voices in the development of services.</a:t>
            </a:r>
          </a:p>
          <a:p>
            <a:r>
              <a:rPr lang="en-US" sz="2000" dirty="0"/>
              <a:t>Keep </a:t>
            </a:r>
            <a:r>
              <a:rPr lang="en-US" sz="2000" b="1" dirty="0"/>
              <a:t>updating the roadmap </a:t>
            </a:r>
            <a:r>
              <a:rPr lang="en-US" sz="2000" dirty="0"/>
              <a:t>with new developments. </a:t>
            </a:r>
          </a:p>
          <a:p>
            <a:pPr marL="50800" indent="0">
              <a:buNone/>
            </a:pPr>
            <a:endParaRPr lang="en-US" sz="2000" dirty="0"/>
          </a:p>
          <a:p>
            <a:pPr marL="50800" indent="0" algn="ctr">
              <a:buNone/>
            </a:pPr>
            <a:r>
              <a:rPr lang="en-US" sz="2000" b="1" dirty="0"/>
              <a:t>We’re at the beginning of our journey. </a:t>
            </a:r>
            <a:br>
              <a:rPr lang="en-US" sz="2000" b="1" dirty="0"/>
            </a:br>
            <a:r>
              <a:rPr lang="en-US" sz="2000" dirty="0"/>
              <a:t>We’d love to hear from you if you have advice, feedback, </a:t>
            </a:r>
            <a:br>
              <a:rPr lang="en-US" sz="2000" dirty="0"/>
            </a:br>
            <a:r>
              <a:rPr lang="en-US" sz="2000" dirty="0"/>
              <a:t>or want to talk more about these topics. </a:t>
            </a:r>
          </a:p>
        </p:txBody>
      </p:sp>
      <p:pic>
        <p:nvPicPr>
          <p:cNvPr id="6" name="Graphic">
            <a:extLst>
              <a:ext uri="{FF2B5EF4-FFF2-40B4-BE49-F238E27FC236}">
                <a16:creationId xmlns:a16="http://schemas.microsoft.com/office/drawing/2014/main" id="{4D2D2515-AC2F-4268-9341-EFCD37D26D2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0093960" y="4914900"/>
            <a:ext cx="1615440" cy="1615440"/>
          </a:xfrm>
          <a:prstGeom prst="rect">
            <a:avLst/>
          </a:prstGeom>
        </p:spPr>
      </p:pic>
      <p:sp>
        <p:nvSpPr>
          <p:cNvPr id="4" name="Slide Number">
            <a:extLst>
              <a:ext uri="{FF2B5EF4-FFF2-40B4-BE49-F238E27FC236}">
                <a16:creationId xmlns:a16="http://schemas.microsoft.com/office/drawing/2014/main" id="{318C5292-AE26-4908-A107-F5D4DB41A8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spTree>
    <p:extLst>
      <p:ext uri="{BB962C8B-B14F-4D97-AF65-F5344CB8AC3E}">
        <p14:creationId xmlns:p14="http://schemas.microsoft.com/office/powerpoint/2010/main" val="1258625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ckground Graphic">
            <a:extLst>
              <a:ext uri="{FF2B5EF4-FFF2-40B4-BE49-F238E27FC236}">
                <a16:creationId xmlns:a16="http://schemas.microsoft.com/office/drawing/2014/main" id="{6EDB1B92-DFC4-4160-8FF7-347D43B9F872}"/>
              </a:ext>
              <a:ext uri="{C183D7F6-B498-43B3-948B-1728B52AA6E4}">
                <adec:decorative xmlns:adec="http://schemas.microsoft.com/office/drawing/2017/decorative" val="1"/>
              </a:ext>
            </a:extLst>
          </p:cNvPr>
          <p:cNvSpPr/>
          <p:nvPr/>
        </p:nvSpPr>
        <p:spPr>
          <a:xfrm>
            <a:off x="0" y="2438400"/>
            <a:ext cx="10579100" cy="2137546"/>
          </a:xfrm>
          <a:prstGeom prst="rect">
            <a:avLst/>
          </a:prstGeom>
          <a:solidFill>
            <a:srgbClr val="006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a:extLst>
              <a:ext uri="{FF2B5EF4-FFF2-40B4-BE49-F238E27FC236}">
                <a16:creationId xmlns:a16="http://schemas.microsoft.com/office/drawing/2014/main" id="{4869CAE4-9CA3-4E16-900C-9506E6AC4683}"/>
              </a:ext>
            </a:extLst>
          </p:cNvPr>
          <p:cNvSpPr txBox="1">
            <a:spLocks noGrp="1"/>
          </p:cNvSpPr>
          <p:nvPr>
            <p:ph type="title"/>
          </p:nvPr>
        </p:nvSpPr>
        <p:spPr>
          <a:xfrm>
            <a:off x="342902" y="2984500"/>
            <a:ext cx="10515600" cy="457200"/>
          </a:xfrm>
          <a:prstGeom prst="rect">
            <a:avLst/>
          </a:prstGeom>
          <a:noFill/>
          <a:ln>
            <a:noFill/>
            <a:prstDash/>
          </a:ln>
          <a:effectLst/>
        </p:spPr>
        <p:txBody>
          <a:bodyPr rot="0" spcFirstLastPara="1" vertOverflow="overflow" horzOverflow="overflow" vert="horz" wrap="square" lIns="0" tIns="45700" rIns="0" bIns="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0000"/>
              </a:buClr>
              <a:buSzPts val="1400"/>
              <a:buFont typeface="Arial"/>
              <a:buNone/>
              <a:defRPr sz="3000" b="1" i="0" u="none" strike="noStrike" cap="none">
                <a:solidFill>
                  <a:schemeClr val="lt1"/>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000000"/>
              </a:buClr>
              <a:buSzPts val="1400"/>
              <a:buFont typeface="Arial"/>
              <a:buNone/>
              <a:tabLst/>
              <a:defRPr/>
            </a:pPr>
            <a:r>
              <a:rPr kumimoji="0" lang="en-US" sz="3600" b="1" i="0" u="none" strike="noStrike" kern="0" cap="none" spc="0" normalizeH="0" baseline="0" noProof="0" dirty="0">
                <a:ln>
                  <a:noFill/>
                </a:ln>
                <a:solidFill>
                  <a:schemeClr val="lt1"/>
                </a:solidFill>
                <a:effectLst/>
                <a:uLnTx/>
                <a:uFillTx/>
                <a:latin typeface="Arial"/>
                <a:ea typeface="Arial"/>
                <a:cs typeface="Arial"/>
                <a:sym typeface="Arial"/>
              </a:rPr>
              <a:t>Practical Tips for Conducting User Research with Participants with Disabilities</a:t>
            </a:r>
          </a:p>
        </p:txBody>
      </p:sp>
      <p:sp>
        <p:nvSpPr>
          <p:cNvPr id="4" name="Slide Number">
            <a:extLst>
              <a:ext uri="{FF2B5EF4-FFF2-40B4-BE49-F238E27FC236}">
                <a16:creationId xmlns:a16="http://schemas.microsoft.com/office/drawing/2014/main" id="{4A69C42F-8983-4F1B-A724-61F7182375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spTree>
    <p:extLst>
      <p:ext uri="{BB962C8B-B14F-4D97-AF65-F5344CB8AC3E}">
        <p14:creationId xmlns:p14="http://schemas.microsoft.com/office/powerpoint/2010/main" val="1872034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99CA3081-CA18-415A-B6CF-66DBA99B0512}"/>
              </a:ext>
            </a:extLst>
          </p:cNvPr>
          <p:cNvSpPr>
            <a:spLocks noGrp="1"/>
          </p:cNvSpPr>
          <p:nvPr>
            <p:ph type="title"/>
          </p:nvPr>
        </p:nvSpPr>
        <p:spPr/>
        <p:txBody>
          <a:bodyPr/>
          <a:lstStyle/>
          <a:p>
            <a:r>
              <a:rPr lang="en-US" dirty="0"/>
              <a:t>Design your research inclusively from the beginning</a:t>
            </a:r>
          </a:p>
        </p:txBody>
      </p:sp>
      <p:sp>
        <p:nvSpPr>
          <p:cNvPr id="5" name="Content">
            <a:extLst>
              <a:ext uri="{FF2B5EF4-FFF2-40B4-BE49-F238E27FC236}">
                <a16:creationId xmlns:a16="http://schemas.microsoft.com/office/drawing/2014/main" id="{6AABA432-AAF9-4A24-BF0D-5DD76B9433B3}"/>
              </a:ext>
            </a:extLst>
          </p:cNvPr>
          <p:cNvSpPr>
            <a:spLocks noGrp="1"/>
          </p:cNvSpPr>
          <p:nvPr>
            <p:ph type="body" idx="1"/>
          </p:nvPr>
        </p:nvSpPr>
        <p:spPr/>
        <p:txBody>
          <a:bodyPr/>
          <a:lstStyle/>
          <a:p>
            <a:pPr marL="50800" indent="0">
              <a:buNone/>
            </a:pPr>
            <a:r>
              <a:rPr lang="en-US" sz="2400" dirty="0"/>
              <a:t>Designing research inclusively from the start is different from adapting existing research plans. It enables you to:</a:t>
            </a:r>
          </a:p>
          <a:p>
            <a:r>
              <a:rPr lang="en-US" sz="2000" b="1" dirty="0"/>
              <a:t>Allocate the necessary resources ahead of time </a:t>
            </a:r>
            <a:r>
              <a:rPr lang="en-US" sz="2000" dirty="0"/>
              <a:t>for working with PWD, rather than playing catch-up or cutting corners later</a:t>
            </a:r>
          </a:p>
          <a:p>
            <a:pPr lvl="1"/>
            <a:r>
              <a:rPr lang="en-US" sz="1800" dirty="0"/>
              <a:t>Extra session time, potential extra effort recruiting, higher incentives to accommodate travel or connection efforts, training facilitators, etc.</a:t>
            </a:r>
            <a:endParaRPr lang="en-US" sz="2000" dirty="0"/>
          </a:p>
          <a:p>
            <a:r>
              <a:rPr lang="en-US" sz="2000" b="1" dirty="0"/>
              <a:t>Create accessible prototypes</a:t>
            </a:r>
            <a:r>
              <a:rPr lang="en-US" sz="2000" dirty="0"/>
              <a:t>, rather than remediate later</a:t>
            </a:r>
          </a:p>
          <a:p>
            <a:r>
              <a:rPr lang="en-US" sz="2000" b="1" dirty="0"/>
              <a:t>Prevent accessibility issues in your execution plans </a:t>
            </a:r>
            <a:r>
              <a:rPr lang="en-US" sz="2000" dirty="0"/>
              <a:t>that otherwise wouldn’t be found until it’s more costly or too late to address them</a:t>
            </a:r>
          </a:p>
          <a:p>
            <a:r>
              <a:rPr lang="en-US" sz="2000" b="1" dirty="0"/>
              <a:t>Ask better questions to get better insights</a:t>
            </a:r>
          </a:p>
          <a:p>
            <a:r>
              <a:rPr lang="en-US" sz="2000" dirty="0"/>
              <a:t>Inclusive Design: You’ll get </a:t>
            </a:r>
            <a:r>
              <a:rPr lang="en-US" sz="2000" b="1" dirty="0"/>
              <a:t>more universal perspective </a:t>
            </a:r>
            <a:r>
              <a:rPr lang="en-US" sz="2000" dirty="0"/>
              <a:t>rather than narrow perspective, and likely end up building a more usable product</a:t>
            </a:r>
          </a:p>
        </p:txBody>
      </p:sp>
      <p:sp>
        <p:nvSpPr>
          <p:cNvPr id="3" name="Slide Number">
            <a:extLst>
              <a:ext uri="{FF2B5EF4-FFF2-40B4-BE49-F238E27FC236}">
                <a16:creationId xmlns:a16="http://schemas.microsoft.com/office/drawing/2014/main" id="{428CFB95-7784-43A0-9ED6-0B69F5E4D5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Tree>
    <p:extLst>
      <p:ext uri="{BB962C8B-B14F-4D97-AF65-F5344CB8AC3E}">
        <p14:creationId xmlns:p14="http://schemas.microsoft.com/office/powerpoint/2010/main" val="310854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112C01C8-B4D2-405C-B0A3-B1C3B1CA744A}"/>
              </a:ext>
            </a:extLst>
          </p:cNvPr>
          <p:cNvSpPr>
            <a:spLocks noGrp="1"/>
          </p:cNvSpPr>
          <p:nvPr>
            <p:ph type="title"/>
          </p:nvPr>
        </p:nvSpPr>
        <p:spPr/>
        <p:txBody>
          <a:bodyPr/>
          <a:lstStyle/>
          <a:p>
            <a:r>
              <a:rPr lang="en-US" dirty="0"/>
              <a:t>Our Presentation Today</a:t>
            </a:r>
          </a:p>
        </p:txBody>
      </p:sp>
      <p:sp>
        <p:nvSpPr>
          <p:cNvPr id="9" name="Content">
            <a:extLst>
              <a:ext uri="{FF2B5EF4-FFF2-40B4-BE49-F238E27FC236}">
                <a16:creationId xmlns:a16="http://schemas.microsoft.com/office/drawing/2014/main" id="{FE07959E-1A5E-4A42-BB49-926806F2736D}"/>
              </a:ext>
            </a:extLst>
          </p:cNvPr>
          <p:cNvSpPr>
            <a:spLocks noGrp="1"/>
          </p:cNvSpPr>
          <p:nvPr>
            <p:ph type="body" idx="1"/>
          </p:nvPr>
        </p:nvSpPr>
        <p:spPr>
          <a:xfrm>
            <a:off x="457200" y="1371600"/>
            <a:ext cx="11277600" cy="4937760"/>
          </a:xfrm>
        </p:spPr>
        <p:txBody>
          <a:bodyPr/>
          <a:lstStyle/>
          <a:p>
            <a:pPr marL="50800" indent="0">
              <a:spcAft>
                <a:spcPts val="600"/>
              </a:spcAft>
              <a:buNone/>
            </a:pPr>
            <a:r>
              <a:rPr lang="en-US" dirty="0"/>
              <a:t>We’ll be talking about:</a:t>
            </a:r>
          </a:p>
          <a:p>
            <a:pPr>
              <a:spcAft>
                <a:spcPts val="600"/>
              </a:spcAft>
            </a:pPr>
            <a:r>
              <a:rPr lang="en-US" sz="3200" dirty="0"/>
              <a:t>Background and motivations</a:t>
            </a:r>
          </a:p>
          <a:p>
            <a:pPr>
              <a:spcAft>
                <a:spcPts val="600"/>
              </a:spcAft>
            </a:pPr>
            <a:r>
              <a:rPr lang="en-US" sz="3200" dirty="0"/>
              <a:t>The Inclusive Research capability maturity model and roadmap we’re developing</a:t>
            </a:r>
          </a:p>
          <a:p>
            <a:pPr>
              <a:spcAft>
                <a:spcPts val="600"/>
              </a:spcAft>
            </a:pPr>
            <a:r>
              <a:rPr lang="en-US" sz="3200" dirty="0"/>
              <a:t>Some practical tips for conducting user research with participants with disabilities (PWD)</a:t>
            </a:r>
          </a:p>
        </p:txBody>
      </p:sp>
      <p:sp>
        <p:nvSpPr>
          <p:cNvPr id="7" name="Slide Number">
            <a:extLst>
              <a:ext uri="{FF2B5EF4-FFF2-40B4-BE49-F238E27FC236}">
                <a16:creationId xmlns:a16="http://schemas.microsoft.com/office/drawing/2014/main" id="{FE11C4B2-90E2-408D-9FC0-C27FC8977B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1460859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8EF70058-3BDE-4341-A6AD-7EDD754B29AB}"/>
              </a:ext>
            </a:extLst>
          </p:cNvPr>
          <p:cNvSpPr>
            <a:spLocks noGrp="1"/>
          </p:cNvSpPr>
          <p:nvPr>
            <p:ph type="title"/>
          </p:nvPr>
        </p:nvSpPr>
        <p:spPr/>
        <p:txBody>
          <a:bodyPr/>
          <a:lstStyle/>
          <a:p>
            <a:r>
              <a:rPr lang="en-US" dirty="0"/>
              <a:t>Audit your product for accessibility before user testing</a:t>
            </a:r>
          </a:p>
        </p:txBody>
      </p:sp>
      <p:sp>
        <p:nvSpPr>
          <p:cNvPr id="8" name="Content">
            <a:extLst>
              <a:ext uri="{FF2B5EF4-FFF2-40B4-BE49-F238E27FC236}">
                <a16:creationId xmlns:a16="http://schemas.microsoft.com/office/drawing/2014/main" id="{A7A9FC2F-EDBA-4FD9-A2AD-930889AE657A}"/>
              </a:ext>
            </a:extLst>
          </p:cNvPr>
          <p:cNvSpPr>
            <a:spLocks noGrp="1"/>
          </p:cNvSpPr>
          <p:nvPr>
            <p:ph type="body" idx="1"/>
          </p:nvPr>
        </p:nvSpPr>
        <p:spPr/>
        <p:txBody>
          <a:bodyPr/>
          <a:lstStyle/>
          <a:p>
            <a:r>
              <a:rPr lang="en-US" sz="2400" b="1" dirty="0"/>
              <a:t>Build your digital service to be accessible, and audit it for accessibility before testing with PWD</a:t>
            </a:r>
          </a:p>
          <a:p>
            <a:pPr lvl="1"/>
            <a:r>
              <a:rPr lang="en-US" sz="2400" dirty="0"/>
              <a:t>You wouldn’t get high-quality insights from testing a page with dead links and broken elements – and you won’t get high-quality insights from testing a page that isn’t reasonably accessible to start</a:t>
            </a:r>
          </a:p>
          <a:p>
            <a:pPr lvl="1"/>
            <a:r>
              <a:rPr lang="en-US" sz="2400" dirty="0"/>
              <a:t>It’s ok (and useful!) if participants discover one or two accessibility issues during testing. But your goal here is user research, not accessibility testing.</a:t>
            </a:r>
          </a:p>
          <a:p>
            <a:r>
              <a:rPr lang="en-US" sz="2400" dirty="0"/>
              <a:t>Consider that a product might be </a:t>
            </a:r>
            <a:r>
              <a:rPr lang="en-US" sz="2400" b="1" dirty="0"/>
              <a:t>accessible in a moderated session, but inaccessible with facilitator guidance</a:t>
            </a:r>
          </a:p>
          <a:p>
            <a:pPr lvl="1"/>
            <a:r>
              <a:rPr lang="en-US" sz="2400" dirty="0"/>
              <a:t>Try to run moderated sessions first. If more data is needed to confirm results, then try unmoderated, and adapt your prototype or supporting materials to compensate  </a:t>
            </a:r>
          </a:p>
        </p:txBody>
      </p:sp>
      <p:sp>
        <p:nvSpPr>
          <p:cNvPr id="6" name="Slide Number">
            <a:extLst>
              <a:ext uri="{FF2B5EF4-FFF2-40B4-BE49-F238E27FC236}">
                <a16:creationId xmlns:a16="http://schemas.microsoft.com/office/drawing/2014/main" id="{379BF9F8-A172-47A2-BF7E-6BD408985F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dirty="0"/>
          </a:p>
        </p:txBody>
      </p:sp>
    </p:spTree>
    <p:extLst>
      <p:ext uri="{BB962C8B-B14F-4D97-AF65-F5344CB8AC3E}">
        <p14:creationId xmlns:p14="http://schemas.microsoft.com/office/powerpoint/2010/main" val="1665091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8305DCCC-F85E-4CA4-90C1-BCD6B3FCC886}"/>
              </a:ext>
            </a:extLst>
          </p:cNvPr>
          <p:cNvSpPr>
            <a:spLocks noGrp="1"/>
          </p:cNvSpPr>
          <p:nvPr>
            <p:ph type="title"/>
          </p:nvPr>
        </p:nvSpPr>
        <p:spPr>
          <a:xfrm>
            <a:off x="457200" y="101600"/>
            <a:ext cx="10515600" cy="877143"/>
          </a:xfrm>
        </p:spPr>
        <p:txBody>
          <a:bodyPr/>
          <a:lstStyle/>
          <a:p>
            <a:r>
              <a:rPr lang="en-US" dirty="0"/>
              <a:t>Make sessions themselves accessible and anticipate unknown needs</a:t>
            </a:r>
          </a:p>
        </p:txBody>
      </p:sp>
      <p:sp>
        <p:nvSpPr>
          <p:cNvPr id="8" name="Content">
            <a:extLst>
              <a:ext uri="{FF2B5EF4-FFF2-40B4-BE49-F238E27FC236}">
                <a16:creationId xmlns:a16="http://schemas.microsoft.com/office/drawing/2014/main" id="{063B6AB8-0B95-4496-A728-017A99E8F941}"/>
              </a:ext>
            </a:extLst>
          </p:cNvPr>
          <p:cNvSpPr>
            <a:spLocks noGrp="1"/>
          </p:cNvSpPr>
          <p:nvPr>
            <p:ph type="body" idx="1"/>
          </p:nvPr>
        </p:nvSpPr>
        <p:spPr>
          <a:xfrm>
            <a:off x="457200" y="1181100"/>
            <a:ext cx="11277600" cy="4937760"/>
          </a:xfrm>
        </p:spPr>
        <p:txBody>
          <a:bodyPr/>
          <a:lstStyle/>
          <a:p>
            <a:r>
              <a:rPr lang="en-US" sz="1800" b="1" dirty="0"/>
              <a:t>All study materials and environments must be accessible</a:t>
            </a:r>
          </a:p>
          <a:p>
            <a:pPr lvl="1"/>
            <a:r>
              <a:rPr lang="en-US" sz="1800" dirty="0"/>
              <a:t>Recruiting and screening; informed consent, signatures; getting to the session; supporting materials; the tasks themselves; the physical and/or digital test environment; incentive delivery</a:t>
            </a:r>
          </a:p>
          <a:p>
            <a:pPr lvl="1"/>
            <a:r>
              <a:rPr lang="en-US" sz="1800" dirty="0"/>
              <a:t>Write materials in plain language and deliver in accessible formats and multiple formats</a:t>
            </a:r>
          </a:p>
          <a:p>
            <a:r>
              <a:rPr lang="en-US" sz="1800" b="1" dirty="0"/>
              <a:t>Ask if your participant needs accommodations</a:t>
            </a:r>
          </a:p>
          <a:p>
            <a:pPr lvl="1"/>
            <a:r>
              <a:rPr lang="en-US" sz="1800" dirty="0"/>
              <a:t>If there are certain accommodations you know you can’t offer for the study (ex. American Sign Language interpretation), be upfront in recruiting so you don’t waste a respondent’s time</a:t>
            </a:r>
          </a:p>
          <a:p>
            <a:r>
              <a:rPr lang="en-US" sz="1800" b="1" dirty="0"/>
              <a:t>Let participants use their own tech set-ups if possible</a:t>
            </a:r>
          </a:p>
          <a:p>
            <a:pPr lvl="1"/>
            <a:r>
              <a:rPr lang="en-US" sz="1800" dirty="0"/>
              <a:t>Participants may have complex assistive tech (AT) set-ups or configurations that your lab computer can’t support, or that would take too much time to set up. Besides, don’t you want realistic sessions? </a:t>
            </a:r>
          </a:p>
          <a:p>
            <a:r>
              <a:rPr lang="en-US" sz="1800" b="1" dirty="0"/>
              <a:t>Conduct technology checks or dry runs for virtual sessions</a:t>
            </a:r>
          </a:p>
          <a:p>
            <a:pPr lvl="1"/>
            <a:r>
              <a:rPr lang="en-US" sz="1800" dirty="0"/>
              <a:t>Don’t assume participants are tech savvy. Doing a dry run also helps in case session software doesn’t interact well with assistive tech.</a:t>
            </a:r>
          </a:p>
          <a:p>
            <a:r>
              <a:rPr lang="en-US" sz="1800" b="1" dirty="0"/>
              <a:t>Make sure the participant and study coordinator can quickly contact each other </a:t>
            </a:r>
            <a:r>
              <a:rPr lang="en-US" sz="1800" dirty="0"/>
              <a:t>in case a participant needs assistance getting to the session (virtually or in real life) </a:t>
            </a:r>
          </a:p>
        </p:txBody>
      </p:sp>
      <p:sp>
        <p:nvSpPr>
          <p:cNvPr id="6" name="Slide Number">
            <a:extLst>
              <a:ext uri="{FF2B5EF4-FFF2-40B4-BE49-F238E27FC236}">
                <a16:creationId xmlns:a16="http://schemas.microsoft.com/office/drawing/2014/main" id="{BC22ED20-B533-4ACE-90ED-9F9C3523BD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spTree>
    <p:extLst>
      <p:ext uri="{BB962C8B-B14F-4D97-AF65-F5344CB8AC3E}">
        <p14:creationId xmlns:p14="http://schemas.microsoft.com/office/powerpoint/2010/main" val="1689682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94EFA70C-3338-49D2-BA44-A7E037EEE08B}"/>
              </a:ext>
            </a:extLst>
          </p:cNvPr>
          <p:cNvSpPr>
            <a:spLocks noGrp="1"/>
          </p:cNvSpPr>
          <p:nvPr>
            <p:ph type="title"/>
          </p:nvPr>
        </p:nvSpPr>
        <p:spPr>
          <a:xfrm>
            <a:off x="457200" y="317406"/>
            <a:ext cx="11110686" cy="453776"/>
          </a:xfrm>
        </p:spPr>
        <p:txBody>
          <a:bodyPr/>
          <a:lstStyle/>
          <a:p>
            <a:r>
              <a:rPr lang="en-US" dirty="0"/>
              <a:t>Recruit and group along functional capabilities or AT usage</a:t>
            </a:r>
          </a:p>
        </p:txBody>
      </p:sp>
      <p:sp>
        <p:nvSpPr>
          <p:cNvPr id="8" name="Content">
            <a:extLst>
              <a:ext uri="{FF2B5EF4-FFF2-40B4-BE49-F238E27FC236}">
                <a16:creationId xmlns:a16="http://schemas.microsoft.com/office/drawing/2014/main" id="{51C15FD4-6601-4F52-98CA-BBF147921CBE}"/>
              </a:ext>
            </a:extLst>
          </p:cNvPr>
          <p:cNvSpPr>
            <a:spLocks noGrp="1"/>
          </p:cNvSpPr>
          <p:nvPr>
            <p:ph type="body" idx="1"/>
          </p:nvPr>
        </p:nvSpPr>
        <p:spPr/>
        <p:txBody>
          <a:bodyPr/>
          <a:lstStyle/>
          <a:p>
            <a:r>
              <a:rPr lang="en-US" sz="2800" b="1" dirty="0"/>
              <a:t>Disability is a spectrum and differs for every individual. </a:t>
            </a:r>
            <a:r>
              <a:rPr lang="en-US" sz="2800" dirty="0"/>
              <a:t>You’ll likely get clearer and more reliable data recruiting and grouping along functional capabilities or AT usage, than along disability.</a:t>
            </a:r>
          </a:p>
          <a:p>
            <a:pPr lvl="1"/>
            <a:r>
              <a:rPr lang="en-US" dirty="0"/>
              <a:t>For example, out of 5 folks who are legally blind, they may use technology in vastly different ways. The ways they use technology are more relevant to your research goals than how they label their vision level.</a:t>
            </a:r>
            <a:r>
              <a:rPr lang="en-US" sz="2800" dirty="0"/>
              <a:t> </a:t>
            </a:r>
          </a:p>
          <a:p>
            <a:pPr lvl="1"/>
            <a:r>
              <a:rPr lang="en-US" sz="2800" dirty="0"/>
              <a:t>Recruiting and grouping along disability names only may yield unanticipated and inconsistent participant samples </a:t>
            </a:r>
            <a:endParaRPr lang="en-US" dirty="0"/>
          </a:p>
        </p:txBody>
      </p:sp>
      <p:sp>
        <p:nvSpPr>
          <p:cNvPr id="6" name="Slide Number">
            <a:extLst>
              <a:ext uri="{FF2B5EF4-FFF2-40B4-BE49-F238E27FC236}">
                <a16:creationId xmlns:a16="http://schemas.microsoft.com/office/drawing/2014/main" id="{D40BB482-A8A7-4E17-B345-61DB2B0544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dirty="0"/>
          </a:p>
        </p:txBody>
      </p:sp>
    </p:spTree>
    <p:extLst>
      <p:ext uri="{BB962C8B-B14F-4D97-AF65-F5344CB8AC3E}">
        <p14:creationId xmlns:p14="http://schemas.microsoft.com/office/powerpoint/2010/main" val="951350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E68E846-0E21-430F-8696-7BA25AF511F6}"/>
              </a:ext>
            </a:extLst>
          </p:cNvPr>
          <p:cNvSpPr>
            <a:spLocks noGrp="1"/>
          </p:cNvSpPr>
          <p:nvPr>
            <p:ph type="title"/>
          </p:nvPr>
        </p:nvSpPr>
        <p:spPr/>
        <p:txBody>
          <a:bodyPr/>
          <a:lstStyle/>
          <a:p>
            <a:r>
              <a:rPr lang="en-US" dirty="0"/>
              <a:t>Beware unintentional screening</a:t>
            </a:r>
          </a:p>
        </p:txBody>
      </p:sp>
      <p:sp>
        <p:nvSpPr>
          <p:cNvPr id="8" name="Content">
            <a:extLst>
              <a:ext uri="{FF2B5EF4-FFF2-40B4-BE49-F238E27FC236}">
                <a16:creationId xmlns:a16="http://schemas.microsoft.com/office/drawing/2014/main" id="{E591CEE1-3418-457C-91DB-4AAB3B70E07D}"/>
              </a:ext>
            </a:extLst>
          </p:cNvPr>
          <p:cNvSpPr>
            <a:spLocks noGrp="1"/>
          </p:cNvSpPr>
          <p:nvPr>
            <p:ph type="body" idx="1"/>
          </p:nvPr>
        </p:nvSpPr>
        <p:spPr/>
        <p:txBody>
          <a:bodyPr/>
          <a:lstStyle/>
          <a:p>
            <a:r>
              <a:rPr lang="en-US" sz="2000" b="1" dirty="0"/>
              <a:t>You may be unintentionally screening out valuable participants through inaccessible, unappealing, or poorly targeted recruiting and screening</a:t>
            </a:r>
          </a:p>
          <a:p>
            <a:pPr lvl="1"/>
            <a:r>
              <a:rPr lang="en-US" sz="2000" dirty="0"/>
              <a:t>Check if recruiting and screening methods, channels, formats, or tone might be screening out potential participants</a:t>
            </a:r>
          </a:p>
          <a:p>
            <a:pPr lvl="1"/>
            <a:r>
              <a:rPr lang="en-US" sz="2000" dirty="0"/>
              <a:t>Don’t ask more than you need to know; respect participants’ privacy</a:t>
            </a:r>
          </a:p>
          <a:p>
            <a:pPr lvl="1"/>
            <a:r>
              <a:rPr lang="en-US" sz="2000" dirty="0"/>
              <a:t>Offer materials and payment in multiple formats and channels, ex. PDF, Word; Amazon gift card, pre-paid Visa card, money transfer, cash</a:t>
            </a:r>
          </a:p>
          <a:p>
            <a:pPr lvl="1"/>
            <a:r>
              <a:rPr lang="en-US" sz="2000" dirty="0"/>
              <a:t>Write in plain language and follow appropriate etiquette and tone</a:t>
            </a:r>
          </a:p>
          <a:p>
            <a:pPr lvl="1"/>
            <a:r>
              <a:rPr lang="en-US" sz="2000" dirty="0"/>
              <a:t>Do the extra legwork to find hard-to-reach participants – identify relevant service organizations, community leaders, etc. that you could recruit through </a:t>
            </a:r>
          </a:p>
          <a:p>
            <a:r>
              <a:rPr lang="en-US" sz="2000" b="1" dirty="0"/>
              <a:t>Compensate for additional barriers to participation</a:t>
            </a:r>
          </a:p>
          <a:p>
            <a:pPr lvl="1"/>
            <a:r>
              <a:rPr lang="en-US" sz="2000" dirty="0"/>
              <a:t>Getting to your session can be more burdensome for PWD. Offer higher participant incentives to offset these burdens. </a:t>
            </a:r>
          </a:p>
        </p:txBody>
      </p:sp>
      <p:sp>
        <p:nvSpPr>
          <p:cNvPr id="6" name="Slide Number">
            <a:extLst>
              <a:ext uri="{FF2B5EF4-FFF2-40B4-BE49-F238E27FC236}">
                <a16:creationId xmlns:a16="http://schemas.microsoft.com/office/drawing/2014/main" id="{2A437B08-6E70-4D56-A335-F428634F92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dirty="0"/>
          </a:p>
        </p:txBody>
      </p:sp>
    </p:spTree>
    <p:extLst>
      <p:ext uri="{BB962C8B-B14F-4D97-AF65-F5344CB8AC3E}">
        <p14:creationId xmlns:p14="http://schemas.microsoft.com/office/powerpoint/2010/main" val="90467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415F5C8F-E7E5-42D2-B128-E1A00CAFA6AB}"/>
              </a:ext>
            </a:extLst>
          </p:cNvPr>
          <p:cNvSpPr>
            <a:spLocks noGrp="1"/>
          </p:cNvSpPr>
          <p:nvPr>
            <p:ph type="title"/>
          </p:nvPr>
        </p:nvSpPr>
        <p:spPr/>
        <p:txBody>
          <a:bodyPr/>
          <a:lstStyle/>
          <a:p>
            <a:r>
              <a:rPr lang="en-US" dirty="0"/>
              <a:t>Anticipate fatigue and extra time</a:t>
            </a:r>
          </a:p>
        </p:txBody>
      </p:sp>
      <p:sp>
        <p:nvSpPr>
          <p:cNvPr id="8" name="Content">
            <a:extLst>
              <a:ext uri="{FF2B5EF4-FFF2-40B4-BE49-F238E27FC236}">
                <a16:creationId xmlns:a16="http://schemas.microsoft.com/office/drawing/2014/main" id="{CEF795B7-AA48-4769-AA07-59BA80D01E86}"/>
              </a:ext>
            </a:extLst>
          </p:cNvPr>
          <p:cNvSpPr>
            <a:spLocks noGrp="1"/>
          </p:cNvSpPr>
          <p:nvPr>
            <p:ph type="body" idx="1"/>
          </p:nvPr>
        </p:nvSpPr>
        <p:spPr/>
        <p:txBody>
          <a:bodyPr/>
          <a:lstStyle/>
          <a:p>
            <a:r>
              <a:rPr lang="en-US" sz="2800" b="1" dirty="0"/>
              <a:t>Monitor participant fatigue and stress, and react accordingly</a:t>
            </a:r>
          </a:p>
          <a:p>
            <a:pPr lvl="1"/>
            <a:r>
              <a:rPr lang="en-US" dirty="0"/>
              <a:t>Your tasks or session environment might be fatiguing or stressful in ways you don’t anticipate</a:t>
            </a:r>
          </a:p>
          <a:p>
            <a:pPr lvl="1"/>
            <a:r>
              <a:rPr lang="en-US" dirty="0"/>
              <a:t>Make sure the participant knows they can pause or stop at any time</a:t>
            </a:r>
          </a:p>
          <a:p>
            <a:pPr lvl="1"/>
            <a:r>
              <a:rPr lang="en-US" dirty="0"/>
              <a:t>Keep an eye on signals that a participant might be tired or stressed. In those cases, check in and offer to pause, stop, or move to the next section. If appropriate, have water on hand to offer.</a:t>
            </a:r>
          </a:p>
          <a:p>
            <a:endParaRPr lang="en-US" sz="1200" dirty="0"/>
          </a:p>
          <a:p>
            <a:r>
              <a:rPr lang="en-US" dirty="0"/>
              <a:t>Some AT takes longer to use. </a:t>
            </a:r>
            <a:r>
              <a:rPr lang="en-US" b="1" dirty="0"/>
              <a:t>Allot more time for research sessions with PWD. </a:t>
            </a:r>
          </a:p>
        </p:txBody>
      </p:sp>
      <p:sp>
        <p:nvSpPr>
          <p:cNvPr id="6" name="Slide Number">
            <a:extLst>
              <a:ext uri="{FF2B5EF4-FFF2-40B4-BE49-F238E27FC236}">
                <a16:creationId xmlns:a16="http://schemas.microsoft.com/office/drawing/2014/main" id="{1C28F9F7-E53F-4C7B-AB46-C7B12B2474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dirty="0"/>
          </a:p>
        </p:txBody>
      </p:sp>
    </p:spTree>
    <p:extLst>
      <p:ext uri="{BB962C8B-B14F-4D97-AF65-F5344CB8AC3E}">
        <p14:creationId xmlns:p14="http://schemas.microsoft.com/office/powerpoint/2010/main" val="2884393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8EF70058-3BDE-4341-A6AD-7EDD754B29AB}"/>
              </a:ext>
            </a:extLst>
          </p:cNvPr>
          <p:cNvSpPr>
            <a:spLocks noGrp="1"/>
          </p:cNvSpPr>
          <p:nvPr>
            <p:ph type="title"/>
          </p:nvPr>
        </p:nvSpPr>
        <p:spPr/>
        <p:txBody>
          <a:bodyPr/>
          <a:lstStyle/>
          <a:p>
            <a:r>
              <a:rPr lang="en-US" dirty="0"/>
              <a:t>Follow ethics and etiquette… </a:t>
            </a:r>
          </a:p>
        </p:txBody>
      </p:sp>
      <p:sp>
        <p:nvSpPr>
          <p:cNvPr id="8" name="Content">
            <a:extLst>
              <a:ext uri="{FF2B5EF4-FFF2-40B4-BE49-F238E27FC236}">
                <a16:creationId xmlns:a16="http://schemas.microsoft.com/office/drawing/2014/main" id="{A7A9FC2F-EDBA-4FD9-A2AD-930889AE657A}"/>
              </a:ext>
            </a:extLst>
          </p:cNvPr>
          <p:cNvSpPr>
            <a:spLocks noGrp="1"/>
          </p:cNvSpPr>
          <p:nvPr>
            <p:ph type="body" idx="1"/>
          </p:nvPr>
        </p:nvSpPr>
        <p:spPr/>
        <p:txBody>
          <a:bodyPr/>
          <a:lstStyle/>
          <a:p>
            <a:r>
              <a:rPr lang="en-US" sz="2400" b="1" dirty="0"/>
              <a:t>Use respectful and accurate wording in all recruiting, screening, and study materials and communication </a:t>
            </a:r>
            <a:endParaRPr lang="en-US" sz="2000" dirty="0"/>
          </a:p>
          <a:p>
            <a:pPr lvl="1"/>
            <a:r>
              <a:rPr lang="en-US" sz="2200" dirty="0"/>
              <a:t>Don’t use slurs. Use people-first language. Know what your words mean (ex. Deaf is not the same as deaf). </a:t>
            </a:r>
          </a:p>
          <a:p>
            <a:pPr lvl="1"/>
            <a:r>
              <a:rPr lang="en-US" sz="2200" dirty="0"/>
              <a:t>Brush up on your vocabulary if you’re not sure (the </a:t>
            </a:r>
            <a:r>
              <a:rPr lang="en-US" sz="2200" dirty="0">
                <a:hlinkClick r:id="rId3"/>
              </a:rPr>
              <a:t>National Center on Disability and Journalism’s Disability Language Style Guide</a:t>
            </a:r>
            <a:r>
              <a:rPr lang="en-US" sz="2200" dirty="0"/>
              <a:t> is a good resource). </a:t>
            </a:r>
          </a:p>
          <a:p>
            <a:pPr lvl="1"/>
            <a:endParaRPr lang="en-US" sz="2200" dirty="0"/>
          </a:p>
          <a:p>
            <a:r>
              <a:rPr lang="en-US" sz="2400" b="1" dirty="0"/>
              <a:t>Explain risks and benefits clearly to participants</a:t>
            </a:r>
          </a:p>
          <a:p>
            <a:pPr lvl="1"/>
            <a:r>
              <a:rPr lang="en-US" sz="2200" dirty="0"/>
              <a:t>Consider if your product, prototype, or methodology might cause extra fatigue, stress, or discomfort for PWD. If so, be upfront and clear about that.</a:t>
            </a:r>
          </a:p>
        </p:txBody>
      </p:sp>
      <p:sp>
        <p:nvSpPr>
          <p:cNvPr id="6" name="Slide Number">
            <a:extLst>
              <a:ext uri="{FF2B5EF4-FFF2-40B4-BE49-F238E27FC236}">
                <a16:creationId xmlns:a16="http://schemas.microsoft.com/office/drawing/2014/main" id="{379BF9F8-A172-47A2-BF7E-6BD408985F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dirty="0"/>
          </a:p>
        </p:txBody>
      </p:sp>
    </p:spTree>
    <p:extLst>
      <p:ext uri="{BB962C8B-B14F-4D97-AF65-F5344CB8AC3E}">
        <p14:creationId xmlns:p14="http://schemas.microsoft.com/office/powerpoint/2010/main" val="1797386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8EF70058-3BDE-4341-A6AD-7EDD754B29AB}"/>
              </a:ext>
            </a:extLst>
          </p:cNvPr>
          <p:cNvSpPr>
            <a:spLocks noGrp="1"/>
          </p:cNvSpPr>
          <p:nvPr>
            <p:ph type="title"/>
          </p:nvPr>
        </p:nvSpPr>
        <p:spPr>
          <a:xfrm>
            <a:off x="457200" y="317405"/>
            <a:ext cx="10515600" cy="461645"/>
          </a:xfrm>
        </p:spPr>
        <p:txBody>
          <a:bodyPr/>
          <a:lstStyle/>
          <a:p>
            <a:r>
              <a:rPr lang="en-US" dirty="0"/>
              <a:t>… and don’t forget about privacy and security</a:t>
            </a:r>
          </a:p>
        </p:txBody>
      </p:sp>
      <p:sp>
        <p:nvSpPr>
          <p:cNvPr id="8" name="Content">
            <a:extLst>
              <a:ext uri="{FF2B5EF4-FFF2-40B4-BE49-F238E27FC236}">
                <a16:creationId xmlns:a16="http://schemas.microsoft.com/office/drawing/2014/main" id="{A7A9FC2F-EDBA-4FD9-A2AD-930889AE657A}"/>
              </a:ext>
            </a:extLst>
          </p:cNvPr>
          <p:cNvSpPr>
            <a:spLocks noGrp="1"/>
          </p:cNvSpPr>
          <p:nvPr>
            <p:ph type="body" idx="1"/>
          </p:nvPr>
        </p:nvSpPr>
        <p:spPr/>
        <p:txBody>
          <a:bodyPr/>
          <a:lstStyle/>
          <a:p>
            <a:r>
              <a:rPr lang="en-US" sz="2400" b="1" dirty="0"/>
              <a:t>Only gather what you need to know</a:t>
            </a:r>
          </a:p>
          <a:p>
            <a:pPr lvl="1"/>
            <a:r>
              <a:rPr lang="en-US" sz="2200" dirty="0"/>
              <a:t>You’re interested in how your participant’s disability might intersect with the usability of your product; so when you ask about disability, only ask about disability.</a:t>
            </a:r>
          </a:p>
          <a:p>
            <a:pPr lvl="1"/>
            <a:r>
              <a:rPr lang="en-US" sz="2200" dirty="0"/>
              <a:t>Recruit along functional capability or AT usage instead of medical cause, and ideally instead of disability</a:t>
            </a:r>
          </a:p>
          <a:p>
            <a:pPr lvl="1"/>
            <a:r>
              <a:rPr lang="en-US" sz="2200" dirty="0"/>
              <a:t>Don’t ask about disability history or medical cause unless it’s actually relevant (it’s probably not). Ex. You think you need to know how long a participant’s been blind; but you actually need to know how competent they are using screen readers. </a:t>
            </a:r>
            <a:endParaRPr lang="en-US" sz="800" dirty="0"/>
          </a:p>
          <a:p>
            <a:pPr>
              <a:spcBef>
                <a:spcPts val="1800"/>
              </a:spcBef>
            </a:pPr>
            <a:r>
              <a:rPr lang="en-US" sz="2400" b="1" dirty="0"/>
              <a:t>Know if you are gathering PII or PHI, and protect the data accordingly</a:t>
            </a:r>
          </a:p>
          <a:p>
            <a:pPr lvl="1"/>
            <a:r>
              <a:rPr lang="en-US" sz="2200" dirty="0"/>
              <a:t>Regardless, have a clear plan for how you will handle, store, and ultimately destroy participant data </a:t>
            </a:r>
            <a:endParaRPr lang="en-US" sz="2000" dirty="0"/>
          </a:p>
        </p:txBody>
      </p:sp>
      <p:sp>
        <p:nvSpPr>
          <p:cNvPr id="6" name="Slide Number">
            <a:extLst>
              <a:ext uri="{FF2B5EF4-FFF2-40B4-BE49-F238E27FC236}">
                <a16:creationId xmlns:a16="http://schemas.microsoft.com/office/drawing/2014/main" id="{379BF9F8-A172-47A2-BF7E-6BD408985F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dirty="0"/>
          </a:p>
        </p:txBody>
      </p:sp>
    </p:spTree>
    <p:extLst>
      <p:ext uri="{BB962C8B-B14F-4D97-AF65-F5344CB8AC3E}">
        <p14:creationId xmlns:p14="http://schemas.microsoft.com/office/powerpoint/2010/main" val="3017581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A4CBAD73-05F5-4B38-9252-64E4F4E12821}"/>
              </a:ext>
            </a:extLst>
          </p:cNvPr>
          <p:cNvSpPr>
            <a:spLocks noGrp="1"/>
          </p:cNvSpPr>
          <p:nvPr>
            <p:ph type="title"/>
          </p:nvPr>
        </p:nvSpPr>
        <p:spPr/>
        <p:txBody>
          <a:bodyPr/>
          <a:lstStyle/>
          <a:p>
            <a:r>
              <a:rPr lang="en-US" dirty="0"/>
              <a:t>In Closing</a:t>
            </a:r>
          </a:p>
        </p:txBody>
      </p:sp>
      <p:sp>
        <p:nvSpPr>
          <p:cNvPr id="8" name="Content">
            <a:extLst>
              <a:ext uri="{FF2B5EF4-FFF2-40B4-BE49-F238E27FC236}">
                <a16:creationId xmlns:a16="http://schemas.microsoft.com/office/drawing/2014/main" id="{0384F03B-68D2-4F3B-AC30-9D5127CCD0B3}"/>
              </a:ext>
            </a:extLst>
          </p:cNvPr>
          <p:cNvSpPr>
            <a:spLocks noGrp="1"/>
          </p:cNvSpPr>
          <p:nvPr>
            <p:ph type="body" idx="1"/>
          </p:nvPr>
        </p:nvSpPr>
        <p:spPr/>
        <p:txBody>
          <a:bodyPr/>
          <a:lstStyle/>
          <a:p>
            <a:pPr marL="50800" indent="0">
              <a:buNone/>
            </a:pPr>
            <a:r>
              <a:rPr lang="en-US" sz="2800" b="1" dirty="0"/>
              <a:t>We’re at the beginning of our journey to innovate. </a:t>
            </a:r>
          </a:p>
          <a:p>
            <a:pPr marL="50800" indent="0">
              <a:buNone/>
            </a:pPr>
            <a:r>
              <a:rPr lang="en-US" sz="2800" dirty="0"/>
              <a:t>We’d love to hear from you if you have questions, advice, feedback, or want to talk more about these topics.  </a:t>
            </a:r>
          </a:p>
          <a:p>
            <a:pPr marL="50800" indent="0">
              <a:buNone/>
            </a:pPr>
            <a:endParaRPr lang="en-US" dirty="0"/>
          </a:p>
          <a:p>
            <a:pPr marL="50800" indent="0">
              <a:buNone/>
            </a:pPr>
            <a:endParaRPr lang="en-US" dirty="0"/>
          </a:p>
          <a:p>
            <a:pPr marL="50800" indent="0" algn="ctr">
              <a:buNone/>
            </a:pPr>
            <a:r>
              <a:rPr lang="en-US" sz="2800" b="1" dirty="0"/>
              <a:t>We can do more than just clear the path. </a:t>
            </a:r>
          </a:p>
          <a:p>
            <a:pPr marL="50800" indent="0" algn="ctr">
              <a:buNone/>
            </a:pPr>
            <a:r>
              <a:rPr lang="en-US" sz="2800" b="1" dirty="0"/>
              <a:t>We can lay out a welcome mat. </a:t>
            </a:r>
          </a:p>
          <a:p>
            <a:pPr marL="50800" indent="0" algn="ctr">
              <a:buNone/>
            </a:pPr>
            <a:r>
              <a:rPr lang="en-US" sz="2000" i="1" dirty="0"/>
              <a:t>- Lexie Kane, </a:t>
            </a:r>
            <a:r>
              <a:rPr lang="en-US" sz="2000" i="1" dirty="0">
                <a:hlinkClick r:id="rId3"/>
              </a:rPr>
              <a:t>Nielsen Norman Group</a:t>
            </a:r>
            <a:endParaRPr lang="en-US" sz="2000" i="1" dirty="0"/>
          </a:p>
        </p:txBody>
      </p:sp>
      <p:pic>
        <p:nvPicPr>
          <p:cNvPr id="9" name="Graphic 1">
            <a:extLst>
              <a:ext uri="{FF2B5EF4-FFF2-40B4-BE49-F238E27FC236}">
                <a16:creationId xmlns:a16="http://schemas.microsoft.com/office/drawing/2014/main" id="{99E8A282-13EA-4F09-A532-0EEF8004C1D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69644" y="3657601"/>
            <a:ext cx="914400" cy="914400"/>
          </a:xfrm>
          <a:prstGeom prst="rect">
            <a:avLst/>
          </a:prstGeom>
        </p:spPr>
      </p:pic>
      <p:pic>
        <p:nvPicPr>
          <p:cNvPr id="10" name="Graphic 2">
            <a:extLst>
              <a:ext uri="{FF2B5EF4-FFF2-40B4-BE49-F238E27FC236}">
                <a16:creationId xmlns:a16="http://schemas.microsoft.com/office/drawing/2014/main" id="{D7CA65DE-A001-4701-94EA-572C736610E6}"/>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9753526" y="4383315"/>
            <a:ext cx="914400" cy="914400"/>
          </a:xfrm>
          <a:prstGeom prst="rect">
            <a:avLst/>
          </a:prstGeom>
        </p:spPr>
      </p:pic>
      <p:sp>
        <p:nvSpPr>
          <p:cNvPr id="6" name="Slide Number">
            <a:extLst>
              <a:ext uri="{FF2B5EF4-FFF2-40B4-BE49-F238E27FC236}">
                <a16:creationId xmlns:a16="http://schemas.microsoft.com/office/drawing/2014/main" id="{2C197944-CB7E-4A1E-B768-499AE82B4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dirty="0"/>
          </a:p>
        </p:txBody>
      </p:sp>
    </p:spTree>
    <p:extLst>
      <p:ext uri="{BB962C8B-B14F-4D97-AF65-F5344CB8AC3E}">
        <p14:creationId xmlns:p14="http://schemas.microsoft.com/office/powerpoint/2010/main" val="1745346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FAA39C21-54D5-4CA7-87B0-F66F9D691C00}"/>
              </a:ext>
            </a:extLst>
          </p:cNvPr>
          <p:cNvSpPr>
            <a:spLocks noGrp="1"/>
          </p:cNvSpPr>
          <p:nvPr>
            <p:ph type="title"/>
          </p:nvPr>
        </p:nvSpPr>
        <p:spPr/>
        <p:txBody>
          <a:bodyPr/>
          <a:lstStyle/>
          <a:p>
            <a:r>
              <a:rPr lang="en-US" dirty="0"/>
              <a:t>Acknowledgements</a:t>
            </a:r>
          </a:p>
        </p:txBody>
      </p:sp>
      <p:sp>
        <p:nvSpPr>
          <p:cNvPr id="7" name="Content">
            <a:extLst>
              <a:ext uri="{FF2B5EF4-FFF2-40B4-BE49-F238E27FC236}">
                <a16:creationId xmlns:a16="http://schemas.microsoft.com/office/drawing/2014/main" id="{22FAA654-0EC4-4BB7-A0F7-71285B89F5A7}"/>
              </a:ext>
            </a:extLst>
          </p:cNvPr>
          <p:cNvSpPr>
            <a:spLocks noGrp="1"/>
          </p:cNvSpPr>
          <p:nvPr>
            <p:ph type="body" idx="1"/>
          </p:nvPr>
        </p:nvSpPr>
        <p:spPr/>
        <p:txBody>
          <a:bodyPr/>
          <a:lstStyle/>
          <a:p>
            <a:r>
              <a:rPr lang="en-US" dirty="0"/>
              <a:t>Human Factors and Accessibility specialists Rebecca Scollan, Jared Batterman, Elisa Miller, Jennifer Strickland, and Shannon Evans </a:t>
            </a:r>
          </a:p>
          <a:p>
            <a:r>
              <a:rPr lang="en-US" dirty="0"/>
              <a:t>Elisa Miller, Accessibility and Inclusive Design Course and personal communications (2021)</a:t>
            </a:r>
          </a:p>
          <a:p>
            <a:r>
              <a:rPr lang="en-US" dirty="0"/>
              <a:t>Jared Spool, Persuasive UX Metrics Course (2020)</a:t>
            </a:r>
          </a:p>
          <a:p>
            <a:r>
              <a:rPr lang="en-US" dirty="0"/>
              <a:t>Sheri Byrne-Haber, Level Access, </a:t>
            </a:r>
            <a:r>
              <a:rPr lang="en-US" dirty="0">
                <a:hlinkClick r:id="rId3"/>
              </a:rPr>
              <a:t>The Digital Accessibility Maturity Model</a:t>
            </a:r>
            <a:r>
              <a:rPr lang="en-US" dirty="0"/>
              <a:t> (2015)</a:t>
            </a:r>
          </a:p>
          <a:p>
            <a:r>
              <a:rPr lang="en-US" dirty="0"/>
              <a:t>Eve Hill, Deque, </a:t>
            </a:r>
            <a:r>
              <a:rPr lang="en-US" dirty="0">
                <a:hlinkClick r:id="rId4"/>
              </a:rPr>
              <a:t>Not a Checklist: Building Accessibility Compliance into Your Business Processes</a:t>
            </a:r>
            <a:r>
              <a:rPr lang="en-US" dirty="0"/>
              <a:t> (2021)</a:t>
            </a:r>
          </a:p>
        </p:txBody>
      </p:sp>
      <p:sp>
        <p:nvSpPr>
          <p:cNvPr id="5" name="Slide Number">
            <a:extLst>
              <a:ext uri="{FF2B5EF4-FFF2-40B4-BE49-F238E27FC236}">
                <a16:creationId xmlns:a16="http://schemas.microsoft.com/office/drawing/2014/main" id="{A5410B0E-3544-4712-9AF7-C4FEEC4D4E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dirty="0"/>
          </a:p>
        </p:txBody>
      </p:sp>
    </p:spTree>
    <p:extLst>
      <p:ext uri="{BB962C8B-B14F-4D97-AF65-F5344CB8AC3E}">
        <p14:creationId xmlns:p14="http://schemas.microsoft.com/office/powerpoint/2010/main" val="3747706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DBC70B28-508E-481B-9674-4721D55CE50B}"/>
              </a:ext>
            </a:extLst>
          </p:cNvPr>
          <p:cNvSpPr>
            <a:spLocks noGrp="1"/>
          </p:cNvSpPr>
          <p:nvPr>
            <p:ph type="title"/>
          </p:nvPr>
        </p:nvSpPr>
        <p:spPr/>
        <p:txBody>
          <a:bodyPr/>
          <a:lstStyle/>
          <a:p>
            <a:r>
              <a:rPr lang="en-US" dirty="0"/>
              <a:t>Contact Information</a:t>
            </a:r>
          </a:p>
        </p:txBody>
      </p:sp>
      <p:sp>
        <p:nvSpPr>
          <p:cNvPr id="3" name="Content">
            <a:extLst>
              <a:ext uri="{FF2B5EF4-FFF2-40B4-BE49-F238E27FC236}">
                <a16:creationId xmlns:a16="http://schemas.microsoft.com/office/drawing/2014/main" id="{80E23BB8-E804-4F90-9FE1-09A40B4E0C17}"/>
              </a:ext>
            </a:extLst>
          </p:cNvPr>
          <p:cNvSpPr>
            <a:spLocks noGrp="1"/>
          </p:cNvSpPr>
          <p:nvPr>
            <p:ph type="body" idx="1"/>
          </p:nvPr>
        </p:nvSpPr>
        <p:spPr/>
        <p:txBody>
          <a:bodyPr/>
          <a:lstStyle/>
          <a:p>
            <a:pPr marL="50800" indent="0">
              <a:buNone/>
            </a:pPr>
            <a:r>
              <a:rPr lang="en-US" dirty="0"/>
              <a:t>Ronna ten Brink </a:t>
            </a:r>
          </a:p>
          <a:p>
            <a:pPr marL="50800" indent="0">
              <a:buNone/>
            </a:pPr>
            <a:r>
              <a:rPr lang="en-US" i="1" dirty="0"/>
              <a:t>Senior Human Factors Engineer, The MITRE Corporation </a:t>
            </a:r>
          </a:p>
          <a:p>
            <a:pPr marL="50800" indent="0">
              <a:buNone/>
            </a:pPr>
            <a:r>
              <a:rPr lang="en-US" i="1" dirty="0"/>
              <a:t>Email: </a:t>
            </a:r>
            <a:r>
              <a:rPr lang="en-US" i="1" dirty="0">
                <a:hlinkClick r:id="rId2"/>
              </a:rPr>
              <a:t>rtenbrink@mitre.org</a:t>
            </a:r>
            <a:r>
              <a:rPr lang="en-US" i="1" dirty="0"/>
              <a:t> </a:t>
            </a:r>
          </a:p>
        </p:txBody>
      </p:sp>
      <p:sp>
        <p:nvSpPr>
          <p:cNvPr id="4" name="Slide Number">
            <a:extLst>
              <a:ext uri="{FF2B5EF4-FFF2-40B4-BE49-F238E27FC236}">
                <a16:creationId xmlns:a16="http://schemas.microsoft.com/office/drawing/2014/main" id="{2623E3F9-5F8B-47DC-BA01-A13F9F5EAB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dirty="0"/>
          </a:p>
        </p:txBody>
      </p:sp>
    </p:spTree>
    <p:extLst>
      <p:ext uri="{BB962C8B-B14F-4D97-AF65-F5344CB8AC3E}">
        <p14:creationId xmlns:p14="http://schemas.microsoft.com/office/powerpoint/2010/main" val="281890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EB3C5FD-5EB0-4F29-8F62-F2539868B4A5}"/>
              </a:ext>
            </a:extLst>
          </p:cNvPr>
          <p:cNvSpPr>
            <a:spLocks noGrp="1"/>
          </p:cNvSpPr>
          <p:nvPr>
            <p:ph type="title"/>
          </p:nvPr>
        </p:nvSpPr>
        <p:spPr>
          <a:xfrm>
            <a:off x="457200" y="317405"/>
            <a:ext cx="10515600" cy="461645"/>
          </a:xfrm>
        </p:spPr>
        <p:txBody>
          <a:bodyPr/>
          <a:lstStyle/>
          <a:p>
            <a:r>
              <a:rPr lang="en-US" dirty="0"/>
              <a:t>Background</a:t>
            </a:r>
            <a:endParaRPr lang="en-US" b="0" dirty="0"/>
          </a:p>
        </p:txBody>
      </p:sp>
      <p:sp>
        <p:nvSpPr>
          <p:cNvPr id="3" name="Content">
            <a:extLst>
              <a:ext uri="{FF2B5EF4-FFF2-40B4-BE49-F238E27FC236}">
                <a16:creationId xmlns:a16="http://schemas.microsoft.com/office/drawing/2014/main" id="{2408388D-8188-49DF-89C4-8F9917656D06}"/>
              </a:ext>
            </a:extLst>
          </p:cNvPr>
          <p:cNvSpPr>
            <a:spLocks noGrp="1"/>
          </p:cNvSpPr>
          <p:nvPr>
            <p:ph type="body" idx="1"/>
          </p:nvPr>
        </p:nvSpPr>
        <p:spPr/>
        <p:txBody>
          <a:bodyPr/>
          <a:lstStyle/>
          <a:p>
            <a:r>
              <a:rPr lang="en-US" sz="2400" dirty="0"/>
              <a:t>IRS Online Services (OLS) is the digital touchpoint for the millions of Americans that IRS serves</a:t>
            </a:r>
          </a:p>
          <a:p>
            <a:endParaRPr lang="en-US" sz="2400" dirty="0"/>
          </a:p>
          <a:p>
            <a:r>
              <a:rPr lang="en-US" sz="2400" dirty="0"/>
              <a:t>OLS realized that underrepresented populations aren’t explicitly included in the R&amp;D process</a:t>
            </a:r>
          </a:p>
          <a:p>
            <a:endParaRPr lang="en-US" sz="2400" dirty="0"/>
          </a:p>
          <a:p>
            <a:r>
              <a:rPr lang="en-US" sz="2400" dirty="0"/>
              <a:t>So, OLS is building an inclusive user research and usability capability to expand research opportunities to new and diverse taxpayer populations</a:t>
            </a:r>
          </a:p>
          <a:p>
            <a:pPr lvl="1"/>
            <a:r>
              <a:rPr lang="en-US" sz="2400" dirty="0"/>
              <a:t>Current focus: Identifying and prioritizing research and feedback opportunities for taxpayers with disabilities and taxpayers with limited English proficiency</a:t>
            </a:r>
          </a:p>
        </p:txBody>
      </p:sp>
      <p:sp>
        <p:nvSpPr>
          <p:cNvPr id="4" name="Slide Number">
            <a:extLst>
              <a:ext uri="{FF2B5EF4-FFF2-40B4-BE49-F238E27FC236}">
                <a16:creationId xmlns:a16="http://schemas.microsoft.com/office/drawing/2014/main" id="{318C5292-AE26-4908-A107-F5D4DB41A8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Tree>
    <p:extLst>
      <p:ext uri="{BB962C8B-B14F-4D97-AF65-F5344CB8AC3E}">
        <p14:creationId xmlns:p14="http://schemas.microsoft.com/office/powerpoint/2010/main" val="253713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EB3C5FD-5EB0-4F29-8F62-F2539868B4A5}"/>
              </a:ext>
            </a:extLst>
          </p:cNvPr>
          <p:cNvSpPr>
            <a:spLocks noGrp="1"/>
          </p:cNvSpPr>
          <p:nvPr>
            <p:ph type="title"/>
          </p:nvPr>
        </p:nvSpPr>
        <p:spPr>
          <a:xfrm>
            <a:off x="457200" y="317405"/>
            <a:ext cx="10515600" cy="461645"/>
          </a:xfrm>
        </p:spPr>
        <p:txBody>
          <a:bodyPr/>
          <a:lstStyle/>
          <a:p>
            <a:r>
              <a:rPr lang="en-US" dirty="0"/>
              <a:t>The Inclusive Design Mindset</a:t>
            </a:r>
            <a:endParaRPr lang="en-US" b="0" dirty="0"/>
          </a:p>
        </p:txBody>
      </p:sp>
      <p:sp>
        <p:nvSpPr>
          <p:cNvPr id="3" name="Content">
            <a:extLst>
              <a:ext uri="{FF2B5EF4-FFF2-40B4-BE49-F238E27FC236}">
                <a16:creationId xmlns:a16="http://schemas.microsoft.com/office/drawing/2014/main" id="{2408388D-8188-49DF-89C4-8F9917656D06}"/>
              </a:ext>
            </a:extLst>
          </p:cNvPr>
          <p:cNvSpPr>
            <a:spLocks noGrp="1"/>
          </p:cNvSpPr>
          <p:nvPr>
            <p:ph type="body" idx="1"/>
          </p:nvPr>
        </p:nvSpPr>
        <p:spPr>
          <a:xfrm>
            <a:off x="1219199" y="1988456"/>
            <a:ext cx="9753602" cy="4320903"/>
          </a:xfrm>
        </p:spPr>
        <p:txBody>
          <a:bodyPr/>
          <a:lstStyle/>
          <a:p>
            <a:pPr marL="50800" indent="0" algn="ctr">
              <a:buNone/>
            </a:pPr>
            <a:r>
              <a:rPr lang="en-US" sz="3600" dirty="0">
                <a:solidFill>
                  <a:srgbClr val="006197"/>
                </a:solidFill>
              </a:rPr>
              <a:t>Inclusive Design is a methodology, born out of digital environments, that enables and draws on the full range of human diversity. Most importantly, this means </a:t>
            </a:r>
            <a:r>
              <a:rPr lang="en-US" sz="3600" b="1" dirty="0">
                <a:solidFill>
                  <a:srgbClr val="006197"/>
                </a:solidFill>
              </a:rPr>
              <a:t>including and learning from people with a range of perspectives</a:t>
            </a:r>
            <a:r>
              <a:rPr lang="en-US" sz="3600" dirty="0">
                <a:solidFill>
                  <a:srgbClr val="006197"/>
                </a:solidFill>
              </a:rPr>
              <a:t>. </a:t>
            </a:r>
            <a:endParaRPr lang="en-US" dirty="0">
              <a:solidFill>
                <a:srgbClr val="006197"/>
              </a:solidFill>
            </a:endParaRPr>
          </a:p>
          <a:p>
            <a:pPr marL="50800" indent="0" algn="ctr">
              <a:buNone/>
            </a:pPr>
            <a:r>
              <a:rPr lang="en-US" i="1" dirty="0">
                <a:solidFill>
                  <a:srgbClr val="006197"/>
                </a:solidFill>
              </a:rPr>
              <a:t>- Microsoft Inclusive Design</a:t>
            </a:r>
          </a:p>
        </p:txBody>
      </p:sp>
      <p:pic>
        <p:nvPicPr>
          <p:cNvPr id="7" name="Graphic 1">
            <a:extLst>
              <a:ext uri="{FF2B5EF4-FFF2-40B4-BE49-F238E27FC236}">
                <a16:creationId xmlns:a16="http://schemas.microsoft.com/office/drawing/2014/main" id="{040E1C19-A88D-474D-8126-44EF664F3D8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4799" y="1531256"/>
            <a:ext cx="914400" cy="914400"/>
          </a:xfrm>
          <a:prstGeom prst="rect">
            <a:avLst/>
          </a:prstGeom>
        </p:spPr>
      </p:pic>
      <p:pic>
        <p:nvPicPr>
          <p:cNvPr id="8" name="Graphic 2">
            <a:extLst>
              <a:ext uri="{FF2B5EF4-FFF2-40B4-BE49-F238E27FC236}">
                <a16:creationId xmlns:a16="http://schemas.microsoft.com/office/drawing/2014/main" id="{B03E2B2F-B3CC-4BAE-A8A9-9E8F9727903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10685991" y="4383315"/>
            <a:ext cx="914400" cy="914400"/>
          </a:xfrm>
          <a:prstGeom prst="rect">
            <a:avLst/>
          </a:prstGeom>
        </p:spPr>
      </p:pic>
      <p:sp>
        <p:nvSpPr>
          <p:cNvPr id="4" name="Slide Number">
            <a:extLst>
              <a:ext uri="{FF2B5EF4-FFF2-40B4-BE49-F238E27FC236}">
                <a16:creationId xmlns:a16="http://schemas.microsoft.com/office/drawing/2014/main" id="{318C5292-AE26-4908-A107-F5D4DB41A8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Tree>
    <p:extLst>
      <p:ext uri="{BB962C8B-B14F-4D97-AF65-F5344CB8AC3E}">
        <p14:creationId xmlns:p14="http://schemas.microsoft.com/office/powerpoint/2010/main" val="2119153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EB3C5FD-5EB0-4F29-8F62-F2539868B4A5}"/>
              </a:ext>
            </a:extLst>
          </p:cNvPr>
          <p:cNvSpPr>
            <a:spLocks noGrp="1"/>
          </p:cNvSpPr>
          <p:nvPr>
            <p:ph type="title"/>
          </p:nvPr>
        </p:nvSpPr>
        <p:spPr>
          <a:xfrm>
            <a:off x="457200" y="317405"/>
            <a:ext cx="10515600" cy="461645"/>
          </a:xfrm>
        </p:spPr>
        <p:txBody>
          <a:bodyPr/>
          <a:lstStyle/>
          <a:p>
            <a:r>
              <a:rPr lang="en-US" dirty="0"/>
              <a:t>Accessibility Beyond Compliance</a:t>
            </a:r>
            <a:endParaRPr lang="en-US" b="0" dirty="0"/>
          </a:p>
        </p:txBody>
      </p:sp>
      <p:sp>
        <p:nvSpPr>
          <p:cNvPr id="3" name="Content">
            <a:extLst>
              <a:ext uri="{FF2B5EF4-FFF2-40B4-BE49-F238E27FC236}">
                <a16:creationId xmlns:a16="http://schemas.microsoft.com/office/drawing/2014/main" id="{2408388D-8188-49DF-89C4-8F9917656D06}"/>
              </a:ext>
            </a:extLst>
          </p:cNvPr>
          <p:cNvSpPr>
            <a:spLocks noGrp="1"/>
          </p:cNvSpPr>
          <p:nvPr>
            <p:ph type="body" idx="1"/>
          </p:nvPr>
        </p:nvSpPr>
        <p:spPr/>
        <p:txBody>
          <a:bodyPr/>
          <a:lstStyle/>
          <a:p>
            <a:r>
              <a:rPr lang="en-US" dirty="0"/>
              <a:t>Accessibility isn’t a checklist. Inclusive Research isn’t the same as standards compliance.</a:t>
            </a:r>
          </a:p>
          <a:p>
            <a:r>
              <a:rPr lang="en-US" dirty="0"/>
              <a:t>Creating an Inclusive Research capability isn’t the same as creating an Accessibility capability</a:t>
            </a:r>
          </a:p>
          <a:p>
            <a:pPr marL="50800" indent="0">
              <a:buNone/>
            </a:pPr>
            <a:endParaRPr lang="en-US" dirty="0"/>
          </a:p>
          <a:p>
            <a:pPr marL="50800" indent="0">
              <a:buNone/>
            </a:pPr>
            <a:r>
              <a:rPr lang="en-US" dirty="0"/>
              <a:t>Why research with people with disabilities?</a:t>
            </a:r>
          </a:p>
          <a:p>
            <a:pPr marL="965200" lvl="1" indent="-457200">
              <a:buFont typeface="+mj-lt"/>
              <a:buAutoNum type="arabicPeriod"/>
            </a:pPr>
            <a:r>
              <a:rPr lang="en-US" sz="2800" b="1" dirty="0"/>
              <a:t>Support building accessibility in from the start</a:t>
            </a:r>
          </a:p>
          <a:p>
            <a:pPr marL="965200" lvl="1" indent="-457200">
              <a:buFont typeface="+mj-lt"/>
              <a:buAutoNum type="arabicPeriod"/>
            </a:pPr>
            <a:r>
              <a:rPr lang="en-US" sz="2800" b="1" dirty="0"/>
              <a:t>Diversify participants</a:t>
            </a:r>
          </a:p>
          <a:p>
            <a:pPr marL="965200" lvl="1" indent="-457200">
              <a:buFont typeface="+mj-lt"/>
              <a:buAutoNum type="arabicPeriod"/>
            </a:pPr>
            <a:r>
              <a:rPr lang="en-US" sz="2800" b="1" dirty="0"/>
              <a:t>Increase usability for all </a:t>
            </a:r>
            <a:endParaRPr lang="en-US" dirty="0"/>
          </a:p>
        </p:txBody>
      </p:sp>
      <p:sp>
        <p:nvSpPr>
          <p:cNvPr id="4" name="Slide Number">
            <a:extLst>
              <a:ext uri="{FF2B5EF4-FFF2-40B4-BE49-F238E27FC236}">
                <a16:creationId xmlns:a16="http://schemas.microsoft.com/office/drawing/2014/main" id="{318C5292-AE26-4908-A107-F5D4DB41A8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Tree>
    <p:extLst>
      <p:ext uri="{BB962C8B-B14F-4D97-AF65-F5344CB8AC3E}">
        <p14:creationId xmlns:p14="http://schemas.microsoft.com/office/powerpoint/2010/main" val="3123419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52C1C2AF-12B6-44D8-898C-9D3E6D5F55FD}"/>
              </a:ext>
            </a:extLst>
          </p:cNvPr>
          <p:cNvSpPr>
            <a:spLocks noGrp="1"/>
          </p:cNvSpPr>
          <p:nvPr>
            <p:ph type="title"/>
          </p:nvPr>
        </p:nvSpPr>
        <p:spPr/>
        <p:txBody>
          <a:bodyPr/>
          <a:lstStyle/>
          <a:p>
            <a:r>
              <a:rPr lang="en-US" dirty="0"/>
              <a:t>Initial Goals</a:t>
            </a:r>
          </a:p>
        </p:txBody>
      </p:sp>
      <p:pic>
        <p:nvPicPr>
          <p:cNvPr id="13" name="Image 1" descr="Monitoring Icon: A computer screen displaying a magnifying glass over a line graph.">
            <a:extLst>
              <a:ext uri="{FF2B5EF4-FFF2-40B4-BE49-F238E27FC236}">
                <a16:creationId xmlns:a16="http://schemas.microsoft.com/office/drawing/2014/main" id="{E7802BBA-1C29-4788-8B4C-E622383A7D5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19492"/>
          <a:stretch/>
        </p:blipFill>
        <p:spPr>
          <a:xfrm>
            <a:off x="1501288" y="2296828"/>
            <a:ext cx="1320982" cy="1323439"/>
          </a:xfrm>
          <a:prstGeom prst="rect">
            <a:avLst/>
          </a:prstGeom>
        </p:spPr>
      </p:pic>
      <p:sp>
        <p:nvSpPr>
          <p:cNvPr id="2" name="Text 1">
            <a:extLst>
              <a:ext uri="{FF2B5EF4-FFF2-40B4-BE49-F238E27FC236}">
                <a16:creationId xmlns:a16="http://schemas.microsoft.com/office/drawing/2014/main" id="{1C5A2E1F-ADC8-42AC-971F-E9C15685ECD2}"/>
              </a:ext>
            </a:extLst>
          </p:cNvPr>
          <p:cNvSpPr>
            <a:spLocks noGrp="1"/>
          </p:cNvSpPr>
          <p:nvPr>
            <p:ph type="body" idx="1"/>
          </p:nvPr>
        </p:nvSpPr>
        <p:spPr>
          <a:xfrm>
            <a:off x="457200" y="3948752"/>
            <a:ext cx="3474720" cy="2360607"/>
          </a:xfrm>
        </p:spPr>
        <p:txBody>
          <a:bodyPr/>
          <a:lstStyle/>
          <a:p>
            <a:pPr marL="50800" indent="0">
              <a:buNone/>
            </a:pPr>
            <a:r>
              <a:rPr lang="en-US" sz="2000" dirty="0">
                <a:solidFill>
                  <a:srgbClr val="006197"/>
                </a:solidFill>
              </a:rPr>
              <a:t>Monitor and increase the participation rate of target populations in OLS user and usability research </a:t>
            </a:r>
            <a:endParaRPr lang="en-US" sz="2000" dirty="0"/>
          </a:p>
        </p:txBody>
      </p:sp>
      <p:pic>
        <p:nvPicPr>
          <p:cNvPr id="15" name="Image 2" descr="Solution Icon: A checkmark on top of a maze.">
            <a:extLst>
              <a:ext uri="{FF2B5EF4-FFF2-40B4-BE49-F238E27FC236}">
                <a16:creationId xmlns:a16="http://schemas.microsoft.com/office/drawing/2014/main" id="{CEC95E7E-31B7-46A4-95D1-8A6ACD5C18A1}"/>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19494"/>
          <a:stretch/>
        </p:blipFill>
        <p:spPr>
          <a:xfrm>
            <a:off x="5435509" y="1789597"/>
            <a:ext cx="1320982" cy="1323440"/>
          </a:xfrm>
          <a:prstGeom prst="rect">
            <a:avLst/>
          </a:prstGeom>
        </p:spPr>
      </p:pic>
      <p:sp>
        <p:nvSpPr>
          <p:cNvPr id="3" name="Text 2">
            <a:extLst>
              <a:ext uri="{FF2B5EF4-FFF2-40B4-BE49-F238E27FC236}">
                <a16:creationId xmlns:a16="http://schemas.microsoft.com/office/drawing/2014/main" id="{78014D51-1877-446E-8931-2CF5E8C0B2A8}"/>
              </a:ext>
            </a:extLst>
          </p:cNvPr>
          <p:cNvSpPr>
            <a:spLocks noGrp="1"/>
          </p:cNvSpPr>
          <p:nvPr>
            <p:ph type="body" idx="2"/>
          </p:nvPr>
        </p:nvSpPr>
        <p:spPr>
          <a:xfrm>
            <a:off x="4358640" y="3456764"/>
            <a:ext cx="3474720" cy="2867836"/>
          </a:xfrm>
        </p:spPr>
        <p:txBody>
          <a:bodyPr/>
          <a:lstStyle/>
          <a:p>
            <a:pPr marL="50800" indent="0">
              <a:spcAft>
                <a:spcPts val="600"/>
              </a:spcAft>
              <a:buNone/>
            </a:pPr>
            <a:r>
              <a:rPr lang="en-US" sz="2000" dirty="0"/>
              <a:t>Provide the wider IRS with </a:t>
            </a:r>
          </a:p>
          <a:p>
            <a:pPr marL="342900" indent="-342900">
              <a:spcAft>
                <a:spcPts val="600"/>
              </a:spcAft>
              <a:buFont typeface="Arial" panose="020B0604020202020204" pitchFamily="34" charset="0"/>
              <a:buChar char="•"/>
            </a:pPr>
            <a:r>
              <a:rPr lang="en-US" sz="2000" dirty="0"/>
              <a:t>Targeted user research and usability evaluation </a:t>
            </a:r>
          </a:p>
          <a:p>
            <a:pPr marL="342900" indent="-342900">
              <a:spcAft>
                <a:spcPts val="600"/>
              </a:spcAft>
              <a:buFont typeface="Arial" panose="020B0604020202020204" pitchFamily="34" charset="0"/>
              <a:buChar char="•"/>
            </a:pPr>
            <a:r>
              <a:rPr lang="en-US" sz="2000" dirty="0"/>
              <a:t>Expertise in design and evaluation in accessibility, multilingual services and Inclusive Design</a:t>
            </a:r>
          </a:p>
        </p:txBody>
      </p:sp>
      <p:pic>
        <p:nvPicPr>
          <p:cNvPr id="14" name="Image 3" descr="Action Plan Icon: A clip board with a list of 3 items, with each item checked off.">
            <a:extLst>
              <a:ext uri="{FF2B5EF4-FFF2-40B4-BE49-F238E27FC236}">
                <a16:creationId xmlns:a16="http://schemas.microsoft.com/office/drawing/2014/main" id="{8F5F8FE1-9E9E-4B4E-BD8B-1D31A2071F7C}"/>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b="18839"/>
          <a:stretch/>
        </p:blipFill>
        <p:spPr>
          <a:xfrm>
            <a:off x="9125617" y="2288248"/>
            <a:ext cx="1320982" cy="1334196"/>
          </a:xfrm>
          <a:prstGeom prst="rect">
            <a:avLst/>
          </a:prstGeom>
        </p:spPr>
      </p:pic>
      <p:sp>
        <p:nvSpPr>
          <p:cNvPr id="4" name="Text 3">
            <a:extLst>
              <a:ext uri="{FF2B5EF4-FFF2-40B4-BE49-F238E27FC236}">
                <a16:creationId xmlns:a16="http://schemas.microsoft.com/office/drawing/2014/main" id="{8E5DE322-D123-4CB2-B1A0-78930E1AE5A7}"/>
              </a:ext>
            </a:extLst>
          </p:cNvPr>
          <p:cNvSpPr>
            <a:spLocks noGrp="1"/>
          </p:cNvSpPr>
          <p:nvPr>
            <p:ph type="body" idx="3"/>
          </p:nvPr>
        </p:nvSpPr>
        <p:spPr>
          <a:xfrm>
            <a:off x="8386478" y="3859112"/>
            <a:ext cx="3274299" cy="2421946"/>
          </a:xfrm>
        </p:spPr>
        <p:txBody>
          <a:bodyPr/>
          <a:lstStyle/>
          <a:p>
            <a:pPr marL="50800" indent="0">
              <a:buNone/>
            </a:pPr>
            <a:r>
              <a:rPr lang="en-US" sz="2000" dirty="0"/>
              <a:t>Identify and prioritize target applications, services and web content for usability research with target populations</a:t>
            </a:r>
          </a:p>
        </p:txBody>
      </p:sp>
      <p:sp>
        <p:nvSpPr>
          <p:cNvPr id="7" name="Slide Number">
            <a:extLst>
              <a:ext uri="{FF2B5EF4-FFF2-40B4-BE49-F238E27FC236}">
                <a16:creationId xmlns:a16="http://schemas.microsoft.com/office/drawing/2014/main" id="{BD6562C9-0F04-40B3-A308-A200B87C5A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Tree>
    <p:extLst>
      <p:ext uri="{BB962C8B-B14F-4D97-AF65-F5344CB8AC3E}">
        <p14:creationId xmlns:p14="http://schemas.microsoft.com/office/powerpoint/2010/main" val="3661753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EB3C5FD-5EB0-4F29-8F62-F2539868B4A5}"/>
              </a:ext>
            </a:extLst>
          </p:cNvPr>
          <p:cNvSpPr>
            <a:spLocks noGrp="1"/>
          </p:cNvSpPr>
          <p:nvPr>
            <p:ph type="title"/>
          </p:nvPr>
        </p:nvSpPr>
        <p:spPr>
          <a:xfrm>
            <a:off x="457200" y="317405"/>
            <a:ext cx="10515600" cy="461645"/>
          </a:xfrm>
        </p:spPr>
        <p:txBody>
          <a:bodyPr/>
          <a:lstStyle/>
          <a:p>
            <a:r>
              <a:rPr lang="en-US" dirty="0"/>
              <a:t>Growing Research Capabilities</a:t>
            </a:r>
            <a:endParaRPr lang="en-US" b="0" dirty="0"/>
          </a:p>
        </p:txBody>
      </p:sp>
      <p:sp>
        <p:nvSpPr>
          <p:cNvPr id="3" name="Content">
            <a:extLst>
              <a:ext uri="{FF2B5EF4-FFF2-40B4-BE49-F238E27FC236}">
                <a16:creationId xmlns:a16="http://schemas.microsoft.com/office/drawing/2014/main" id="{2408388D-8188-49DF-89C4-8F9917656D06}"/>
              </a:ext>
            </a:extLst>
          </p:cNvPr>
          <p:cNvSpPr>
            <a:spLocks noGrp="1"/>
          </p:cNvSpPr>
          <p:nvPr>
            <p:ph type="body" idx="1"/>
          </p:nvPr>
        </p:nvSpPr>
        <p:spPr>
          <a:xfrm>
            <a:off x="457200" y="1371600"/>
            <a:ext cx="11277600" cy="2057400"/>
          </a:xfrm>
        </p:spPr>
        <p:txBody>
          <a:bodyPr/>
          <a:lstStyle/>
          <a:p>
            <a:r>
              <a:rPr lang="en-US" dirty="0"/>
              <a:t>We’re in the </a:t>
            </a:r>
            <a:r>
              <a:rPr lang="en-US" i="1" dirty="0"/>
              <a:t>early stages </a:t>
            </a:r>
            <a:r>
              <a:rPr lang="en-US" dirty="0"/>
              <a:t>of a multi-year process!</a:t>
            </a:r>
          </a:p>
          <a:p>
            <a:pPr lvl="1"/>
            <a:r>
              <a:rPr lang="en-US" sz="2400" dirty="0"/>
              <a:t>Let’s innovate to push the intersection of government UX and Accessibility forward</a:t>
            </a:r>
          </a:p>
          <a:p>
            <a:pPr lvl="1"/>
            <a:r>
              <a:rPr lang="en-US" sz="2400" dirty="0"/>
              <a:t>We welcome ideas, feedback, and collaboration</a:t>
            </a:r>
          </a:p>
          <a:p>
            <a:pPr marL="50800" indent="0" algn="ctr">
              <a:buFont typeface="Noto Sans Symbols"/>
              <a:buNone/>
            </a:pPr>
            <a:endParaRPr lang="en-US" sz="1200" dirty="0"/>
          </a:p>
          <a:p>
            <a:pPr marL="50800" indent="0" algn="ctr">
              <a:buFont typeface="Noto Sans Symbols"/>
              <a:buNone/>
            </a:pPr>
            <a:endParaRPr lang="en-US" sz="1200" dirty="0"/>
          </a:p>
          <a:p>
            <a:pPr marL="50800" indent="0" algn="ctr">
              <a:buFont typeface="Noto Sans Symbols"/>
              <a:buNone/>
            </a:pPr>
            <a:r>
              <a:rPr lang="en-US" dirty="0"/>
              <a:t>Usability and accessibility are twins separated at birth. </a:t>
            </a:r>
            <a:br>
              <a:rPr lang="en-US" dirty="0"/>
            </a:br>
            <a:r>
              <a:rPr lang="en-US" dirty="0"/>
              <a:t>Same goals but like two brothers in a fable, they took </a:t>
            </a:r>
            <a:br>
              <a:rPr lang="en-US" dirty="0"/>
            </a:br>
            <a:r>
              <a:rPr lang="en-US" dirty="0"/>
              <a:t>different paths… </a:t>
            </a:r>
            <a:r>
              <a:rPr lang="en-US" b="1" dirty="0"/>
              <a:t>What happens when these two meet? </a:t>
            </a:r>
            <a:br>
              <a:rPr lang="en-US" b="1" dirty="0"/>
            </a:br>
            <a:r>
              <a:rPr lang="en-US" b="1" dirty="0"/>
              <a:t>Can we get deep insights and great power? </a:t>
            </a:r>
          </a:p>
          <a:p>
            <a:pPr marL="50800" indent="0" algn="ctr">
              <a:buFont typeface="Noto Sans Symbols"/>
              <a:buNone/>
            </a:pPr>
            <a:r>
              <a:rPr lang="en-US" sz="2000" i="1" dirty="0"/>
              <a:t>- Whitney Quesenbery, </a:t>
            </a:r>
            <a:r>
              <a:rPr lang="en-US" sz="2000" i="1" dirty="0">
                <a:hlinkClick r:id="rId3"/>
              </a:rPr>
              <a:t>Better Accessibility Needs User Research</a:t>
            </a:r>
            <a:r>
              <a:rPr lang="en-US" sz="2000" i="1" dirty="0"/>
              <a:t> (2015) </a:t>
            </a:r>
          </a:p>
        </p:txBody>
      </p:sp>
      <p:pic>
        <p:nvPicPr>
          <p:cNvPr id="5" name="Graphic 1">
            <a:extLst>
              <a:ext uri="{FF2B5EF4-FFF2-40B4-BE49-F238E27FC236}">
                <a16:creationId xmlns:a16="http://schemas.microsoft.com/office/drawing/2014/main" id="{49994B25-9CD5-4FEB-ADD1-5C07A77B6B5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8322" y="3549836"/>
            <a:ext cx="914400" cy="914400"/>
          </a:xfrm>
          <a:prstGeom prst="rect">
            <a:avLst/>
          </a:prstGeom>
        </p:spPr>
      </p:pic>
      <p:pic>
        <p:nvPicPr>
          <p:cNvPr id="6" name="Graphic 2">
            <a:extLst>
              <a:ext uri="{FF2B5EF4-FFF2-40B4-BE49-F238E27FC236}">
                <a16:creationId xmlns:a16="http://schemas.microsoft.com/office/drawing/2014/main" id="{30951C51-CD98-4A82-8DB9-223B1123FE9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10820400" y="4876801"/>
            <a:ext cx="914400" cy="914400"/>
          </a:xfrm>
          <a:prstGeom prst="rect">
            <a:avLst/>
          </a:prstGeom>
        </p:spPr>
      </p:pic>
      <p:sp>
        <p:nvSpPr>
          <p:cNvPr id="4" name="Slide Number">
            <a:extLst>
              <a:ext uri="{FF2B5EF4-FFF2-40B4-BE49-F238E27FC236}">
                <a16:creationId xmlns:a16="http://schemas.microsoft.com/office/drawing/2014/main" id="{318C5292-AE26-4908-A107-F5D4DB41A8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Tree>
    <p:extLst>
      <p:ext uri="{BB962C8B-B14F-4D97-AF65-F5344CB8AC3E}">
        <p14:creationId xmlns:p14="http://schemas.microsoft.com/office/powerpoint/2010/main" val="1227326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ckground Graphic">
            <a:extLst>
              <a:ext uri="{FF2B5EF4-FFF2-40B4-BE49-F238E27FC236}">
                <a16:creationId xmlns:a16="http://schemas.microsoft.com/office/drawing/2014/main" id="{6EDB1B92-DFC4-4160-8FF7-347D43B9F872}"/>
              </a:ext>
              <a:ext uri="{C183D7F6-B498-43B3-948B-1728B52AA6E4}">
                <adec:decorative xmlns:adec="http://schemas.microsoft.com/office/drawing/2017/decorative" val="1"/>
              </a:ext>
            </a:extLst>
          </p:cNvPr>
          <p:cNvSpPr/>
          <p:nvPr/>
        </p:nvSpPr>
        <p:spPr>
          <a:xfrm>
            <a:off x="0" y="2438400"/>
            <a:ext cx="10579100" cy="2137546"/>
          </a:xfrm>
          <a:prstGeom prst="rect">
            <a:avLst/>
          </a:prstGeom>
          <a:solidFill>
            <a:srgbClr val="006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a:extLst>
              <a:ext uri="{FF2B5EF4-FFF2-40B4-BE49-F238E27FC236}">
                <a16:creationId xmlns:a16="http://schemas.microsoft.com/office/drawing/2014/main" id="{4869CAE4-9CA3-4E16-900C-9506E6AC4683}"/>
              </a:ext>
            </a:extLst>
          </p:cNvPr>
          <p:cNvSpPr txBox="1">
            <a:spLocks noGrp="1"/>
          </p:cNvSpPr>
          <p:nvPr>
            <p:ph type="title"/>
          </p:nvPr>
        </p:nvSpPr>
        <p:spPr>
          <a:xfrm>
            <a:off x="341088" y="2986314"/>
            <a:ext cx="10515600" cy="457200"/>
          </a:xfrm>
          <a:prstGeom prst="rect">
            <a:avLst/>
          </a:prstGeom>
          <a:noFill/>
          <a:ln>
            <a:noFill/>
            <a:prstDash/>
          </a:ln>
          <a:effectLst/>
        </p:spPr>
        <p:txBody>
          <a:bodyPr rot="0" spcFirstLastPara="1" vertOverflow="overflow" horzOverflow="overflow" vert="horz" wrap="square" lIns="0" tIns="45700" rIns="0" bIns="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0000"/>
              </a:buClr>
              <a:buSzPts val="1400"/>
              <a:buFont typeface="Arial"/>
              <a:buNone/>
              <a:defRPr sz="3000" b="1" i="0" u="none" strike="noStrike" cap="none">
                <a:solidFill>
                  <a:schemeClr val="lt1"/>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000000"/>
              </a:buClr>
              <a:buSzPts val="1400"/>
              <a:buFont typeface="Arial"/>
              <a:buNone/>
              <a:tabLst/>
              <a:defRPr/>
            </a:pPr>
            <a:r>
              <a:rPr kumimoji="0" lang="en-US" sz="3600" b="1" i="0" u="none" strike="noStrike" kern="0" cap="none" spc="0" normalizeH="0" baseline="0" noProof="0" dirty="0">
                <a:ln>
                  <a:noFill/>
                </a:ln>
                <a:solidFill>
                  <a:schemeClr val="lt1"/>
                </a:solidFill>
                <a:effectLst/>
                <a:uLnTx/>
                <a:uFillTx/>
                <a:latin typeface="Arial"/>
                <a:ea typeface="Arial"/>
                <a:cs typeface="Arial"/>
                <a:sym typeface="Arial"/>
              </a:rPr>
              <a:t>Inclusive Research Capability Maturity Model and Roadmap</a:t>
            </a:r>
          </a:p>
        </p:txBody>
      </p:sp>
      <p:sp>
        <p:nvSpPr>
          <p:cNvPr id="4" name="Slide Number">
            <a:extLst>
              <a:ext uri="{FF2B5EF4-FFF2-40B4-BE49-F238E27FC236}">
                <a16:creationId xmlns:a16="http://schemas.microsoft.com/office/drawing/2014/main" id="{4A69C42F-8983-4F1B-A724-61F7182375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Tree>
    <p:extLst>
      <p:ext uri="{BB962C8B-B14F-4D97-AF65-F5344CB8AC3E}">
        <p14:creationId xmlns:p14="http://schemas.microsoft.com/office/powerpoint/2010/main" val="719605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3C61D365-9561-41B5-847A-69A614F86672}"/>
              </a:ext>
            </a:extLst>
          </p:cNvPr>
          <p:cNvSpPr>
            <a:spLocks noGrp="1"/>
          </p:cNvSpPr>
          <p:nvPr>
            <p:ph type="title"/>
          </p:nvPr>
        </p:nvSpPr>
        <p:spPr>
          <a:xfrm>
            <a:off x="457200" y="317405"/>
            <a:ext cx="10515600" cy="461645"/>
          </a:xfrm>
        </p:spPr>
        <p:txBody>
          <a:bodyPr/>
          <a:lstStyle/>
          <a:p>
            <a:r>
              <a:rPr lang="en-US" dirty="0"/>
              <a:t>Deliberately Growing our Inclusive Research Capability</a:t>
            </a:r>
          </a:p>
        </p:txBody>
      </p:sp>
      <p:sp>
        <p:nvSpPr>
          <p:cNvPr id="3" name="Content">
            <a:extLst>
              <a:ext uri="{FF2B5EF4-FFF2-40B4-BE49-F238E27FC236}">
                <a16:creationId xmlns:a16="http://schemas.microsoft.com/office/drawing/2014/main" id="{2408388D-8188-49DF-89C4-8F9917656D06}"/>
              </a:ext>
            </a:extLst>
          </p:cNvPr>
          <p:cNvSpPr>
            <a:spLocks noGrp="1"/>
          </p:cNvSpPr>
          <p:nvPr>
            <p:ph type="body" idx="1"/>
          </p:nvPr>
        </p:nvSpPr>
        <p:spPr/>
        <p:txBody>
          <a:bodyPr/>
          <a:lstStyle/>
          <a:p>
            <a:pPr marL="50800" indent="0">
              <a:buNone/>
            </a:pPr>
            <a:r>
              <a:rPr lang="en-US" dirty="0"/>
              <a:t>A piecemeal approach to inclusivity and accessibility can lead to </a:t>
            </a:r>
            <a:r>
              <a:rPr lang="en-US" b="1" dirty="0"/>
              <a:t>inconsistent results, inefficient processes, difficulty securing needed resources, and unsustainable resources.</a:t>
            </a:r>
          </a:p>
          <a:p>
            <a:pPr marL="50800" indent="0">
              <a:buNone/>
            </a:pPr>
            <a:endParaRPr lang="en-US" dirty="0"/>
          </a:p>
          <a:p>
            <a:pPr marL="50800" indent="0">
              <a:buNone/>
            </a:pPr>
            <a:r>
              <a:rPr lang="en-US" dirty="0"/>
              <a:t>We’re creating an </a:t>
            </a:r>
            <a:r>
              <a:rPr lang="en-US" b="1" dirty="0"/>
              <a:t>Inclusive Research Capability Maturity Model </a:t>
            </a:r>
            <a:r>
              <a:rPr lang="en-US" dirty="0"/>
              <a:t>to: </a:t>
            </a:r>
          </a:p>
          <a:p>
            <a:r>
              <a:rPr lang="en-US" dirty="0"/>
              <a:t>Measure and track the degree of maturity OLS reaches in managing and implementing inclusive research</a:t>
            </a:r>
          </a:p>
          <a:p>
            <a:r>
              <a:rPr lang="en-US" dirty="0"/>
              <a:t>Identify future long- and short-term objectives and success metrics</a:t>
            </a:r>
          </a:p>
        </p:txBody>
      </p:sp>
      <p:sp>
        <p:nvSpPr>
          <p:cNvPr id="4" name="Slide Number">
            <a:extLst>
              <a:ext uri="{FF2B5EF4-FFF2-40B4-BE49-F238E27FC236}">
                <a16:creationId xmlns:a16="http://schemas.microsoft.com/office/drawing/2014/main" id="{318C5292-AE26-4908-A107-F5D4DB41A8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Tree>
    <p:extLst>
      <p:ext uri="{BB962C8B-B14F-4D97-AF65-F5344CB8AC3E}">
        <p14:creationId xmlns:p14="http://schemas.microsoft.com/office/powerpoint/2010/main" val="185765875"/>
      </p:ext>
    </p:extLst>
  </p:cSld>
  <p:clrMapOvr>
    <a:masterClrMapping/>
  </p:clrMapOvr>
</p:sld>
</file>

<file path=ppt/theme/theme1.xml><?xml version="1.0" encoding="utf-8"?>
<a:theme xmlns:a="http://schemas.openxmlformats.org/drawingml/2006/main" name="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1 Presentation Template" id="{EB493D76-6AEE-964C-94BF-E01172C39244}" vid="{B6E669F8-FA00-E240-A7FB-700CBAD5E668}"/>
    </a:ext>
  </a:extLst>
</a:theme>
</file>

<file path=ppt/theme/theme2.xml><?xml version="1.0" encoding="utf-8"?>
<a:theme xmlns:a="http://schemas.openxmlformats.org/drawingml/2006/main" name="Content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1 Presentation Template" id="{EB493D76-6AEE-964C-94BF-E01172C39244}" vid="{1C683DA7-01E5-724D-AF43-DA0386D2E43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8547D7F2A29E48A92EAB8F3C596B4F" ma:contentTypeVersion="10" ma:contentTypeDescription="Create a new document." ma:contentTypeScope="" ma:versionID="325e50d41a8d417db935a3614596dedc">
  <xsd:schema xmlns:xsd="http://www.w3.org/2001/XMLSchema" xmlns:xs="http://www.w3.org/2001/XMLSchema" xmlns:p="http://schemas.microsoft.com/office/2006/metadata/properties" xmlns:ns2="e3668c08-5941-4ccb-86ed-08f16f9b6397" xmlns:ns3="ded46433-3b1a-43fe-9183-8fba0d4869d0" targetNamespace="http://schemas.microsoft.com/office/2006/metadata/properties" ma:root="true" ma:fieldsID="b78cba9062928896c966ba7ace5424a1" ns2:_="" ns3:_="">
    <xsd:import namespace="e3668c08-5941-4ccb-86ed-08f16f9b6397"/>
    <xsd:import namespace="ded46433-3b1a-43fe-9183-8fba0d4869d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668c08-5941-4ccb-86ed-08f16f9b63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ed46433-3b1a-43fe-9183-8fba0d4869d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CBC45B-039F-4596-B56F-CF91C5AE06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668c08-5941-4ccb-86ed-08f16f9b6397"/>
    <ds:schemaRef ds:uri="ded46433-3b1a-43fe-9183-8fba0d4869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14AC39-1538-486A-BD5E-FE3A8EAC14AC}">
  <ds:schemaRefs>
    <ds:schemaRef ds:uri="http://schemas.microsoft.com/sharepoint/v3/contenttype/forms"/>
  </ds:schemaRefs>
</ds:datastoreItem>
</file>

<file path=customXml/itemProps3.xml><?xml version="1.0" encoding="utf-8"?>
<ds:datastoreItem xmlns:ds="http://schemas.openxmlformats.org/officeDocument/2006/customXml" ds:itemID="{3E9432DE-8DE0-4A7C-9926-E4142561AB40}">
  <ds:schemaRefs>
    <ds:schemaRef ds:uri="http://schemas.microsoft.com/office/2006/metadata/properties"/>
    <ds:schemaRef ds:uri="e3668c08-5941-4ccb-86ed-08f16f9b6397"/>
    <ds:schemaRef ds:uri="http://schemas.microsoft.com/office/2006/documentManagement/types"/>
    <ds:schemaRef ds:uri="http://purl.org/dc/terms/"/>
    <ds:schemaRef ds:uri="http://purl.org/dc/elements/1.1/"/>
    <ds:schemaRef ds:uri="http://purl.org/dc/dcmitype/"/>
    <ds:schemaRef ds:uri="http://schemas.openxmlformats.org/package/2006/metadata/core-properties"/>
    <ds:schemaRef ds:uri="http://www.w3.org/XML/1998/namespace"/>
    <ds:schemaRef ds:uri="http://schemas.microsoft.com/office/infopath/2007/PartnerControls"/>
    <ds:schemaRef ds:uri="ded46433-3b1a-43fe-9183-8fba0d4869d0"/>
  </ds:schemaRefs>
</ds:datastoreItem>
</file>

<file path=docProps/app.xml><?xml version="1.0" encoding="utf-8"?>
<Properties xmlns="http://schemas.openxmlformats.org/officeDocument/2006/extended-properties" xmlns:vt="http://schemas.openxmlformats.org/officeDocument/2006/docPropsVTypes">
  <Template/>
  <TotalTime>9383</TotalTime>
  <Words>2457</Words>
  <Application>Microsoft Office PowerPoint</Application>
  <PresentationFormat>Widescreen</PresentationFormat>
  <Paragraphs>268</Paragraphs>
  <Slides>29</Slides>
  <Notes>28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29</vt:i4>
      </vt:variant>
    </vt:vector>
  </HeadingPairs>
  <TitlesOfParts>
    <vt:vector size="34" baseType="lpstr">
      <vt:lpstr>Arial</vt:lpstr>
      <vt:lpstr>Helvetica Neue</vt:lpstr>
      <vt:lpstr>Noto Sans Symbols</vt:lpstr>
      <vt:lpstr>Master Cover Slide</vt:lpstr>
      <vt:lpstr>Content Layout</vt:lpstr>
      <vt:lpstr>Annual Interagency  Accessibility Forum</vt:lpstr>
      <vt:lpstr>Our Presentation Today</vt:lpstr>
      <vt:lpstr>Background</vt:lpstr>
      <vt:lpstr>The Inclusive Design Mindset</vt:lpstr>
      <vt:lpstr>Accessibility Beyond Compliance</vt:lpstr>
      <vt:lpstr>Initial Goals</vt:lpstr>
      <vt:lpstr>Growing Research Capabilities</vt:lpstr>
      <vt:lpstr>Inclusive Research Capability Maturity Model and Roadmap</vt:lpstr>
      <vt:lpstr>Deliberately Growing our Inclusive Research Capability</vt:lpstr>
      <vt:lpstr>Inclusive Research Capability Maturity Levels</vt:lpstr>
      <vt:lpstr>A Roadmap to Climb the Maturity Model</vt:lpstr>
      <vt:lpstr>Roadmap Subsets</vt:lpstr>
      <vt:lpstr>Roadmap Subset Details, 1/2</vt:lpstr>
      <vt:lpstr>Roadmap Subset Details, 2/2</vt:lpstr>
      <vt:lpstr>Roadmap Metrics</vt:lpstr>
      <vt:lpstr>Next Steps, 1/2</vt:lpstr>
      <vt:lpstr>Next Steps, 2/2</vt:lpstr>
      <vt:lpstr>Practical Tips for Conducting User Research with Participants with Disabilities</vt:lpstr>
      <vt:lpstr>Design your research inclusively from the beginning</vt:lpstr>
      <vt:lpstr>Audit your product for accessibility before user testing</vt:lpstr>
      <vt:lpstr>Make sessions themselves accessible and anticipate unknown needs</vt:lpstr>
      <vt:lpstr>Recruit and group along functional capabilities or AT usage</vt:lpstr>
      <vt:lpstr>Beware unintentional screening</vt:lpstr>
      <vt:lpstr>Anticipate fatigue and extra time</vt:lpstr>
      <vt:lpstr>Follow ethics and etiquette… </vt:lpstr>
      <vt:lpstr>… and don’t forget about privacy and security</vt:lpstr>
      <vt:lpstr>In Closing</vt:lpstr>
      <vt:lpstr>Acknowledgements</vt:lpstr>
      <vt:lpstr>Contact Information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Inclusive Design Demands Inclusive User Research​: </dc:title>
  <dc:subject/>
  <dc:creator>MichaelDHorton</dc:creator>
  <cp:keywords/>
  <dc:description/>
  <cp:lastModifiedBy>AntoniaHHarward</cp:lastModifiedBy>
  <cp:revision>17</cp:revision>
  <dcterms:created xsi:type="dcterms:W3CDTF">2020-09-11T19:28:10Z</dcterms:created>
  <dcterms:modified xsi:type="dcterms:W3CDTF">2021-10-08T15:59:22Z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y fmtid="{D5CDD505-2E9C-101B-9397-08002B2CF9AE}" pid="3" name="ContentTypeId">
    <vt:lpwstr>0x0101002D8547D7F2A29E48A92EAB8F3C596B4F</vt:lpwstr>
  </property>
</Properties>
</file>