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61" r:id="rId1"/>
    <p:sldMasterId id="2147483667" r:id="rId2"/>
    <p:sldMasterId id="2147483674" r:id="rId3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/>
    <p:restoredTop sz="94702"/>
  </p:normalViewPr>
  <p:slideViewPr>
    <p:cSldViewPr snapToGrid="0">
      <p:cViewPr varScale="1">
        <p:scale>
          <a:sx n="173" d="100"/>
          <a:sy n="173" d="100"/>
        </p:scale>
        <p:origin x="200" y="5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eval/report-tool/#!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open-product-accessibility-template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GSA/open-product-accessibility-template/blob/main/opat/drupal-9.yaml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open-product-accessibility-template/tree/main/opat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ederalist-02947dd8-86df-467a-b2af-4c5b94c5b1f0.app.cloud.gov/site/gsa/opat-website/opat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SA/open-product-accessibility-template/issues/168#issuecomment-91053633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600a197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f600a197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https://github.com/GSA/open-product-accessibility-template/wiki/Possible-Walk-through-for-the-editor-interface:-Proposed-2021-Interface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600a1971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f600a1971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https://www.w3.org/WAI/eval/report-tool/#!/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7cb624388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e7cb624388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e7cb62438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e7cb62438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7cb624388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e7cb624388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f600a1971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f600a1971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e7d3ea5874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e7d3ea5874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7cb62438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e7cb62438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https://github.com/GSA/open-product-accessibility-template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https://github.com/GSA/open-product-accessibility-template/blob/main/opat/drupal-9.yaml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600a19719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f600a19719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Examples of output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https://github.com/GSA/open-product-accessibility-template/tree/main/opat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600a197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f600a197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https://federalist-02947dd8-86df-467a-b2af-4c5b94c5b1f0.app.cloud.gov/site/gsa/opat-website/opat/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600a1971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f600a1971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https://github.com/GSA/open-product-accessibility-template/issues/168#issuecomment-910536334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400050" y="301837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400050" y="1418518"/>
            <a:ext cx="7543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400050" y="2343150"/>
            <a:ext cx="428386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1714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9" name="Google Shape;19;p4" descr="GSA Starmark logo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9782" y="2324100"/>
            <a:ext cx="70485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4" descr="Seal of the CIO Counci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2092" y="2294863"/>
            <a:ext cx="734708" cy="73355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>
            <a:spLocks noGrp="1"/>
          </p:cNvSpPr>
          <p:nvPr>
            <p:ph type="body" idx="3"/>
          </p:nvPr>
        </p:nvSpPr>
        <p:spPr>
          <a:xfrm>
            <a:off x="400050" y="4586519"/>
            <a:ext cx="82867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18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4"/>
          </p:nvPr>
        </p:nvSpPr>
        <p:spPr>
          <a:xfrm>
            <a:off x="400050" y="3643302"/>
            <a:ext cx="8286750" cy="9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171450" algn="l" rtl="0">
              <a:spcBef>
                <a:spcPts val="66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33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2D7D78-FB86-634D-B31E-D401BDEC3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4332" y="2343414"/>
            <a:ext cx="679610" cy="685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59BBE3-AF25-4445-B61D-803E3AD6E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643" y="2350429"/>
            <a:ext cx="749438" cy="6869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497C38-6E33-8540-9E0C-008F2B60D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497" y="2349233"/>
            <a:ext cx="688181" cy="68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07434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 + Headings" preserve="1">
  <p:cSld name="Title and 3 Content Columns + Heading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342900" y="238054"/>
            <a:ext cx="78867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342900" y="1028700"/>
            <a:ext cx="260604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1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5000"/>
              </a:lnSpc>
              <a:spcBef>
                <a:spcPts val="338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2"/>
          </p:nvPr>
        </p:nvSpPr>
        <p:spPr>
          <a:xfrm>
            <a:off x="342900" y="1714500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3"/>
          </p:nvPr>
        </p:nvSpPr>
        <p:spPr>
          <a:xfrm>
            <a:off x="3268980" y="1031106"/>
            <a:ext cx="260604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5000"/>
              </a:lnSpc>
              <a:spcBef>
                <a:spcPts val="338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4"/>
          </p:nvPr>
        </p:nvSpPr>
        <p:spPr>
          <a:xfrm>
            <a:off x="3268980" y="1714500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5"/>
          </p:nvPr>
        </p:nvSpPr>
        <p:spPr>
          <a:xfrm>
            <a:off x="6172200" y="1028700"/>
            <a:ext cx="260604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1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5000"/>
              </a:lnSpc>
              <a:spcBef>
                <a:spcPts val="338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6"/>
          </p:nvPr>
        </p:nvSpPr>
        <p:spPr>
          <a:xfrm>
            <a:off x="6172200" y="1714500"/>
            <a:ext cx="260604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599488" y="4869180"/>
            <a:ext cx="20161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title"/>
          </p:nvPr>
        </p:nvSpPr>
        <p:spPr>
          <a:xfrm>
            <a:off x="342900" y="238054"/>
            <a:ext cx="78867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sldNum" idx="12"/>
          </p:nvPr>
        </p:nvSpPr>
        <p:spPr>
          <a:xfrm>
            <a:off x="8599488" y="4869180"/>
            <a:ext cx="20161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8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76325" y="1515806"/>
            <a:ext cx="79560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None/>
              <a:defRPr sz="37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783300" y="2957867"/>
            <a:ext cx="504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3783300" y="1563292"/>
            <a:ext cx="504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1451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117850"/>
            <a:ext cx="79857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77150" y="1217175"/>
            <a:ext cx="8210400" cy="3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0" y="4878930"/>
            <a:ext cx="5487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28700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72450" y="4878930"/>
            <a:ext cx="5487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3341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 preserve="1">
  <p:cSld name="Breaker Title Only 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381001" y="1914826"/>
            <a:ext cx="8374381" cy="168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5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686800" y="4857750"/>
            <a:ext cx="114301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6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(Thank You)" preserve="1">
  <p:cSld name="Breaker Title (Thank You)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sldNum" idx="12"/>
          </p:nvPr>
        </p:nvSpPr>
        <p:spPr>
          <a:xfrm>
            <a:off x="8686800" y="4857750"/>
            <a:ext cx="114301" cy="16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/>
          </p:nvPr>
        </p:nvSpPr>
        <p:spPr>
          <a:xfrm>
            <a:off x="381001" y="1914826"/>
            <a:ext cx="8374381" cy="168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75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6109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No Logos">
  <p:cSld name="Title Slide No Logo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400050" y="301837"/>
            <a:ext cx="75438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33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400050" y="1418518"/>
            <a:ext cx="75438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1800" b="1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Google Shape;26;p7"/>
          <p:cNvSpPr txBox="1">
            <a:spLocks noGrp="1"/>
          </p:cNvSpPr>
          <p:nvPr>
            <p:ph type="body" idx="2"/>
          </p:nvPr>
        </p:nvSpPr>
        <p:spPr>
          <a:xfrm>
            <a:off x="400050" y="2343150"/>
            <a:ext cx="428386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17145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3"/>
          </p:nvPr>
        </p:nvSpPr>
        <p:spPr>
          <a:xfrm>
            <a:off x="400050" y="4586519"/>
            <a:ext cx="828675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171450" algn="l" rtl="0">
              <a:spcBef>
                <a:spcPts val="36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Arial"/>
              <a:buNone/>
              <a:defRPr sz="1800" b="1" i="1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Google Shape;28;p7"/>
          <p:cNvSpPr txBox="1">
            <a:spLocks noGrp="1"/>
          </p:cNvSpPr>
          <p:nvPr>
            <p:ph type="body" idx="4"/>
          </p:nvPr>
        </p:nvSpPr>
        <p:spPr>
          <a:xfrm>
            <a:off x="400050" y="3643302"/>
            <a:ext cx="8286750" cy="931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171450" algn="l" rtl="0">
              <a:spcBef>
                <a:spcPts val="660"/>
              </a:spcBef>
              <a:spcAft>
                <a:spcPts val="0"/>
              </a:spcAft>
              <a:buClr>
                <a:srgbClr val="006197"/>
              </a:buClr>
              <a:buSzPts val="4400"/>
              <a:buFont typeface="Arial"/>
              <a:buNone/>
              <a:defRPr sz="3300" b="1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977883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876325" y="1515806"/>
            <a:ext cx="7956000" cy="14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700"/>
              <a:buNone/>
              <a:defRPr sz="37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 sz="37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3783300" y="2957867"/>
            <a:ext cx="504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2"/>
          </p:nvPr>
        </p:nvSpPr>
        <p:spPr>
          <a:xfrm>
            <a:off x="3783300" y="1563292"/>
            <a:ext cx="50487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>
                <a:solidFill>
                  <a:schemeClr val="accent4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Arial"/>
              <a:buNone/>
              <a:defRPr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4035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117850"/>
            <a:ext cx="7985700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77150" y="1217175"/>
            <a:ext cx="8210400" cy="3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0" y="4878930"/>
            <a:ext cx="5487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66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472450" y="4878930"/>
            <a:ext cx="548700" cy="2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245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>
  <p:cSld name="Title and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42900" y="238054"/>
            <a:ext cx="78867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342900" y="1028700"/>
            <a:ext cx="84582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599488" y="4869180"/>
            <a:ext cx="20161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" preserve="1">
  <p:cSld name="Title and 2 Content Column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342900" y="238054"/>
            <a:ext cx="78867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342900" y="1028700"/>
            <a:ext cx="411480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2"/>
          </p:nvPr>
        </p:nvSpPr>
        <p:spPr>
          <a:xfrm>
            <a:off x="4686300" y="1028700"/>
            <a:ext cx="411480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99488" y="4869180"/>
            <a:ext cx="20161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6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ntent Columns + Headings" preserve="1">
  <p:cSld name="Title and 2 Content Columns +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42900" y="238054"/>
            <a:ext cx="78867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42900" y="1028700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5000"/>
              </a:lnSpc>
              <a:spcBef>
                <a:spcPts val="338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342900" y="1714500"/>
            <a:ext cx="4114800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4688105" y="1028700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42900" marR="0" lvl="0" indent="-17145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None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6670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000"/>
              <a:buFont typeface="Noto Sans Symbols"/>
              <a:buChar char="▪"/>
              <a:defRPr sz="150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5000"/>
              </a:lnSpc>
              <a:spcBef>
                <a:spcPts val="338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rgbClr val="28376D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4686300" y="1714500"/>
            <a:ext cx="4114800" cy="302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99488" y="4869180"/>
            <a:ext cx="20161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Content Columns" preserve="1">
  <p:cSld name="Title and 3 Content Column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342900" y="238054"/>
            <a:ext cx="78867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42900" y="1028700"/>
            <a:ext cx="2606040" cy="3703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3268980" y="1028700"/>
            <a:ext cx="260604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3"/>
          </p:nvPr>
        </p:nvSpPr>
        <p:spPr>
          <a:xfrm>
            <a:off x="6172200" y="1028700"/>
            <a:ext cx="2606040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04800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800"/>
              <a:buFont typeface="Noto Sans Symbols"/>
              <a:buChar char="▪"/>
              <a:defRPr sz="21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95275" algn="l" rtl="0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rgbClr val="28376D"/>
              </a:buClr>
              <a:buSzPts val="2600"/>
              <a:buFont typeface="Noto Sans Symbols"/>
              <a:buChar char="▪"/>
              <a:defRPr sz="195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lnSpc>
                <a:spcPct val="100000"/>
              </a:lnSpc>
              <a:spcBef>
                <a:spcPts val="488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8575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85750" algn="l" rtl="0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sz="18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5000"/>
              </a:lnSpc>
              <a:spcBef>
                <a:spcPts val="405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5000"/>
              </a:lnSpc>
              <a:spcBef>
                <a:spcPts val="405"/>
              </a:spcBef>
              <a:spcAft>
                <a:spcPts val="405"/>
              </a:spcAft>
              <a:buClr>
                <a:schemeClr val="lt2"/>
              </a:buClr>
              <a:buSzPts val="1800"/>
              <a:buFont typeface="Noto Sans Symbols"/>
              <a:buChar char="▪"/>
              <a:defRPr sz="1350" b="0" i="0" u="none" strike="noStrike" cap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99488" y="4869180"/>
            <a:ext cx="20161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0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0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3429000"/>
            <a:ext cx="9144000" cy="15999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"/>
          <p:cNvSpPr txBox="1"/>
          <p:nvPr/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Helvetica Neue"/>
              <a:buNone/>
            </a:pPr>
            <a:r>
              <a:rPr lang="en-US" sz="3375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Master title style</a:t>
            </a:r>
            <a:endParaRPr sz="3375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12;p3"/>
          <p:cNvSpPr txBox="1"/>
          <p:nvPr/>
        </p:nvSpPr>
        <p:spPr>
          <a:xfrm>
            <a:off x="628650" y="1314450"/>
            <a:ext cx="78867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lang="en-US" sz="225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Click to edit Subtitle</a:t>
            </a:r>
            <a:endParaRPr sz="225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44000" cy="342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757322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1714" cy="800734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42900" y="238054"/>
            <a:ext cx="7886700" cy="461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2" name="Google Shape;32;p5" descr="graphic line"/>
          <p:cNvCxnSpPr/>
          <p:nvPr/>
        </p:nvCxnSpPr>
        <p:spPr>
          <a:xfrm>
            <a:off x="345186" y="4800600"/>
            <a:ext cx="8455914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33;p5"/>
          <p:cNvSpPr/>
          <p:nvPr/>
        </p:nvSpPr>
        <p:spPr>
          <a:xfrm>
            <a:off x="342900" y="4869180"/>
            <a:ext cx="771525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  <a:endParaRPr sz="600" b="0" i="0" u="none" strike="noStrike" cap="none" dirty="0">
              <a:solidFill>
                <a:srgbClr val="0061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01051" y="4869180"/>
            <a:ext cx="400050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2820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7" r:id="rId7"/>
    <p:sldLayoutId id="2147483678" r:id="rId8"/>
    <p:sldLayoutId id="214748367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3"/>
          <p:cNvGrpSpPr/>
          <p:nvPr/>
        </p:nvGrpSpPr>
        <p:grpSpPr>
          <a:xfrm>
            <a:off x="0" y="0"/>
            <a:ext cx="9141283" cy="133350"/>
            <a:chOff x="0" y="0"/>
            <a:chExt cx="9141282" cy="285750"/>
          </a:xfrm>
        </p:grpSpPr>
        <p:sp>
          <p:nvSpPr>
            <p:cNvPr id="71" name="Google Shape;71;p13"/>
            <p:cNvSpPr/>
            <p:nvPr/>
          </p:nvSpPr>
          <p:spPr>
            <a:xfrm>
              <a:off x="0" y="0"/>
              <a:ext cx="3200400" cy="285750"/>
            </a:xfrm>
            <a:prstGeom prst="rect">
              <a:avLst/>
            </a:prstGeom>
            <a:solidFill>
              <a:srgbClr val="00619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225114" y="0"/>
              <a:ext cx="5916168" cy="285750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73" name="Google Shape;73;p13" descr="graphic line"/>
          <p:cNvCxnSpPr/>
          <p:nvPr/>
        </p:nvCxnSpPr>
        <p:spPr>
          <a:xfrm>
            <a:off x="345186" y="4800600"/>
            <a:ext cx="8455914" cy="0"/>
          </a:xfrm>
          <a:prstGeom prst="straightConnector1">
            <a:avLst/>
          </a:prstGeom>
          <a:noFill/>
          <a:ln w="952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8599488" y="4869180"/>
            <a:ext cx="201613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600" b="0" i="0" u="none" strike="noStrike" cap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5" name="Google Shape;75;p13"/>
          <p:cNvSpPr/>
          <p:nvPr/>
        </p:nvSpPr>
        <p:spPr>
          <a:xfrm>
            <a:off x="342900" y="4869180"/>
            <a:ext cx="7807098" cy="137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lang="en-US" sz="600" b="0" i="0" u="none" strike="noStrike" cap="none" dirty="0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rPr>
              <a:t>IAAF 2021  /  General Services Administration  / Department of Health and Human Services / Department of Labor / Merit Service Protection Board / Sponsored by the Federal CIO Council </a:t>
            </a:r>
          </a:p>
        </p:txBody>
      </p:sp>
    </p:spTree>
    <p:extLst>
      <p:ext uri="{BB962C8B-B14F-4D97-AF65-F5344CB8AC3E}">
        <p14:creationId xmlns:p14="http://schemas.microsoft.com/office/powerpoint/2010/main" val="9966477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SA/open-product-accessibility-template/wiki/Possible-Walk-through-for-the-editor-interface:-Proposed-2021-Interfac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w3.org/WAI/eval/report-tool/#!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opat@gsa.gov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5.png"/><Relationship Id="rId4" Type="http://schemas.openxmlformats.org/officeDocument/2006/relationships/hyperlink" Target="https://github.com/GSA/open-product-accessibility-templa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federalist-02947dd8-86df-467a-b2af-4c5b94c5b1f0.app.cloud.gov/site/gsa/opat-website/opa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GSA/open-product-accessibility-template/issues/168#issuecomment-9105363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/>
          <a:p>
            <a:pPr lvl="0"/>
            <a:r>
              <a:rPr lang="en-US" sz="3400" dirty="0"/>
              <a:t>Annual Interagency </a:t>
            </a:r>
            <a:br>
              <a:rPr lang="en-US" sz="3400" dirty="0"/>
            </a:br>
            <a:r>
              <a:rPr lang="en-US" sz="3400" dirty="0"/>
              <a:t>Accessibility Forum</a:t>
            </a:r>
            <a:endParaRPr sz="3400" dirty="0">
              <a:solidFill>
                <a:schemeClr val="accent4"/>
              </a:solidFill>
            </a:endParaRP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400050" y="1418518"/>
            <a:ext cx="837819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sz="2100" dirty="0"/>
              <a:t>Accessibility: A Foundation for Inclusion, Diversity, and Equity</a:t>
            </a:r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FFFFFF"/>
              </a:buClr>
            </a:pPr>
            <a:r>
              <a:rPr lang="en-US" sz="2500" dirty="0">
                <a:solidFill>
                  <a:srgbClr val="FFFFFF"/>
                </a:solidFill>
              </a:rPr>
              <a:t>October 12-14, 2021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880F4-0585-284A-B7D9-A1F0E2B39B33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n-US" dirty="0"/>
              <a:t>Creating a Machine-Readable ACR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Mockup for editor tool 1/2</a:t>
            </a:r>
            <a:endParaRPr/>
          </a:p>
        </p:txBody>
      </p:sp>
      <p:pic>
        <p:nvPicPr>
          <p:cNvPr id="175" name="Google Shape;175;p23" descr="Mockup of page to allow people to update or create new content to include primary controls for &quot;Start New Report&quot; and &quot;Open Report&quot;." title="Screenshot of wireframe for the OPAT Edit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939750"/>
            <a:ext cx="5369675" cy="366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 txBox="1"/>
          <p:nvPr/>
        </p:nvSpPr>
        <p:spPr>
          <a:xfrm>
            <a:off x="6459925" y="1175400"/>
            <a:ext cx="228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Description of editor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Mockup for editor tool 2/2</a:t>
            </a:r>
            <a:endParaRPr/>
          </a:p>
        </p:txBody>
      </p:sp>
      <p:pic>
        <p:nvPicPr>
          <p:cNvPr id="183" name="Google Shape;183;p24" descr="Mockup of page to whicgh allows people to enter the applicable WCAG success criteria, e.g., versions WCAG 2.1, WCAG 2.0, and Conformance level, A and AA.  " title="Screenshot of editing WCAG Success Criter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950"/>
            <a:ext cx="5808324" cy="37291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4"/>
          <p:cNvSpPr txBox="1"/>
          <p:nvPr/>
        </p:nvSpPr>
        <p:spPr>
          <a:xfrm>
            <a:off x="6224850" y="1109575"/>
            <a:ext cx="2247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Working example from WCAG-EM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 which will be the base for the OPAT Editor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Next steps</a:t>
            </a:r>
            <a:endParaRPr dirty="0"/>
          </a:p>
        </p:txBody>
      </p:sp>
      <p:sp>
        <p:nvSpPr>
          <p:cNvPr id="190" name="Google Shape;190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need people to look at the direction that we have outlined and provide feedback.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will be building out a website, but would also like to know what would make this information easier to access.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What barriers do you see to adoption?</a:t>
            </a:r>
            <a:endParaRPr sz="2300"/>
          </a:p>
        </p:txBody>
      </p:sp>
      <p:sp>
        <p:nvSpPr>
          <p:cNvPr id="191" name="Google Shape;191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2216-1F63-8D42-9A7B-7BE067775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251" y="550319"/>
            <a:ext cx="8374381" cy="1685624"/>
          </a:xfrm>
        </p:spPr>
        <p:txBody>
          <a:bodyPr/>
          <a:lstStyle/>
          <a:p>
            <a:pPr lvl="0" algn="ctr">
              <a:lnSpc>
                <a:spcPct val="100000"/>
              </a:lnSpc>
            </a:pPr>
            <a:r>
              <a:rPr lang="en-US" sz="4500" b="0" dirty="0">
                <a:solidFill>
                  <a:srgbClr val="1A4480"/>
                </a:solidFill>
              </a:rPr>
              <a:t>Get Involved</a:t>
            </a:r>
            <a:endParaRPr lang="en-US" dirty="0"/>
          </a:p>
        </p:txBody>
      </p:sp>
      <p:sp>
        <p:nvSpPr>
          <p:cNvPr id="196" name="Google Shape;196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1954225" y="2202300"/>
            <a:ext cx="5164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opat@gsa.gov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https://github.com/GSA/open-product-accessibility-template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99" name="Google Shape;199;p26" title="GSA Logo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7175" y="3949100"/>
            <a:ext cx="738900" cy="73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/>
              <a:t>What we are going to cover</a:t>
            </a:r>
            <a:endParaRPr dirty="0"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380375" y="1284675"/>
            <a:ext cx="4115700" cy="3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30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 dirty="0">
                <a:solidFill>
                  <a:srgbClr val="24292E"/>
                </a:solidFill>
              </a:rPr>
              <a:t>Why the world need a machine-readable VPAT</a:t>
            </a:r>
            <a:endParaRPr sz="2000" dirty="0">
              <a:solidFill>
                <a:srgbClr val="24292E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 dirty="0">
                <a:solidFill>
                  <a:srgbClr val="24292E"/>
                </a:solidFill>
              </a:rPr>
              <a:t>The GSA's work on OPAT</a:t>
            </a:r>
            <a:endParaRPr sz="2000" dirty="0">
              <a:solidFill>
                <a:srgbClr val="24292E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2000"/>
              <a:buChar char="●"/>
            </a:pPr>
            <a:r>
              <a:rPr lang="en" sz="2000" dirty="0">
                <a:solidFill>
                  <a:srgbClr val="24292E"/>
                </a:solidFill>
              </a:rPr>
              <a:t>Next steps</a:t>
            </a:r>
            <a:endParaRPr dirty="0"/>
          </a:p>
        </p:txBody>
      </p:sp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Why the world need a machine-readable VPAT</a:t>
            </a:r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Most Accessibility Conformance Reports (ACRs) are not updated on pace with continuous digital product releases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static format (example: MS Word) makes it difficult to perform automated comparisons between versions or similar products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ACRs are usually private documents, difficult to find, and not visible to the public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is no opportunity for public input or bug reporting to an ACR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ACRs are not built to align with existing W3C Initiatives</a:t>
            </a:r>
            <a:endParaRPr sz="1900"/>
          </a:p>
        </p:txBody>
      </p:sp>
      <p:sp>
        <p:nvSpPr>
          <p:cNvPr id="100" name="Google Shape;10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>
            <a:spLocks noGrp="1"/>
          </p:cNvSpPr>
          <p:nvPr>
            <p:ph type="title"/>
          </p:nvPr>
        </p:nvSpPr>
        <p:spPr>
          <a:xfrm>
            <a:off x="311699" y="117850"/>
            <a:ext cx="8579381" cy="6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2307"/>
              <a:buNone/>
            </a:pPr>
            <a:r>
              <a:rPr lang="en" sz="2400" dirty="0"/>
              <a:t>What the is Open Product Accessibility Template (OPAT)?</a:t>
            </a:r>
            <a:endParaRPr sz="2400" dirty="0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standardized, machine-readable ACR that is built with a common technical format known as YAML.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 project which will include a collection of tools to support writing/editing, validating, comparing, and analyzing ACRs.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 extension of existing VPAT documentation to align more closely with existing software best practices, such as version control.</a:t>
            </a:r>
            <a:endParaRPr sz="19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An open source project designed as a foundational piece of a comprehensive accessibility strategy.</a:t>
            </a:r>
            <a:endParaRPr sz="1900"/>
          </a:p>
        </p:txBody>
      </p:sp>
      <p:sp>
        <p:nvSpPr>
          <p:cNvPr id="107" name="Google Shape;107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0" tIns="0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4" name="Google Shape;114;p18"/>
          <p:cNvSpPr/>
          <p:nvPr/>
        </p:nvSpPr>
        <p:spPr>
          <a:xfrm>
            <a:off x="3373700" y="1470542"/>
            <a:ext cx="2540100" cy="2540100"/>
          </a:xfrm>
          <a:prstGeom prst="donut">
            <a:avLst>
              <a:gd name="adj" fmla="val 16067"/>
            </a:avLst>
          </a:prstGeom>
          <a:solidFill>
            <a:srgbClr val="000000">
              <a:alpha val="107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18"/>
          <p:cNvGrpSpPr/>
          <p:nvPr/>
        </p:nvGrpSpPr>
        <p:grpSpPr>
          <a:xfrm>
            <a:off x="1976418" y="1300836"/>
            <a:ext cx="1882407" cy="669600"/>
            <a:chOff x="1900218" y="996036"/>
            <a:chExt cx="1882407" cy="669600"/>
          </a:xfrm>
        </p:grpSpPr>
        <p:cxnSp>
          <p:nvCxnSpPr>
            <p:cNvPr id="116" name="Google Shape;116;p18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w="19050" cap="flat" cmpd="sng">
              <a:solidFill>
                <a:srgbClr val="307BF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17" name="Google Shape;117;p18"/>
            <p:cNvSpPr txBox="1"/>
            <p:nvPr/>
          </p:nvSpPr>
          <p:spPr>
            <a:xfrm>
              <a:off x="1900218" y="996036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Helvetica Neue"/>
                  <a:ea typeface="Helvetica Neue"/>
                  <a:cs typeface="Helvetica Neue"/>
                  <a:sym typeface="Helvetica Neue"/>
                </a:rPr>
                <a:t>TRANSPARENCY</a:t>
              </a:r>
              <a:endParaRPr sz="9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Helvetica Neue"/>
                  <a:ea typeface="Helvetica Neue"/>
                  <a:cs typeface="Helvetica Neue"/>
                  <a:sym typeface="Helvetica Neue"/>
                </a:rPr>
                <a:t>Easily comparable compliance reports.</a:t>
              </a:r>
              <a:endParaRPr sz="900"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18" name="Google Shape;118;p18"/>
          <p:cNvGrpSpPr/>
          <p:nvPr/>
        </p:nvGrpSpPr>
        <p:grpSpPr>
          <a:xfrm>
            <a:off x="1976418" y="3457097"/>
            <a:ext cx="1881232" cy="669600"/>
            <a:chOff x="1900218" y="3152297"/>
            <a:chExt cx="1881232" cy="669600"/>
          </a:xfrm>
        </p:grpSpPr>
        <p:cxnSp>
          <p:nvCxnSpPr>
            <p:cNvPr id="119" name="Google Shape;119;p18"/>
            <p:cNvCxnSpPr/>
            <p:nvPr/>
          </p:nvCxnSpPr>
          <p:spPr>
            <a:xfrm rot="10800000" flipH="1">
              <a:off x="3436150" y="3214625"/>
              <a:ext cx="345300" cy="342900"/>
            </a:xfrm>
            <a:prstGeom prst="straightConnector1">
              <a:avLst/>
            </a:prstGeom>
            <a:noFill/>
            <a:ln w="19050" cap="flat" cmpd="sng">
              <a:solidFill>
                <a:srgbClr val="0944A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20" name="Google Shape;120;p18"/>
            <p:cNvSpPr txBox="1"/>
            <p:nvPr/>
          </p:nvSpPr>
          <p:spPr>
            <a:xfrm>
              <a:off x="1900218" y="3152297"/>
              <a:ext cx="1495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Helvetica Neue"/>
                  <a:ea typeface="Helvetica Neue"/>
                  <a:cs typeface="Helvetica Neue"/>
                  <a:sym typeface="Helvetica Neue"/>
                </a:rPr>
                <a:t>VERSIONING</a:t>
              </a:r>
              <a:endParaRPr sz="9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Helvetica Neue"/>
                  <a:ea typeface="Helvetica Neue"/>
                  <a:cs typeface="Helvetica Neue"/>
                  <a:sym typeface="Helvetica Neue"/>
                </a:rPr>
                <a:t>ACRs should follow digital best practices.</a:t>
              </a:r>
              <a:endParaRPr sz="900"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21" name="Google Shape;121;p18"/>
          <p:cNvSpPr/>
          <p:nvPr/>
        </p:nvSpPr>
        <p:spPr>
          <a:xfrm rot="-1800047" flipH="1">
            <a:off x="3298156" y="1391234"/>
            <a:ext cx="2690936" cy="2690936"/>
          </a:xfrm>
          <a:prstGeom prst="blockArc">
            <a:avLst>
              <a:gd name="adj1" fmla="val 14348563"/>
              <a:gd name="adj2" fmla="val 19872341"/>
              <a:gd name="adj3" fmla="val 9100"/>
            </a:avLst>
          </a:prstGeom>
          <a:solidFill>
            <a:srgbClr val="307BF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8"/>
          <p:cNvGrpSpPr/>
          <p:nvPr/>
        </p:nvGrpSpPr>
        <p:grpSpPr>
          <a:xfrm>
            <a:off x="5419625" y="3457100"/>
            <a:ext cx="2244125" cy="669600"/>
            <a:chOff x="5343425" y="3152300"/>
            <a:chExt cx="2244125" cy="669600"/>
          </a:xfrm>
        </p:grpSpPr>
        <p:cxnSp>
          <p:nvCxnSpPr>
            <p:cNvPr id="123" name="Google Shape;123;p18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w="19050" cap="flat" cmpd="sng">
              <a:solidFill>
                <a:srgbClr val="307BF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24" name="Google Shape;124;p18"/>
            <p:cNvSpPr txBox="1"/>
            <p:nvPr/>
          </p:nvSpPr>
          <p:spPr>
            <a:xfrm>
              <a:off x="5718550" y="3152300"/>
              <a:ext cx="18690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Helvetica Neue"/>
                  <a:ea typeface="Helvetica Neue"/>
                  <a:cs typeface="Helvetica Neue"/>
                  <a:sym typeface="Helvetica Neue"/>
                </a:rPr>
                <a:t>AGGREGATION</a:t>
              </a:r>
              <a:endParaRPr sz="9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Helvetica Neue"/>
                  <a:ea typeface="Helvetica Neue"/>
                  <a:cs typeface="Helvetica Neue"/>
                  <a:sym typeface="Helvetica Neue"/>
                </a:rPr>
                <a:t>Enterprise-wide </a:t>
              </a:r>
              <a:r>
                <a:rPr lang="en" sz="900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accessibility</a:t>
              </a:r>
              <a:r>
                <a:rPr lang="en" sz="900" b="1">
                  <a:latin typeface="Helvetica Neue"/>
                  <a:ea typeface="Helvetica Neue"/>
                  <a:cs typeface="Helvetica Neue"/>
                  <a:sym typeface="Helvetica Neue"/>
                </a:rPr>
                <a:t> confidence.</a:t>
              </a:r>
              <a:endParaRPr sz="900"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25" name="Google Shape;125;p18"/>
          <p:cNvGrpSpPr/>
          <p:nvPr/>
        </p:nvGrpSpPr>
        <p:grpSpPr>
          <a:xfrm>
            <a:off x="5420975" y="1300825"/>
            <a:ext cx="2298274" cy="669600"/>
            <a:chOff x="5344775" y="996025"/>
            <a:chExt cx="2298274" cy="669600"/>
          </a:xfrm>
        </p:grpSpPr>
        <p:cxnSp>
          <p:nvCxnSpPr>
            <p:cNvPr id="126" name="Google Shape;126;p18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w="19050" cap="flat" cmpd="sng">
              <a:solidFill>
                <a:srgbClr val="0944A1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27" name="Google Shape;127;p18"/>
            <p:cNvSpPr txBox="1"/>
            <p:nvPr/>
          </p:nvSpPr>
          <p:spPr>
            <a:xfrm>
              <a:off x="5718549" y="996025"/>
              <a:ext cx="19245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latin typeface="Helvetica Neue"/>
                  <a:ea typeface="Helvetica Neue"/>
                  <a:cs typeface="Helvetica Neue"/>
                  <a:sym typeface="Helvetica Neue"/>
                </a:rPr>
                <a:t>VALIDATION</a:t>
              </a:r>
              <a:endParaRPr sz="9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Helvetica Neue"/>
                <a:ea typeface="Helvetica Neue"/>
                <a:cs typeface="Helvetica Neue"/>
                <a:sym typeface="Helvetica Neue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latin typeface="Helvetica Neue"/>
                  <a:ea typeface="Helvetica Neue"/>
                  <a:cs typeface="Helvetica Neue"/>
                  <a:sym typeface="Helvetica Neue"/>
                </a:rPr>
                <a:t>Confidence that reports meet minimum standards.</a:t>
              </a:r>
              <a:endParaRPr sz="900" b="1"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28" name="Google Shape;128;p18"/>
          <p:cNvSpPr txBox="1"/>
          <p:nvPr/>
        </p:nvSpPr>
        <p:spPr>
          <a:xfrm>
            <a:off x="3921984" y="2361260"/>
            <a:ext cx="1443600" cy="8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Goals</a:t>
            </a:r>
            <a:endParaRPr sz="2200">
              <a:solidFill>
                <a:schemeClr val="accent4"/>
              </a:solidFill>
            </a:endParaRPr>
          </a:p>
        </p:txBody>
      </p:sp>
      <p:sp>
        <p:nvSpPr>
          <p:cNvPr id="129" name="Google Shape;129;p18"/>
          <p:cNvSpPr/>
          <p:nvPr/>
        </p:nvSpPr>
        <p:spPr>
          <a:xfrm rot="1800047">
            <a:off x="3296043" y="1391234"/>
            <a:ext cx="2690936" cy="2690936"/>
          </a:xfrm>
          <a:prstGeom prst="blockArc">
            <a:avLst>
              <a:gd name="adj1" fmla="val 14545937"/>
              <a:gd name="adj2" fmla="val 19902139"/>
              <a:gd name="adj3" fmla="val 9115"/>
            </a:avLst>
          </a:prstGeom>
          <a:solidFill>
            <a:srgbClr val="0944A1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8" descr="The goals are iterative." title="Circle linking the four goals"/>
          <p:cNvSpPr/>
          <p:nvPr/>
        </p:nvSpPr>
        <p:spPr>
          <a:xfrm rot="9000757">
            <a:off x="3290164" y="1390820"/>
            <a:ext cx="2690226" cy="2690226"/>
          </a:xfrm>
          <a:prstGeom prst="blockArc">
            <a:avLst>
              <a:gd name="adj1" fmla="val 18041678"/>
              <a:gd name="adj2" fmla="val 1798478"/>
              <a:gd name="adj3" fmla="val 9595"/>
            </a:avLst>
          </a:prstGeom>
          <a:solidFill>
            <a:srgbClr val="0944A1"/>
          </a:solidFill>
          <a:ln>
            <a:noFill/>
          </a:ln>
          <a:effectLst>
            <a:outerShdw blurRad="71438" dist="9525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8"/>
          <p:cNvSpPr/>
          <p:nvPr/>
        </p:nvSpPr>
        <p:spPr>
          <a:xfrm rot="-9000757" flipH="1">
            <a:off x="3297834" y="1391570"/>
            <a:ext cx="2690226" cy="2690226"/>
          </a:xfrm>
          <a:prstGeom prst="blockArc">
            <a:avLst>
              <a:gd name="adj1" fmla="val 17967225"/>
              <a:gd name="adj2" fmla="val 1529547"/>
              <a:gd name="adj3" fmla="val 9279"/>
            </a:avLst>
          </a:prstGeom>
          <a:solidFill>
            <a:srgbClr val="307BF3"/>
          </a:solidFill>
          <a:ln>
            <a:noFill/>
          </a:ln>
          <a:effectLst>
            <a:outerShdw blurRad="71438" dist="9525" dir="5400000" algn="b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 rot="8100000">
            <a:off x="3242319" y="2562250"/>
            <a:ext cx="363170" cy="363170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8"/>
          <p:cNvSpPr/>
          <p:nvPr/>
        </p:nvSpPr>
        <p:spPr>
          <a:xfrm rot="-2700000">
            <a:off x="5674828" y="2555088"/>
            <a:ext cx="363170" cy="363170"/>
          </a:xfrm>
          <a:prstGeom prst="rtTriangle">
            <a:avLst/>
          </a:prstGeom>
          <a:solidFill>
            <a:srgbClr val="0944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8"/>
          <p:cNvSpPr/>
          <p:nvPr/>
        </p:nvSpPr>
        <p:spPr>
          <a:xfrm rot="2700000">
            <a:off x="4458223" y="3767861"/>
            <a:ext cx="363170" cy="363170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8"/>
          <p:cNvSpPr/>
          <p:nvPr/>
        </p:nvSpPr>
        <p:spPr>
          <a:xfrm rot="-8100000">
            <a:off x="4458915" y="1332193"/>
            <a:ext cx="363170" cy="363170"/>
          </a:xfrm>
          <a:prstGeom prst="rtTriangle">
            <a:avLst/>
          </a:prstGeom>
          <a:solidFill>
            <a:srgbClr val="307B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GSA's work on OPAT thus far</a:t>
            </a:r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 machine-readable semantic version aligned with Section 508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 built-in validation layer to ensure data quality and integrity</a:t>
            </a:r>
            <a:endParaRPr sz="2300"/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Markdown output from semantic layer (HTML will be available soon)</a:t>
            </a:r>
            <a:endParaRPr sz="2300"/>
          </a:p>
        </p:txBody>
      </p:sp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>
                <a:solidFill>
                  <a:schemeClr val="bg1"/>
                </a:solidFill>
              </a:rPr>
              <a:t>Working Prototype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body" idx="4294967295"/>
          </p:nvPr>
        </p:nvSpPr>
        <p:spPr>
          <a:xfrm>
            <a:off x="0" y="1217613"/>
            <a:ext cx="3729038" cy="3351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dirty="0"/>
              <a:t>YAML</a:t>
            </a:r>
            <a:endParaRPr sz="2300" dirty="0"/>
          </a:p>
        </p:txBody>
      </p:sp>
      <p:pic>
        <p:nvPicPr>
          <p:cNvPr id="151" name="Google Shape;151;p20" descr="Simply shows structure of an example file. " title="Screenshot of sample YAML fil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0" y="1768225"/>
            <a:ext cx="4103449" cy="237866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4743450" y="1217175"/>
            <a:ext cx="3729000" cy="3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HTML</a:t>
            </a:r>
            <a:endParaRPr sz="2300"/>
          </a:p>
        </p:txBody>
      </p:sp>
      <p:pic>
        <p:nvPicPr>
          <p:cNvPr id="152" name="Google Shape;152;p20" descr="Showing rendered HTML view." title="Screenshot of Web View of the same documen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3450" y="1651975"/>
            <a:ext cx="3880076" cy="29587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Working directory view</a:t>
            </a:r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9" name="Google Shape;159;p21" descr="A simple grid of Title, Version &amp; Description of reports, and the option to view as a Markdown or OPAT file." title="Screenshot of Table view of OPAT ACRs"/>
          <p:cNvPicPr preferRelativeResize="0"/>
          <p:nvPr/>
        </p:nvPicPr>
        <p:blipFill rotWithShape="1">
          <a:blip r:embed="rId3">
            <a:alphaModFix/>
          </a:blip>
          <a:srcRect b="23902"/>
          <a:stretch/>
        </p:blipFill>
        <p:spPr>
          <a:xfrm>
            <a:off x="120900" y="978150"/>
            <a:ext cx="6496501" cy="3738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6923950" y="1549650"/>
            <a:ext cx="184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Directory View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Mockup for comparison tool - 3 column view</a:t>
            </a:r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7" name="Google Shape;167;p22" descr="Example comparison of Plone, Drupal &amp; Moodle ACRs, and how the Report Date, Author Information might vary informaiton, but look slimilar in formatting. " title="Screenshot of 3 Column View allowing comparisons"/>
          <p:cNvPicPr preferRelativeResize="0"/>
          <p:nvPr/>
        </p:nvPicPr>
        <p:blipFill rotWithShape="1">
          <a:blip r:embed="rId3">
            <a:alphaModFix/>
          </a:blip>
          <a:srcRect b="21116"/>
          <a:stretch/>
        </p:blipFill>
        <p:spPr>
          <a:xfrm>
            <a:off x="311700" y="1309725"/>
            <a:ext cx="7018877" cy="3154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2"/>
          <p:cNvSpPr txBox="1"/>
          <p:nvPr/>
        </p:nvSpPr>
        <p:spPr>
          <a:xfrm>
            <a:off x="7242675" y="1252900"/>
            <a:ext cx="1778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3 different OPAT </a:t>
            </a:r>
            <a:br>
              <a:rPr lang="en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Documents in HTML frames.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Issue with context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ster Cover Slide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B6E669F8-FA00-E240-A7FB-700CBAD5E668}"/>
    </a:ext>
  </a:extLst>
</a:theme>
</file>

<file path=ppt/theme/theme2.xml><?xml version="1.0" encoding="utf-8"?>
<a:theme xmlns:a="http://schemas.openxmlformats.org/drawingml/2006/main" name="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1C683DA7-01E5-724D-AF43-DA0386D2E433}"/>
    </a:ext>
  </a:extLst>
</a:theme>
</file>

<file path=ppt/theme/theme3.xml><?xml version="1.0" encoding="utf-8"?>
<a:theme xmlns:a="http://schemas.openxmlformats.org/drawingml/2006/main" name="Breaker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AF 2021 Presentation Template" id="{EB493D76-6AEE-964C-94BF-E01172C39244}" vid="{C2665032-891C-414D-AB26-EC8885376558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IAAF 2021 Presentation Template</Template>
  <TotalTime>42</TotalTime>
  <Words>520</Words>
  <Application>Microsoft Macintosh PowerPoint</Application>
  <PresentationFormat>On-screen Show (16:9)</PresentationFormat>
  <Paragraphs>77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Roboto</vt:lpstr>
      <vt:lpstr>Helvetica Neue</vt:lpstr>
      <vt:lpstr>Noto Sans Symbols</vt:lpstr>
      <vt:lpstr>Master Cover Slide</vt:lpstr>
      <vt:lpstr>Content Layout</vt:lpstr>
      <vt:lpstr>Breaker Layout</vt:lpstr>
      <vt:lpstr>Annual Interagency  Accessibility Forum</vt:lpstr>
      <vt:lpstr>What we are going to cover</vt:lpstr>
      <vt:lpstr>Why the world need a machine-readable VPAT</vt:lpstr>
      <vt:lpstr>What the is Open Product Accessibility Template (OPAT)?</vt:lpstr>
      <vt:lpstr>Goals</vt:lpstr>
      <vt:lpstr>GSA's work on OPAT thus far</vt:lpstr>
      <vt:lpstr>Working Prototype</vt:lpstr>
      <vt:lpstr>Working directory view</vt:lpstr>
      <vt:lpstr>Mockup for comparison tool - 3 column view</vt:lpstr>
      <vt:lpstr>Mockup for editor tool 1/2</vt:lpstr>
      <vt:lpstr>Mockup for editor tool 2/2</vt:lpstr>
      <vt:lpstr>Next steps</vt:lpstr>
      <vt:lpstr>Get Involved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a Machine-Readable ACR</dc:title>
  <cp:lastModifiedBy>Michael Horton</cp:lastModifiedBy>
  <cp:revision>7</cp:revision>
  <dcterms:modified xsi:type="dcterms:W3CDTF">2021-10-12T21:59:33Z</dcterms:modified>
</cp:coreProperties>
</file>