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6" r:id="rId1"/>
  </p:sldMasterIdLst>
  <p:notesMasterIdLst>
    <p:notesMasterId r:id="rId36"/>
  </p:notesMasterIdLst>
  <p:handoutMasterIdLst>
    <p:handoutMasterId r:id="rId37"/>
  </p:handoutMasterIdLst>
  <p:sldIdLst>
    <p:sldId id="281" r:id="rId2"/>
    <p:sldId id="284" r:id="rId3"/>
    <p:sldId id="289" r:id="rId4"/>
    <p:sldId id="296" r:id="rId5"/>
    <p:sldId id="297" r:id="rId6"/>
    <p:sldId id="256" r:id="rId7"/>
    <p:sldId id="257" r:id="rId8"/>
    <p:sldId id="259" r:id="rId9"/>
    <p:sldId id="315" r:id="rId10"/>
    <p:sldId id="270" r:id="rId11"/>
    <p:sldId id="313" r:id="rId12"/>
    <p:sldId id="298" r:id="rId13"/>
    <p:sldId id="299" r:id="rId14"/>
    <p:sldId id="300" r:id="rId15"/>
    <p:sldId id="301" r:id="rId16"/>
    <p:sldId id="276" r:id="rId17"/>
    <p:sldId id="317" r:id="rId18"/>
    <p:sldId id="321" r:id="rId19"/>
    <p:sldId id="304" r:id="rId20"/>
    <p:sldId id="322" r:id="rId21"/>
    <p:sldId id="305" r:id="rId22"/>
    <p:sldId id="306" r:id="rId23"/>
    <p:sldId id="307" r:id="rId24"/>
    <p:sldId id="285" r:id="rId25"/>
    <p:sldId id="318" r:id="rId26"/>
    <p:sldId id="319" r:id="rId27"/>
    <p:sldId id="286" r:id="rId28"/>
    <p:sldId id="320" r:id="rId29"/>
    <p:sldId id="287" r:id="rId30"/>
    <p:sldId id="312" r:id="rId31"/>
    <p:sldId id="311" r:id="rId32"/>
    <p:sldId id="310" r:id="rId33"/>
    <p:sldId id="288" r:id="rId34"/>
    <p:sldId id="308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Open Sans" panose="020B0706030804020204" pitchFamily="34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730DF0-4EC7-4DC4-84E0-D45874D5169A}">
  <a:tblStyle styleId="{08730DF0-4EC7-4DC4-84E0-D45874D51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4" autoAdjust="0"/>
    <p:restoredTop sz="91417" autoAdjust="0"/>
  </p:normalViewPr>
  <p:slideViewPr>
    <p:cSldViewPr showGuides="1">
      <p:cViewPr varScale="1">
        <p:scale>
          <a:sx n="196" d="100"/>
          <a:sy n="196" d="100"/>
        </p:scale>
        <p:origin x="168" y="2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3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163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28938-0978-47CC-8690-0099E3A4B3CB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93280-8D58-428A-B63F-62C90D926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296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0e053f3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0e053f3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179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ad656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ead656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SAMPLE COVER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417094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ad656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ead656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SAMPLE COVER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2525228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ad656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ead656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SAMPLE COVER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182002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0e053f3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0e053f3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77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ad656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ead656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SAMPLE COVER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232903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ad656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ead656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426053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ad656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ead656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SAMPLE COVER</a:t>
            </a:r>
            <a:endParaRPr i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0ee60bd4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0ee60bd4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0ee60bd4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0ee60bd4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0ee60bd4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0ee60bd4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0ee60bd4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0ee60bd4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80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ad656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ead656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SAMPLE COVER</a:t>
            </a:r>
            <a:endParaRPr i="1"/>
          </a:p>
        </p:txBody>
      </p:sp>
    </p:spTree>
    <p:extLst>
      <p:ext uri="{BB962C8B-B14F-4D97-AF65-F5344CB8AC3E}">
        <p14:creationId xmlns:p14="http://schemas.microsoft.com/office/powerpoint/2010/main" val="404157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6442" y="-24695"/>
            <a:ext cx="2016649" cy="5180598"/>
            <a:chOff x="-92652" y="-16478"/>
            <a:chExt cx="2421528" cy="6907464"/>
          </a:xfrm>
        </p:grpSpPr>
        <p:sp>
          <p:nvSpPr>
            <p:cNvPr id="11" name="Google Shape;11;p2" descr="White and blue curved shape containing the GSA logo in the bottom left corner. " title="Cover page design"/>
            <p:cNvSpPr/>
            <p:nvPr/>
          </p:nvSpPr>
          <p:spPr>
            <a:xfrm rot="-5400000">
              <a:off x="-2280159" y="2257390"/>
              <a:ext cx="6874470" cy="2343600"/>
            </a:xfrm>
            <a:prstGeom prst="flowChartDocumen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-2407281" y="2298151"/>
              <a:ext cx="6907464" cy="2278206"/>
            </a:xfrm>
            <a:prstGeom prst="flowChartDocument">
              <a:avLst/>
            </a:prstGeom>
            <a:solidFill>
              <a:srgbClr val="0FAFFF"/>
            </a:solidFill>
            <a:ln w="9525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129" y="-53569"/>
            <a:ext cx="9160500" cy="93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827587" y="3092887"/>
            <a:ext cx="5801400" cy="1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618" y="172687"/>
            <a:ext cx="587532" cy="53038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3541925" y="383551"/>
            <a:ext cx="528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3C71"/>
                </a:solidFill>
              </a:rPr>
              <a:t>Office of Government-wide Policy</a:t>
            </a:r>
            <a:endParaRPr sz="1200" b="1">
              <a:solidFill>
                <a:srgbClr val="003C71"/>
              </a:solidFill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756151" y="1418225"/>
            <a:ext cx="5835300" cy="117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 idx="2"/>
          </p:nvPr>
        </p:nvSpPr>
        <p:spPr>
          <a:xfrm>
            <a:off x="2756151" y="2427858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">
  <p:cSld name="CAPTION_ONLY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461550" y="3756114"/>
            <a:ext cx="8234893" cy="835875"/>
            <a:chOff x="461550" y="5465350"/>
            <a:chExt cx="8373900" cy="1114500"/>
          </a:xfrm>
        </p:grpSpPr>
        <p:sp>
          <p:nvSpPr>
            <p:cNvPr id="88" name="Google Shape;88;p13"/>
            <p:cNvSpPr/>
            <p:nvPr/>
          </p:nvSpPr>
          <p:spPr>
            <a:xfrm>
              <a:off x="461550" y="54653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659125" y="56159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3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461550" y="2791940"/>
            <a:ext cx="8234893" cy="835875"/>
            <a:chOff x="461550" y="5541550"/>
            <a:chExt cx="8373900" cy="1114500"/>
          </a:xfrm>
        </p:grpSpPr>
        <p:sp>
          <p:nvSpPr>
            <p:cNvPr id="91" name="Google Shape;91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2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461550" y="1827766"/>
            <a:ext cx="8234893" cy="835875"/>
            <a:chOff x="461550" y="5541550"/>
            <a:chExt cx="8373900" cy="1114500"/>
          </a:xfrm>
        </p:grpSpPr>
        <p:sp>
          <p:nvSpPr>
            <p:cNvPr id="94" name="Google Shape;94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1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284050" y="189202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1284050" y="383512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3"/>
          </p:nvPr>
        </p:nvSpPr>
        <p:spPr>
          <a:xfrm>
            <a:off x="1284050" y="286357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">
  <p:cSld name="CAPTION_ONLY_1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61550" y="3756123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461550" y="2791949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61550" y="1827775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859500" y="18920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2"/>
          </p:nvPr>
        </p:nvSpPr>
        <p:spPr>
          <a:xfrm>
            <a:off x="859500" y="38351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3"/>
          </p:nvPr>
        </p:nvSpPr>
        <p:spPr>
          <a:xfrm>
            <a:off x="859500" y="286357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5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 - More Slots">
  <p:cSld name="CAPTION_ONLY_1_1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461550" y="40036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61550" y="32783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61550" y="25530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461550" y="18277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1164300" y="1834875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2"/>
          </p:nvPr>
        </p:nvSpPr>
        <p:spPr>
          <a:xfrm>
            <a:off x="1164300" y="4017619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3"/>
          </p:nvPr>
        </p:nvSpPr>
        <p:spPr>
          <a:xfrm>
            <a:off x="1164300" y="2577825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4"/>
          </p:nvPr>
        </p:nvSpPr>
        <p:spPr>
          <a:xfrm>
            <a:off x="1164300" y="3296738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588158" y="1856091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1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88158" y="2588003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2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88158" y="3306916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3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88158" y="4027791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4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1" name="Google Shape;151;p1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6"/>
          <p:cNvSpPr txBox="1">
            <a:spLocks noGrp="1"/>
          </p:cNvSpPr>
          <p:nvPr>
            <p:ph type="subTitle" idx="5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 - More Slots 1">
  <p:cSld name="CAPTION_ONLY_1_1_1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461550" y="4003678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61550" y="3278377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61550" y="2553076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61550" y="18277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859500" y="1834875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2"/>
          </p:nvPr>
        </p:nvSpPr>
        <p:spPr>
          <a:xfrm>
            <a:off x="859500" y="4017618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3"/>
          </p:nvPr>
        </p:nvSpPr>
        <p:spPr>
          <a:xfrm>
            <a:off x="859500" y="2577825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4"/>
          </p:nvPr>
        </p:nvSpPr>
        <p:spPr>
          <a:xfrm>
            <a:off x="859500" y="3296738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4" name="Google Shape;164;p1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7"/>
          <p:cNvSpPr txBox="1">
            <a:spLocks noGrp="1"/>
          </p:cNvSpPr>
          <p:nvPr>
            <p:ph type="subTitle" idx="5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2">
            <a:alphaModFix amt="76000"/>
          </a:blip>
          <a:srcRect l="17970" r="17963"/>
          <a:stretch/>
        </p:blipFill>
        <p:spPr>
          <a:xfrm>
            <a:off x="1208225" y="0"/>
            <a:ext cx="2929027" cy="5143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8"/>
          <p:cNvCxnSpPr/>
          <p:nvPr/>
        </p:nvCxnSpPr>
        <p:spPr>
          <a:xfrm>
            <a:off x="4934261" y="2211573"/>
            <a:ext cx="33618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4844375" y="1192856"/>
            <a:ext cx="3866700" cy="959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"/>
          </p:nvPr>
        </p:nvSpPr>
        <p:spPr>
          <a:xfrm>
            <a:off x="4844375" y="2262900"/>
            <a:ext cx="40191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rot="1239332">
            <a:off x="14595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 1">
  <p:cSld name="BIG_NUMBER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19"/>
          <p:cNvGrpSpPr/>
          <p:nvPr/>
        </p:nvGrpSpPr>
        <p:grpSpPr>
          <a:xfrm>
            <a:off x="0" y="1751569"/>
            <a:ext cx="7893803" cy="1379641"/>
            <a:chOff x="0" y="2348379"/>
            <a:chExt cx="6961639" cy="1839521"/>
          </a:xfrm>
        </p:grpSpPr>
        <p:sp>
          <p:nvSpPr>
            <p:cNvPr id="176" name="Google Shape;176;p19"/>
            <p:cNvSpPr txBox="1"/>
            <p:nvPr/>
          </p:nvSpPr>
          <p:spPr>
            <a:xfrm>
              <a:off x="0" y="2466800"/>
              <a:ext cx="6948600" cy="17211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353490" y="2466796"/>
              <a:ext cx="608100" cy="6210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 rot="10800000">
              <a:off x="6262639" y="2348379"/>
              <a:ext cx="699000" cy="7245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BLANK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663100" y="122417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2"/>
          </p:nvPr>
        </p:nvSpPr>
        <p:spPr>
          <a:xfrm>
            <a:off x="663100" y="176519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3"/>
          </p:nvPr>
        </p:nvSpPr>
        <p:spPr>
          <a:xfrm>
            <a:off x="663100" y="230621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4"/>
          </p:nvPr>
        </p:nvSpPr>
        <p:spPr>
          <a:xfrm>
            <a:off x="663100" y="338825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5"/>
          </p:nvPr>
        </p:nvSpPr>
        <p:spPr>
          <a:xfrm>
            <a:off x="4466625" y="122417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6"/>
          </p:nvPr>
        </p:nvSpPr>
        <p:spPr>
          <a:xfrm>
            <a:off x="4466625" y="176519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7"/>
          </p:nvPr>
        </p:nvSpPr>
        <p:spPr>
          <a:xfrm>
            <a:off x="4466625" y="230621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8"/>
          </p:nvPr>
        </p:nvSpPr>
        <p:spPr>
          <a:xfrm>
            <a:off x="4466625" y="284723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9"/>
          </p:nvPr>
        </p:nvSpPr>
        <p:spPr>
          <a:xfrm>
            <a:off x="4466625" y="338825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3"/>
          </p:nvPr>
        </p:nvSpPr>
        <p:spPr>
          <a:xfrm>
            <a:off x="663100" y="284723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14"/>
          </p:nvPr>
        </p:nvSpPr>
        <p:spPr>
          <a:xfrm>
            <a:off x="4466625" y="392927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5"/>
          </p:nvPr>
        </p:nvSpPr>
        <p:spPr>
          <a:xfrm>
            <a:off x="663100" y="392927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-14600" y="936290"/>
            <a:ext cx="9221700" cy="125325"/>
            <a:chOff x="-14600" y="912702"/>
            <a:chExt cx="9221700" cy="167100"/>
          </a:xfrm>
        </p:grpSpPr>
        <p:cxnSp>
          <p:nvCxnSpPr>
            <p:cNvPr id="197" name="Google Shape;197;p21"/>
            <p:cNvCxnSpPr/>
            <p:nvPr/>
          </p:nvCxnSpPr>
          <p:spPr>
            <a:xfrm rot="10800000" flipH="1">
              <a:off x="-14600" y="1065102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21"/>
            <p:cNvCxnSpPr/>
            <p:nvPr/>
          </p:nvCxnSpPr>
          <p:spPr>
            <a:xfrm rot="10800000" flipH="1">
              <a:off x="-14600" y="912702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9" name="Google Shape;199;p21"/>
          <p:cNvGrpSpPr/>
          <p:nvPr/>
        </p:nvGrpSpPr>
        <p:grpSpPr>
          <a:xfrm>
            <a:off x="-14600" y="4605956"/>
            <a:ext cx="9221700" cy="125325"/>
            <a:chOff x="-14600" y="6141275"/>
            <a:chExt cx="9221700" cy="167100"/>
          </a:xfrm>
        </p:grpSpPr>
        <p:cxnSp>
          <p:nvCxnSpPr>
            <p:cNvPr id="200" name="Google Shape;200;p21"/>
            <p:cNvCxnSpPr/>
            <p:nvPr/>
          </p:nvCxnSpPr>
          <p:spPr>
            <a:xfrm rot="10800000" flipH="1">
              <a:off x="-14600" y="6293675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1"/>
            <p:cNvCxnSpPr/>
            <p:nvPr/>
          </p:nvCxnSpPr>
          <p:spPr>
            <a:xfrm rot="10800000" flipH="1">
              <a:off x="-14600" y="6141275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Three Slots">
  <p:cSld name="BLANK_2_1_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sldNum" idx="12"/>
          </p:nvPr>
        </p:nvSpPr>
        <p:spPr>
          <a:xfrm>
            <a:off x="8472458" y="458661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-14601" y="1287575"/>
            <a:ext cx="8443944" cy="895298"/>
            <a:chOff x="-14600" y="1630542"/>
            <a:chExt cx="8060275" cy="991800"/>
          </a:xfrm>
        </p:grpSpPr>
        <p:sp>
          <p:nvSpPr>
            <p:cNvPr id="234" name="Google Shape;234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607966" y="15394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7" name="Google Shape;237;p23"/>
          <p:cNvGrpSpPr/>
          <p:nvPr/>
        </p:nvGrpSpPr>
        <p:grpSpPr>
          <a:xfrm>
            <a:off x="-14601" y="2373426"/>
            <a:ext cx="8443944" cy="895298"/>
            <a:chOff x="-14600" y="1630542"/>
            <a:chExt cx="8060275" cy="991800"/>
          </a:xfrm>
        </p:grpSpPr>
        <p:sp>
          <p:nvSpPr>
            <p:cNvPr id="238" name="Google Shape;238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3"/>
          <p:cNvSpPr txBox="1">
            <a:spLocks noGrp="1"/>
          </p:cNvSpPr>
          <p:nvPr>
            <p:ph type="subTitle" idx="2"/>
          </p:nvPr>
        </p:nvSpPr>
        <p:spPr>
          <a:xfrm>
            <a:off x="645929" y="262525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41" name="Google Shape;241;p23"/>
          <p:cNvGrpSpPr/>
          <p:nvPr/>
        </p:nvGrpSpPr>
        <p:grpSpPr>
          <a:xfrm>
            <a:off x="-14601" y="3459277"/>
            <a:ext cx="8443944" cy="895298"/>
            <a:chOff x="-14600" y="1630542"/>
            <a:chExt cx="8060275" cy="991800"/>
          </a:xfrm>
        </p:grpSpPr>
        <p:sp>
          <p:nvSpPr>
            <p:cNvPr id="242" name="Google Shape;242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 txBox="1">
            <a:spLocks noGrp="1"/>
          </p:cNvSpPr>
          <p:nvPr>
            <p:ph type="subTitle" idx="3"/>
          </p:nvPr>
        </p:nvSpPr>
        <p:spPr>
          <a:xfrm>
            <a:off x="607966" y="37111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4"/>
          </p:nvPr>
        </p:nvSpPr>
        <p:spPr>
          <a:xfrm>
            <a:off x="7742201" y="141261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5"/>
          </p:nvPr>
        </p:nvSpPr>
        <p:spPr>
          <a:xfrm>
            <a:off x="7742201" y="249846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6"/>
          </p:nvPr>
        </p:nvSpPr>
        <p:spPr>
          <a:xfrm>
            <a:off x="7742201" y="358431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Four Slots">
  <p:cSld name="BLANK_2_1_2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1" name="Google Shape;251;p24"/>
          <p:cNvGrpSpPr/>
          <p:nvPr/>
        </p:nvGrpSpPr>
        <p:grpSpPr>
          <a:xfrm>
            <a:off x="-14599" y="1287500"/>
            <a:ext cx="8338228" cy="863659"/>
            <a:chOff x="-14600" y="1630542"/>
            <a:chExt cx="8032975" cy="991800"/>
          </a:xfrm>
        </p:grpSpPr>
        <p:sp>
          <p:nvSpPr>
            <p:cNvPr id="252" name="Google Shape;252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4"/>
          <p:cNvSpPr txBox="1">
            <a:spLocks noGrp="1"/>
          </p:cNvSpPr>
          <p:nvPr>
            <p:ph type="subTitle" idx="1"/>
          </p:nvPr>
        </p:nvSpPr>
        <p:spPr>
          <a:xfrm>
            <a:off x="607966" y="15394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5032" y="2172513"/>
            <a:ext cx="8338228" cy="863659"/>
            <a:chOff x="-14600" y="1630542"/>
            <a:chExt cx="8032975" cy="991800"/>
          </a:xfrm>
        </p:grpSpPr>
        <p:sp>
          <p:nvSpPr>
            <p:cNvPr id="256" name="Google Shape;256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4"/>
          <p:cNvSpPr txBox="1">
            <a:spLocks noGrp="1"/>
          </p:cNvSpPr>
          <p:nvPr>
            <p:ph type="subTitle" idx="2"/>
          </p:nvPr>
        </p:nvSpPr>
        <p:spPr>
          <a:xfrm>
            <a:off x="626879" y="2433445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9" name="Google Shape;259;p24"/>
          <p:cNvGrpSpPr/>
          <p:nvPr/>
        </p:nvGrpSpPr>
        <p:grpSpPr>
          <a:xfrm>
            <a:off x="5032" y="3057527"/>
            <a:ext cx="8338228" cy="863659"/>
            <a:chOff x="-14600" y="1630542"/>
            <a:chExt cx="8032975" cy="991800"/>
          </a:xfrm>
        </p:grpSpPr>
        <p:sp>
          <p:nvSpPr>
            <p:cNvPr id="260" name="Google Shape;260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24"/>
          <p:cNvSpPr txBox="1">
            <a:spLocks noGrp="1"/>
          </p:cNvSpPr>
          <p:nvPr>
            <p:ph type="subTitle" idx="3"/>
          </p:nvPr>
        </p:nvSpPr>
        <p:spPr>
          <a:xfrm>
            <a:off x="626879" y="331315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63" name="Google Shape;263;p24"/>
          <p:cNvGrpSpPr/>
          <p:nvPr/>
        </p:nvGrpSpPr>
        <p:grpSpPr>
          <a:xfrm>
            <a:off x="5032" y="3942540"/>
            <a:ext cx="8338228" cy="863659"/>
            <a:chOff x="-14600" y="1630542"/>
            <a:chExt cx="8032975" cy="991800"/>
          </a:xfrm>
        </p:grpSpPr>
        <p:sp>
          <p:nvSpPr>
            <p:cNvPr id="264" name="Google Shape;264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4"/>
          <p:cNvSpPr txBox="1">
            <a:spLocks noGrp="1"/>
          </p:cNvSpPr>
          <p:nvPr>
            <p:ph type="subTitle" idx="4"/>
          </p:nvPr>
        </p:nvSpPr>
        <p:spPr>
          <a:xfrm>
            <a:off x="626879" y="4194439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5"/>
          </p:nvPr>
        </p:nvSpPr>
        <p:spPr>
          <a:xfrm>
            <a:off x="7650886" y="1428355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6"/>
          </p:nvPr>
        </p:nvSpPr>
        <p:spPr>
          <a:xfrm>
            <a:off x="7669799" y="2311361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7"/>
          </p:nvPr>
        </p:nvSpPr>
        <p:spPr>
          <a:xfrm>
            <a:off x="7669799" y="3202105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8"/>
          </p:nvPr>
        </p:nvSpPr>
        <p:spPr>
          <a:xfrm>
            <a:off x="7669799" y="4083393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 - 2 COLUMNS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57800" y="1591706"/>
            <a:ext cx="36774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244000" y="1591700"/>
            <a:ext cx="38475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31" name="Google Shape;31;p4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3C71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003C71"/>
              </a:solidFill>
            </a:endParaRPr>
          </a:p>
        </p:txBody>
      </p:sp>
      <p:cxnSp>
        <p:nvCxnSpPr>
          <p:cNvPr id="34" name="Google Shape;34;p4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3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1043575" y="1623581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3745225" y="1587367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6488425" y="1587367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/>
          <p:nvPr/>
        </p:nvSpPr>
        <p:spPr>
          <a:xfrm rot="-8785779">
            <a:off x="2793556" y="2196980"/>
            <a:ext cx="398220" cy="413779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/>
          <p:nvPr/>
        </p:nvSpPr>
        <p:spPr>
          <a:xfrm rot="-8785779">
            <a:off x="5469142" y="2169774"/>
            <a:ext cx="398220" cy="413779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/>
          </p:nvPr>
        </p:nvSpPr>
        <p:spPr>
          <a:xfrm>
            <a:off x="594350" y="208623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1"/>
          </p:nvPr>
        </p:nvSpPr>
        <p:spPr>
          <a:xfrm>
            <a:off x="44747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2"/>
          </p:nvPr>
        </p:nvSpPr>
        <p:spPr>
          <a:xfrm>
            <a:off x="314912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3"/>
          </p:nvPr>
        </p:nvSpPr>
        <p:spPr>
          <a:xfrm>
            <a:off x="589232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439350" y="7627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5" name="Google Shape;285;p2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6"/>
          <p:cNvSpPr txBox="1">
            <a:spLocks noGrp="1"/>
          </p:cNvSpPr>
          <p:nvPr>
            <p:ph type="subTitle" idx="1"/>
          </p:nvPr>
        </p:nvSpPr>
        <p:spPr>
          <a:xfrm>
            <a:off x="439350" y="874150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DECK">
  <p:cSld name="BLANK_1_1"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 descr="Seal of the General Services Administration">
            <a:extLst>
              <a:ext uri="{FF2B5EF4-FFF2-40B4-BE49-F238E27FC236}">
                <a16:creationId xmlns:a16="http://schemas.microsoft.com/office/drawing/2014/main" id="{DC22C6D9-7995-E44A-A19A-B77E4A2231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9150" y="1358900"/>
            <a:ext cx="2425700" cy="24257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57800" y="1591700"/>
            <a:ext cx="78528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41" name="Google Shape;41;p5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5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5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3C71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003C71"/>
              </a:solidFill>
            </a:endParaRPr>
          </a:p>
        </p:txBody>
      </p:sp>
      <p:cxnSp>
        <p:nvCxnSpPr>
          <p:cNvPr id="44" name="Google Shape;44;p5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">
  <p:cSld name="TITLE_AND_BODY_1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bg1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6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6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BOTTOM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TOP">
  <p:cSld name="MAIN_POINT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TOP">
  <p:cSld name="MAIN_POINT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2363825" y="450150"/>
            <a:ext cx="62160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BOTTOM">
  <p:cSld name="MAIN_POINT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2363825" y="450150"/>
            <a:ext cx="62160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 Bold Graphics - OPTION 1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90250" y="875494"/>
            <a:ext cx="3522300" cy="3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/>
          </a:blip>
          <a:srcRect l="3233" t="359" r="51983" b="-360"/>
          <a:stretch/>
        </p:blipFill>
        <p:spPr>
          <a:xfrm>
            <a:off x="4497625" y="-43837"/>
            <a:ext cx="4670952" cy="52149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/>
          <p:nvPr/>
        </p:nvSpPr>
        <p:spPr>
          <a:xfrm rot="1239332">
            <a:off x="56505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3C7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  <p:sldLayoutId id="214748367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164800" cy="4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5000" dirty="0"/>
              <a:t>Accessibility Program Managers Meeting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r>
              <a:rPr lang="en" sz="6200" b="1" dirty="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rPr>
              <a:t>Welcome</a:t>
            </a:r>
            <a:r>
              <a:rPr lang="en" sz="6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62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216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700" dirty="0"/>
              <a:t>February 2020 Section 508 Program Maturity Report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8F06BF-5CD9-A446-9FE3-049112833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/>
              <a:t>Questions remain the same as the past three report cycles</a:t>
            </a:r>
          </a:p>
          <a:p>
            <a:r>
              <a:rPr lang="en-US" sz="1800" b="0" dirty="0"/>
              <a:t>Email invitations were sent out on Friday, January 24</a:t>
            </a:r>
          </a:p>
          <a:p>
            <a:r>
              <a:rPr lang="en-US" sz="1800" b="0" dirty="0"/>
              <a:t>Email was sent to agency Section 508 PM &amp; IDC POC on record</a:t>
            </a:r>
          </a:p>
          <a:p>
            <a:r>
              <a:rPr lang="en-US" sz="1800" b="0" dirty="0"/>
              <a:t>Reporting is </a:t>
            </a:r>
            <a:r>
              <a:rPr lang="en-US" sz="1800" u="sng" dirty="0"/>
              <a:t>required</a:t>
            </a:r>
            <a:r>
              <a:rPr lang="en-US" sz="1800" b="0" dirty="0"/>
              <a:t> for all CFO Act agencies, and is </a:t>
            </a:r>
            <a:r>
              <a:rPr lang="en-US" sz="1800" b="0" i="1" u="sng" dirty="0"/>
              <a:t>recommended</a:t>
            </a:r>
            <a:r>
              <a:rPr lang="en-US" sz="1800" b="0" i="1" dirty="0"/>
              <a:t> </a:t>
            </a:r>
            <a:r>
              <a:rPr lang="en-US" sz="1800" b="0" dirty="0"/>
              <a:t>for all other Executive Branch agencies</a:t>
            </a:r>
          </a:p>
          <a:p>
            <a:r>
              <a:rPr lang="en-US" sz="1800" b="0" dirty="0"/>
              <a:t>If you didn’t receive an email, please look in email junk folder: </a:t>
            </a:r>
          </a:p>
          <a:p>
            <a:pPr lvl="1">
              <a:spcBef>
                <a:spcPts val="0"/>
              </a:spcBef>
            </a:pPr>
            <a:r>
              <a:rPr lang="en-US" sz="1800" b="0" i="1" dirty="0"/>
              <a:t>Subject:</a:t>
            </a:r>
            <a:r>
              <a:rPr lang="en-US" sz="1800" b="0" dirty="0"/>
              <a:t> Instructions - February 2020 Section 508 Program Maturity Reporting</a:t>
            </a:r>
          </a:p>
          <a:p>
            <a:pPr lvl="1">
              <a:spcBef>
                <a:spcPts val="0"/>
              </a:spcBef>
            </a:pPr>
            <a:r>
              <a:rPr lang="en-US" sz="1800" b="0" i="1" dirty="0"/>
              <a:t>From:</a:t>
            </a:r>
            <a:r>
              <a:rPr lang="en-US" sz="1800" b="0" dirty="0"/>
              <a:t> ogpsurveysupport@research.gsa.gov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9E04A-7DD5-B945-93A7-2F1131E2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February 2020 Section 508 PMR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9A5608-8242-924A-BAD0-5CD0A961378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Monitor and Report Progress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411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7800" y="1604050"/>
            <a:ext cx="6043000" cy="3101300"/>
          </a:xfrm>
        </p:spPr>
        <p:txBody>
          <a:bodyPr/>
          <a:lstStyle/>
          <a:p>
            <a:r>
              <a:rPr lang="en-US" sz="1800" b="0" dirty="0"/>
              <a:t>A reminder email is scheduled for Monday, Feb. 10</a:t>
            </a:r>
          </a:p>
          <a:p>
            <a:r>
              <a:rPr lang="en-US" sz="1800" b="0" dirty="0"/>
              <a:t>All agency reports are due COB Tuesday, Feb. 18</a:t>
            </a:r>
          </a:p>
          <a:p>
            <a:r>
              <a:rPr lang="en-US" sz="1800" b="0" dirty="0"/>
              <a:t>Information is on </a:t>
            </a:r>
            <a:r>
              <a:rPr lang="en-US" sz="1800" dirty="0"/>
              <a:t>Section508.gov</a:t>
            </a:r>
            <a:r>
              <a:rPr lang="en-US" sz="1800" b="0" dirty="0"/>
              <a:t> » Manage an IT Accessibility/508 Program » IT Accessibility Program Management » </a:t>
            </a:r>
            <a:r>
              <a:rPr lang="en-US" sz="1800" dirty="0"/>
              <a:t>Monitor and Report Progress</a:t>
            </a:r>
          </a:p>
          <a:p>
            <a:pPr lvl="1"/>
            <a:r>
              <a:rPr lang="en-US" sz="1800" b="0" dirty="0"/>
              <a:t>Section508.gov/manage/reporting</a:t>
            </a:r>
          </a:p>
          <a:p>
            <a:pPr lvl="1"/>
            <a:r>
              <a:rPr lang="en-US" sz="1800" b="0" dirty="0"/>
              <a:t>Section508.gov/manage/reporting/questions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February 2020 Section 508 PMR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Monitor and Report Progress (Continued)</a:t>
            </a:r>
          </a:p>
        </p:txBody>
      </p:sp>
      <p:pic>
        <p:nvPicPr>
          <p:cNvPr id="5" name="Picture 2" descr="Three people in a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47" y="2175510"/>
            <a:ext cx="1447853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521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7800" y="1604050"/>
            <a:ext cx="6043000" cy="1707900"/>
          </a:xfrm>
        </p:spPr>
        <p:txBody>
          <a:bodyPr/>
          <a:lstStyle/>
          <a:p>
            <a:r>
              <a:rPr lang="en-US" sz="1800" b="0" dirty="0"/>
              <a:t>Agency Name</a:t>
            </a:r>
          </a:p>
          <a:p>
            <a:r>
              <a:rPr lang="en-US" sz="1800" b="0" dirty="0"/>
              <a:t>Submitter Name</a:t>
            </a:r>
          </a:p>
          <a:p>
            <a:r>
              <a:rPr lang="en-US" sz="1800" b="0" dirty="0"/>
              <a:t>Number of Federal Employees responsible for supporting Section 508 Program</a:t>
            </a:r>
          </a:p>
          <a:p>
            <a:r>
              <a:rPr lang="en-US" sz="1800" b="0" dirty="0"/>
              <a:t>Number of Contractors responsible for supporting Section 508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Agency Information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OMB Reporting Questions</a:t>
            </a:r>
          </a:p>
        </p:txBody>
      </p:sp>
      <p:pic>
        <p:nvPicPr>
          <p:cNvPr id="9218" name="Picture 2" descr="Penc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90750"/>
            <a:ext cx="1447852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322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7800" y="1604050"/>
            <a:ext cx="7871800" cy="1707900"/>
          </a:xfrm>
        </p:spPr>
        <p:txBody>
          <a:bodyPr/>
          <a:lstStyle/>
          <a:p>
            <a:pPr marL="88900" indent="0">
              <a:buNone/>
            </a:pPr>
            <a:r>
              <a:rPr lang="en-US" sz="1800" b="0" dirty="0"/>
              <a:t>Please indicate the maturity level that best reflects your organization’s overall status in the following areas for the current reporting cycle.</a:t>
            </a:r>
          </a:p>
          <a:p>
            <a:pPr marL="88900" indent="0">
              <a:buNone/>
            </a:pPr>
            <a:endParaRPr lang="en-US" sz="1600" b="0" dirty="0"/>
          </a:p>
          <a:p>
            <a:r>
              <a:rPr lang="en-US" sz="1500" dirty="0"/>
              <a:t>Acquisition</a:t>
            </a:r>
            <a:r>
              <a:rPr lang="en-US" sz="1500" b="0" dirty="0"/>
              <a:t> - Review procurement solicitations to ensure Section 508 contract language is incorporated into Statements of Work and Performance Work Statements.</a:t>
            </a:r>
          </a:p>
          <a:p>
            <a:r>
              <a:rPr lang="en-US" sz="1500" dirty="0"/>
              <a:t>Technology Lifecycle Activities</a:t>
            </a:r>
            <a:r>
              <a:rPr lang="en-US" sz="1500" b="0" dirty="0"/>
              <a:t> - Ensure 508 requirements are incorporated into technology lifecycle activities, including enterprise architecture, design, development, testing, deployment, and ongoing maintenance activities.</a:t>
            </a:r>
          </a:p>
          <a:p>
            <a:r>
              <a:rPr lang="en-US" sz="1500" dirty="0"/>
              <a:t>Testing and Validation</a:t>
            </a:r>
            <a:r>
              <a:rPr lang="en-US" sz="1500" b="0" dirty="0"/>
              <a:t> - Test and validate Section 508 conformance claims.</a:t>
            </a:r>
          </a:p>
          <a:p>
            <a:r>
              <a:rPr lang="en-US" sz="1500" dirty="0"/>
              <a:t>Complaints Process</a:t>
            </a:r>
            <a:r>
              <a:rPr lang="en-US" sz="1500" b="0" dirty="0"/>
              <a:t> - Track and resolve incoming Section 508 complaints.</a:t>
            </a:r>
          </a:p>
          <a:p>
            <a:r>
              <a:rPr lang="en-US" sz="1500" dirty="0"/>
              <a:t>Training</a:t>
            </a:r>
            <a:r>
              <a:rPr lang="en-US" sz="1500" b="0" dirty="0"/>
              <a:t> - Train stakeholders on roles and responsibilities related to Section 508 compliance.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Program Maturity Metrics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Program Maturity Reporting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551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lor contrast tool drop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20" y="2190750"/>
            <a:ext cx="1447852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7800" y="1604050"/>
            <a:ext cx="6043000" cy="1707900"/>
          </a:xfrm>
        </p:spPr>
        <p:txBody>
          <a:bodyPr/>
          <a:lstStyle/>
          <a:p>
            <a:pPr marL="88900" indent="0">
              <a:buNone/>
            </a:pPr>
            <a:r>
              <a:rPr lang="en-US" sz="1600" b="0" dirty="0"/>
              <a:t>Provide the number (#) evaluated and percentage (%) conformant with technical standards for the current reporting cycle.</a:t>
            </a:r>
          </a:p>
          <a:p>
            <a:pPr marL="88900" indent="0">
              <a:buNone/>
            </a:pPr>
            <a:endParaRPr lang="en-US" sz="1600" b="0" dirty="0"/>
          </a:p>
          <a:p>
            <a:r>
              <a:rPr lang="en-US" sz="1600" b="0" dirty="0"/>
              <a:t>Number of </a:t>
            </a:r>
            <a:r>
              <a:rPr lang="en-US" sz="1600" dirty="0"/>
              <a:t>Internet </a:t>
            </a:r>
            <a:r>
              <a:rPr lang="en-US" sz="1600" b="0" dirty="0"/>
              <a:t>web pages evaluated (numeric value only - no commas)</a:t>
            </a:r>
          </a:p>
          <a:p>
            <a:r>
              <a:rPr lang="en-US" sz="1600" b="0" dirty="0"/>
              <a:t>Percent (%) of </a:t>
            </a:r>
            <a:r>
              <a:rPr lang="en-US" sz="1600" dirty="0"/>
              <a:t>Internet </a:t>
            </a:r>
            <a:r>
              <a:rPr lang="en-US" sz="1600" b="0" dirty="0"/>
              <a:t>web pages found to be conformant (numeric value only - no percentage sign)</a:t>
            </a:r>
          </a:p>
          <a:p>
            <a:r>
              <a:rPr lang="en-US" sz="1600" b="0" dirty="0"/>
              <a:t>Number of </a:t>
            </a:r>
            <a:r>
              <a:rPr lang="en-US" sz="1600" dirty="0"/>
              <a:t>Intranet</a:t>
            </a:r>
            <a:r>
              <a:rPr lang="en-US" sz="1600" b="0" dirty="0"/>
              <a:t> web pages evaluated (numeric value only - no commas)</a:t>
            </a:r>
          </a:p>
          <a:p>
            <a:r>
              <a:rPr lang="en-US" sz="1600" b="0" dirty="0"/>
              <a:t>Percent (%) of </a:t>
            </a:r>
            <a:r>
              <a:rPr lang="en-US" sz="1600" dirty="0"/>
              <a:t>Intranet</a:t>
            </a:r>
            <a:r>
              <a:rPr lang="en-US" sz="1600" b="0" dirty="0"/>
              <a:t> web pages evaluated (numeric value only - no percentage sign)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Website Compliance Metrics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Program Maturity Reporting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40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700" dirty="0"/>
              <a:t>Accessibility Challenge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797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Break / Optical Illusion</a:t>
            </a:r>
          </a:p>
        </p:txBody>
      </p:sp>
      <p:pic>
        <p:nvPicPr>
          <p:cNvPr id="12290" name="Picture 2" descr="A gradient background with a solid color bar in the middle where the background gradient makes the foreground bar appear to have a reverse gradient.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7" b="11674"/>
          <a:stretch/>
        </p:blipFill>
        <p:spPr bwMode="auto">
          <a:xfrm>
            <a:off x="0" y="0"/>
            <a:ext cx="92201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14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7800" y="1604050"/>
            <a:ext cx="7871800" cy="1707900"/>
          </a:xfrm>
        </p:spPr>
        <p:txBody>
          <a:bodyPr/>
          <a:lstStyle/>
          <a:p>
            <a:pPr marL="88900" indent="0">
              <a:buNone/>
            </a:pPr>
            <a:r>
              <a:rPr lang="en-US" sz="1600" b="0" dirty="0"/>
              <a:t>Internal meeting discussion. This section has been left blank on purpose.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Issues Challenge - Update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791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/>
              <a:t>Building on the success of the web issues challenge, we now challenge agencies to reduce by 10% the number of non-conformant PDF documents among your “top 10 downloads” by March 31, 2020.</a:t>
            </a:r>
          </a:p>
          <a:p>
            <a:r>
              <a:rPr lang="en-US" sz="1800" b="0" dirty="0"/>
              <a:t>We tested PDF files among those found in the “Top-10 downloads yesterday” (DAP) using the Accessible Electronic Document (AED) Community of Practice (</a:t>
            </a:r>
            <a:r>
              <a:rPr lang="en-US" sz="1800" b="0" dirty="0" err="1"/>
              <a:t>CoP</a:t>
            </a:r>
            <a:r>
              <a:rPr lang="en-US" sz="1800" b="0" dirty="0"/>
              <a:t>) PDF Testing and Remediation Guide. </a:t>
            </a:r>
          </a:p>
          <a:p>
            <a:r>
              <a:rPr lang="en-US" sz="1800" b="0" dirty="0"/>
              <a:t>Testing was done using Adobe Acrobat Pro DC. </a:t>
            </a:r>
          </a:p>
          <a:p>
            <a:r>
              <a:rPr lang="en-US" sz="1800" b="0" dirty="0"/>
              <a:t>PDFs were marked as non-conformant if the document contained no tags, or where one issue of non-conformance was identified.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Downloads Challenge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28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2756150" y="3105150"/>
            <a:ext cx="58353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Moving Forward</a:t>
            </a:r>
            <a:endParaRPr sz="2400" dirty="0"/>
          </a:p>
        </p:txBody>
      </p:sp>
      <p:sp>
        <p:nvSpPr>
          <p:cNvPr id="302" name="Google Shape;302;p30"/>
          <p:cNvSpPr txBox="1">
            <a:spLocks noGrp="1"/>
          </p:cNvSpPr>
          <p:nvPr>
            <p:ph type="title" idx="2"/>
          </p:nvPr>
        </p:nvSpPr>
        <p:spPr>
          <a:xfrm>
            <a:off x="2756150" y="2072850"/>
            <a:ext cx="5835300" cy="10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February 2020 </a:t>
            </a:r>
            <a:r>
              <a:rPr lang="en-US" dirty="0"/>
              <a:t>Accessibility Program Managers Meeting</a:t>
            </a:r>
            <a:endParaRPr dirty="0"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Yvette Gibson | February 4,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65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1600" b="0" dirty="0"/>
              <a:t>Internal meeting discussion. This section has been left blank on purpose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Downloads Challenge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CFO Act Agency Results</a:t>
            </a:r>
          </a:p>
        </p:txBody>
      </p:sp>
    </p:spTree>
    <p:extLst>
      <p:ext uri="{BB962C8B-B14F-4D97-AF65-F5344CB8AC3E}">
        <p14:creationId xmlns:p14="http://schemas.microsoft.com/office/powerpoint/2010/main" val="130464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7800" y="1604050"/>
            <a:ext cx="7795600" cy="1707900"/>
          </a:xfrm>
        </p:spPr>
        <p:txBody>
          <a:bodyPr/>
          <a:lstStyle/>
          <a:p>
            <a:pPr marL="88900" indent="0">
              <a:buNone/>
            </a:pPr>
            <a:r>
              <a:rPr lang="en-US" sz="1800" b="0" dirty="0"/>
              <a:t>While web content managers should have access to Digital Analytics Program (DAP) data for their websites, accessibility stakeholders may obtain publicly-available data through </a:t>
            </a:r>
            <a:r>
              <a:rPr lang="en-US" sz="1800" dirty="0"/>
              <a:t>analytics.usa.gov</a:t>
            </a:r>
            <a:r>
              <a:rPr lang="en-US" sz="1800" b="0" dirty="0"/>
              <a:t>.</a:t>
            </a:r>
          </a:p>
          <a:p>
            <a:pPr marL="88900" indent="0">
              <a:buNone/>
            </a:pPr>
            <a:endParaRPr lang="en-US" sz="1800" b="0" dirty="0"/>
          </a:p>
          <a:p>
            <a:pPr marL="88900" indent="0">
              <a:buNone/>
            </a:pPr>
            <a:r>
              <a:rPr lang="en-US" sz="1800" b="0" dirty="0"/>
              <a:t>To obtain a report on the top downloads for your agency, go to analytics.usa.gov, then:</a:t>
            </a:r>
          </a:p>
          <a:p>
            <a:pPr marL="88900" indent="0">
              <a:buNone/>
            </a:pPr>
            <a:endParaRPr lang="en-US" sz="1800" b="0" dirty="0"/>
          </a:p>
          <a:p>
            <a:r>
              <a:rPr lang="en-US" sz="1800" b="0" dirty="0"/>
              <a:t>1. Select your agency from the </a:t>
            </a:r>
            <a:r>
              <a:rPr lang="en-US" sz="1800" dirty="0"/>
              <a:t>All Participating Websites</a:t>
            </a:r>
            <a:r>
              <a:rPr lang="en-US" sz="1800" b="0" dirty="0"/>
              <a:t> dropdown,</a:t>
            </a:r>
          </a:p>
          <a:p>
            <a:r>
              <a:rPr lang="en-US" sz="1800" b="0" dirty="0"/>
              <a:t>2. Select the </a:t>
            </a:r>
            <a:r>
              <a:rPr lang="en-US" sz="1800" dirty="0"/>
              <a:t>Data</a:t>
            </a:r>
            <a:r>
              <a:rPr lang="en-US" sz="1800" b="0" dirty="0"/>
              <a:t> hyperlink in the upper right-hand corner, and</a:t>
            </a:r>
          </a:p>
          <a:p>
            <a:r>
              <a:rPr lang="en-US" sz="1800" b="0" dirty="0"/>
              <a:t>3. Select the </a:t>
            </a:r>
            <a:r>
              <a:rPr lang="en-US" sz="1800" dirty="0"/>
              <a:t>CSV </a:t>
            </a:r>
            <a:r>
              <a:rPr lang="en-US" sz="1800" b="0" dirty="0"/>
              <a:t>button to the right of “</a:t>
            </a:r>
            <a:r>
              <a:rPr lang="en-US" sz="1800" dirty="0"/>
              <a:t>Top downloads yesterday.</a:t>
            </a:r>
            <a:r>
              <a:rPr lang="en-US" sz="1800" b="0" dirty="0"/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Downloads Challenge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How to Get a “Top Downloads” Report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1264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Downloads Challenge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How to Get a “Top Downloads” Report (continued)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72"/>
          <a:stretch/>
        </p:blipFill>
        <p:spPr bwMode="auto">
          <a:xfrm>
            <a:off x="1524000" y="1581150"/>
            <a:ext cx="5940425" cy="322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3954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/>
              <a:t>Collaborate with web managers and other key stakeholders and plan how to remediate </a:t>
            </a:r>
            <a:r>
              <a:rPr lang="en-US" sz="1800" dirty="0"/>
              <a:t>existing </a:t>
            </a:r>
            <a:r>
              <a:rPr lang="en-US" sz="1800" b="0" dirty="0"/>
              <a:t>PDF documents.</a:t>
            </a:r>
          </a:p>
          <a:p>
            <a:r>
              <a:rPr lang="en-US" sz="1800" b="0" dirty="0"/>
              <a:t>Review and update applicable policies and procedures to verify that </a:t>
            </a:r>
            <a:r>
              <a:rPr lang="en-US" sz="1800" dirty="0"/>
              <a:t>new</a:t>
            </a:r>
            <a:r>
              <a:rPr lang="en-US" sz="1800" b="0" dirty="0"/>
              <a:t> documents are accessible, prior to publication; also confirm accessibility of external documents before linking to them.</a:t>
            </a:r>
          </a:p>
          <a:p>
            <a:r>
              <a:rPr lang="en-US" sz="1800" b="0" dirty="0"/>
              <a:t>Review and update publishing tools and training to ensure that accessibility requirements and best practices </a:t>
            </a:r>
            <a:r>
              <a:rPr lang="en-US" sz="1800" dirty="0"/>
              <a:t>integrate</a:t>
            </a:r>
            <a:r>
              <a:rPr lang="en-US" sz="1800" b="0" dirty="0"/>
              <a:t> into existing publishing workflows; accessibility is not an add-on.</a:t>
            </a:r>
          </a:p>
          <a:p>
            <a:r>
              <a:rPr lang="en-US" sz="1800" b="0" dirty="0"/>
              <a:t>Increase </a:t>
            </a:r>
            <a:r>
              <a:rPr lang="en-US" sz="1800" dirty="0"/>
              <a:t>awareness </a:t>
            </a:r>
            <a:r>
              <a:rPr lang="en-US" sz="1800" b="0" dirty="0"/>
              <a:t>and ensure that </a:t>
            </a:r>
            <a:r>
              <a:rPr lang="en-US" sz="1800" dirty="0"/>
              <a:t>training </a:t>
            </a:r>
            <a:r>
              <a:rPr lang="en-US" sz="1800" b="0" dirty="0"/>
              <a:t>and technical support is available for content contributors and document authors.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Downloads Challenge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Recommendations and Considerations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498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2756150" y="3105150"/>
            <a:ext cx="58353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Accessibility Program Managers Meeting</a:t>
            </a:r>
            <a:endParaRPr sz="2400" dirty="0"/>
          </a:p>
        </p:txBody>
      </p:sp>
      <p:sp>
        <p:nvSpPr>
          <p:cNvPr id="302" name="Google Shape;302;p30"/>
          <p:cNvSpPr txBox="1">
            <a:spLocks noGrp="1"/>
          </p:cNvSpPr>
          <p:nvPr>
            <p:ph type="title" idx="2"/>
          </p:nvPr>
        </p:nvSpPr>
        <p:spPr>
          <a:xfrm>
            <a:off x="2756150" y="2072850"/>
            <a:ext cx="5835300" cy="10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2020 GSA &amp; </a:t>
            </a:r>
            <a:r>
              <a:rPr lang="en-US" dirty="0" err="1"/>
              <a:t>ACoP</a:t>
            </a:r>
            <a:r>
              <a:rPr lang="en-US" dirty="0"/>
              <a:t>/Access Board Training Updates</a:t>
            </a:r>
            <a:endParaRPr sz="2800" dirty="0"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</a:t>
            </a:r>
            <a:r>
              <a:rPr lang="en-US" dirty="0"/>
              <a:t>o</a:t>
            </a:r>
            <a:r>
              <a:rPr lang="en" dirty="0"/>
              <a:t>hn Sullivan &amp; Tim Creagan | February 4,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01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CIOC Section 508 Best Practices webinar series, 2013 – present. </a:t>
            </a:r>
          </a:p>
          <a:p>
            <a:pPr lvl="1">
              <a:spcBef>
                <a:spcPts val="0"/>
              </a:spcBef>
            </a:pPr>
            <a:r>
              <a:rPr lang="en-US" sz="2000" b="0" dirty="0"/>
              <a:t>Bi-monthly – Jan., March, May, July, Sept., November</a:t>
            </a:r>
          </a:p>
          <a:p>
            <a:pPr lvl="1">
              <a:spcBef>
                <a:spcPts val="0"/>
              </a:spcBef>
            </a:pPr>
            <a:r>
              <a:rPr lang="en-US" sz="2000" b="0" dirty="0"/>
              <a:t>Attendee credit available, real time Q&amp;A </a:t>
            </a:r>
          </a:p>
          <a:p>
            <a:pPr lvl="1">
              <a:spcBef>
                <a:spcPts val="0"/>
              </a:spcBef>
            </a:pPr>
            <a:r>
              <a:rPr lang="en-US" sz="2000" b="0" u="sng" dirty="0"/>
              <a:t>accessibilityonline.org/cioc-508/schedule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March 31, 2020:  </a:t>
            </a:r>
            <a:r>
              <a:rPr lang="en-US" sz="2000" i="1" dirty="0"/>
              <a:t>Accessible Social Media</a:t>
            </a:r>
            <a:br>
              <a:rPr lang="en-US" sz="2000" i="1" dirty="0"/>
            </a:br>
            <a:endParaRPr lang="en-US" sz="2000" i="1" dirty="0"/>
          </a:p>
          <a:p>
            <a:r>
              <a:rPr lang="en-US" b="0" dirty="0"/>
              <a:t>Individualized training available – contact us:</a:t>
            </a:r>
            <a:br>
              <a:rPr lang="en-US" b="0" dirty="0"/>
            </a:br>
            <a:r>
              <a:rPr lang="en-US" u="sng" dirty="0"/>
              <a:t>508@access-board.gov</a:t>
            </a:r>
            <a:endParaRPr lang="en-US" b="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2020 Section 508 Training Updates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Contact us: 508@access-board.gov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7954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800" y="1604050"/>
            <a:ext cx="6043000" cy="1707900"/>
          </a:xfrm>
        </p:spPr>
        <p:txBody>
          <a:bodyPr/>
          <a:lstStyle/>
          <a:p>
            <a:r>
              <a:rPr lang="en-US" sz="1800" b="0" dirty="0"/>
              <a:t>PDF Challenge </a:t>
            </a:r>
          </a:p>
          <a:p>
            <a:endParaRPr lang="en-US" sz="1800" b="0" dirty="0"/>
          </a:p>
          <a:p>
            <a:r>
              <a:rPr lang="en-US" sz="1800" b="0" dirty="0"/>
              <a:t>2020 Interagency Accessibility Forum</a:t>
            </a:r>
          </a:p>
          <a:p>
            <a:endParaRPr lang="en-US" sz="1800" b="0" dirty="0"/>
          </a:p>
          <a:p>
            <a:r>
              <a:rPr lang="en-US" sz="1800" b="0" dirty="0"/>
              <a:t>CSUN Assistive Technology Conference </a:t>
            </a:r>
          </a:p>
          <a:p>
            <a:endParaRPr lang="en-US" sz="1800" b="0" dirty="0"/>
          </a:p>
          <a:p>
            <a:r>
              <a:rPr lang="en-US" sz="1800" b="0" dirty="0"/>
              <a:t>21st Century Integrated Digital Experience Act - activities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Section 508 Updates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Get Involved!</a:t>
            </a:r>
          </a:p>
        </p:txBody>
      </p:sp>
      <p:pic>
        <p:nvPicPr>
          <p:cNvPr id="1026" name="Picture 2" descr="Seal of the General Services Admini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03" y="224408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ted States Census Burea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00150"/>
            <a:ext cx="174351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al of the CIO Counc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03" y="3200400"/>
            <a:ext cx="112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987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2756150" y="3105150"/>
            <a:ext cx="58353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Accessibility Program Managers Meeting</a:t>
            </a:r>
            <a:endParaRPr sz="2400" dirty="0"/>
          </a:p>
        </p:txBody>
      </p:sp>
      <p:sp>
        <p:nvSpPr>
          <p:cNvPr id="302" name="Google Shape;302;p30"/>
          <p:cNvSpPr txBox="1">
            <a:spLocks noGrp="1"/>
          </p:cNvSpPr>
          <p:nvPr>
            <p:ph type="title" idx="2"/>
          </p:nvPr>
        </p:nvSpPr>
        <p:spPr>
          <a:xfrm>
            <a:off x="2756150" y="2072850"/>
            <a:ext cx="5835300" cy="10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Forward: A 508 Program On The Move</a:t>
            </a:r>
            <a:endParaRPr sz="2800" dirty="0"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i="1" dirty="0"/>
              <a:t>Joy </a:t>
            </a:r>
            <a:r>
              <a:rPr lang="en-US" i="1" dirty="0" err="1"/>
              <a:t>Coudhury</a:t>
            </a:r>
            <a:r>
              <a:rPr lang="en-US" i="1" dirty="0"/>
              <a:t>, Lawrence A. </a:t>
            </a:r>
            <a:r>
              <a:rPr lang="en-US" i="1" dirty="0" err="1"/>
              <a:t>Malakhoff</a:t>
            </a:r>
            <a:r>
              <a:rPr lang="en-US" i="1" dirty="0"/>
              <a:t>, and </a:t>
            </a:r>
            <a:endParaRPr lang="en-US" dirty="0"/>
          </a:p>
          <a:p>
            <a:r>
              <a:rPr lang="en-US" i="1" dirty="0"/>
              <a:t>David J. Whittington - U.S. Census Bureau</a:t>
            </a:r>
            <a:endParaRPr lang="en-US" dirty="0"/>
          </a:p>
          <a:p>
            <a:endParaRPr lang="en" dirty="0"/>
          </a:p>
          <a:p>
            <a:r>
              <a:rPr lang="en" dirty="0"/>
              <a:t>February 4,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86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7543800" cy="1707900"/>
          </a:xfrm>
        </p:spPr>
        <p:txBody>
          <a:bodyPr/>
          <a:lstStyle/>
          <a:p>
            <a:pPr marL="88900" indent="0">
              <a:buNone/>
            </a:pPr>
            <a:r>
              <a:rPr lang="en-US" sz="1800" b="0" dirty="0"/>
              <a:t>The file for this portion of the training event is available as a separate download at:</a:t>
            </a:r>
          </a:p>
          <a:p>
            <a:pPr marL="88900" indent="0">
              <a:buNone/>
            </a:pPr>
            <a:endParaRPr lang="en-US" sz="1800" b="0" dirty="0"/>
          </a:p>
          <a:p>
            <a:pPr marL="88900" indent="0">
              <a:buNone/>
            </a:pPr>
            <a:r>
              <a:rPr lang="en-US" sz="1800" b="0" dirty="0"/>
              <a:t>https://www.section508.gov/training/presentations-workshops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Forward: A 508 Program On The Move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Presented by the Census Bureau</a:t>
            </a:r>
          </a:p>
        </p:txBody>
      </p:sp>
    </p:spTree>
    <p:extLst>
      <p:ext uri="{BB962C8B-B14F-4D97-AF65-F5344CB8AC3E}">
        <p14:creationId xmlns:p14="http://schemas.microsoft.com/office/powerpoint/2010/main" val="77301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2756150" y="3105150"/>
            <a:ext cx="58353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Accessibility Program Managers Meeting</a:t>
            </a:r>
            <a:endParaRPr sz="2400" dirty="0"/>
          </a:p>
        </p:txBody>
      </p:sp>
      <p:sp>
        <p:nvSpPr>
          <p:cNvPr id="302" name="Google Shape;302;p30"/>
          <p:cNvSpPr txBox="1">
            <a:spLocks noGrp="1"/>
          </p:cNvSpPr>
          <p:nvPr>
            <p:ph type="title" idx="2"/>
          </p:nvPr>
        </p:nvSpPr>
        <p:spPr>
          <a:xfrm>
            <a:off x="2756150" y="2072850"/>
            <a:ext cx="5835300" cy="10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508 Roundtable Discussion</a:t>
            </a:r>
            <a:endParaRPr sz="2800" dirty="0"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Yvette Gibson | February 4,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5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4E12A-EA50-C24B-9774-E3678C176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88900" indent="0">
              <a:buNone/>
            </a:pPr>
            <a:r>
              <a:rPr lang="en-US" sz="2000" dirty="0"/>
              <a:t>Agenda:</a:t>
            </a:r>
          </a:p>
          <a:p>
            <a:r>
              <a:rPr lang="en-US" sz="2000" b="0" dirty="0"/>
              <a:t>Welcome / Moving Forward </a:t>
            </a:r>
          </a:p>
          <a:p>
            <a:r>
              <a:rPr lang="en-US" sz="2000" b="0" dirty="0"/>
              <a:t>Breaking The Ice</a:t>
            </a:r>
          </a:p>
          <a:p>
            <a:r>
              <a:rPr lang="en-US" sz="2000" b="0" dirty="0"/>
              <a:t>Section 508 Program Maturity Bi-annual Reporting</a:t>
            </a:r>
          </a:p>
          <a:p>
            <a:r>
              <a:rPr lang="en-US" sz="2000" b="0" dirty="0"/>
              <a:t>2020 GSA &amp; </a:t>
            </a:r>
            <a:r>
              <a:rPr lang="en-US" sz="2000" b="0" dirty="0" err="1"/>
              <a:t>ACoP</a:t>
            </a:r>
            <a:r>
              <a:rPr lang="en-US" sz="2000" b="0" dirty="0"/>
              <a:t>/Access Board Training Updates</a:t>
            </a:r>
          </a:p>
          <a:p>
            <a:r>
              <a:rPr lang="en-US" sz="2000" b="0" i="1" dirty="0">
                <a:solidFill>
                  <a:srgbClr val="C00000"/>
                </a:solidFill>
              </a:rPr>
              <a:t>Break</a:t>
            </a:r>
            <a:r>
              <a:rPr lang="en-US" sz="2000" b="0" dirty="0"/>
              <a:t> </a:t>
            </a:r>
          </a:p>
          <a:p>
            <a:r>
              <a:rPr lang="en-US" sz="2000" b="0" dirty="0"/>
              <a:t>Forward: A 508 Program On The Move</a:t>
            </a:r>
          </a:p>
          <a:p>
            <a:r>
              <a:rPr lang="en-US" sz="2000" b="0" dirty="0"/>
              <a:t>508 Roundtable Discussion</a:t>
            </a:r>
          </a:p>
          <a:p>
            <a:r>
              <a:rPr lang="en-US" sz="2000" b="0" dirty="0"/>
              <a:t>Closing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B8B4F-C1B1-764A-A7BB-76311A16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/>
              <a:t>Accessibility Program Managers Meeting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ACCBC8-919D-D146-B930-39FAC25E2A5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February 2020 - Moving Forward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4760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lh6.googleusercontent.com/sS7tYUyP0jtOaSk4mByw4c16D2j-kxiZ8d7iaUESN6PocEeBGS6F8gvo0ejwm3u7blE8ezeNJcPYR4GErMAcimoM4B3yc2l0UVXQd5wUVUPjymN1kzBYtJ8ckoGs5Q_C066Ql8eyV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25" y="1885950"/>
            <a:ext cx="27397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7799" y="1581150"/>
            <a:ext cx="4976201" cy="2514600"/>
          </a:xfrm>
        </p:spPr>
        <p:txBody>
          <a:bodyPr anchor="ctr"/>
          <a:lstStyle/>
          <a:p>
            <a:pPr marL="88900" indent="0">
              <a:buNone/>
            </a:pPr>
            <a:r>
              <a:rPr lang="en-US" sz="1800" b="0" dirty="0"/>
              <a:t>Do you have experience developing or leading an accessibility program in the Federal government? </a:t>
            </a:r>
          </a:p>
          <a:p>
            <a:pPr marL="88900" indent="0">
              <a:buNone/>
            </a:pPr>
            <a:endParaRPr lang="en-US" sz="1800" b="0" dirty="0"/>
          </a:p>
          <a:p>
            <a:pPr marL="88900" indent="0">
              <a:buNone/>
            </a:pPr>
            <a:r>
              <a:rPr lang="en-US" sz="1800" dirty="0"/>
              <a:t>We need your expertise!</a:t>
            </a:r>
            <a:endParaRPr lang="en-US" sz="18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Managers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2304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352800" y="1581150"/>
            <a:ext cx="4900000" cy="2133600"/>
          </a:xfrm>
        </p:spPr>
        <p:txBody>
          <a:bodyPr anchor="ctr"/>
          <a:lstStyle/>
          <a:p>
            <a:pPr marL="88900" indent="0">
              <a:buNone/>
            </a:pPr>
            <a:r>
              <a:rPr lang="en-US" sz="1800" b="0" dirty="0"/>
              <a:t>Are you an acquisitions professional skilled in buying accessible ICT? </a:t>
            </a:r>
          </a:p>
          <a:p>
            <a:pPr marL="88900" indent="0">
              <a:buNone/>
            </a:pPr>
            <a:endParaRPr lang="en-US" sz="1800" b="0" dirty="0"/>
          </a:p>
          <a:p>
            <a:pPr marL="88900" indent="0">
              <a:buNone/>
            </a:pPr>
            <a:r>
              <a:rPr lang="en-US" sz="1800" dirty="0"/>
              <a:t>We need your expertise!</a:t>
            </a:r>
            <a:endParaRPr lang="en-US" sz="18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</a:t>
            </a:r>
          </a:p>
        </p:txBody>
      </p:sp>
      <p:pic>
        <p:nvPicPr>
          <p:cNvPr id="3074" name="Picture 2" descr="https://lh4.googleusercontent.com/uPGpGQW2EsJcDwN7WBsUpxQzHoK0X7cKpQKgGGsYpse4pcBh13p6Jw2rKnU4q9xeblQgbs3J_CelXbbFvKwpETZwRzDkZ4oGGlbAGjDpE8fLo2Y-x94QyaRwZpBIxe27ktk3f6mu0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09750"/>
            <a:ext cx="274234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5370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7799" y="1581150"/>
            <a:ext cx="4976201" cy="2514600"/>
          </a:xfrm>
        </p:spPr>
        <p:txBody>
          <a:bodyPr anchor="ctr"/>
          <a:lstStyle/>
          <a:p>
            <a:pPr marL="88900" indent="0">
              <a:buNone/>
            </a:pPr>
            <a:r>
              <a:rPr lang="en-US" sz="1800" b="0" dirty="0"/>
              <a:t>Do you have a strong technical background in accessibility and Section 508 issues? Are you a Trusted Tester or a developer?</a:t>
            </a:r>
          </a:p>
          <a:p>
            <a:pPr marL="88900" indent="0">
              <a:buNone/>
            </a:pPr>
            <a:endParaRPr lang="en-US" sz="1800" b="0" dirty="0"/>
          </a:p>
          <a:p>
            <a:pPr marL="88900" indent="0">
              <a:buNone/>
            </a:pPr>
            <a:r>
              <a:rPr lang="en-US" sz="1800" dirty="0"/>
              <a:t>We need your expertise!</a:t>
            </a:r>
            <a:endParaRPr lang="en-US" sz="18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</a:t>
            </a:r>
          </a:p>
        </p:txBody>
      </p:sp>
      <p:pic>
        <p:nvPicPr>
          <p:cNvPr id="2054" name="Picture 6" descr="https://lh4.googleusercontent.com/FXew3Dq421pN2LtT7Loj71HSP1wQpQ3Ivf5Csh4FxyH8HQWxsajnEkLRhQhR0ozTi2SegJesnDKoppTJ4tQ7pVF8Rym21a3JRZgxD7GL4DKGy69kx8FSgv5t76G-4Jcf-lq41yMiC3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7" y="1809750"/>
            <a:ext cx="274234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2780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2756150" y="3105150"/>
            <a:ext cx="58353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Accessibility Program Managers Meeting</a:t>
            </a:r>
            <a:endParaRPr sz="2400" dirty="0"/>
          </a:p>
        </p:txBody>
      </p:sp>
      <p:sp>
        <p:nvSpPr>
          <p:cNvPr id="302" name="Google Shape;302;p30"/>
          <p:cNvSpPr txBox="1">
            <a:spLocks noGrp="1"/>
          </p:cNvSpPr>
          <p:nvPr>
            <p:ph type="title" idx="2"/>
          </p:nvPr>
        </p:nvSpPr>
        <p:spPr>
          <a:xfrm>
            <a:off x="2756150" y="2072850"/>
            <a:ext cx="5835300" cy="10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Yvette Gibson | February 4,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295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title"/>
          </p:nvPr>
        </p:nvSpPr>
        <p:spPr>
          <a:xfrm>
            <a:off x="490250" y="538350"/>
            <a:ext cx="8164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b="1" dirty="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b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5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6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look forward to seeing you on </a:t>
            </a:r>
            <a:br>
              <a:rPr lang="en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b="1" dirty="0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rPr>
              <a:t>APRIL 7th</a:t>
            </a:r>
            <a:r>
              <a:rPr lang="en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911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2756150" y="3105150"/>
            <a:ext cx="58353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Accessibility Program Managers Meeting</a:t>
            </a:r>
            <a:endParaRPr sz="2400" dirty="0"/>
          </a:p>
        </p:txBody>
      </p:sp>
      <p:sp>
        <p:nvSpPr>
          <p:cNvPr id="302" name="Google Shape;302;p30"/>
          <p:cNvSpPr txBox="1">
            <a:spLocks noGrp="1"/>
          </p:cNvSpPr>
          <p:nvPr>
            <p:ph type="title" idx="2"/>
          </p:nvPr>
        </p:nvSpPr>
        <p:spPr>
          <a:xfrm>
            <a:off x="2756150" y="2072850"/>
            <a:ext cx="5835300" cy="10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Breaking the Ice</a:t>
            </a:r>
            <a:endParaRPr dirty="0"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Avis Ryan | February 4, 2020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112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F7908-5BC2-234A-AEEA-7E1D63A0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800" y="1604050"/>
            <a:ext cx="6043000" cy="3101300"/>
          </a:xfrm>
        </p:spPr>
        <p:txBody>
          <a:bodyPr/>
          <a:lstStyle/>
          <a:p>
            <a:r>
              <a:rPr lang="en-US" sz="1800" b="0" dirty="0"/>
              <a:t>Break up into smaller groups of 6 people </a:t>
            </a:r>
          </a:p>
          <a:p>
            <a:r>
              <a:rPr lang="en-US" sz="1800" b="0" dirty="0"/>
              <a:t>Be sure to include people from different agencies </a:t>
            </a:r>
          </a:p>
          <a:p>
            <a:r>
              <a:rPr lang="en-US" sz="1800" b="0" dirty="0"/>
              <a:t>Finding as many things that you each share in common </a:t>
            </a:r>
          </a:p>
          <a:p>
            <a:r>
              <a:rPr lang="en-US" sz="1800" b="0" dirty="0"/>
              <a:t>Take about 20 minutes </a:t>
            </a:r>
          </a:p>
          <a:p>
            <a:r>
              <a:rPr lang="en-US" sz="1800" b="0" dirty="0"/>
              <a:t>Share what you discovered</a:t>
            </a:r>
          </a:p>
          <a:p>
            <a:endParaRPr lang="en-US" sz="1800" b="0" dirty="0"/>
          </a:p>
          <a:p>
            <a:pPr marL="88900" indent="0">
              <a:buNone/>
            </a:pPr>
            <a:r>
              <a:rPr lang="en-US" sz="1800" b="0" dirty="0"/>
              <a:t>If your team has the most items in common, the group wins a </a:t>
            </a:r>
            <a:r>
              <a:rPr lang="en-US" sz="1800" i="1" dirty="0"/>
              <a:t>prize</a:t>
            </a:r>
            <a:r>
              <a:rPr lang="en-US" sz="1800" b="0" dirty="0"/>
              <a:t>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A52A2-E89E-DE4E-9816-70812C1B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Things We Have in Common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6DF476-CC76-844E-A5F8-1944C7D5BCC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Breaking the Ice</a:t>
            </a:r>
          </a:p>
        </p:txBody>
      </p:sp>
      <p:sp>
        <p:nvSpPr>
          <p:cNvPr id="6" name="AutoShape 5" descr="Interaction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Graphic depicting two people interact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0" y="2190750"/>
            <a:ext cx="1463040" cy="14630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652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2756150" y="3105150"/>
            <a:ext cx="58353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Accessibility Program Managers Meeting</a:t>
            </a:r>
            <a:endParaRPr sz="2400" dirty="0"/>
          </a:p>
        </p:txBody>
      </p:sp>
      <p:sp>
        <p:nvSpPr>
          <p:cNvPr id="302" name="Google Shape;302;p30"/>
          <p:cNvSpPr txBox="1">
            <a:spLocks noGrp="1"/>
          </p:cNvSpPr>
          <p:nvPr>
            <p:ph type="title" idx="2"/>
          </p:nvPr>
        </p:nvSpPr>
        <p:spPr>
          <a:xfrm>
            <a:off x="2756150" y="2072850"/>
            <a:ext cx="58353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Section 508 Program Maturity Bi-annual Reporting</a:t>
            </a:r>
            <a:endParaRPr sz="2800" dirty="0"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Michael Horton | February 4, 2020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609600" y="1892025"/>
            <a:ext cx="7924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b="1" dirty="0"/>
              <a:t>Year-end 2019 Section 508 Program Maturity Report Summary</a:t>
            </a:r>
            <a:endParaRPr sz="2000" b="1"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body" idx="3"/>
          </p:nvPr>
        </p:nvSpPr>
        <p:spPr>
          <a:xfrm>
            <a:off x="609600" y="2872275"/>
            <a:ext cx="7924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b="1" dirty="0"/>
              <a:t>February 2020 Section 508 Program Maturity Report</a:t>
            </a:r>
            <a:endParaRPr sz="2000" b="1" dirty="0"/>
          </a:p>
        </p:txBody>
      </p:sp>
      <p:sp>
        <p:nvSpPr>
          <p:cNvPr id="311" name="Google Shape;311;p31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Section 508 Program Maturity Bi-annual Reporting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Topics</a:t>
            </a:r>
            <a:endParaRPr sz="3000"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body" idx="2"/>
          </p:nvPr>
        </p:nvSpPr>
        <p:spPr>
          <a:xfrm>
            <a:off x="609600" y="3852525"/>
            <a:ext cx="7924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b="1" dirty="0"/>
              <a:t>Accessibility Challenges</a:t>
            </a:r>
            <a:endParaRPr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700" dirty="0"/>
              <a:t>Year-end 2019 Section 508 Program Maturity Report 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57800" y="1604050"/>
            <a:ext cx="7871800" cy="1707900"/>
          </a:xfrm>
        </p:spPr>
        <p:txBody>
          <a:bodyPr/>
          <a:lstStyle/>
          <a:p>
            <a:pPr marL="88900" indent="0">
              <a:buNone/>
            </a:pPr>
            <a:r>
              <a:rPr lang="en-US" sz="1600" b="0" dirty="0"/>
              <a:t>Internal meeting discussion. This section has been left blank on purpose.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Year-end 2019 Section 508 PMR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3459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1356</Words>
  <Application>Microsoft Macintosh PowerPoint</Application>
  <PresentationFormat>On-screen Show (16:9)</PresentationFormat>
  <Paragraphs>191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Open Sans</vt:lpstr>
      <vt:lpstr>Roboto</vt:lpstr>
      <vt:lpstr>Calibri</vt:lpstr>
      <vt:lpstr>Arial</vt:lpstr>
      <vt:lpstr>Simple Dark</vt:lpstr>
      <vt:lpstr>Accessibility Program Managers Meeting   Welcome!</vt:lpstr>
      <vt:lpstr>Moving Forward</vt:lpstr>
      <vt:lpstr>Accessibility Program Managers Meeting</vt:lpstr>
      <vt:lpstr>Accessibility Program Managers Meeting</vt:lpstr>
      <vt:lpstr>10 Things We Have in Common</vt:lpstr>
      <vt:lpstr>Accessibility Program Managers Meeting</vt:lpstr>
      <vt:lpstr>Topics</vt:lpstr>
      <vt:lpstr>Year-end 2019 Section 508 Program Maturity Report Summary</vt:lpstr>
      <vt:lpstr>Year-end 2019 Section 508 PMR</vt:lpstr>
      <vt:lpstr>February 2020 Section 508 Program Maturity Report</vt:lpstr>
      <vt:lpstr>February 2020 Section 508 PMR</vt:lpstr>
      <vt:lpstr>February 2020 Section 508 PMR</vt:lpstr>
      <vt:lpstr>Part 1: Agency Information</vt:lpstr>
      <vt:lpstr>Part 2: Program Maturity Metrics</vt:lpstr>
      <vt:lpstr>Part 3: Website Compliance Metrics</vt:lpstr>
      <vt:lpstr>Accessibility Challenge</vt:lpstr>
      <vt:lpstr>Mental Break / Optical Illusion</vt:lpstr>
      <vt:lpstr>Web Issues Challenge - Update</vt:lpstr>
      <vt:lpstr>PDF Downloads Challenge</vt:lpstr>
      <vt:lpstr>PDF Downloads Challenge</vt:lpstr>
      <vt:lpstr>PDF Downloads Challenge</vt:lpstr>
      <vt:lpstr>PDF Downloads Challenge</vt:lpstr>
      <vt:lpstr>PDF Downloads Challenge</vt:lpstr>
      <vt:lpstr>Accessibility Program Managers Meeting</vt:lpstr>
      <vt:lpstr>2020 Section 508 Training Updates</vt:lpstr>
      <vt:lpstr>2020 Section 508 Updates</vt:lpstr>
      <vt:lpstr>Accessibility Program Managers Meeting</vt:lpstr>
      <vt:lpstr>Forward: A 508 Program On The Move</vt:lpstr>
      <vt:lpstr>Accessibility Program Managers Meeting</vt:lpstr>
      <vt:lpstr>Program Managers</vt:lpstr>
      <vt:lpstr>Acquisitions</vt:lpstr>
      <vt:lpstr>Technical</vt:lpstr>
      <vt:lpstr>Accessibility Program Managers Meeting</vt:lpstr>
      <vt:lpstr>THANK YOU!   We look forward to seeing you on  APRIL 7th!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Measures for Federal Accessibility Programs</dc:title>
  <dc:creator>MichaelDHorton</dc:creator>
  <cp:lastModifiedBy>Microsoft Office User</cp:lastModifiedBy>
  <cp:revision>69</cp:revision>
  <dcterms:modified xsi:type="dcterms:W3CDTF">2020-02-06T16:47:24Z</dcterms:modified>
</cp:coreProperties>
</file>