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3"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7010400" cy="9296400"/>
  <p:embeddedFontLs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56" y="96"/>
      </p:cViewPr>
      <p:guideLst>
        <p:guide orient="horz" pos="2160"/>
        <p:guide pos="384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section508.gov/contact-u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480"/>
              </a:spcBef>
              <a:spcAft>
                <a:spcPts val="0"/>
              </a:spcAft>
              <a:buSzPts val="1400"/>
              <a:buNone/>
            </a:pPr>
            <a:endParaRPr/>
          </a:p>
        </p:txBody>
      </p:sp>
      <p:sp>
        <p:nvSpPr>
          <p:cNvPr id="35" name="Google Shape;35;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10: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94" name="Google Shape;94;p1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11: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100" name="Google Shape;100;p1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106" name="Google Shape;106;p1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3: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112" name="Google Shape;112;p1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4: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118" name="Google Shape;118;p1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5: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124" name="Google Shape;124;p1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Visit our Contact Us page at </a:t>
            </a:r>
            <a:r>
              <a:rPr lang="en-US" sz="1600" dirty="0">
                <a:hlinkClick r:id="rId3"/>
              </a:rPr>
              <a:t>section508.gov/contact-us/ </a:t>
            </a:r>
            <a:br>
              <a:rPr lang="en-US" sz="1600" dirty="0"/>
            </a:br>
            <a:br>
              <a:rPr lang="en-US" sz="1600" dirty="0"/>
            </a:br>
            <a:r>
              <a:rPr lang="en-US" sz="1600" dirty="0"/>
              <a:t>Contact the team via email at section.508@gsa.gov</a:t>
            </a:r>
            <a:endParaRPr lang="en-US"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69450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457200" lvl="0" indent="-317500" algn="l" rtl="0">
              <a:spcBef>
                <a:spcPts val="480"/>
              </a:spcBef>
              <a:spcAft>
                <a:spcPts val="0"/>
              </a:spcAft>
              <a:buSzPts val="1400"/>
              <a:buChar char="●"/>
            </a:pPr>
            <a:r>
              <a:rPr lang="en-US"/>
              <a:t>Entirely separate conversation than that related to ensuring accessibility requirements are included in solicitations or that procured products and/or services are accessible.</a:t>
            </a:r>
            <a:endParaRPr/>
          </a:p>
          <a:p>
            <a:pPr marL="457200" lvl="0" indent="-317500" algn="l" rtl="0">
              <a:spcBef>
                <a:spcPts val="0"/>
              </a:spcBef>
              <a:spcAft>
                <a:spcPts val="0"/>
              </a:spcAft>
              <a:buSzPts val="1400"/>
              <a:buChar char="●"/>
            </a:pPr>
            <a:r>
              <a:rPr lang="en-US"/>
              <a:t>This also differs from the acquisition of assistive technologies like screen readers, speech to text, or dictation software</a:t>
            </a:r>
            <a:endParaRPr/>
          </a:p>
        </p:txBody>
      </p:sp>
      <p:sp>
        <p:nvSpPr>
          <p:cNvPr id="43" name="Google Shape;43;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marR="0" lvl="0" indent="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dirty="0"/>
              <a:t>The FY24 Assessment asked a new question to better understand how many entities use conformance test processes to evaluate different types of ICT. The results showed an overwhelming majority – 211 respondents – use a Section 508 conformance test process for web content (</a:t>
            </a:r>
            <a:r>
              <a:rPr lang="en-US" sz="1600" dirty="0"/>
              <a:t>https://www.section508.gov/manage/section-508-assessment/2024/findings/acquisition/</a:t>
            </a:r>
          </a:p>
          <a:p>
            <a:pPr marL="0" lvl="0" indent="0" algn="l" rtl="0">
              <a:spcBef>
                <a:spcPts val="480"/>
              </a:spcBef>
              <a:spcAft>
                <a:spcPts val="0"/>
              </a:spcAft>
              <a:buNone/>
            </a:pPr>
            <a:r>
              <a:rPr lang="en-US" dirty="0"/>
              <a:t>)</a:t>
            </a:r>
          </a:p>
        </p:txBody>
      </p:sp>
      <p:sp>
        <p:nvSpPr>
          <p:cNvPr id="49" name="Google Shape;49;p3: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4: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55" name="Google Shape;55;p4: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5: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61" name="Google Shape;61;p5: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6: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50800" lvl="0" indent="0" algn="l" rtl="0">
              <a:spcBef>
                <a:spcPts val="700"/>
              </a:spcBef>
              <a:spcAft>
                <a:spcPts val="0"/>
              </a:spcAft>
              <a:buNone/>
            </a:pPr>
            <a:r>
              <a:rPr lang="en-US" sz="1200"/>
              <a:t>One of the primary goals of the RFI was to build an understanding of the complexity and diversity of this marketplace, ensuring federal agencies can make the greatest use of the services, technologies and toolsets available. Not all questions listed below are appropriate for all solutions, and niche services may add significant value considering the unique nature of many federal systems.</a:t>
            </a:r>
            <a:endParaRPr/>
          </a:p>
        </p:txBody>
      </p:sp>
      <p:sp>
        <p:nvSpPr>
          <p:cNvPr id="67" name="Google Shape;67;p6: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7: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73" name="Google Shape;73;p7: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519ceed7d2_1_0:notes"/>
          <p:cNvSpPr txBox="1">
            <a:spLocks noGrp="1"/>
          </p:cNvSpPr>
          <p:nvPr>
            <p:ph type="body" idx="1"/>
          </p:nvPr>
        </p:nvSpPr>
        <p:spPr>
          <a:xfrm>
            <a:off x="701676" y="4416425"/>
            <a:ext cx="5607000" cy="4183200"/>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79" name="Google Shape;79;g3519ceed7d2_1_0: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9: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a:p>
        </p:txBody>
      </p:sp>
      <p:sp>
        <p:nvSpPr>
          <p:cNvPr id="88" name="Google Shape;88;p9: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5" name="Google Shape;15;p2"/>
          <p:cNvSpPr>
            <a:spLocks noGrp="1"/>
          </p:cNvSpPr>
          <p:nvPr>
            <p:ph type="pic" idx="2"/>
          </p:nvPr>
        </p:nvSpPr>
        <p:spPr>
          <a:xfrm>
            <a:off x="3044791" y="1072642"/>
            <a:ext cx="6102300" cy="1828800"/>
          </a:xfrm>
          <a:prstGeom prst="rect">
            <a:avLst/>
          </a:prstGeom>
          <a:noFill/>
          <a:ln>
            <a:noFill/>
          </a:ln>
        </p:spPr>
      </p:sp>
      <p:sp>
        <p:nvSpPr>
          <p:cNvPr id="16" name="Google Shape;16;p2"/>
          <p:cNvSpPr txBox="1">
            <a:spLocks noGrp="1"/>
          </p:cNvSpPr>
          <p:nvPr>
            <p:ph type="title"/>
          </p:nvPr>
        </p:nvSpPr>
        <p:spPr>
          <a:xfrm>
            <a:off x="1523998" y="3223382"/>
            <a:ext cx="9144000" cy="1143000"/>
          </a:xfrm>
          <a:prstGeom prst="rect">
            <a:avLst/>
          </a:prstGeom>
          <a:noFill/>
          <a:ln>
            <a:noFill/>
          </a:ln>
        </p:spPr>
        <p:txBody>
          <a:bodyPr spcFirstLastPara="1" wrap="square" lIns="91425" tIns="45700" rIns="91425" bIns="45700" anchor="ctr" anchorCtr="0">
            <a:noAutofit/>
          </a:bodyPr>
          <a:lstStyle>
            <a:lvl1pPr marR="0" lvl="0" algn="ctr">
              <a:lnSpc>
                <a:spcPct val="100000"/>
              </a:lnSpc>
              <a:spcBef>
                <a:spcPts val="0"/>
              </a:spcBef>
              <a:spcAft>
                <a:spcPts val="0"/>
              </a:spcAft>
              <a:buClr>
                <a:srgbClr val="000000"/>
              </a:buClr>
              <a:buSzPts val="1400"/>
              <a:buFont typeface="Arial"/>
              <a:buNone/>
              <a:defRPr sz="3200" b="0" i="0" u="none" strike="noStrike" cap="none">
                <a:solidFill>
                  <a:srgbClr val="0B3F3A"/>
                </a:solidFill>
                <a:latin typeface="Arial"/>
                <a:ea typeface="Arial"/>
                <a:cs typeface="Arial"/>
                <a:sym typeface="Arial"/>
              </a:defRPr>
            </a:lvl1pPr>
            <a:lvl2pPr marR="0" lvl="1"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cxnSp>
        <p:nvCxnSpPr>
          <p:cNvPr id="17" name="Google Shape;17;p2"/>
          <p:cNvCxnSpPr/>
          <p:nvPr/>
        </p:nvCxnSpPr>
        <p:spPr>
          <a:xfrm>
            <a:off x="5315013" y="4514847"/>
            <a:ext cx="1562100" cy="0"/>
          </a:xfrm>
          <a:prstGeom prst="straightConnector1">
            <a:avLst/>
          </a:prstGeom>
          <a:noFill/>
          <a:ln w="9525" cap="flat" cmpd="sng">
            <a:solidFill>
              <a:srgbClr val="0E8775"/>
            </a:solidFill>
            <a:prstDash val="solid"/>
            <a:round/>
            <a:headEnd type="none" w="sm" len="sm"/>
            <a:tailEnd type="none" w="sm" len="sm"/>
          </a:ln>
        </p:spPr>
      </p:cxnSp>
      <p:sp>
        <p:nvSpPr>
          <p:cNvPr id="18" name="Google Shape;18;p2"/>
          <p:cNvSpPr txBox="1">
            <a:spLocks noGrp="1"/>
          </p:cNvSpPr>
          <p:nvPr>
            <p:ph type="body" idx="1"/>
          </p:nvPr>
        </p:nvSpPr>
        <p:spPr>
          <a:xfrm>
            <a:off x="3240086" y="4654423"/>
            <a:ext cx="5711700" cy="914400"/>
          </a:xfrm>
          <a:prstGeom prst="rect">
            <a:avLst/>
          </a:prstGeom>
          <a:noFill/>
          <a:ln>
            <a:noFill/>
          </a:ln>
        </p:spPr>
        <p:txBody>
          <a:bodyPr spcFirstLastPara="1" wrap="square" lIns="91425" tIns="45700" rIns="91425" bIns="45700" anchor="ctr" anchorCtr="0">
            <a:noAutofit/>
          </a:bodyPr>
          <a:lstStyle>
            <a:lvl1pPr marL="457200" marR="0" lvl="0" indent="-228600" algn="ctr">
              <a:lnSpc>
                <a:spcPct val="100000"/>
              </a:lnSpc>
              <a:spcBef>
                <a:spcPts val="0"/>
              </a:spcBef>
              <a:spcAft>
                <a:spcPts val="0"/>
              </a:spcAft>
              <a:buClr>
                <a:srgbClr val="000000"/>
              </a:buClr>
              <a:buSzPts val="1400"/>
              <a:buFont typeface="Arial"/>
              <a:buNone/>
              <a:defRPr sz="1400" b="0" i="0" u="none" strike="noStrike" cap="none">
                <a:solidFill>
                  <a:srgbClr val="0B3F3A"/>
                </a:solidFill>
                <a:latin typeface="Arial"/>
                <a:ea typeface="Arial"/>
                <a:cs typeface="Arial"/>
                <a:sym typeface="Arial"/>
              </a:defRPr>
            </a:lvl1pPr>
            <a:lvl2pPr marL="914400" marR="0" lvl="1"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L="2743200" marR="0" lvl="5"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731520" y="548640"/>
            <a:ext cx="10721700" cy="433800"/>
          </a:xfrm>
          <a:prstGeom prst="rect">
            <a:avLst/>
          </a:prstGeom>
          <a:noFill/>
          <a:ln>
            <a:noFill/>
          </a:ln>
        </p:spPr>
        <p:txBody>
          <a:bodyPr spcFirstLastPara="1" wrap="square" lIns="0" tIns="45700" rIns="0" bIns="0" anchor="t" anchorCtr="0">
            <a:spAutoFit/>
          </a:bodyPr>
          <a:lstStyle>
            <a:lvl1pPr marR="0" lvl="0" algn="l">
              <a:lnSpc>
                <a:spcPct val="90000"/>
              </a:lnSpc>
              <a:spcBef>
                <a:spcPts val="0"/>
              </a:spcBef>
              <a:spcAft>
                <a:spcPts val="0"/>
              </a:spcAft>
              <a:buClr>
                <a:srgbClr val="000000"/>
              </a:buClr>
              <a:buSzPts val="1600"/>
              <a:buFont typeface="Arial"/>
              <a:buNone/>
              <a:defRPr sz="3000" b="1" i="0" u="none" strike="noStrike" cap="none">
                <a:solidFill>
                  <a:srgbClr val="0B3F3A"/>
                </a:solidFill>
                <a:latin typeface="Arial"/>
                <a:ea typeface="Arial"/>
                <a:cs typeface="Arial"/>
                <a:sym typeface="Arial"/>
              </a:defRPr>
            </a:lvl1pPr>
            <a:lvl2pPr marR="0" lvl="1"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1" name="Google Shape;21;p3"/>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lvl1pPr marL="457200" marR="0" lvl="0" indent="-444500" algn="l">
              <a:lnSpc>
                <a:spcPct val="100000"/>
              </a:lnSpc>
              <a:spcBef>
                <a:spcPts val="700"/>
              </a:spcBef>
              <a:spcAft>
                <a:spcPts val="0"/>
              </a:spcAft>
              <a:buClr>
                <a:srgbClr val="006197"/>
              </a:buClr>
              <a:buSzPts val="3400"/>
              <a:buFont typeface="Arial"/>
              <a:buChar char="•"/>
              <a:defRPr sz="2400" b="0" i="0" u="none" strike="noStrike" cap="none">
                <a:solidFill>
                  <a:srgbClr val="006197"/>
                </a:solidFill>
                <a:latin typeface="Arial"/>
                <a:ea typeface="Arial"/>
                <a:cs typeface="Arial"/>
                <a:sym typeface="Arial"/>
              </a:defRPr>
            </a:lvl1pPr>
            <a:lvl2pPr marL="914400" marR="0" lvl="1" indent="-368300" algn="l">
              <a:lnSpc>
                <a:spcPct val="100000"/>
              </a:lnSpc>
              <a:spcBef>
                <a:spcPts val="700"/>
              </a:spcBef>
              <a:spcAft>
                <a:spcPts val="0"/>
              </a:spcAft>
              <a:buClr>
                <a:srgbClr val="006197"/>
              </a:buClr>
              <a:buSzPts val="2200"/>
              <a:buFont typeface="Noto Sans Symbols"/>
              <a:buChar char="▪"/>
              <a:defRPr sz="2200" b="0" i="0" u="none" strike="noStrike" cap="none">
                <a:solidFill>
                  <a:srgbClr val="006197"/>
                </a:solidFill>
                <a:latin typeface="Arial"/>
                <a:ea typeface="Arial"/>
                <a:cs typeface="Arial"/>
                <a:sym typeface="Arial"/>
              </a:defRPr>
            </a:lvl2pPr>
            <a:lvl3pPr marL="1371600" marR="0" lvl="2" indent="-355600" algn="l">
              <a:lnSpc>
                <a:spcPct val="100000"/>
              </a:lnSpc>
              <a:spcBef>
                <a:spcPts val="65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3pPr>
            <a:lvl4pPr marL="1828800" marR="0" lvl="3" indent="-355600" algn="l">
              <a:lnSpc>
                <a:spcPct val="100000"/>
              </a:lnSpc>
              <a:spcBef>
                <a:spcPts val="60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4pPr>
            <a:lvl5pPr marL="2286000" marR="0" lvl="4" indent="-355600" algn="l">
              <a:lnSpc>
                <a:spcPct val="100000"/>
              </a:lnSpc>
              <a:spcBef>
                <a:spcPts val="72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5pPr>
            <a:lvl6pPr marL="2743200" marR="0" lvl="5" indent="-342900" algn="l">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reaker Title Only ">
  <p:cSld name="Breaker Title Only ">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508001" y="2305250"/>
            <a:ext cx="11165700" cy="2247600"/>
          </a:xfrm>
          <a:prstGeom prst="rect">
            <a:avLst/>
          </a:prstGeom>
          <a:noFill/>
          <a:ln>
            <a:noFill/>
          </a:ln>
        </p:spPr>
        <p:txBody>
          <a:bodyPr spcFirstLastPara="1" wrap="square" lIns="91425" tIns="45700" rIns="91425" bIns="45700" anchor="ctr" anchorCtr="0">
            <a:noAutofit/>
          </a:bodyPr>
          <a:lstStyle>
            <a:lvl1pPr marR="0" lvl="0" algn="ctr">
              <a:lnSpc>
                <a:spcPct val="90000"/>
              </a:lnSpc>
              <a:spcBef>
                <a:spcPts val="0"/>
              </a:spcBef>
              <a:spcAft>
                <a:spcPts val="0"/>
              </a:spcAft>
              <a:buClr>
                <a:srgbClr val="000000"/>
              </a:buClr>
              <a:buSzPts val="1400"/>
              <a:buFont typeface="Arial"/>
              <a:buNone/>
              <a:defRPr sz="5000" b="1" i="0" u="none" strike="noStrike" cap="none">
                <a:solidFill>
                  <a:srgbClr val="0B3F3A"/>
                </a:solidFill>
                <a:latin typeface="Arial"/>
                <a:ea typeface="Arial"/>
                <a:cs typeface="Arial"/>
                <a:sym typeface="Arial"/>
              </a:defRPr>
            </a:lvl1pPr>
            <a:lvl2pPr marR="0" lvl="1" algn="l">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2pPr>
            <a:lvl3pPr marR="0" lvl="2" algn="l">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3pPr>
            <a:lvl4pPr marR="0" lvl="3" algn="l">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4pPr>
            <a:lvl5pPr marR="0" lvl="4" algn="l">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5pPr>
            <a:lvl6pPr marR="0" lvl="5" algn="l">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6pPr>
            <a:lvl7pPr marR="0" lvl="6" algn="l">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7pPr>
            <a:lvl8pPr marR="0" lvl="7" algn="l">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8pPr>
            <a:lvl9pPr marR="0" lvl="8" algn="l">
              <a:lnSpc>
                <a:spcPct val="90000"/>
              </a:lnSpc>
              <a:spcBef>
                <a:spcPts val="0"/>
              </a:spcBef>
              <a:spcAft>
                <a:spcPts val="0"/>
              </a:spcAft>
              <a:buClr>
                <a:srgbClr val="000000"/>
              </a:buClr>
              <a:buSzPts val="1400"/>
              <a:buFont typeface="Arial"/>
              <a:buNone/>
              <a:defRPr sz="220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1">
  <p:cSld name="2_Title and Two Content">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731520" y="548640"/>
            <a:ext cx="10721700" cy="433800"/>
          </a:xfrm>
          <a:prstGeom prst="rect">
            <a:avLst/>
          </a:prstGeom>
          <a:noFill/>
          <a:ln>
            <a:noFill/>
          </a:ln>
        </p:spPr>
        <p:txBody>
          <a:bodyPr spcFirstLastPara="1" wrap="square" lIns="0" tIns="45700" rIns="0" bIns="0" anchor="t" anchorCtr="0">
            <a:spAutoFit/>
          </a:bodyPr>
          <a:lstStyle>
            <a:lvl1pPr marR="0" lvl="0" algn="l">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6" name="Google Shape;26;p5"/>
          <p:cNvSpPr txBox="1">
            <a:spLocks noGrp="1"/>
          </p:cNvSpPr>
          <p:nvPr>
            <p:ph type="sldNum" idx="12"/>
          </p:nvPr>
        </p:nvSpPr>
        <p:spPr>
          <a:xfrm>
            <a:off x="10914323" y="6437376"/>
            <a:ext cx="533400" cy="1830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5"/>
          <p:cNvSpPr txBox="1">
            <a:spLocks noGrp="1"/>
          </p:cNvSpPr>
          <p:nvPr>
            <p:ph type="body" idx="1"/>
          </p:nvPr>
        </p:nvSpPr>
        <p:spPr>
          <a:xfrm>
            <a:off x="731525" y="1188725"/>
            <a:ext cx="5218500" cy="4976700"/>
          </a:xfrm>
          <a:prstGeom prst="rect">
            <a:avLst/>
          </a:prstGeom>
          <a:noFill/>
          <a:ln>
            <a:noFill/>
          </a:ln>
        </p:spPr>
        <p:txBody>
          <a:bodyPr spcFirstLastPara="1" wrap="square" lIns="91425" tIns="45700" rIns="91425" bIns="45700" anchor="t" anchorCtr="0">
            <a:noAutofit/>
          </a:bodyPr>
          <a:lstStyle>
            <a:lvl1pPr marL="457200" marR="0" lvl="0" indent="-444500" algn="l">
              <a:lnSpc>
                <a:spcPct val="100000"/>
              </a:lnSpc>
              <a:spcBef>
                <a:spcPts val="700"/>
              </a:spcBef>
              <a:spcAft>
                <a:spcPts val="0"/>
              </a:spcAft>
              <a:buClr>
                <a:srgbClr val="006197"/>
              </a:buClr>
              <a:buSzPts val="3400"/>
              <a:buFont typeface="Arial"/>
              <a:buChar char="•"/>
              <a:defRPr sz="2400" b="0" i="0" u="none" strike="noStrike" cap="none">
                <a:solidFill>
                  <a:srgbClr val="006197"/>
                </a:solidFill>
                <a:latin typeface="Arial"/>
                <a:ea typeface="Arial"/>
                <a:cs typeface="Arial"/>
                <a:sym typeface="Arial"/>
              </a:defRPr>
            </a:lvl1pPr>
            <a:lvl2pPr marL="914400" marR="0" lvl="1" indent="-368300" algn="l">
              <a:lnSpc>
                <a:spcPct val="100000"/>
              </a:lnSpc>
              <a:spcBef>
                <a:spcPts val="700"/>
              </a:spcBef>
              <a:spcAft>
                <a:spcPts val="0"/>
              </a:spcAft>
              <a:buClr>
                <a:srgbClr val="006197"/>
              </a:buClr>
              <a:buSzPts val="2200"/>
              <a:buFont typeface="Noto Sans Symbols"/>
              <a:buChar char="▪"/>
              <a:defRPr sz="2200" b="0" i="0" u="none" strike="noStrike" cap="none">
                <a:solidFill>
                  <a:srgbClr val="006197"/>
                </a:solidFill>
                <a:latin typeface="Arial"/>
                <a:ea typeface="Arial"/>
                <a:cs typeface="Arial"/>
                <a:sym typeface="Arial"/>
              </a:defRPr>
            </a:lvl2pPr>
            <a:lvl3pPr marL="1371600" marR="0" lvl="2" indent="-355600" algn="l">
              <a:lnSpc>
                <a:spcPct val="100000"/>
              </a:lnSpc>
              <a:spcBef>
                <a:spcPts val="65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3pPr>
            <a:lvl4pPr marL="1828800" marR="0" lvl="3" indent="-355600" algn="l">
              <a:lnSpc>
                <a:spcPct val="100000"/>
              </a:lnSpc>
              <a:spcBef>
                <a:spcPts val="60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4pPr>
            <a:lvl5pPr marL="2286000" marR="0" lvl="4" indent="-355600" algn="l">
              <a:lnSpc>
                <a:spcPct val="100000"/>
              </a:lnSpc>
              <a:spcBef>
                <a:spcPts val="72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5pPr>
            <a:lvl6pPr marL="2743200" marR="0" lvl="5" indent="-342900" algn="l">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28" name="Google Shape;28;p5"/>
          <p:cNvSpPr txBox="1">
            <a:spLocks noGrp="1"/>
          </p:cNvSpPr>
          <p:nvPr>
            <p:ph type="body" idx="2"/>
          </p:nvPr>
        </p:nvSpPr>
        <p:spPr>
          <a:xfrm>
            <a:off x="5950025" y="1188725"/>
            <a:ext cx="5814600" cy="4976700"/>
          </a:xfrm>
          <a:prstGeom prst="rect">
            <a:avLst/>
          </a:prstGeom>
          <a:noFill/>
          <a:ln>
            <a:noFill/>
          </a:ln>
        </p:spPr>
        <p:txBody>
          <a:bodyPr spcFirstLastPara="1" wrap="square" lIns="91425" tIns="45700" rIns="91425" bIns="45700" anchor="t" anchorCtr="0">
            <a:noAutofit/>
          </a:bodyPr>
          <a:lstStyle>
            <a:lvl1pPr marL="457200" marR="0" lvl="0" indent="-444500" algn="l">
              <a:lnSpc>
                <a:spcPct val="100000"/>
              </a:lnSpc>
              <a:spcBef>
                <a:spcPts val="700"/>
              </a:spcBef>
              <a:spcAft>
                <a:spcPts val="0"/>
              </a:spcAft>
              <a:buClr>
                <a:srgbClr val="006197"/>
              </a:buClr>
              <a:buSzPts val="3400"/>
              <a:buFont typeface="Arial"/>
              <a:buChar char="•"/>
              <a:defRPr sz="2400" b="0" i="0" u="none" strike="noStrike" cap="none">
                <a:solidFill>
                  <a:srgbClr val="006197"/>
                </a:solidFill>
                <a:latin typeface="Arial"/>
                <a:ea typeface="Arial"/>
                <a:cs typeface="Arial"/>
                <a:sym typeface="Arial"/>
              </a:defRPr>
            </a:lvl1pPr>
            <a:lvl2pPr marL="914400" marR="0" lvl="1" indent="-368300" algn="l">
              <a:lnSpc>
                <a:spcPct val="100000"/>
              </a:lnSpc>
              <a:spcBef>
                <a:spcPts val="700"/>
              </a:spcBef>
              <a:spcAft>
                <a:spcPts val="0"/>
              </a:spcAft>
              <a:buClr>
                <a:srgbClr val="006197"/>
              </a:buClr>
              <a:buSzPts val="2200"/>
              <a:buFont typeface="Noto Sans Symbols"/>
              <a:buChar char="▪"/>
              <a:defRPr sz="2200" b="0" i="0" u="none" strike="noStrike" cap="none">
                <a:solidFill>
                  <a:srgbClr val="006197"/>
                </a:solidFill>
                <a:latin typeface="Arial"/>
                <a:ea typeface="Arial"/>
                <a:cs typeface="Arial"/>
                <a:sym typeface="Arial"/>
              </a:defRPr>
            </a:lvl2pPr>
            <a:lvl3pPr marL="1371600" marR="0" lvl="2" indent="-355600" algn="l">
              <a:lnSpc>
                <a:spcPct val="100000"/>
              </a:lnSpc>
              <a:spcBef>
                <a:spcPts val="65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3pPr>
            <a:lvl4pPr marL="1828800" marR="0" lvl="3" indent="-355600" algn="l">
              <a:lnSpc>
                <a:spcPct val="100000"/>
              </a:lnSpc>
              <a:spcBef>
                <a:spcPts val="60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4pPr>
            <a:lvl5pPr marL="2286000" marR="0" lvl="4" indent="-355600" algn="l">
              <a:lnSpc>
                <a:spcPct val="100000"/>
              </a:lnSpc>
              <a:spcBef>
                <a:spcPts val="72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5pPr>
            <a:lvl6pPr marL="2743200" marR="0" lvl="5" indent="-342900" algn="l">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2">
  <p:cSld name="2_Title and Content">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31520" y="548640"/>
            <a:ext cx="10721700" cy="433800"/>
          </a:xfrm>
          <a:prstGeom prst="rect">
            <a:avLst/>
          </a:prstGeom>
          <a:noFill/>
          <a:ln>
            <a:noFill/>
          </a:ln>
        </p:spPr>
        <p:txBody>
          <a:bodyPr spcFirstLastPara="1" wrap="square" lIns="0" tIns="45700" rIns="0" bIns="0" anchor="t" anchorCtr="0">
            <a:spAutoFit/>
          </a:bodyPr>
          <a:lstStyle>
            <a:lvl1pPr marR="0" lvl="0" algn="l">
              <a:lnSpc>
                <a:spcPct val="90000"/>
              </a:lnSpc>
              <a:spcBef>
                <a:spcPts val="0"/>
              </a:spcBef>
              <a:spcAft>
                <a:spcPts val="0"/>
              </a:spcAft>
              <a:buClr>
                <a:srgbClr val="000000"/>
              </a:buClr>
              <a:buSzPts val="1400"/>
              <a:buFont typeface="Arial"/>
              <a:buNone/>
              <a:defRPr sz="2800" b="1" i="0" u="none" strike="noStrike" cap="none">
                <a:solidFill>
                  <a:srgbClr val="0B3F3A"/>
                </a:solidFill>
                <a:latin typeface="Arial"/>
                <a:ea typeface="Arial"/>
                <a:cs typeface="Arial"/>
                <a:sym typeface="Arial"/>
              </a:defRPr>
            </a:lvl1pPr>
            <a:lvl2pPr marR="0" lvl="1"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a:lnSpc>
                <a:spcPct val="9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6"/>
          <p:cNvSpPr txBox="1">
            <a:spLocks noGrp="1"/>
          </p:cNvSpPr>
          <p:nvPr>
            <p:ph type="sldNum" idx="12"/>
          </p:nvPr>
        </p:nvSpPr>
        <p:spPr>
          <a:xfrm>
            <a:off x="10914323" y="6437376"/>
            <a:ext cx="533400" cy="18300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6"/>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lvl1pPr marL="457200" marR="0" lvl="0" indent="-444500" algn="l">
              <a:lnSpc>
                <a:spcPct val="100000"/>
              </a:lnSpc>
              <a:spcBef>
                <a:spcPts val="700"/>
              </a:spcBef>
              <a:spcAft>
                <a:spcPts val="0"/>
              </a:spcAft>
              <a:buClr>
                <a:srgbClr val="006197"/>
              </a:buClr>
              <a:buSzPts val="3400"/>
              <a:buFont typeface="Arial"/>
              <a:buChar char="•"/>
              <a:defRPr sz="2400" b="0" i="0" u="none" strike="noStrike" cap="none">
                <a:solidFill>
                  <a:srgbClr val="006197"/>
                </a:solidFill>
                <a:latin typeface="Arial"/>
                <a:ea typeface="Arial"/>
                <a:cs typeface="Arial"/>
                <a:sym typeface="Arial"/>
              </a:defRPr>
            </a:lvl1pPr>
            <a:lvl2pPr marL="914400" marR="0" lvl="1" indent="-368300" algn="l">
              <a:lnSpc>
                <a:spcPct val="100000"/>
              </a:lnSpc>
              <a:spcBef>
                <a:spcPts val="700"/>
              </a:spcBef>
              <a:spcAft>
                <a:spcPts val="0"/>
              </a:spcAft>
              <a:buClr>
                <a:srgbClr val="006197"/>
              </a:buClr>
              <a:buSzPts val="2200"/>
              <a:buFont typeface="Noto Sans Symbols"/>
              <a:buChar char="▪"/>
              <a:defRPr sz="2200" b="0" i="0" u="none" strike="noStrike" cap="none">
                <a:solidFill>
                  <a:srgbClr val="006197"/>
                </a:solidFill>
                <a:latin typeface="Arial"/>
                <a:ea typeface="Arial"/>
                <a:cs typeface="Arial"/>
                <a:sym typeface="Arial"/>
              </a:defRPr>
            </a:lvl2pPr>
            <a:lvl3pPr marL="1371600" marR="0" lvl="2" indent="-355600" algn="l">
              <a:lnSpc>
                <a:spcPct val="100000"/>
              </a:lnSpc>
              <a:spcBef>
                <a:spcPts val="65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3pPr>
            <a:lvl4pPr marL="1828800" marR="0" lvl="3" indent="-355600" algn="l">
              <a:lnSpc>
                <a:spcPct val="100000"/>
              </a:lnSpc>
              <a:spcBef>
                <a:spcPts val="60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4pPr>
            <a:lvl5pPr marL="2286000" marR="0" lvl="4" indent="-355600" algn="l">
              <a:lnSpc>
                <a:spcPct val="100000"/>
              </a:lnSpc>
              <a:spcBef>
                <a:spcPts val="720"/>
              </a:spcBef>
              <a:spcAft>
                <a:spcPts val="0"/>
              </a:spcAft>
              <a:buClr>
                <a:srgbClr val="006197"/>
              </a:buClr>
              <a:buSzPts val="2000"/>
              <a:buFont typeface="Noto Sans Symbols"/>
              <a:buChar char="▪"/>
              <a:defRPr sz="2000" b="0" i="0" u="none" strike="noStrike" cap="none">
                <a:solidFill>
                  <a:srgbClr val="006197"/>
                </a:solidFill>
                <a:latin typeface="Arial"/>
                <a:ea typeface="Arial"/>
                <a:cs typeface="Arial"/>
                <a:sym typeface="Arial"/>
              </a:defRPr>
            </a:lvl5pPr>
            <a:lvl6pPr marL="2743200" marR="0" lvl="5" indent="-342900" algn="l">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1"/>
          <p:cNvSpPr/>
          <p:nvPr/>
        </p:nvSpPr>
        <p:spPr>
          <a:xfrm>
            <a:off x="0" y="0"/>
            <a:ext cx="12192000" cy="183000"/>
          </a:xfrm>
          <a:prstGeom prst="rect">
            <a:avLst/>
          </a:prstGeom>
          <a:solidFill>
            <a:srgbClr val="0E877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 name="Google Shape;11;p1"/>
          <p:cNvSpPr txBox="1"/>
          <p:nvPr/>
        </p:nvSpPr>
        <p:spPr>
          <a:xfrm>
            <a:off x="10914323" y="6434289"/>
            <a:ext cx="533400" cy="1830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US" sz="1000">
                <a:solidFill>
                  <a:srgbClr val="006197"/>
                </a:solidFill>
              </a:rPr>
              <a:t>‹#›</a:t>
            </a:fld>
            <a:endParaRPr sz="1000">
              <a:solidFill>
                <a:srgbClr val="006197"/>
              </a:solidFill>
            </a:endParaRPr>
          </a:p>
        </p:txBody>
      </p:sp>
      <p:sp>
        <p:nvSpPr>
          <p:cNvPr id="12" name="Google Shape;12;p1"/>
          <p:cNvSpPr/>
          <p:nvPr/>
        </p:nvSpPr>
        <p:spPr>
          <a:xfrm>
            <a:off x="1311072" y="6434289"/>
            <a:ext cx="6412800" cy="17730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1000" b="1" i="0" u="none" strike="noStrike" cap="none" dirty="0">
                <a:solidFill>
                  <a:srgbClr val="033F3A"/>
                </a:solidFill>
                <a:latin typeface="Arial"/>
                <a:ea typeface="Arial"/>
                <a:cs typeface="Arial"/>
                <a:sym typeface="Arial"/>
              </a:rPr>
              <a:t>Interagency Accessibility Forum</a:t>
            </a:r>
            <a:endParaRPr sz="1000" b="1" i="0" u="none" strike="noStrike" cap="none" dirty="0">
              <a:solidFill>
                <a:srgbClr val="033F3A"/>
              </a:solidFill>
              <a:latin typeface="Arial"/>
              <a:ea typeface="Arial"/>
              <a:cs typeface="Arial"/>
              <a:sym typeface="Arial"/>
            </a:endParaRPr>
          </a:p>
        </p:txBody>
      </p:sp>
      <p:pic>
        <p:nvPicPr>
          <p:cNvPr id="13" name="Google Shape;13;p1"/>
          <p:cNvPicPr preferRelativeResize="0"/>
          <p:nvPr/>
        </p:nvPicPr>
        <p:blipFill rotWithShape="1">
          <a:blip r:embed="rId7">
            <a:alphaModFix/>
          </a:blip>
          <a:srcRect/>
          <a:stretch/>
        </p:blipFill>
        <p:spPr>
          <a:xfrm>
            <a:off x="733494" y="6205689"/>
            <a:ext cx="452005"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www.section508.gov/contact-us/"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pic>
        <p:nvPicPr>
          <p:cNvPr id="37" name="Google Shape;37;p7" descr="Interagency Accessibility Forum and logo"/>
          <p:cNvPicPr preferRelativeResize="0">
            <a:picLocks noGrp="1"/>
          </p:cNvPicPr>
          <p:nvPr>
            <p:ph type="pic" idx="2"/>
          </p:nvPr>
        </p:nvPicPr>
        <p:blipFill rotWithShape="1">
          <a:blip r:embed="rId3">
            <a:alphaModFix/>
          </a:blip>
          <a:srcRect l="67" r="67"/>
          <a:stretch/>
        </p:blipFill>
        <p:spPr>
          <a:xfrm>
            <a:off x="3044791" y="1072642"/>
            <a:ext cx="6102418" cy="1828800"/>
          </a:xfrm>
          <a:prstGeom prst="rect">
            <a:avLst/>
          </a:prstGeom>
          <a:noFill/>
          <a:ln>
            <a:noFill/>
          </a:ln>
        </p:spPr>
      </p:pic>
      <p:sp>
        <p:nvSpPr>
          <p:cNvPr id="38" name="Google Shape;38;p7"/>
          <p:cNvSpPr txBox="1">
            <a:spLocks noGrp="1"/>
          </p:cNvSpPr>
          <p:nvPr>
            <p:ph type="title"/>
          </p:nvPr>
        </p:nvSpPr>
        <p:spPr>
          <a:xfrm>
            <a:off x="1523998" y="3223382"/>
            <a:ext cx="91440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Digital Accessibility Acquisition Solutions</a:t>
            </a:r>
            <a:endParaRPr dirty="0"/>
          </a:p>
        </p:txBody>
      </p:sp>
      <p:sp>
        <p:nvSpPr>
          <p:cNvPr id="40" name="Google Shape;40;p7"/>
          <p:cNvSpPr txBox="1"/>
          <p:nvPr/>
        </p:nvSpPr>
        <p:spPr>
          <a:xfrm>
            <a:off x="3977487" y="4198504"/>
            <a:ext cx="4237022"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Presented by: Andrew Nielson</a:t>
            </a:r>
            <a:endParaRPr dirty="0"/>
          </a:p>
        </p:txBody>
      </p:sp>
      <p:sp>
        <p:nvSpPr>
          <p:cNvPr id="39" name="Google Shape;39;p7"/>
          <p:cNvSpPr txBox="1">
            <a:spLocks noGrp="1"/>
          </p:cNvSpPr>
          <p:nvPr>
            <p:ph type="body" idx="1"/>
          </p:nvPr>
        </p:nvSpPr>
        <p:spPr>
          <a:xfrm>
            <a:off x="3240086" y="4654423"/>
            <a:ext cx="5711825"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2000" dirty="0"/>
              <a:t>May 20,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731520" y="548640"/>
            <a:ext cx="10721700" cy="4617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a:t>Agency Feedback on Procurement Friction</a:t>
            </a:r>
            <a:endParaRPr/>
          </a:p>
        </p:txBody>
      </p:sp>
      <p:sp>
        <p:nvSpPr>
          <p:cNvPr id="97" name="Google Shape;97;p16"/>
          <p:cNvSpPr txBox="1">
            <a:spLocks noGrp="1"/>
          </p:cNvSpPr>
          <p:nvPr>
            <p:ph type="body" idx="1"/>
          </p:nvPr>
        </p:nvSpPr>
        <p:spPr>
          <a:xfrm>
            <a:off x="731520" y="1036320"/>
            <a:ext cx="10721700" cy="4976700"/>
          </a:xfrm>
          <a:prstGeom prst="rect">
            <a:avLst/>
          </a:prstGeom>
          <a:noFill/>
          <a:ln>
            <a:noFill/>
          </a:ln>
        </p:spPr>
        <p:txBody>
          <a:bodyPr spcFirstLastPara="1" wrap="square" lIns="91425" tIns="45700" rIns="91425" bIns="45700" anchor="t" anchorCtr="0">
            <a:noAutofit/>
          </a:bodyPr>
          <a:lstStyle/>
          <a:p>
            <a:pPr marL="457200" lvl="0" indent="-406400" algn="l" rtl="0">
              <a:lnSpc>
                <a:spcPct val="100000"/>
              </a:lnSpc>
              <a:spcBef>
                <a:spcPts val="400"/>
              </a:spcBef>
              <a:spcAft>
                <a:spcPts val="0"/>
              </a:spcAft>
              <a:buSzPts val="2800"/>
              <a:buFont typeface="Arial"/>
              <a:buChar char="•"/>
            </a:pPr>
            <a:r>
              <a:rPr lang="en-US" sz="1800" b="1" i="0" u="none" strike="noStrike">
                <a:solidFill>
                  <a:srgbClr val="006197"/>
                </a:solidFill>
                <a:latin typeface="Roboto"/>
                <a:ea typeface="Roboto"/>
                <a:cs typeface="Roboto"/>
                <a:sym typeface="Roboto"/>
              </a:rPr>
              <a:t>Difficulty Finding Qualified Vendors: </a:t>
            </a:r>
            <a:r>
              <a:rPr lang="en-US" sz="1800" b="0" i="0" u="none" strike="noStrike">
                <a:solidFill>
                  <a:srgbClr val="000000"/>
                </a:solidFill>
                <a:latin typeface="Roboto"/>
                <a:ea typeface="Roboto"/>
                <a:cs typeface="Roboto"/>
                <a:sym typeface="Roboto"/>
              </a:rPr>
              <a:t>Accessibility expertise is niche, and many small businesses struggle to get on GWAC (Government-Wide Acquisition Contracts) or GSA schedules, making them hard to access.</a:t>
            </a:r>
            <a:endParaRPr/>
          </a:p>
          <a:p>
            <a:pPr marL="457200" lvl="0" indent="-406400" algn="l" rtl="0">
              <a:lnSpc>
                <a:spcPct val="100000"/>
              </a:lnSpc>
              <a:spcBef>
                <a:spcPts val="400"/>
              </a:spcBef>
              <a:spcAft>
                <a:spcPts val="0"/>
              </a:spcAft>
              <a:buSzPts val="2800"/>
              <a:buFont typeface="Arial"/>
              <a:buChar char="•"/>
            </a:pPr>
            <a:r>
              <a:rPr lang="en-US" sz="1800" b="1" i="0" u="none" strike="noStrike">
                <a:solidFill>
                  <a:srgbClr val="006197"/>
                </a:solidFill>
                <a:latin typeface="Roboto"/>
                <a:ea typeface="Roboto"/>
                <a:cs typeface="Roboto"/>
                <a:sym typeface="Roboto"/>
              </a:rPr>
              <a:t>Lack of Accessibility Compliance Among Vendors: </a:t>
            </a:r>
            <a:r>
              <a:rPr lang="en-US" sz="1800" b="0" i="0" u="none" strike="noStrike">
                <a:solidFill>
                  <a:srgbClr val="000000"/>
                </a:solidFill>
                <a:latin typeface="Roboto"/>
                <a:ea typeface="Roboto"/>
                <a:cs typeface="Roboto"/>
                <a:sym typeface="Roboto"/>
              </a:rPr>
              <a:t>Some vendors submit non-508-</a:t>
            </a:r>
            <a:r>
              <a:rPr lang="en-US">
                <a:solidFill>
                  <a:srgbClr val="000000"/>
                </a:solidFill>
                <a:latin typeface="Roboto"/>
                <a:ea typeface="Roboto"/>
                <a:cs typeface="Roboto"/>
                <a:sym typeface="Roboto"/>
              </a:rPr>
              <a:t>conformant</a:t>
            </a:r>
            <a:r>
              <a:rPr lang="en-US" sz="1800" b="0" i="0" u="none" strike="noStrike">
                <a:solidFill>
                  <a:srgbClr val="000000"/>
                </a:solidFill>
                <a:latin typeface="Roboto"/>
                <a:ea typeface="Roboto"/>
                <a:cs typeface="Roboto"/>
                <a:sym typeface="Roboto"/>
              </a:rPr>
              <a:t> documents during contracting, requiring additional oversight.</a:t>
            </a:r>
            <a:endParaRPr/>
          </a:p>
          <a:p>
            <a:pPr marL="457200" lvl="0" indent="-406400" algn="l" rtl="0">
              <a:lnSpc>
                <a:spcPct val="100000"/>
              </a:lnSpc>
              <a:spcBef>
                <a:spcPts val="400"/>
              </a:spcBef>
              <a:spcAft>
                <a:spcPts val="0"/>
              </a:spcAft>
              <a:buSzPts val="2800"/>
              <a:buFont typeface="Arial"/>
              <a:buChar char="•"/>
            </a:pPr>
            <a:r>
              <a:rPr lang="en-US" sz="1800" b="1" i="0" u="none" strike="noStrike">
                <a:solidFill>
                  <a:srgbClr val="006197"/>
                </a:solidFill>
                <a:latin typeface="Roboto"/>
                <a:ea typeface="Roboto"/>
                <a:cs typeface="Roboto"/>
                <a:sym typeface="Roboto"/>
              </a:rPr>
              <a:t>Challenges with Low-Volume Work: </a:t>
            </a:r>
            <a:r>
              <a:rPr lang="en-US" sz="1800" b="0" i="0" u="none" strike="noStrike">
                <a:solidFill>
                  <a:srgbClr val="000000"/>
                </a:solidFill>
                <a:latin typeface="Roboto"/>
                <a:ea typeface="Roboto"/>
                <a:cs typeface="Roboto"/>
                <a:sym typeface="Roboto"/>
              </a:rPr>
              <a:t>Vendors often turn down smaller accessibility projects, making it difficult for agencies with limited needs to find service providers.</a:t>
            </a:r>
            <a:endParaRPr/>
          </a:p>
          <a:p>
            <a:pPr marL="457200" lvl="0" indent="-406400" algn="l" rtl="0">
              <a:lnSpc>
                <a:spcPct val="100000"/>
              </a:lnSpc>
              <a:spcBef>
                <a:spcPts val="400"/>
              </a:spcBef>
              <a:spcAft>
                <a:spcPts val="0"/>
              </a:spcAft>
              <a:buSzPts val="2800"/>
              <a:buFont typeface="Arial"/>
              <a:buChar char="•"/>
            </a:pPr>
            <a:r>
              <a:rPr lang="en-US" sz="1800" b="1" i="0" u="none" strike="noStrike">
                <a:solidFill>
                  <a:srgbClr val="006197"/>
                </a:solidFill>
                <a:latin typeface="Roboto"/>
                <a:ea typeface="Roboto"/>
                <a:cs typeface="Roboto"/>
                <a:sym typeface="Roboto"/>
              </a:rPr>
              <a:t>Inadequate Vendor Grading and Selection: </a:t>
            </a:r>
            <a:r>
              <a:rPr lang="en-US" sz="1800" b="0" i="0" u="none" strike="noStrike">
                <a:solidFill>
                  <a:srgbClr val="000000"/>
                </a:solidFill>
                <a:latin typeface="Roboto"/>
                <a:ea typeface="Roboto"/>
                <a:cs typeface="Roboto"/>
                <a:sym typeface="Roboto"/>
              </a:rPr>
              <a:t>Agencies need better vendor evaluation processes beyond </a:t>
            </a:r>
            <a:r>
              <a:rPr lang="en-US">
                <a:solidFill>
                  <a:srgbClr val="000000"/>
                </a:solidFill>
                <a:latin typeface="Roboto"/>
                <a:ea typeface="Roboto"/>
                <a:cs typeface="Roboto"/>
                <a:sym typeface="Roboto"/>
              </a:rPr>
              <a:t>conformance </a:t>
            </a:r>
            <a:r>
              <a:rPr lang="en-US" sz="1800" b="0" i="0" u="none" strike="noStrike">
                <a:solidFill>
                  <a:srgbClr val="000000"/>
                </a:solidFill>
                <a:latin typeface="Roboto"/>
                <a:ea typeface="Roboto"/>
                <a:cs typeface="Roboto"/>
                <a:sym typeface="Roboto"/>
              </a:rPr>
              <a:t>checklists to ensure service quality.</a:t>
            </a:r>
            <a:endParaRPr/>
          </a:p>
          <a:p>
            <a:pPr marL="457200" lvl="0" indent="-406400" algn="l" rtl="0">
              <a:lnSpc>
                <a:spcPct val="100000"/>
              </a:lnSpc>
              <a:spcBef>
                <a:spcPts val="400"/>
              </a:spcBef>
              <a:spcAft>
                <a:spcPts val="0"/>
              </a:spcAft>
              <a:buSzPts val="2800"/>
              <a:buFont typeface="Arial"/>
              <a:buChar char="•"/>
            </a:pPr>
            <a:r>
              <a:rPr lang="en-US" sz="1800" b="1" i="0" u="none" strike="noStrike">
                <a:solidFill>
                  <a:srgbClr val="006197"/>
                </a:solidFill>
                <a:latin typeface="Roboto"/>
                <a:ea typeface="Roboto"/>
                <a:cs typeface="Roboto"/>
                <a:sym typeface="Roboto"/>
              </a:rPr>
              <a:t>Assistive Technology (AT) Procurement Barriers: </a:t>
            </a:r>
            <a:r>
              <a:rPr lang="en-US" sz="1800" b="0" i="0" u="none" strike="noStrike">
                <a:solidFill>
                  <a:srgbClr val="000000"/>
                </a:solidFill>
                <a:latin typeface="Roboto"/>
                <a:ea typeface="Roboto"/>
                <a:cs typeface="Roboto"/>
                <a:sym typeface="Roboto"/>
              </a:rPr>
              <a:t>Many Assistive Technology</a:t>
            </a:r>
            <a:r>
              <a:rPr lang="en-US">
                <a:solidFill>
                  <a:srgbClr val="000000"/>
                </a:solidFill>
                <a:latin typeface="Roboto"/>
                <a:ea typeface="Roboto"/>
                <a:cs typeface="Roboto"/>
                <a:sym typeface="Roboto"/>
              </a:rPr>
              <a:t>(AT)</a:t>
            </a:r>
            <a:r>
              <a:rPr lang="en-US" sz="1800" b="0" i="0" u="none" strike="noStrike">
                <a:solidFill>
                  <a:srgbClr val="000000"/>
                </a:solidFill>
                <a:latin typeface="Roboto"/>
                <a:ea typeface="Roboto"/>
                <a:cs typeface="Roboto"/>
                <a:sym typeface="Roboto"/>
              </a:rPr>
              <a:t> products (e.g., JAWS, ZoomText, Dragon) are not on GSA schedules, requiring internal waivers or extra steps to procure.</a:t>
            </a:r>
            <a:endParaRPr/>
          </a:p>
          <a:p>
            <a:pPr marL="457200" lvl="0" indent="-406400" algn="l" rtl="0">
              <a:lnSpc>
                <a:spcPct val="100000"/>
              </a:lnSpc>
              <a:spcBef>
                <a:spcPts val="400"/>
              </a:spcBef>
              <a:spcAft>
                <a:spcPts val="0"/>
              </a:spcAft>
              <a:buSzPts val="2800"/>
              <a:buFont typeface="Arial"/>
              <a:buChar char="•"/>
            </a:pPr>
            <a:r>
              <a:rPr lang="en-US" sz="1800" b="1" i="0" u="none" strike="noStrike">
                <a:solidFill>
                  <a:srgbClr val="006197"/>
                </a:solidFill>
                <a:latin typeface="Roboto"/>
                <a:ea typeface="Roboto"/>
                <a:cs typeface="Roboto"/>
                <a:sym typeface="Roboto"/>
              </a:rPr>
              <a:t>Insufficient Market Availability of Services: </a:t>
            </a:r>
            <a:r>
              <a:rPr lang="en-US" sz="1800" b="0" i="0" u="none" strike="noStrike">
                <a:solidFill>
                  <a:srgbClr val="000000"/>
                </a:solidFill>
                <a:latin typeface="Roboto"/>
                <a:ea typeface="Roboto"/>
                <a:cs typeface="Roboto"/>
                <a:sym typeface="Roboto"/>
              </a:rPr>
              <a:t>Services like document remediation, ACR evaluations, and accessibility consulting are difficult to source.</a:t>
            </a:r>
            <a:endParaRPr>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7"/>
          <p:cNvSpPr txBox="1">
            <a:spLocks noGrp="1"/>
          </p:cNvSpPr>
          <p:nvPr>
            <p:ph type="title"/>
          </p:nvPr>
        </p:nvSpPr>
        <p:spPr>
          <a:xfrm>
            <a:off x="731520" y="548640"/>
            <a:ext cx="10721700" cy="4617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dirty="0"/>
              <a:t>Agency Feedback on Procurement Friction (1 of 3)</a:t>
            </a:r>
            <a:endParaRPr dirty="0"/>
          </a:p>
        </p:txBody>
      </p:sp>
      <p:sp>
        <p:nvSpPr>
          <p:cNvPr id="103" name="Google Shape;103;p17"/>
          <p:cNvSpPr txBox="1">
            <a:spLocks noGrp="1"/>
          </p:cNvSpPr>
          <p:nvPr>
            <p:ph type="body" idx="1"/>
          </p:nvPr>
        </p:nvSpPr>
        <p:spPr>
          <a:xfrm>
            <a:off x="731520" y="1112520"/>
            <a:ext cx="10721700" cy="4976700"/>
          </a:xfrm>
          <a:prstGeom prst="rect">
            <a:avLst/>
          </a:prstGeom>
          <a:noFill/>
          <a:ln>
            <a:noFill/>
          </a:ln>
        </p:spPr>
        <p:txBody>
          <a:bodyPr spcFirstLastPara="1" wrap="square" lIns="91425" tIns="45700" rIns="91425" bIns="45700" anchor="t" anchorCtr="0">
            <a:noAutofit/>
          </a:bodyPr>
          <a:lstStyle/>
          <a:p>
            <a:pPr marL="457200" lvl="0" indent="-412750" algn="l" rtl="0">
              <a:lnSpc>
                <a:spcPct val="100000"/>
              </a:lnSpc>
              <a:spcBef>
                <a:spcPts val="600"/>
              </a:spcBef>
              <a:spcAft>
                <a:spcPts val="0"/>
              </a:spcAft>
              <a:buSzPts val="2900"/>
              <a:buFont typeface="Arial"/>
              <a:buChar char="•"/>
            </a:pPr>
            <a:r>
              <a:rPr lang="en-US" sz="1900" b="1" i="0" u="none" strike="noStrike" dirty="0">
                <a:solidFill>
                  <a:srgbClr val="006197"/>
                </a:solidFill>
                <a:latin typeface="Roboto"/>
                <a:ea typeface="Roboto"/>
                <a:cs typeface="Roboto"/>
                <a:sym typeface="Roboto"/>
              </a:rPr>
              <a:t>Challenges with Digital Accessibility as a Service:</a:t>
            </a:r>
            <a:r>
              <a:rPr lang="en-US" sz="1900" b="0" i="0" u="none" strike="noStrike" dirty="0">
                <a:solidFill>
                  <a:srgbClr val="006197"/>
                </a:solidFill>
                <a:latin typeface="Roboto"/>
                <a:ea typeface="Roboto"/>
                <a:cs typeface="Roboto"/>
                <a:sym typeface="Roboto"/>
              </a:rPr>
              <a:t> </a:t>
            </a:r>
            <a:r>
              <a:rPr lang="en-US" sz="1900" b="0" i="0" u="none" strike="noStrike" dirty="0">
                <a:solidFill>
                  <a:srgbClr val="000000"/>
                </a:solidFill>
                <a:latin typeface="Roboto"/>
                <a:ea typeface="Roboto"/>
                <a:cs typeface="Roboto"/>
                <a:sym typeface="Roboto"/>
              </a:rPr>
              <a:t>Agencies need bundled services (consulting, testing, training, and remediation), but current procurement options do not support this model effectively.</a:t>
            </a:r>
            <a:endParaRPr sz="2500" dirty="0"/>
          </a:p>
          <a:p>
            <a:pPr marL="457200" lvl="0" indent="-412750" algn="l" rtl="0">
              <a:lnSpc>
                <a:spcPct val="100000"/>
              </a:lnSpc>
              <a:spcBef>
                <a:spcPts val="600"/>
              </a:spcBef>
              <a:spcAft>
                <a:spcPts val="0"/>
              </a:spcAft>
              <a:buSzPts val="2900"/>
              <a:buFont typeface="Arial"/>
              <a:buChar char="•"/>
            </a:pPr>
            <a:r>
              <a:rPr lang="en-US" sz="1900" b="1" i="0" u="none" strike="noStrike" dirty="0">
                <a:solidFill>
                  <a:srgbClr val="006197"/>
                </a:solidFill>
                <a:latin typeface="Roboto"/>
                <a:ea typeface="Roboto"/>
                <a:cs typeface="Roboto"/>
                <a:sym typeface="Roboto"/>
              </a:rPr>
              <a:t>Difficulty with Testing and Compliance Validation: </a:t>
            </a:r>
            <a:r>
              <a:rPr lang="en-US" sz="1900" b="0" i="0" u="none" strike="noStrike" dirty="0">
                <a:solidFill>
                  <a:srgbClr val="000000"/>
                </a:solidFill>
                <a:latin typeface="Roboto"/>
                <a:ea typeface="Roboto"/>
                <a:cs typeface="Roboto"/>
                <a:sym typeface="Roboto"/>
              </a:rPr>
              <a:t>Agencies struggle to conduct accurate pre-award audits of vendor-provided ACRs/VPATs and need independent verification/testing services.</a:t>
            </a:r>
            <a:endParaRPr sz="2500" dirty="0"/>
          </a:p>
          <a:p>
            <a:pPr marL="457200" lvl="0" indent="-412750" algn="l" rtl="0">
              <a:lnSpc>
                <a:spcPct val="100000"/>
              </a:lnSpc>
              <a:spcBef>
                <a:spcPts val="600"/>
              </a:spcBef>
              <a:spcAft>
                <a:spcPts val="0"/>
              </a:spcAft>
              <a:buSzPts val="2900"/>
              <a:buFont typeface="Arial"/>
              <a:buChar char="•"/>
            </a:pPr>
            <a:r>
              <a:rPr lang="en-US" sz="1900" b="1" i="0" u="none" strike="noStrike" dirty="0">
                <a:solidFill>
                  <a:srgbClr val="006197"/>
                </a:solidFill>
                <a:latin typeface="Roboto"/>
                <a:ea typeface="Roboto"/>
                <a:cs typeface="Roboto"/>
                <a:sym typeface="Roboto"/>
              </a:rPr>
              <a:t>Lack of Custom Training:</a:t>
            </a:r>
            <a:r>
              <a:rPr lang="en-US" sz="1900" b="0" i="0" u="none" strike="noStrike" dirty="0">
                <a:solidFill>
                  <a:srgbClr val="006197"/>
                </a:solidFill>
                <a:latin typeface="Roboto"/>
                <a:ea typeface="Roboto"/>
                <a:cs typeface="Roboto"/>
                <a:sym typeface="Roboto"/>
              </a:rPr>
              <a:t> </a:t>
            </a:r>
            <a:r>
              <a:rPr lang="en-US" sz="1900" b="0" i="0" u="none" strike="noStrike" dirty="0">
                <a:solidFill>
                  <a:srgbClr val="000000"/>
                </a:solidFill>
                <a:latin typeface="Roboto"/>
                <a:ea typeface="Roboto"/>
                <a:cs typeface="Roboto"/>
                <a:sym typeface="Roboto"/>
              </a:rPr>
              <a:t>Generic accessibility training does not meet agency-specific needs. Agencies prefer customized training with real agency use cases.</a:t>
            </a:r>
            <a:endParaRPr sz="2500" dirty="0"/>
          </a:p>
          <a:p>
            <a:pPr marL="457200" lvl="0" indent="-406400" algn="l" rtl="0">
              <a:lnSpc>
                <a:spcPct val="100000"/>
              </a:lnSpc>
              <a:spcBef>
                <a:spcPts val="600"/>
              </a:spcBef>
              <a:spcAft>
                <a:spcPts val="0"/>
              </a:spcAft>
              <a:buSzPts val="2800"/>
              <a:buFont typeface="Arial"/>
              <a:buChar char="•"/>
            </a:pPr>
            <a:r>
              <a:rPr lang="en-US" sz="1900" b="1" i="0" u="none" strike="noStrike" dirty="0">
                <a:solidFill>
                  <a:srgbClr val="006197"/>
                </a:solidFill>
                <a:latin typeface="Roboto"/>
                <a:ea typeface="Roboto"/>
                <a:cs typeface="Roboto"/>
                <a:sym typeface="Roboto"/>
              </a:rPr>
              <a:t>Challenges </a:t>
            </a:r>
            <a:r>
              <a:rPr lang="en-US" sz="2500" b="1" dirty="0">
                <a:solidFill>
                  <a:srgbClr val="006197"/>
                </a:solidFill>
                <a:latin typeface="Roboto"/>
                <a:ea typeface="Roboto"/>
                <a:cs typeface="Roboto"/>
                <a:sym typeface="Roboto"/>
              </a:rPr>
              <a:t>Getting </a:t>
            </a:r>
            <a:r>
              <a:rPr lang="en-US" sz="1900" b="1" i="0" u="none" strike="noStrike" dirty="0">
                <a:solidFill>
                  <a:srgbClr val="006197"/>
                </a:solidFill>
                <a:latin typeface="Roboto"/>
                <a:ea typeface="Roboto"/>
                <a:cs typeface="Roboto"/>
                <a:sym typeface="Roboto"/>
              </a:rPr>
              <a:t>Instructor-Led Training: </a:t>
            </a:r>
            <a:r>
              <a:rPr lang="en-US" sz="1900" b="0" i="0" u="none" strike="noStrike" dirty="0">
                <a:solidFill>
                  <a:srgbClr val="000000"/>
                </a:solidFill>
                <a:latin typeface="Roboto"/>
                <a:ea typeface="Roboto"/>
                <a:cs typeface="Roboto"/>
                <a:sym typeface="Roboto"/>
              </a:rPr>
              <a:t>Agencies struggle with retention and engagement in self-paced training modules, preferring instructor-led or hybrid models.</a:t>
            </a:r>
            <a:endParaRPr sz="2500" dirty="0"/>
          </a:p>
          <a:p>
            <a:pPr marL="457200" lvl="0" indent="-412750" algn="l" rtl="0">
              <a:lnSpc>
                <a:spcPct val="100000"/>
              </a:lnSpc>
              <a:spcBef>
                <a:spcPts val="600"/>
              </a:spcBef>
              <a:spcAft>
                <a:spcPts val="0"/>
              </a:spcAft>
              <a:buSzPts val="2900"/>
              <a:buFont typeface="Arial"/>
              <a:buChar char="•"/>
            </a:pPr>
            <a:r>
              <a:rPr lang="en-US" sz="1900" b="1" i="0" u="none" strike="noStrike" dirty="0">
                <a:solidFill>
                  <a:srgbClr val="006197"/>
                </a:solidFill>
                <a:latin typeface="Roboto"/>
                <a:ea typeface="Roboto"/>
                <a:cs typeface="Roboto"/>
                <a:sym typeface="Roboto"/>
              </a:rPr>
              <a:t>Limited Awareness and Adoption of Accessibility Best Practices:</a:t>
            </a:r>
            <a:r>
              <a:rPr lang="en-US" sz="1900" b="0" i="0" u="none" strike="noStrike" dirty="0">
                <a:solidFill>
                  <a:srgbClr val="006197"/>
                </a:solidFill>
                <a:latin typeface="Roboto"/>
                <a:ea typeface="Roboto"/>
                <a:cs typeface="Roboto"/>
                <a:sym typeface="Roboto"/>
              </a:rPr>
              <a:t> </a:t>
            </a:r>
            <a:r>
              <a:rPr lang="en-US" sz="1900" b="0" i="0" u="none" strike="noStrike" dirty="0">
                <a:solidFill>
                  <a:srgbClr val="000000"/>
                </a:solidFill>
                <a:latin typeface="Roboto"/>
                <a:ea typeface="Roboto"/>
                <a:cs typeface="Roboto"/>
                <a:sym typeface="Roboto"/>
              </a:rPr>
              <a:t>Many agency staff members lack foundational knowledge, creating barriers to effective implementation.</a:t>
            </a:r>
            <a:endParaRPr sz="2500" dirty="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731520" y="548640"/>
            <a:ext cx="10721700" cy="4617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dirty="0"/>
              <a:t>Agency Feedback on Procurement Friction (2 of 3)</a:t>
            </a:r>
            <a:endParaRPr dirty="0"/>
          </a:p>
        </p:txBody>
      </p:sp>
      <p:sp>
        <p:nvSpPr>
          <p:cNvPr id="109" name="Google Shape;109;p18"/>
          <p:cNvSpPr txBox="1">
            <a:spLocks noGrp="1"/>
          </p:cNvSpPr>
          <p:nvPr>
            <p:ph type="body" idx="1"/>
          </p:nvPr>
        </p:nvSpPr>
        <p:spPr>
          <a:xfrm>
            <a:off x="731520" y="1112520"/>
            <a:ext cx="10721700" cy="4976700"/>
          </a:xfrm>
          <a:prstGeom prst="rect">
            <a:avLst/>
          </a:prstGeom>
          <a:noFill/>
          <a:ln>
            <a:noFill/>
          </a:ln>
        </p:spPr>
        <p:txBody>
          <a:bodyPr spcFirstLastPara="1" wrap="square" lIns="91425" tIns="45700" rIns="91425" bIns="45700" anchor="t" anchorCtr="0">
            <a:noAutofit/>
          </a:bodyPr>
          <a:lstStyle/>
          <a:p>
            <a:pPr marL="457200" lvl="0" indent="-406400" algn="l" rtl="0">
              <a:lnSpc>
                <a:spcPct val="100000"/>
              </a:lnSpc>
              <a:spcBef>
                <a:spcPts val="600"/>
              </a:spcBef>
              <a:spcAft>
                <a:spcPts val="0"/>
              </a:spcAft>
              <a:buSzPts val="2800"/>
              <a:buFont typeface="Arial"/>
              <a:buChar char="•"/>
            </a:pPr>
            <a:r>
              <a:rPr lang="en-US" sz="1800" b="1" i="0" u="none" strike="noStrike" dirty="0">
                <a:solidFill>
                  <a:srgbClr val="006197"/>
                </a:solidFill>
                <a:latin typeface="Roboto"/>
                <a:ea typeface="Roboto"/>
                <a:cs typeface="Roboto"/>
                <a:sym typeface="Roboto"/>
              </a:rPr>
              <a:t>High Cost of Services: </a:t>
            </a:r>
            <a:r>
              <a:rPr lang="en-US" sz="1800" b="0" i="0" u="none" strike="noStrike" dirty="0">
                <a:solidFill>
                  <a:srgbClr val="000000"/>
                </a:solidFill>
                <a:latin typeface="Roboto"/>
                <a:ea typeface="Roboto"/>
                <a:cs typeface="Roboto"/>
                <a:sym typeface="Roboto"/>
              </a:rPr>
              <a:t>Accessibility services, particularly document remediation and ACR evaluations, are expensive, limiting agency-wide adoption.</a:t>
            </a:r>
            <a:endParaRPr dirty="0"/>
          </a:p>
          <a:p>
            <a:pPr marL="457200" lvl="0" indent="-406400" algn="l" rtl="0">
              <a:lnSpc>
                <a:spcPct val="100000"/>
              </a:lnSpc>
              <a:spcBef>
                <a:spcPts val="600"/>
              </a:spcBef>
              <a:spcAft>
                <a:spcPts val="0"/>
              </a:spcAft>
              <a:buSzPts val="2800"/>
              <a:buFont typeface="Arial"/>
              <a:buChar char="•"/>
            </a:pPr>
            <a:r>
              <a:rPr lang="en-US" sz="1800" b="1" i="0" u="none" strike="noStrike" dirty="0">
                <a:solidFill>
                  <a:srgbClr val="006197"/>
                </a:solidFill>
                <a:latin typeface="Roboto"/>
                <a:ea typeface="Roboto"/>
                <a:cs typeface="Roboto"/>
                <a:sym typeface="Roboto"/>
              </a:rPr>
              <a:t>Budgetary Uncertainty: </a:t>
            </a:r>
            <a:r>
              <a:rPr lang="en-US" sz="1800" b="0" i="0" u="none" strike="noStrike" dirty="0">
                <a:solidFill>
                  <a:srgbClr val="000000"/>
                </a:solidFill>
                <a:latin typeface="Roboto"/>
                <a:ea typeface="Roboto"/>
                <a:cs typeface="Roboto"/>
                <a:sym typeface="Roboto"/>
              </a:rPr>
              <a:t>Many agencies face fluctuating budgets and have difficulty securing long-term funding for accessibility services.</a:t>
            </a:r>
            <a:endParaRPr dirty="0"/>
          </a:p>
          <a:p>
            <a:pPr marL="457200" lvl="0" indent="-406400" algn="l" rtl="0">
              <a:lnSpc>
                <a:spcPct val="100000"/>
              </a:lnSpc>
              <a:spcBef>
                <a:spcPts val="600"/>
              </a:spcBef>
              <a:spcAft>
                <a:spcPts val="0"/>
              </a:spcAft>
              <a:buSzPts val="2800"/>
              <a:buFont typeface="Arial"/>
              <a:buChar char="•"/>
            </a:pPr>
            <a:r>
              <a:rPr lang="en-US" sz="1800" b="1" i="0" u="none" strike="noStrike" dirty="0">
                <a:solidFill>
                  <a:srgbClr val="006197"/>
                </a:solidFill>
                <a:latin typeface="Roboto"/>
                <a:ea typeface="Roboto"/>
                <a:cs typeface="Roboto"/>
                <a:sym typeface="Roboto"/>
              </a:rPr>
              <a:t>Need for Centralized Cost-Saving Measures: </a:t>
            </a:r>
            <a:r>
              <a:rPr lang="en-US" sz="1800" b="0" i="0" u="none" strike="noStrike" dirty="0">
                <a:solidFill>
                  <a:srgbClr val="000000"/>
                </a:solidFill>
                <a:latin typeface="Roboto"/>
                <a:ea typeface="Roboto"/>
                <a:cs typeface="Roboto"/>
                <a:sym typeface="Roboto"/>
              </a:rPr>
              <a:t>Agencies request GSA negotiation of bulk pricing for accessibility tools and services to make them more affordable.</a:t>
            </a:r>
            <a:endParaRPr dirty="0"/>
          </a:p>
          <a:p>
            <a:pPr marL="457200" lvl="0" indent="-406400" algn="l" rtl="0">
              <a:lnSpc>
                <a:spcPct val="100000"/>
              </a:lnSpc>
              <a:spcBef>
                <a:spcPts val="600"/>
              </a:spcBef>
              <a:spcAft>
                <a:spcPts val="0"/>
              </a:spcAft>
              <a:buSzPts val="2800"/>
              <a:buFont typeface="Arial"/>
              <a:buChar char="•"/>
            </a:pPr>
            <a:r>
              <a:rPr lang="en-US" sz="1800" b="1" i="0" u="none" strike="noStrike" dirty="0">
                <a:solidFill>
                  <a:srgbClr val="006197"/>
                </a:solidFill>
                <a:latin typeface="Roboto"/>
                <a:ea typeface="Roboto"/>
                <a:cs typeface="Roboto"/>
                <a:sym typeface="Roboto"/>
              </a:rPr>
              <a:t>Lack of Shared Testing and Audit Results: </a:t>
            </a:r>
            <a:r>
              <a:rPr lang="en-US" sz="1800" b="0" i="0" u="none" strike="noStrike" dirty="0">
                <a:solidFill>
                  <a:srgbClr val="000000"/>
                </a:solidFill>
                <a:latin typeface="Roboto"/>
                <a:ea typeface="Roboto"/>
                <a:cs typeface="Roboto"/>
                <a:sym typeface="Roboto"/>
              </a:rPr>
              <a:t>Agencies want a centralized repository for independent accessibility testing results and ACR evaluations to avoid duplicative efforts.</a:t>
            </a:r>
            <a:endParaRPr sz="1800" b="1" i="0" u="none" strike="noStrike" dirty="0">
              <a:solidFill>
                <a:srgbClr val="000000"/>
              </a:solidFill>
              <a:latin typeface="Roboto"/>
              <a:ea typeface="Roboto"/>
              <a:cs typeface="Roboto"/>
              <a:sym typeface="Roboto"/>
            </a:endParaRPr>
          </a:p>
          <a:p>
            <a:pPr marL="457200" lvl="0" indent="-406400" algn="l" rtl="0">
              <a:lnSpc>
                <a:spcPct val="100000"/>
              </a:lnSpc>
              <a:spcBef>
                <a:spcPts val="600"/>
              </a:spcBef>
              <a:spcAft>
                <a:spcPts val="0"/>
              </a:spcAft>
              <a:buSzPts val="2800"/>
              <a:buFont typeface="Arial"/>
              <a:buChar char="•"/>
            </a:pPr>
            <a:r>
              <a:rPr lang="en-US" sz="1800" b="1" i="0" u="none" strike="noStrike" dirty="0">
                <a:solidFill>
                  <a:srgbClr val="006197"/>
                </a:solidFill>
                <a:latin typeface="Roboto"/>
                <a:ea typeface="Roboto"/>
                <a:cs typeface="Roboto"/>
                <a:sym typeface="Roboto"/>
              </a:rPr>
              <a:t>Limited Coordination Among Agencies: </a:t>
            </a:r>
            <a:r>
              <a:rPr lang="en-US" sz="1800" b="0" i="0" u="none" strike="noStrike" dirty="0">
                <a:solidFill>
                  <a:srgbClr val="000000"/>
                </a:solidFill>
                <a:latin typeface="Roboto"/>
                <a:ea typeface="Roboto"/>
                <a:cs typeface="Roboto"/>
                <a:sym typeface="Roboto"/>
              </a:rPr>
              <a:t>Small agencies lack dedicated accessibility teams and struggle to access shared acquisition resources.</a:t>
            </a:r>
            <a:endParaRPr sz="1800" b="1" i="0" u="none" strike="noStrike" dirty="0">
              <a:solidFill>
                <a:srgbClr val="000000"/>
              </a:solidFill>
              <a:latin typeface="Roboto"/>
              <a:ea typeface="Roboto"/>
              <a:cs typeface="Roboto"/>
              <a:sym typeface="Roboto"/>
            </a:endParaRPr>
          </a:p>
          <a:p>
            <a:pPr marL="457200" lvl="0" indent="-406400" algn="l" rtl="0">
              <a:lnSpc>
                <a:spcPct val="100000"/>
              </a:lnSpc>
              <a:spcBef>
                <a:spcPts val="600"/>
              </a:spcBef>
              <a:spcAft>
                <a:spcPts val="0"/>
              </a:spcAft>
              <a:buSzPts val="2800"/>
              <a:buFont typeface="Arial"/>
              <a:buChar char="•"/>
            </a:pPr>
            <a:r>
              <a:rPr lang="en-US" sz="1800" b="1" i="0" u="none" strike="noStrike" dirty="0">
                <a:solidFill>
                  <a:srgbClr val="006197"/>
                </a:solidFill>
                <a:latin typeface="Roboto"/>
                <a:ea typeface="Roboto"/>
                <a:cs typeface="Roboto"/>
                <a:sym typeface="Roboto"/>
              </a:rPr>
              <a:t>Absence of Centralized Support for Procurement: </a:t>
            </a:r>
            <a:r>
              <a:rPr lang="en-US" sz="1800" b="0" i="0" u="none" strike="noStrike" dirty="0">
                <a:solidFill>
                  <a:srgbClr val="000000"/>
                </a:solidFill>
                <a:latin typeface="Roboto"/>
                <a:ea typeface="Roboto"/>
                <a:cs typeface="Roboto"/>
                <a:sym typeface="Roboto"/>
              </a:rPr>
              <a:t>Agencies need GSA to facilitate streamlined acquisition models, including a government-wide contract vehicle for accessibility services.</a:t>
            </a:r>
            <a:endParaRPr sz="1800" b="1" i="0" u="none" strike="noStrike" dirty="0">
              <a:solidFill>
                <a:srgbClr val="0000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731520" y="548640"/>
            <a:ext cx="10721700" cy="4617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dirty="0"/>
              <a:t>Agency Feedback on Procurement Friction (3 of 3)</a:t>
            </a:r>
            <a:endParaRPr dirty="0"/>
          </a:p>
        </p:txBody>
      </p:sp>
      <p:sp>
        <p:nvSpPr>
          <p:cNvPr id="115" name="Google Shape;115;p19"/>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457200" lvl="0" indent="-419100" algn="l" rtl="0">
              <a:lnSpc>
                <a:spcPct val="100000"/>
              </a:lnSpc>
              <a:spcBef>
                <a:spcPts val="700"/>
              </a:spcBef>
              <a:spcAft>
                <a:spcPts val="0"/>
              </a:spcAft>
              <a:buSzPts val="3000"/>
              <a:buFont typeface="Arial"/>
              <a:buChar char="•"/>
            </a:pPr>
            <a:r>
              <a:rPr lang="en-US" sz="2000" b="1" i="0" u="none" strike="noStrike">
                <a:solidFill>
                  <a:srgbClr val="006197"/>
                </a:solidFill>
                <a:latin typeface="Roboto"/>
                <a:ea typeface="Roboto"/>
                <a:cs typeface="Roboto"/>
                <a:sym typeface="Roboto"/>
              </a:rPr>
              <a:t>Better Enterprise Licensing Agreements:</a:t>
            </a:r>
            <a:r>
              <a:rPr lang="en-US" sz="2000" b="0" i="0" u="none" strike="noStrike">
                <a:solidFill>
                  <a:srgbClr val="006197"/>
                </a:solidFill>
                <a:latin typeface="Roboto"/>
                <a:ea typeface="Roboto"/>
                <a:cs typeface="Roboto"/>
                <a:sym typeface="Roboto"/>
              </a:rPr>
              <a:t> </a:t>
            </a:r>
            <a:r>
              <a:rPr lang="en-US" sz="2000" b="0" i="0" u="none" strike="noStrike">
                <a:solidFill>
                  <a:srgbClr val="000000"/>
                </a:solidFill>
                <a:latin typeface="Roboto"/>
                <a:ea typeface="Roboto"/>
                <a:cs typeface="Roboto"/>
                <a:sym typeface="Roboto"/>
              </a:rPr>
              <a:t>Agencies want improved licensing models for accessibility tools like JAWS and CommonLook.</a:t>
            </a:r>
            <a:endParaRPr sz="2000" b="1" i="0" u="none" strike="noStrike">
              <a:solidFill>
                <a:srgbClr val="000000"/>
              </a:solidFill>
              <a:latin typeface="Roboto"/>
              <a:ea typeface="Roboto"/>
              <a:cs typeface="Roboto"/>
              <a:sym typeface="Roboto"/>
            </a:endParaRPr>
          </a:p>
          <a:p>
            <a:pPr marL="457200" lvl="0" indent="-419100" algn="l" rtl="0">
              <a:lnSpc>
                <a:spcPct val="100000"/>
              </a:lnSpc>
              <a:spcBef>
                <a:spcPts val="1700"/>
              </a:spcBef>
              <a:spcAft>
                <a:spcPts val="0"/>
              </a:spcAft>
              <a:buSzPts val="3000"/>
              <a:buFont typeface="Arial"/>
              <a:buChar char="•"/>
            </a:pPr>
            <a:r>
              <a:rPr lang="en-US" sz="2000" b="1" i="0" u="none" strike="noStrike">
                <a:solidFill>
                  <a:srgbClr val="006197"/>
                </a:solidFill>
                <a:latin typeface="Roboto"/>
                <a:ea typeface="Roboto"/>
                <a:cs typeface="Roboto"/>
                <a:sym typeface="Roboto"/>
              </a:rPr>
              <a:t>Integration of AI for Accessibility</a:t>
            </a:r>
            <a:r>
              <a:rPr lang="en-US" sz="2000" b="1" i="0" u="none" strike="noStrike">
                <a:solidFill>
                  <a:srgbClr val="000000"/>
                </a:solidFill>
                <a:latin typeface="Roboto"/>
                <a:ea typeface="Roboto"/>
                <a:cs typeface="Roboto"/>
                <a:sym typeface="Roboto"/>
              </a:rPr>
              <a:t>: </a:t>
            </a:r>
            <a:r>
              <a:rPr lang="en-US" sz="2000" b="0" i="0" u="none" strike="noStrike">
                <a:solidFill>
                  <a:srgbClr val="000000"/>
                </a:solidFill>
                <a:latin typeface="Roboto"/>
                <a:ea typeface="Roboto"/>
                <a:cs typeface="Roboto"/>
                <a:sym typeface="Roboto"/>
              </a:rPr>
              <a:t>Agencies are interested in AI-driven solutions for accessibility testing, remediation, and assistive technologies.</a:t>
            </a:r>
            <a:endParaRPr sz="2000" b="1" i="0" u="none" strike="noStrike">
              <a:solidFill>
                <a:srgbClr val="000000"/>
              </a:solidFill>
              <a:latin typeface="Roboto"/>
              <a:ea typeface="Roboto"/>
              <a:cs typeface="Roboto"/>
              <a:sym typeface="Roboto"/>
            </a:endParaRPr>
          </a:p>
          <a:p>
            <a:pPr marL="457200" lvl="0" indent="-419100" algn="l" rtl="0">
              <a:lnSpc>
                <a:spcPct val="100000"/>
              </a:lnSpc>
              <a:spcBef>
                <a:spcPts val="1700"/>
              </a:spcBef>
              <a:spcAft>
                <a:spcPts val="0"/>
              </a:spcAft>
              <a:buSzPts val="3000"/>
              <a:buFont typeface="Arial"/>
              <a:buChar char="•"/>
            </a:pPr>
            <a:r>
              <a:rPr lang="en-US" sz="2000" b="1" i="0" u="none" strike="noStrike">
                <a:solidFill>
                  <a:srgbClr val="006197"/>
                </a:solidFill>
                <a:latin typeface="Roboto"/>
                <a:ea typeface="Roboto"/>
                <a:cs typeface="Roboto"/>
                <a:sym typeface="Roboto"/>
              </a:rPr>
              <a:t>On-Demand Accessibility Services: </a:t>
            </a:r>
            <a:r>
              <a:rPr lang="en-US" sz="2000" b="0" i="0" u="none" strike="noStrike">
                <a:solidFill>
                  <a:srgbClr val="000000"/>
                </a:solidFill>
                <a:latin typeface="Roboto"/>
                <a:ea typeface="Roboto"/>
                <a:cs typeface="Roboto"/>
                <a:sym typeface="Roboto"/>
              </a:rPr>
              <a:t>Agencies seek flexible task-order-based service models to accommodate fluctuating needs.</a:t>
            </a:r>
            <a:endParaRPr sz="2600"/>
          </a:p>
          <a:p>
            <a:pPr marL="457200" lvl="0" indent="-419100" algn="l" rtl="0">
              <a:lnSpc>
                <a:spcPct val="100000"/>
              </a:lnSpc>
              <a:spcBef>
                <a:spcPts val="1700"/>
              </a:spcBef>
              <a:spcAft>
                <a:spcPts val="1000"/>
              </a:spcAft>
              <a:buSzPts val="3000"/>
              <a:buFont typeface="Arial"/>
              <a:buChar char="•"/>
            </a:pPr>
            <a:r>
              <a:rPr lang="en-US" sz="2000" b="1" i="0" u="none" strike="noStrike">
                <a:solidFill>
                  <a:srgbClr val="006197"/>
                </a:solidFill>
                <a:latin typeface="Roboto"/>
                <a:ea typeface="Roboto"/>
                <a:cs typeface="Roboto"/>
                <a:sym typeface="Roboto"/>
              </a:rPr>
              <a:t>Stronger Digital Accessibility Requirements in Contracts: </a:t>
            </a:r>
            <a:r>
              <a:rPr lang="en-US" sz="2000" b="0" i="0" u="none" strike="noStrike">
                <a:solidFill>
                  <a:srgbClr val="000000"/>
                </a:solidFill>
                <a:latin typeface="Roboto"/>
                <a:ea typeface="Roboto"/>
                <a:cs typeface="Roboto"/>
                <a:sym typeface="Roboto"/>
              </a:rPr>
              <a:t>Agencies want vendors to provide standardized ACRs and accessibility roadmaps for their products and services.</a:t>
            </a:r>
            <a:endParaRPr sz="2000" b="1" i="0" u="none" strike="noStrike">
              <a:solidFill>
                <a:srgbClr val="000000"/>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0"/>
          <p:cNvSpPr txBox="1">
            <a:spLocks noGrp="1"/>
          </p:cNvSpPr>
          <p:nvPr>
            <p:ph type="title"/>
          </p:nvPr>
        </p:nvSpPr>
        <p:spPr>
          <a:xfrm>
            <a:off x="731520" y="548640"/>
            <a:ext cx="10721700" cy="4617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a:t>Research</a:t>
            </a:r>
            <a:endParaRPr/>
          </a:p>
        </p:txBody>
      </p:sp>
      <p:sp>
        <p:nvSpPr>
          <p:cNvPr id="121" name="Google Shape;121;p20"/>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700"/>
              </a:spcBef>
              <a:spcAft>
                <a:spcPts val="0"/>
              </a:spcAft>
              <a:buNone/>
            </a:pPr>
            <a:r>
              <a:rPr lang="en-US" b="1"/>
              <a:t>Key needs identified</a:t>
            </a:r>
            <a:r>
              <a:rPr lang="en-US"/>
              <a:t>:</a:t>
            </a:r>
            <a:endParaRPr/>
          </a:p>
          <a:p>
            <a:pPr marL="457200" lvl="0" indent="-393700" algn="l" rtl="0">
              <a:lnSpc>
                <a:spcPct val="100000"/>
              </a:lnSpc>
              <a:spcBef>
                <a:spcPts val="700"/>
              </a:spcBef>
              <a:spcAft>
                <a:spcPts val="0"/>
              </a:spcAft>
              <a:buClr>
                <a:schemeClr val="dk1"/>
              </a:buClr>
              <a:buSzPts val="2600"/>
              <a:buChar char="•"/>
            </a:pPr>
            <a:r>
              <a:rPr lang="en-US">
                <a:solidFill>
                  <a:schemeClr val="dk1"/>
                </a:solidFill>
              </a:rPr>
              <a:t>Section 508 Remediation Services</a:t>
            </a:r>
            <a:endParaRPr>
              <a:solidFill>
                <a:schemeClr val="dk1"/>
              </a:solidFill>
            </a:endParaRPr>
          </a:p>
          <a:p>
            <a:pPr marL="457200" lvl="0" indent="-393700" algn="l" rtl="0">
              <a:lnSpc>
                <a:spcPct val="100000"/>
              </a:lnSpc>
              <a:spcBef>
                <a:spcPts val="700"/>
              </a:spcBef>
              <a:spcAft>
                <a:spcPts val="0"/>
              </a:spcAft>
              <a:buClr>
                <a:schemeClr val="dk1"/>
              </a:buClr>
              <a:buSzPts val="2600"/>
              <a:buChar char="•"/>
            </a:pPr>
            <a:r>
              <a:rPr lang="en-US">
                <a:solidFill>
                  <a:schemeClr val="dk1"/>
                </a:solidFill>
              </a:rPr>
              <a:t>Section 508 Program Management  Support Services</a:t>
            </a:r>
            <a:endParaRPr>
              <a:solidFill>
                <a:schemeClr val="dk1"/>
              </a:solidFill>
            </a:endParaRPr>
          </a:p>
          <a:p>
            <a:pPr marL="457200" lvl="0" indent="-393700" algn="l" rtl="0">
              <a:lnSpc>
                <a:spcPct val="100000"/>
              </a:lnSpc>
              <a:spcBef>
                <a:spcPts val="700"/>
              </a:spcBef>
              <a:spcAft>
                <a:spcPts val="0"/>
              </a:spcAft>
              <a:buClr>
                <a:schemeClr val="dk1"/>
              </a:buClr>
              <a:buSzPts val="2600"/>
              <a:buChar char="•"/>
            </a:pPr>
            <a:r>
              <a:rPr lang="en-US">
                <a:solidFill>
                  <a:schemeClr val="dk1"/>
                </a:solidFill>
              </a:rPr>
              <a:t>Digital Accessibility Training</a:t>
            </a:r>
            <a:endParaRPr>
              <a:solidFill>
                <a:schemeClr val="dk1"/>
              </a:solidFill>
            </a:endParaRPr>
          </a:p>
          <a:p>
            <a:pPr marL="457200" lvl="0" indent="-393700" algn="l" rtl="0">
              <a:lnSpc>
                <a:spcPct val="100000"/>
              </a:lnSpc>
              <a:spcBef>
                <a:spcPts val="700"/>
              </a:spcBef>
              <a:spcAft>
                <a:spcPts val="0"/>
              </a:spcAft>
              <a:buClr>
                <a:schemeClr val="dk1"/>
              </a:buClr>
              <a:buSzPts val="2600"/>
              <a:buChar char="•"/>
            </a:pPr>
            <a:r>
              <a:rPr lang="en-US">
                <a:solidFill>
                  <a:schemeClr val="dk1"/>
                </a:solidFill>
              </a:rPr>
              <a:t>Digital Accessibility Tools</a:t>
            </a:r>
            <a:endParaRPr>
              <a:solidFill>
                <a:schemeClr val="dk1"/>
              </a:solidFill>
            </a:endParaRPr>
          </a:p>
          <a:p>
            <a:pPr marL="457200" lvl="0" indent="-393700" algn="l" rtl="0">
              <a:lnSpc>
                <a:spcPct val="100000"/>
              </a:lnSpc>
              <a:spcBef>
                <a:spcPts val="700"/>
              </a:spcBef>
              <a:spcAft>
                <a:spcPts val="0"/>
              </a:spcAft>
              <a:buClr>
                <a:schemeClr val="dk1"/>
              </a:buClr>
              <a:buSzPts val="2600"/>
              <a:buChar char="•"/>
            </a:pPr>
            <a:r>
              <a:rPr lang="en-US">
                <a:solidFill>
                  <a:schemeClr val="dk1"/>
                </a:solidFill>
              </a:rPr>
              <a:t>Assistive Technologies</a:t>
            </a:r>
            <a:endParaRPr>
              <a:solidFill>
                <a:schemeClr val="dk1"/>
              </a:solidFill>
            </a:endParaRPr>
          </a:p>
          <a:p>
            <a:pPr marL="457200" lvl="0" indent="-393700" algn="l" rtl="0">
              <a:lnSpc>
                <a:spcPct val="100000"/>
              </a:lnSpc>
              <a:spcBef>
                <a:spcPts val="700"/>
              </a:spcBef>
              <a:spcAft>
                <a:spcPts val="0"/>
              </a:spcAft>
              <a:buClr>
                <a:schemeClr val="dk1"/>
              </a:buClr>
              <a:buSzPts val="2600"/>
              <a:buChar char="•"/>
            </a:pPr>
            <a:r>
              <a:rPr lang="en-US">
                <a:solidFill>
                  <a:schemeClr val="dk1"/>
                </a:solidFill>
              </a:rPr>
              <a:t>Communication Access Real-time Translation (CART) Services</a:t>
            </a:r>
            <a:endParaRPr>
              <a:solidFill>
                <a:schemeClr val="dk1"/>
              </a:solidFill>
            </a:endParaRPr>
          </a:p>
          <a:p>
            <a:pPr marL="457200" lvl="0" indent="-393700" algn="l" rtl="0">
              <a:lnSpc>
                <a:spcPct val="100000"/>
              </a:lnSpc>
              <a:spcBef>
                <a:spcPts val="700"/>
              </a:spcBef>
              <a:spcAft>
                <a:spcPts val="0"/>
              </a:spcAft>
              <a:buClr>
                <a:schemeClr val="dk1"/>
              </a:buClr>
              <a:buSzPts val="2600"/>
              <a:buChar char="•"/>
            </a:pPr>
            <a:r>
              <a:rPr lang="en-US">
                <a:solidFill>
                  <a:schemeClr val="dk1"/>
                </a:solidFill>
              </a:rPr>
              <a:t>American Sign Language (ASL) Services</a:t>
            </a:r>
            <a:endParaRPr>
              <a:solidFill>
                <a:schemeClr val="dk1"/>
              </a:solidFill>
            </a:endParaRPr>
          </a:p>
          <a:p>
            <a:pPr marL="520700" lvl="1" indent="0" algn="l" rtl="0">
              <a:lnSpc>
                <a:spcPct val="100000"/>
              </a:lnSpc>
              <a:spcBef>
                <a:spcPts val="700"/>
              </a:spcBef>
              <a:spcAft>
                <a:spcPts val="0"/>
              </a:spcAft>
              <a:buSzPts val="26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a:t>Recommended Approach</a:t>
            </a:r>
            <a:endParaRPr/>
          </a:p>
        </p:txBody>
      </p:sp>
      <p:sp>
        <p:nvSpPr>
          <p:cNvPr id="127" name="Google Shape;127;p21"/>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700"/>
              </a:spcBef>
              <a:spcAft>
                <a:spcPts val="0"/>
              </a:spcAft>
              <a:buClr>
                <a:srgbClr val="0E8775"/>
              </a:buClr>
              <a:buSzPts val="2800"/>
              <a:buFont typeface="Arial"/>
              <a:buChar char="•"/>
            </a:pPr>
            <a:r>
              <a:rPr lang="en-US"/>
              <a:t>Collect and collate vendor names and descriptions providing accessibility products and services</a:t>
            </a:r>
            <a:endParaRPr/>
          </a:p>
          <a:p>
            <a:pPr marL="457200" lvl="0" indent="-393700" algn="l" rtl="0">
              <a:lnSpc>
                <a:spcPct val="100000"/>
              </a:lnSpc>
              <a:spcBef>
                <a:spcPts val="700"/>
              </a:spcBef>
              <a:spcAft>
                <a:spcPts val="0"/>
              </a:spcAft>
              <a:buSzPts val="2600"/>
              <a:buChar char="•"/>
            </a:pPr>
            <a:r>
              <a:rPr lang="en-US"/>
              <a:t>Create and maintain MRAS (Market Research as a Service) information in a location easily accessible to the Accessibility Community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F893-9CCC-3180-9115-E0846FC6B6DE}"/>
              </a:ext>
            </a:extLst>
          </p:cNvPr>
          <p:cNvSpPr>
            <a:spLocks noGrp="1"/>
          </p:cNvSpPr>
          <p:nvPr>
            <p:ph type="title"/>
          </p:nvPr>
        </p:nvSpPr>
        <p:spPr/>
        <p:txBody>
          <a:bodyPr/>
          <a:lstStyle/>
          <a:p>
            <a:r>
              <a:rPr lang="en-US" dirty="0"/>
              <a:t>Questions?</a:t>
            </a:r>
          </a:p>
        </p:txBody>
      </p:sp>
    </p:spTree>
    <p:extLst>
      <p:ext uri="{BB962C8B-B14F-4D97-AF65-F5344CB8AC3E}">
        <p14:creationId xmlns:p14="http://schemas.microsoft.com/office/powerpoint/2010/main" val="156805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74AE8-3EE5-BA58-DBF7-4FF356AFF21A}"/>
              </a:ext>
            </a:extLst>
          </p:cNvPr>
          <p:cNvSpPr>
            <a:spLocks noGrp="1"/>
          </p:cNvSpPr>
          <p:nvPr>
            <p:ph type="title"/>
          </p:nvPr>
        </p:nvSpPr>
        <p:spPr>
          <a:xfrm>
            <a:off x="513150" y="2921071"/>
            <a:ext cx="11165700" cy="2247600"/>
          </a:xfrm>
        </p:spPr>
        <p:txBody>
          <a:bodyPr/>
          <a:lstStyle/>
          <a:p>
            <a:br>
              <a:rPr lang="en-US" dirty="0"/>
            </a:br>
            <a:r>
              <a:rPr lang="en-US" sz="3200" dirty="0"/>
              <a:t>Visit our Contact Us page at </a:t>
            </a:r>
            <a:r>
              <a:rPr lang="en-US" sz="3200" dirty="0">
                <a:hlinkClick r:id="rId3"/>
              </a:rPr>
              <a:t>section508.gov/contact-us/ </a:t>
            </a:r>
            <a:br>
              <a:rPr lang="en-US" sz="3200" dirty="0"/>
            </a:br>
            <a:br>
              <a:rPr lang="en-US" sz="3200" dirty="0"/>
            </a:br>
            <a:r>
              <a:rPr lang="en-US" sz="3200" dirty="0"/>
              <a:t>Contact the team via email at section.508@gsa.gov</a:t>
            </a:r>
            <a:br>
              <a:rPr lang="en-US" dirty="0"/>
            </a:br>
            <a:endParaRPr lang="en-US" dirty="0"/>
          </a:p>
        </p:txBody>
      </p:sp>
      <p:pic>
        <p:nvPicPr>
          <p:cNvPr id="1030" name="Picture 6" descr="Starmark logo. Section508.gov: Buy. Build. Be Accessible.">
            <a:extLst>
              <a:ext uri="{FF2B5EF4-FFF2-40B4-BE49-F238E27FC236}">
                <a16:creationId xmlns:a16="http://schemas.microsoft.com/office/drawing/2014/main" id="{EA7E2F9E-F174-2D83-05EC-5279B9EE35C1}"/>
              </a:ext>
            </a:extLst>
          </p:cNvPr>
          <p:cNvPicPr>
            <a:picLocks noChangeAspect="1" noChangeArrowheads="1"/>
          </p:cNvPicPr>
          <p:nvPr/>
        </p:nvPicPr>
        <p:blipFill>
          <a:blip r:embed="rId4"/>
          <a:srcRect/>
          <a:stretch/>
        </p:blipFill>
        <p:spPr bwMode="auto">
          <a:xfrm>
            <a:off x="4072716" y="1916568"/>
            <a:ext cx="4046568" cy="795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6733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731520" y="548640"/>
            <a:ext cx="10721700" cy="4617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a:t>Purpose</a:t>
            </a:r>
            <a:endParaRPr/>
          </a:p>
        </p:txBody>
      </p:sp>
      <p:sp>
        <p:nvSpPr>
          <p:cNvPr id="46" name="Google Shape;46;p8"/>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700"/>
              </a:spcBef>
              <a:spcAft>
                <a:spcPts val="0"/>
              </a:spcAft>
              <a:buNone/>
            </a:pPr>
            <a:r>
              <a:rPr lang="en-US" sz="2500" b="1"/>
              <a:t>M-24-08</a:t>
            </a:r>
            <a:r>
              <a:rPr lang="en-US" sz="2500"/>
              <a:t> </a:t>
            </a:r>
            <a:r>
              <a:rPr lang="en-US" sz="2500" b="1" i="1"/>
              <a:t>Strengthening Digital Accessibility and the Management of Section 508 of the Rehabilitation Act</a:t>
            </a:r>
            <a:r>
              <a:rPr lang="en-US" sz="2500"/>
              <a:t>, tasked GSA with establishing a “government-wide service to help agencies acquire products and services related to the accessibility of ICT...”</a:t>
            </a:r>
            <a:endParaRPr sz="2500"/>
          </a:p>
          <a:p>
            <a:pPr marL="457200" lvl="0" indent="-387350" algn="l" rtl="0">
              <a:lnSpc>
                <a:spcPct val="100000"/>
              </a:lnSpc>
              <a:spcBef>
                <a:spcPts val="700"/>
              </a:spcBef>
              <a:spcAft>
                <a:spcPts val="0"/>
              </a:spcAft>
              <a:buClr>
                <a:schemeClr val="dk1"/>
              </a:buClr>
              <a:buSzPts val="2500"/>
              <a:buChar char="•"/>
            </a:pPr>
            <a:r>
              <a:rPr lang="en-US" sz="2500">
                <a:solidFill>
                  <a:schemeClr val="dk1"/>
                </a:solidFill>
              </a:rPr>
              <a:t>Accessibility Testing</a:t>
            </a:r>
            <a:endParaRPr sz="2500">
              <a:solidFill>
                <a:schemeClr val="dk1"/>
              </a:solidFill>
            </a:endParaRPr>
          </a:p>
          <a:p>
            <a:pPr marL="457200" lvl="0" indent="-387350" algn="l" rtl="0">
              <a:lnSpc>
                <a:spcPct val="100000"/>
              </a:lnSpc>
              <a:spcBef>
                <a:spcPts val="700"/>
              </a:spcBef>
              <a:spcAft>
                <a:spcPts val="0"/>
              </a:spcAft>
              <a:buClr>
                <a:schemeClr val="dk1"/>
              </a:buClr>
              <a:buSzPts val="2500"/>
              <a:buChar char="•"/>
            </a:pPr>
            <a:r>
              <a:rPr lang="en-US" sz="2500">
                <a:solidFill>
                  <a:schemeClr val="dk1"/>
                </a:solidFill>
              </a:rPr>
              <a:t>ACR Evaluations</a:t>
            </a:r>
            <a:endParaRPr sz="2500">
              <a:solidFill>
                <a:schemeClr val="dk1"/>
              </a:solidFill>
            </a:endParaRPr>
          </a:p>
          <a:p>
            <a:pPr marL="457200" lvl="0" indent="-387350" algn="l" rtl="0">
              <a:lnSpc>
                <a:spcPct val="100000"/>
              </a:lnSpc>
              <a:spcBef>
                <a:spcPts val="700"/>
              </a:spcBef>
              <a:spcAft>
                <a:spcPts val="0"/>
              </a:spcAft>
              <a:buClr>
                <a:schemeClr val="dk1"/>
              </a:buClr>
              <a:buSzPts val="2500"/>
              <a:buChar char="•"/>
            </a:pPr>
            <a:r>
              <a:rPr lang="en-US" sz="2500">
                <a:solidFill>
                  <a:schemeClr val="dk1"/>
                </a:solidFill>
              </a:rPr>
              <a:t>Website Remediation</a:t>
            </a:r>
            <a:endParaRPr sz="2500">
              <a:solidFill>
                <a:schemeClr val="dk1"/>
              </a:solidFill>
            </a:endParaRPr>
          </a:p>
          <a:p>
            <a:pPr marL="457200" lvl="0" indent="-387350" algn="l" rtl="0">
              <a:lnSpc>
                <a:spcPct val="100000"/>
              </a:lnSpc>
              <a:spcBef>
                <a:spcPts val="700"/>
              </a:spcBef>
              <a:spcAft>
                <a:spcPts val="0"/>
              </a:spcAft>
              <a:buClr>
                <a:schemeClr val="dk1"/>
              </a:buClr>
              <a:buSzPts val="2500"/>
              <a:buChar char="•"/>
            </a:pPr>
            <a:r>
              <a:rPr lang="en-US" sz="2500">
                <a:solidFill>
                  <a:schemeClr val="dk1"/>
                </a:solidFill>
              </a:rPr>
              <a:t>Document Remediation</a:t>
            </a:r>
            <a:endParaRPr sz="2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731520" y="548640"/>
            <a:ext cx="10721700" cy="4617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a:t>Test Process Data from the Annual Assessment (2024)</a:t>
            </a:r>
            <a:endParaRPr/>
          </a:p>
        </p:txBody>
      </p:sp>
      <p:sp>
        <p:nvSpPr>
          <p:cNvPr id="52" name="Google Shape;52;p9"/>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50800" lvl="0" indent="0" algn="l" rtl="0">
              <a:spcBef>
                <a:spcPts val="700"/>
              </a:spcBef>
              <a:spcAft>
                <a:spcPts val="0"/>
              </a:spcAft>
              <a:buClr>
                <a:schemeClr val="dk1"/>
              </a:buClr>
              <a:buSzPts val="2800"/>
              <a:buFont typeface="Arial"/>
              <a:buNone/>
            </a:pPr>
            <a:r>
              <a:rPr lang="en-US" sz="2000" dirty="0">
                <a:solidFill>
                  <a:srgbClr val="1B1B1B"/>
                </a:solidFill>
              </a:rPr>
              <a:t>How many agencies use Section 508 conformance test processes to evaluate different types of ICT? </a:t>
            </a:r>
            <a:endParaRPr sz="2000" dirty="0">
              <a:solidFill>
                <a:srgbClr val="1B1B1B"/>
              </a:solidFill>
            </a:endParaRPr>
          </a:p>
          <a:p>
            <a:pPr marL="50800" lvl="0" indent="0" algn="l" rtl="0">
              <a:lnSpc>
                <a:spcPct val="100000"/>
              </a:lnSpc>
              <a:spcBef>
                <a:spcPts val="1600"/>
              </a:spcBef>
              <a:spcAft>
                <a:spcPts val="0"/>
              </a:spcAft>
              <a:buSzPts val="2800"/>
              <a:buNone/>
            </a:pPr>
            <a:r>
              <a:rPr lang="en-US" sz="2000" b="0" i="0" dirty="0">
                <a:solidFill>
                  <a:srgbClr val="1B1B1B"/>
                </a:solidFill>
                <a:latin typeface="Arial"/>
                <a:ea typeface="Arial"/>
                <a:cs typeface="Arial"/>
                <a:sym typeface="Arial"/>
              </a:rPr>
              <a:t>211 </a:t>
            </a:r>
            <a:r>
              <a:rPr lang="en-US" sz="2000" dirty="0">
                <a:solidFill>
                  <a:srgbClr val="1B1B1B"/>
                </a:solidFill>
              </a:rPr>
              <a:t>reporting entities </a:t>
            </a:r>
            <a:r>
              <a:rPr lang="en-US" sz="2000" b="0" i="0" dirty="0">
                <a:solidFill>
                  <a:srgbClr val="1B1B1B"/>
                </a:solidFill>
                <a:latin typeface="Arial"/>
                <a:ea typeface="Arial"/>
                <a:cs typeface="Arial"/>
                <a:sym typeface="Arial"/>
              </a:rPr>
              <a:t>use a Section 508 conformance test process for web content. </a:t>
            </a:r>
            <a:endParaRPr sz="2000" dirty="0"/>
          </a:p>
          <a:p>
            <a:pPr marL="457200" lvl="0" indent="-419100" algn="l" rtl="0">
              <a:lnSpc>
                <a:spcPct val="100000"/>
              </a:lnSpc>
              <a:spcBef>
                <a:spcPts val="0"/>
              </a:spcBef>
              <a:spcAft>
                <a:spcPts val="0"/>
              </a:spcAft>
              <a:buSzPts val="3000"/>
              <a:buFont typeface="Arial"/>
              <a:buChar char="•"/>
            </a:pPr>
            <a:r>
              <a:rPr lang="en-US" sz="2000" b="0" i="0" dirty="0">
                <a:solidFill>
                  <a:srgbClr val="1B1B1B"/>
                </a:solidFill>
                <a:latin typeface="Arial"/>
                <a:ea typeface="Arial"/>
                <a:cs typeface="Arial"/>
                <a:sym typeface="Arial"/>
              </a:rPr>
              <a:t>180 use an electronic documents test process.</a:t>
            </a:r>
            <a:endParaRPr sz="2000" dirty="0"/>
          </a:p>
          <a:p>
            <a:pPr marL="457200" lvl="0" indent="-419100" algn="l" rtl="0">
              <a:lnSpc>
                <a:spcPct val="100000"/>
              </a:lnSpc>
              <a:spcBef>
                <a:spcPts val="0"/>
              </a:spcBef>
              <a:spcAft>
                <a:spcPts val="0"/>
              </a:spcAft>
              <a:buSzPts val="3000"/>
              <a:buFont typeface="Arial"/>
              <a:buChar char="•"/>
            </a:pPr>
            <a:r>
              <a:rPr lang="en-US" sz="2000" b="0" i="0" dirty="0">
                <a:solidFill>
                  <a:srgbClr val="1B1B1B"/>
                </a:solidFill>
                <a:latin typeface="Arial"/>
                <a:ea typeface="Arial"/>
                <a:cs typeface="Arial"/>
                <a:sym typeface="Arial"/>
              </a:rPr>
              <a:t>162 use a software test process.</a:t>
            </a:r>
            <a:endParaRPr sz="2000" dirty="0"/>
          </a:p>
          <a:p>
            <a:pPr marL="457200" marR="0" lvl="0" indent="-419100" algn="l" rtl="0">
              <a:lnSpc>
                <a:spcPct val="100000"/>
              </a:lnSpc>
              <a:spcBef>
                <a:spcPts val="0"/>
              </a:spcBef>
              <a:spcAft>
                <a:spcPts val="0"/>
              </a:spcAft>
              <a:buSzPts val="3000"/>
              <a:buChar char="•"/>
            </a:pPr>
            <a:r>
              <a:rPr lang="en-US" sz="2000" dirty="0">
                <a:solidFill>
                  <a:srgbClr val="1B1B1B"/>
                </a:solidFill>
              </a:rPr>
              <a:t>101 use a mobile application test process.</a:t>
            </a:r>
            <a:endParaRPr sz="2000" dirty="0">
              <a:solidFill>
                <a:srgbClr val="1B1B1B"/>
              </a:solidFill>
            </a:endParaRPr>
          </a:p>
          <a:p>
            <a:pPr marL="457200" marR="0" lvl="0" indent="-419100" algn="l" rtl="0">
              <a:lnSpc>
                <a:spcPct val="100000"/>
              </a:lnSpc>
              <a:spcBef>
                <a:spcPts val="0"/>
              </a:spcBef>
              <a:spcAft>
                <a:spcPts val="0"/>
              </a:spcAft>
              <a:buSzPts val="3000"/>
              <a:buChar char="•"/>
            </a:pPr>
            <a:r>
              <a:rPr lang="en-US" sz="2000" dirty="0">
                <a:solidFill>
                  <a:srgbClr val="1B1B1B"/>
                </a:solidFill>
              </a:rPr>
              <a:t>89 use a hardware test process.</a:t>
            </a:r>
            <a:endParaRPr sz="2000" dirty="0">
              <a:solidFill>
                <a:srgbClr val="1B1B1B"/>
              </a:solidFill>
            </a:endParaRPr>
          </a:p>
          <a:p>
            <a:pPr marL="457200" marR="0" lvl="0" indent="-419100" algn="l" rtl="0">
              <a:lnSpc>
                <a:spcPct val="100000"/>
              </a:lnSpc>
              <a:spcBef>
                <a:spcPts val="0"/>
              </a:spcBef>
              <a:spcAft>
                <a:spcPts val="0"/>
              </a:spcAft>
              <a:buSzPts val="3000"/>
              <a:buChar char="•"/>
            </a:pPr>
            <a:r>
              <a:rPr lang="en-US" sz="2000" dirty="0">
                <a:solidFill>
                  <a:srgbClr val="1B1B1B"/>
                </a:solidFill>
              </a:rPr>
              <a:t>30 use a kiosk test process.</a:t>
            </a:r>
            <a:endParaRPr sz="2000" dirty="0">
              <a:solidFill>
                <a:srgbClr val="1B1B1B"/>
              </a:solidFill>
            </a:endParaRPr>
          </a:p>
          <a:p>
            <a:pPr marL="457200" marR="0" lvl="0" indent="-419100" algn="l" rtl="0">
              <a:lnSpc>
                <a:spcPct val="100000"/>
              </a:lnSpc>
              <a:spcBef>
                <a:spcPts val="0"/>
              </a:spcBef>
              <a:spcAft>
                <a:spcPts val="0"/>
              </a:spcAft>
              <a:buSzPts val="3000"/>
              <a:buChar char="•"/>
            </a:pPr>
            <a:r>
              <a:rPr lang="en-US" sz="2000" dirty="0">
                <a:solidFill>
                  <a:srgbClr val="1B1B1B"/>
                </a:solidFill>
              </a:rPr>
              <a:t>23 use no test processes listed.</a:t>
            </a:r>
            <a:endParaRPr sz="2000" dirty="0">
              <a:solidFill>
                <a:srgbClr val="1B1B1B"/>
              </a:solidFill>
            </a:endParaRPr>
          </a:p>
          <a:p>
            <a:pPr marL="520700" lvl="1" indent="0" algn="l" rtl="0">
              <a:lnSpc>
                <a:spcPct val="100000"/>
              </a:lnSpc>
              <a:spcBef>
                <a:spcPts val="1825"/>
              </a:spcBef>
              <a:spcAft>
                <a:spcPts val="0"/>
              </a:spcAft>
              <a:buSzPts val="2600"/>
              <a:buNone/>
            </a:pPr>
            <a:r>
              <a:rPr lang="en-US" sz="1800" dirty="0"/>
              <a:t>https://www.section508.gov/manage/section-508-assessment/2024/findings/acquisition/</a:t>
            </a:r>
            <a:endParaRPr sz="1800" dirty="0"/>
          </a:p>
          <a:p>
            <a:pPr marL="914400" lvl="1" indent="-228600" algn="l" rtl="0">
              <a:lnSpc>
                <a:spcPct val="100000"/>
              </a:lnSpc>
              <a:spcBef>
                <a:spcPts val="700"/>
              </a:spcBef>
              <a:spcAft>
                <a:spcPts val="0"/>
              </a:spcAft>
              <a:buSzPts val="2600"/>
              <a:buNone/>
            </a:pPr>
            <a:endParaRPr sz="2800" dirty="0"/>
          </a:p>
          <a:p>
            <a:pPr marL="914400" lvl="1" indent="-228600" algn="l" rtl="0">
              <a:lnSpc>
                <a:spcPct val="100000"/>
              </a:lnSpc>
              <a:spcBef>
                <a:spcPts val="700"/>
              </a:spcBef>
              <a:spcAft>
                <a:spcPts val="0"/>
              </a:spcAft>
              <a:buSzPts val="2600"/>
              <a:buNone/>
            </a:pPr>
            <a:endParaRPr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0"/>
          <p:cNvSpPr txBox="1">
            <a:spLocks noGrp="1"/>
          </p:cNvSpPr>
          <p:nvPr>
            <p:ph type="title"/>
          </p:nvPr>
        </p:nvSpPr>
        <p:spPr>
          <a:xfrm>
            <a:off x="731520" y="548640"/>
            <a:ext cx="10721700" cy="4479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sz="2900"/>
              <a:t>Qualitative Research on Accessibility Products and Services</a:t>
            </a:r>
            <a:endParaRPr sz="2900"/>
          </a:p>
        </p:txBody>
      </p:sp>
      <p:sp>
        <p:nvSpPr>
          <p:cNvPr id="58" name="Google Shape;58;p10"/>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700"/>
              </a:spcBef>
              <a:spcAft>
                <a:spcPts val="0"/>
              </a:spcAft>
              <a:buClr>
                <a:srgbClr val="0E8775"/>
              </a:buClr>
              <a:buSzPts val="2800"/>
              <a:buFont typeface="Arial"/>
              <a:buChar char="•"/>
            </a:pPr>
            <a:r>
              <a:rPr lang="en-US"/>
              <a:t>Interviews with Section 508 Program Managers across a variety of Federal Agencies: </a:t>
            </a:r>
            <a:endParaRPr/>
          </a:p>
          <a:p>
            <a:pPr marL="914400" lvl="1" indent="-393700" algn="l" rtl="0">
              <a:lnSpc>
                <a:spcPct val="100000"/>
              </a:lnSpc>
              <a:spcBef>
                <a:spcPts val="0"/>
              </a:spcBef>
              <a:spcAft>
                <a:spcPts val="0"/>
              </a:spcAft>
              <a:buSzPts val="2600"/>
              <a:buChar char="▪"/>
            </a:pPr>
            <a:r>
              <a:rPr lang="en-US" sz="2000"/>
              <a:t>Large/CFO Act Agencies</a:t>
            </a:r>
            <a:endParaRPr/>
          </a:p>
          <a:p>
            <a:pPr marL="914400" lvl="1" indent="-393700" algn="l" rtl="0">
              <a:lnSpc>
                <a:spcPct val="100000"/>
              </a:lnSpc>
              <a:spcBef>
                <a:spcPts val="0"/>
              </a:spcBef>
              <a:spcAft>
                <a:spcPts val="0"/>
              </a:spcAft>
              <a:buSzPts val="2600"/>
              <a:buChar char="▪"/>
            </a:pPr>
            <a:r>
              <a:rPr lang="en-US" sz="2000"/>
              <a:t>Small Agencies</a:t>
            </a:r>
            <a:endParaRPr/>
          </a:p>
          <a:p>
            <a:pPr marL="914400" lvl="1" indent="-393700" algn="l" rtl="0">
              <a:lnSpc>
                <a:spcPct val="100000"/>
              </a:lnSpc>
              <a:spcBef>
                <a:spcPts val="0"/>
              </a:spcBef>
              <a:spcAft>
                <a:spcPts val="0"/>
              </a:spcAft>
              <a:buSzPts val="2600"/>
              <a:buChar char="▪"/>
            </a:pPr>
            <a:r>
              <a:rPr lang="en-US" sz="2000"/>
              <a:t>Agency Subcomponents</a:t>
            </a:r>
            <a:endParaRPr sz="2000"/>
          </a:p>
          <a:p>
            <a:pPr marL="457200" marR="0" lvl="0" indent="-406400" algn="l" rtl="0">
              <a:lnSpc>
                <a:spcPct val="100000"/>
              </a:lnSpc>
              <a:spcBef>
                <a:spcPts val="700"/>
              </a:spcBef>
              <a:spcAft>
                <a:spcPts val="0"/>
              </a:spcAft>
              <a:buClr>
                <a:srgbClr val="0E8775"/>
              </a:buClr>
              <a:buSzPts val="2800"/>
              <a:buFont typeface="Arial"/>
              <a:buChar char="•"/>
            </a:pPr>
            <a:r>
              <a:rPr lang="en-US"/>
              <a:t>Agencies are currently buying through a variety of sources and methods:</a:t>
            </a:r>
            <a:endParaRPr/>
          </a:p>
          <a:p>
            <a:pPr marL="914400" lvl="1" indent="-393700" algn="l" rtl="0">
              <a:lnSpc>
                <a:spcPct val="100000"/>
              </a:lnSpc>
              <a:spcBef>
                <a:spcPts val="0"/>
              </a:spcBef>
              <a:spcAft>
                <a:spcPts val="0"/>
              </a:spcAft>
              <a:buSzPts val="2600"/>
              <a:buChar char="▪"/>
            </a:pPr>
            <a:r>
              <a:rPr lang="en-US" sz="2000"/>
              <a:t>GSA Multiple Award Schedule</a:t>
            </a:r>
            <a:endParaRPr/>
          </a:p>
          <a:p>
            <a:pPr marL="914400" lvl="1" indent="-393700" algn="l" rtl="0">
              <a:lnSpc>
                <a:spcPct val="100000"/>
              </a:lnSpc>
              <a:spcBef>
                <a:spcPts val="0"/>
              </a:spcBef>
              <a:spcAft>
                <a:spcPts val="0"/>
              </a:spcAft>
              <a:buSzPts val="2600"/>
              <a:buChar char="▪"/>
            </a:pPr>
            <a:r>
              <a:rPr lang="en-US" sz="2000"/>
              <a:t>NASA Solutions for Enterprise-Wide Procurement (SEWP)</a:t>
            </a:r>
            <a:endParaRPr/>
          </a:p>
          <a:p>
            <a:pPr marL="914400" lvl="1" indent="-393700" algn="l" rtl="0">
              <a:lnSpc>
                <a:spcPct val="100000"/>
              </a:lnSpc>
              <a:spcBef>
                <a:spcPts val="0"/>
              </a:spcBef>
              <a:spcAft>
                <a:spcPts val="0"/>
              </a:spcAft>
              <a:buSzPts val="2600"/>
              <a:buChar char="▪"/>
            </a:pPr>
            <a:r>
              <a:rPr lang="en-US" sz="2000"/>
              <a:t>Agency Blanket Purchase Agreements (BPAs)</a:t>
            </a:r>
            <a:endParaRPr/>
          </a:p>
          <a:p>
            <a:pPr marL="914400" lvl="1" indent="-393700" algn="l" rtl="0">
              <a:lnSpc>
                <a:spcPct val="100000"/>
              </a:lnSpc>
              <a:spcBef>
                <a:spcPts val="0"/>
              </a:spcBef>
              <a:spcAft>
                <a:spcPts val="0"/>
              </a:spcAft>
              <a:buSzPts val="2600"/>
              <a:buChar char="▪"/>
            </a:pPr>
            <a:r>
              <a:rPr lang="en-US" sz="2000"/>
              <a:t>NIH Information Technology Acquisition and Assessment Center (NITAAC)</a:t>
            </a:r>
            <a:endParaRPr/>
          </a:p>
          <a:p>
            <a:pPr marL="914400" lvl="1" indent="-393700" algn="l" rtl="0">
              <a:lnSpc>
                <a:spcPct val="100000"/>
              </a:lnSpc>
              <a:spcBef>
                <a:spcPts val="0"/>
              </a:spcBef>
              <a:spcAft>
                <a:spcPts val="0"/>
              </a:spcAft>
              <a:buSzPts val="2600"/>
              <a:buChar char="▪"/>
            </a:pPr>
            <a:r>
              <a:rPr lang="en-US" sz="2000"/>
              <a:t>DOD Government-Wide Acquisition Contracts (GWACs)</a:t>
            </a:r>
            <a:endParaRPr/>
          </a:p>
          <a:p>
            <a:pPr marL="914400" lvl="1" indent="-393700" algn="l" rtl="0">
              <a:spcBef>
                <a:spcPts val="0"/>
              </a:spcBef>
              <a:spcAft>
                <a:spcPts val="0"/>
              </a:spcAft>
              <a:buSzPts val="2600"/>
              <a:buChar char="▪"/>
            </a:pPr>
            <a:r>
              <a:rPr lang="en-US" sz="2000"/>
              <a:t>Purchase Cards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4" name="Google Shape;64;p11"/>
          <p:cNvSpPr txBox="1">
            <a:spLocks noGrp="1"/>
          </p:cNvSpPr>
          <p:nvPr>
            <p:ph type="title"/>
          </p:nvPr>
        </p:nvSpPr>
        <p:spPr>
          <a:xfrm>
            <a:off x="731520" y="548640"/>
            <a:ext cx="10721700" cy="4479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sz="2900"/>
              <a:t>Agency Needs</a:t>
            </a:r>
            <a:endParaRPr sz="2900"/>
          </a:p>
        </p:txBody>
      </p:sp>
      <p:sp>
        <p:nvSpPr>
          <p:cNvPr id="63" name="Google Shape;63;p11"/>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700"/>
              </a:spcBef>
              <a:spcAft>
                <a:spcPts val="0"/>
              </a:spcAft>
              <a:buClr>
                <a:srgbClr val="0E8775"/>
              </a:buClr>
              <a:buSzPts val="2800"/>
              <a:buChar char="•"/>
            </a:pPr>
            <a:r>
              <a:rPr lang="en-US"/>
              <a:t>Section 508 Remediation Services</a:t>
            </a:r>
            <a:endParaRPr/>
          </a:p>
          <a:p>
            <a:pPr marL="457200" marR="0" lvl="0" indent="-406400" algn="l" rtl="0">
              <a:lnSpc>
                <a:spcPct val="100000"/>
              </a:lnSpc>
              <a:spcBef>
                <a:spcPts val="700"/>
              </a:spcBef>
              <a:spcAft>
                <a:spcPts val="0"/>
              </a:spcAft>
              <a:buClr>
                <a:srgbClr val="0E8775"/>
              </a:buClr>
              <a:buSzPts val="2800"/>
              <a:buChar char="•"/>
            </a:pPr>
            <a:r>
              <a:rPr lang="en-US"/>
              <a:t>Section 508 Program Management  Support Services</a:t>
            </a:r>
            <a:endParaRPr/>
          </a:p>
          <a:p>
            <a:pPr marL="457200" marR="0" lvl="0" indent="-406400" algn="l" rtl="0">
              <a:lnSpc>
                <a:spcPct val="100000"/>
              </a:lnSpc>
              <a:spcBef>
                <a:spcPts val="700"/>
              </a:spcBef>
              <a:spcAft>
                <a:spcPts val="0"/>
              </a:spcAft>
              <a:buClr>
                <a:srgbClr val="0E8775"/>
              </a:buClr>
              <a:buSzPts val="2800"/>
              <a:buChar char="•"/>
            </a:pPr>
            <a:r>
              <a:rPr lang="en-US"/>
              <a:t>Digital Accessibility Training</a:t>
            </a:r>
            <a:endParaRPr/>
          </a:p>
          <a:p>
            <a:pPr marL="457200" marR="0" lvl="0" indent="-406400" algn="l" rtl="0">
              <a:lnSpc>
                <a:spcPct val="100000"/>
              </a:lnSpc>
              <a:spcBef>
                <a:spcPts val="700"/>
              </a:spcBef>
              <a:spcAft>
                <a:spcPts val="0"/>
              </a:spcAft>
              <a:buClr>
                <a:srgbClr val="0E8775"/>
              </a:buClr>
              <a:buSzPts val="2800"/>
              <a:buChar char="•"/>
            </a:pPr>
            <a:r>
              <a:rPr lang="en-US"/>
              <a:t>Digital Accessibility Tools</a:t>
            </a:r>
            <a:endParaRPr/>
          </a:p>
          <a:p>
            <a:pPr marL="457200" marR="0" lvl="0" indent="-406400" algn="l" rtl="0">
              <a:lnSpc>
                <a:spcPct val="100000"/>
              </a:lnSpc>
              <a:spcBef>
                <a:spcPts val="700"/>
              </a:spcBef>
              <a:spcAft>
                <a:spcPts val="0"/>
              </a:spcAft>
              <a:buClr>
                <a:srgbClr val="0E8775"/>
              </a:buClr>
              <a:buSzPts val="2800"/>
              <a:buChar char="•"/>
            </a:pPr>
            <a:r>
              <a:rPr lang="en-US"/>
              <a:t>Assistive Technologies</a:t>
            </a:r>
            <a:endParaRPr/>
          </a:p>
          <a:p>
            <a:pPr marL="457200" marR="0" lvl="0" indent="-406400" algn="l" rtl="0">
              <a:lnSpc>
                <a:spcPct val="100000"/>
              </a:lnSpc>
              <a:spcBef>
                <a:spcPts val="700"/>
              </a:spcBef>
              <a:spcAft>
                <a:spcPts val="0"/>
              </a:spcAft>
              <a:buClr>
                <a:srgbClr val="0E8775"/>
              </a:buClr>
              <a:buSzPts val="2800"/>
              <a:buChar char="•"/>
            </a:pPr>
            <a:r>
              <a:rPr lang="en-US"/>
              <a:t>Communication Access Real-time Translation (CART) Services</a:t>
            </a:r>
            <a:endParaRPr/>
          </a:p>
          <a:p>
            <a:pPr marL="457200" marR="0" lvl="0" indent="-406400" algn="l" rtl="0">
              <a:lnSpc>
                <a:spcPct val="100000"/>
              </a:lnSpc>
              <a:spcBef>
                <a:spcPts val="700"/>
              </a:spcBef>
              <a:spcAft>
                <a:spcPts val="0"/>
              </a:spcAft>
              <a:buClr>
                <a:srgbClr val="0E8775"/>
              </a:buClr>
              <a:buSzPts val="2800"/>
              <a:buChar char="•"/>
            </a:pPr>
            <a:r>
              <a:rPr lang="en-US"/>
              <a:t>American Sign Language (ASL) Services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731520" y="548640"/>
            <a:ext cx="10721700" cy="4617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a:t>Request For Information - Products</a:t>
            </a:r>
            <a:endParaRPr/>
          </a:p>
        </p:txBody>
      </p:sp>
      <p:sp>
        <p:nvSpPr>
          <p:cNvPr id="70" name="Google Shape;70;p12"/>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457200" marR="0" lvl="0" indent="-406400" algn="l" rtl="0">
              <a:lnSpc>
                <a:spcPct val="100000"/>
              </a:lnSpc>
              <a:spcBef>
                <a:spcPts val="700"/>
              </a:spcBef>
              <a:spcAft>
                <a:spcPts val="0"/>
              </a:spcAft>
              <a:buClr>
                <a:srgbClr val="0E8775"/>
              </a:buClr>
              <a:buSzPts val="2800"/>
              <a:buChar char="•"/>
            </a:pPr>
            <a:r>
              <a:rPr lang="en-US"/>
              <a:t>GSA conducted market research on digital accessibility capabilities.</a:t>
            </a:r>
            <a:endParaRPr/>
          </a:p>
          <a:p>
            <a:pPr marL="457200" marR="0" lvl="0" indent="-406400" algn="l" rtl="0">
              <a:lnSpc>
                <a:spcPct val="100000"/>
              </a:lnSpc>
              <a:spcBef>
                <a:spcPts val="700"/>
              </a:spcBef>
              <a:spcAft>
                <a:spcPts val="0"/>
              </a:spcAft>
              <a:buClr>
                <a:srgbClr val="0E8775"/>
              </a:buClr>
              <a:buSzPts val="2800"/>
              <a:buChar char="•"/>
            </a:pPr>
            <a:r>
              <a:rPr lang="en-US"/>
              <a:t>RFI explored creation of a new Special Item Number (SIN) for digital accessibility services.</a:t>
            </a:r>
            <a:endParaRPr/>
          </a:p>
          <a:p>
            <a:pPr marL="457200" marR="0" lvl="0" indent="-406400" algn="l" rtl="0">
              <a:lnSpc>
                <a:spcPct val="100000"/>
              </a:lnSpc>
              <a:spcBef>
                <a:spcPts val="700"/>
              </a:spcBef>
              <a:spcAft>
                <a:spcPts val="0"/>
              </a:spcAft>
              <a:buClr>
                <a:srgbClr val="0E8775"/>
              </a:buClr>
              <a:buSzPts val="2800"/>
              <a:buChar char="•"/>
            </a:pPr>
            <a:r>
              <a:rPr lang="en-US"/>
              <a:t>Services aim to strengthen digital delivery and equitable access.</a:t>
            </a:r>
            <a:endParaRPr/>
          </a:p>
          <a:p>
            <a:pPr marL="457200" marR="0" lvl="0" indent="-406400" algn="l" rtl="0">
              <a:lnSpc>
                <a:spcPct val="100000"/>
              </a:lnSpc>
              <a:spcBef>
                <a:spcPts val="700"/>
              </a:spcBef>
              <a:spcAft>
                <a:spcPts val="0"/>
              </a:spcAft>
              <a:buClr>
                <a:srgbClr val="0E8775"/>
              </a:buClr>
              <a:buSzPts val="2800"/>
              <a:buChar char="•"/>
            </a:pPr>
            <a:r>
              <a:rPr lang="en-US"/>
              <a:t>Proposed SIN scope includes testing, remediation, and program management.</a:t>
            </a:r>
            <a:endParaRPr/>
          </a:p>
          <a:p>
            <a:pPr marL="457200" marR="0" lvl="0" indent="-406400" algn="l" rtl="0">
              <a:lnSpc>
                <a:spcPct val="100000"/>
              </a:lnSpc>
              <a:spcBef>
                <a:spcPts val="700"/>
              </a:spcBef>
              <a:spcAft>
                <a:spcPts val="0"/>
              </a:spcAft>
              <a:buClr>
                <a:srgbClr val="0E8775"/>
              </a:buClr>
              <a:buSzPts val="2800"/>
              <a:buChar char="•"/>
            </a:pPr>
            <a:r>
              <a:rPr lang="en-US"/>
              <a:t>Product categories include </a:t>
            </a:r>
            <a:endParaRPr/>
          </a:p>
          <a:p>
            <a:pPr marL="914400" marR="0" lvl="1" indent="-431800" algn="l" rtl="0">
              <a:lnSpc>
                <a:spcPct val="100000"/>
              </a:lnSpc>
              <a:spcBef>
                <a:spcPts val="0"/>
              </a:spcBef>
              <a:spcAft>
                <a:spcPts val="0"/>
              </a:spcAft>
              <a:buSzPts val="3200"/>
              <a:buChar char="▪"/>
            </a:pPr>
            <a:r>
              <a:rPr lang="en-US"/>
              <a:t>Manual Accessibility Testing/Inspection Tools</a:t>
            </a:r>
            <a:endParaRPr/>
          </a:p>
          <a:p>
            <a:pPr marL="914400" marR="0" lvl="1" indent="-431800" algn="l" rtl="0">
              <a:lnSpc>
                <a:spcPct val="100000"/>
              </a:lnSpc>
              <a:spcBef>
                <a:spcPts val="0"/>
              </a:spcBef>
              <a:spcAft>
                <a:spcPts val="0"/>
              </a:spcAft>
              <a:buSzPts val="3200"/>
              <a:buChar char="▪"/>
            </a:pPr>
            <a:r>
              <a:rPr lang="en-US"/>
              <a:t>Accessibility Remediation Tools</a:t>
            </a:r>
            <a:endParaRPr/>
          </a:p>
          <a:p>
            <a:pPr marL="914400" marR="0" lvl="1" indent="-431800" algn="l" rtl="0">
              <a:lnSpc>
                <a:spcPct val="100000"/>
              </a:lnSpc>
              <a:spcBef>
                <a:spcPts val="0"/>
              </a:spcBef>
              <a:spcAft>
                <a:spcPts val="0"/>
              </a:spcAft>
              <a:buSzPts val="3200"/>
              <a:buChar char="▪"/>
            </a:pPr>
            <a:r>
              <a:rPr lang="en-US"/>
              <a:t>SaaS Automated Accessibility Testing Tools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31520" y="548640"/>
            <a:ext cx="10721700" cy="4617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a:t>Request For Information - Services</a:t>
            </a:r>
            <a:endParaRPr/>
          </a:p>
        </p:txBody>
      </p:sp>
      <p:sp>
        <p:nvSpPr>
          <p:cNvPr id="76" name="Google Shape;76;p13"/>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457200" lvl="0" indent="-406400" algn="l" rtl="0">
              <a:spcBef>
                <a:spcPts val="700"/>
              </a:spcBef>
              <a:spcAft>
                <a:spcPts val="0"/>
              </a:spcAft>
              <a:buClr>
                <a:srgbClr val="0E8775"/>
              </a:buClr>
              <a:buSzPts val="2800"/>
              <a:buChar char="•"/>
            </a:pPr>
            <a:r>
              <a:rPr lang="en-US"/>
              <a:t>Service categories include </a:t>
            </a:r>
            <a:endParaRPr/>
          </a:p>
          <a:p>
            <a:pPr marL="914400" marR="0" lvl="1" indent="-431800" algn="l" rtl="0">
              <a:lnSpc>
                <a:spcPct val="100000"/>
              </a:lnSpc>
              <a:spcBef>
                <a:spcPts val="0"/>
              </a:spcBef>
              <a:spcAft>
                <a:spcPts val="0"/>
              </a:spcAft>
              <a:buSzPts val="3200"/>
              <a:buChar char="▪"/>
            </a:pPr>
            <a:r>
              <a:rPr lang="en-US" sz="2200"/>
              <a:t>Electronic Document Accessibility Remediation</a:t>
            </a:r>
            <a:endParaRPr sz="2200"/>
          </a:p>
          <a:p>
            <a:pPr marL="914400" marR="0" lvl="1" indent="-431800" algn="l" rtl="0">
              <a:lnSpc>
                <a:spcPct val="100000"/>
              </a:lnSpc>
              <a:spcBef>
                <a:spcPts val="0"/>
              </a:spcBef>
              <a:spcAft>
                <a:spcPts val="0"/>
              </a:spcAft>
              <a:buSzPts val="3200"/>
              <a:buChar char="▪"/>
            </a:pPr>
            <a:r>
              <a:rPr lang="en-US" sz="2200"/>
              <a:t>Manual Web Accessibility Testing/Inspection</a:t>
            </a:r>
            <a:endParaRPr sz="2200"/>
          </a:p>
          <a:p>
            <a:pPr marL="914400" marR="0" lvl="1" indent="-431800" algn="l" rtl="0">
              <a:lnSpc>
                <a:spcPct val="100000"/>
              </a:lnSpc>
              <a:spcBef>
                <a:spcPts val="0"/>
              </a:spcBef>
              <a:spcAft>
                <a:spcPts val="0"/>
              </a:spcAft>
              <a:buSzPts val="3200"/>
              <a:buChar char="▪"/>
            </a:pPr>
            <a:r>
              <a:rPr lang="en-US" sz="2200"/>
              <a:t>Web Content Accessibility Remediation</a:t>
            </a:r>
            <a:endParaRPr sz="2200"/>
          </a:p>
          <a:p>
            <a:pPr marL="914400" marR="0" lvl="1" indent="-431800" algn="l" rtl="0">
              <a:lnSpc>
                <a:spcPct val="100000"/>
              </a:lnSpc>
              <a:spcBef>
                <a:spcPts val="0"/>
              </a:spcBef>
              <a:spcAft>
                <a:spcPts val="0"/>
              </a:spcAft>
              <a:buSzPts val="3200"/>
              <a:buChar char="▪"/>
            </a:pPr>
            <a:r>
              <a:rPr lang="en-US" sz="2200"/>
              <a:t>Other ICT Accessibility Remediation</a:t>
            </a:r>
            <a:endParaRPr sz="2200"/>
          </a:p>
          <a:p>
            <a:pPr marL="914400" marR="0" lvl="1" indent="-431800" algn="l" rtl="0">
              <a:lnSpc>
                <a:spcPct val="100000"/>
              </a:lnSpc>
              <a:spcBef>
                <a:spcPts val="0"/>
              </a:spcBef>
              <a:spcAft>
                <a:spcPts val="0"/>
              </a:spcAft>
              <a:buSzPts val="3200"/>
              <a:buChar char="▪"/>
            </a:pPr>
            <a:r>
              <a:rPr lang="en-US" sz="2200"/>
              <a:t>Other ICT Accessibility Testing</a:t>
            </a:r>
            <a:endParaRPr sz="2200"/>
          </a:p>
          <a:p>
            <a:pPr marL="914400" marR="0" lvl="1" indent="-431800" algn="l" rtl="0">
              <a:lnSpc>
                <a:spcPct val="100000"/>
              </a:lnSpc>
              <a:spcBef>
                <a:spcPts val="0"/>
              </a:spcBef>
              <a:spcAft>
                <a:spcPts val="0"/>
              </a:spcAft>
              <a:buSzPts val="3200"/>
              <a:buChar char="▪"/>
            </a:pPr>
            <a:r>
              <a:rPr lang="en-US" sz="2200"/>
              <a:t>Program Management/Strategy and Operations Consulting</a:t>
            </a:r>
            <a:endParaRPr sz="2200"/>
          </a:p>
          <a:p>
            <a:pPr marL="914400" marR="0" lvl="1" indent="-431800" algn="l" rtl="0">
              <a:lnSpc>
                <a:spcPct val="100000"/>
              </a:lnSpc>
              <a:spcBef>
                <a:spcPts val="0"/>
              </a:spcBef>
              <a:spcAft>
                <a:spcPts val="0"/>
              </a:spcAft>
              <a:buSzPts val="3200"/>
              <a:buChar char="▪"/>
            </a:pPr>
            <a:r>
              <a:rPr lang="en-US" sz="2200"/>
              <a:t>Training Delivery</a:t>
            </a:r>
            <a:endParaRPr sz="2200"/>
          </a:p>
          <a:p>
            <a:pPr marL="914400" marR="0" lvl="1" indent="-431800" algn="l" rtl="0">
              <a:lnSpc>
                <a:spcPct val="100000"/>
              </a:lnSpc>
              <a:spcBef>
                <a:spcPts val="0"/>
              </a:spcBef>
              <a:spcAft>
                <a:spcPts val="0"/>
              </a:spcAft>
              <a:buSzPts val="3200"/>
              <a:buChar char="▪"/>
            </a:pPr>
            <a:r>
              <a:rPr lang="en-US" sz="2200"/>
              <a:t>Training Development</a:t>
            </a:r>
            <a:endParaRPr sz="1800">
              <a:latin typeface="Arial"/>
              <a:ea typeface="Arial"/>
              <a:cs typeface="Arial"/>
              <a:sym typeface="Arial"/>
            </a:endParaRPr>
          </a:p>
          <a:p>
            <a:pPr marL="50800" lvl="0" indent="0" algn="l" rtl="0">
              <a:lnSpc>
                <a:spcPct val="100000"/>
              </a:lnSpc>
              <a:spcBef>
                <a:spcPts val="700"/>
              </a:spcBef>
              <a:spcAft>
                <a:spcPts val="0"/>
              </a:spcAft>
              <a:buSzPts val="28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p:nvPr>
        </p:nvSpPr>
        <p:spPr>
          <a:xfrm>
            <a:off x="731520" y="548640"/>
            <a:ext cx="10721700" cy="4341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a:t>RFI Results Summary</a:t>
            </a:r>
            <a:endParaRPr/>
          </a:p>
        </p:txBody>
      </p:sp>
      <p:sp>
        <p:nvSpPr>
          <p:cNvPr id="82" name="Google Shape;82;p14"/>
          <p:cNvSpPr txBox="1">
            <a:spLocks noGrp="1"/>
          </p:cNvSpPr>
          <p:nvPr>
            <p:ph type="body" idx="1"/>
          </p:nvPr>
        </p:nvSpPr>
        <p:spPr>
          <a:xfrm>
            <a:off x="731525" y="1188725"/>
            <a:ext cx="5218500" cy="2350800"/>
          </a:xfrm>
          <a:prstGeom prst="rect">
            <a:avLst/>
          </a:prstGeom>
          <a:solidFill>
            <a:srgbClr val="EFEFEF"/>
          </a:solidFill>
          <a:ln>
            <a:noFill/>
          </a:ln>
        </p:spPr>
        <p:txBody>
          <a:bodyPr spcFirstLastPara="1" wrap="square" lIns="182875" tIns="137150" rIns="182875" bIns="137150" anchor="t" anchorCtr="0">
            <a:noAutofit/>
          </a:bodyPr>
          <a:lstStyle/>
          <a:p>
            <a:pPr marL="50800" lvl="0" indent="0" algn="l" rtl="0">
              <a:lnSpc>
                <a:spcPct val="100000"/>
              </a:lnSpc>
              <a:spcBef>
                <a:spcPts val="700"/>
              </a:spcBef>
              <a:spcAft>
                <a:spcPts val="0"/>
              </a:spcAft>
              <a:buSzPts val="2800"/>
              <a:buNone/>
            </a:pPr>
            <a:r>
              <a:rPr lang="en-US" sz="2200">
                <a:solidFill>
                  <a:schemeClr val="dk1"/>
                </a:solidFill>
              </a:rPr>
              <a:t>Following the focus groups and interviews, a Request for Information was issued to determine what services vendors have to offer, how they find the acquisition process, and suggestions to improve that process.</a:t>
            </a:r>
            <a:endParaRPr sz="2600"/>
          </a:p>
        </p:txBody>
      </p:sp>
      <p:sp>
        <p:nvSpPr>
          <p:cNvPr id="83" name="Google Shape;83;p14"/>
          <p:cNvSpPr txBox="1">
            <a:spLocks noGrp="1"/>
          </p:cNvSpPr>
          <p:nvPr>
            <p:ph type="sldNum" idx="12"/>
          </p:nvPr>
        </p:nvSpPr>
        <p:spPr>
          <a:xfrm>
            <a:off x="10914323" y="6437376"/>
            <a:ext cx="533400" cy="183000"/>
          </a:xfrm>
          <a:prstGeom prst="rect">
            <a:avLst/>
          </a:prstGeom>
          <a:noFill/>
          <a:ln>
            <a:noFill/>
          </a:ln>
        </p:spPr>
        <p:txBody>
          <a:bodyPr spcFirstLastPara="1" wrap="square" lIns="0" tIns="0" rIns="0" bIns="0" anchor="ctr" anchorCtr="0">
            <a:noAutofit/>
          </a:bodyPr>
          <a:lstStyle/>
          <a:p>
            <a:pPr marL="0" lvl="0" indent="0" algn="r" rtl="0">
              <a:spcBef>
                <a:spcPts val="0"/>
              </a:spcBef>
              <a:spcAft>
                <a:spcPts val="0"/>
              </a:spcAft>
              <a:buClr>
                <a:srgbClr val="000000"/>
              </a:buClr>
              <a:buSzPts val="800"/>
              <a:buFont typeface="Arial"/>
              <a:buNone/>
            </a:pPr>
            <a:fld id="{00000000-1234-1234-1234-123412341234}" type="slidenum">
              <a:rPr lang="en-US"/>
              <a:t>8</a:t>
            </a:fld>
            <a:endParaRPr/>
          </a:p>
        </p:txBody>
      </p:sp>
      <p:sp>
        <p:nvSpPr>
          <p:cNvPr id="84" name="Google Shape;84;p14"/>
          <p:cNvSpPr txBox="1"/>
          <p:nvPr/>
        </p:nvSpPr>
        <p:spPr>
          <a:xfrm>
            <a:off x="731525" y="3691900"/>
            <a:ext cx="10721700" cy="2380800"/>
          </a:xfrm>
          <a:prstGeom prst="rect">
            <a:avLst/>
          </a:prstGeom>
          <a:noFill/>
          <a:ln>
            <a:noFill/>
          </a:ln>
        </p:spPr>
        <p:txBody>
          <a:bodyPr spcFirstLastPara="1" wrap="square" lIns="91425" tIns="45700" rIns="91425" bIns="45700" anchor="t" anchorCtr="0">
            <a:spAutoFit/>
          </a:bodyPr>
          <a:lstStyle/>
          <a:p>
            <a:pPr marL="285750" marR="0" lvl="0" indent="-311150" algn="l" rtl="0">
              <a:lnSpc>
                <a:spcPct val="100000"/>
              </a:lnSpc>
              <a:spcBef>
                <a:spcPts val="1000"/>
              </a:spcBef>
              <a:spcAft>
                <a:spcPts val="0"/>
              </a:spcAft>
              <a:buClr>
                <a:srgbClr val="000000"/>
              </a:buClr>
              <a:buSzPts val="2200"/>
              <a:buFont typeface="Arial"/>
              <a:buChar char="•"/>
            </a:pPr>
            <a:r>
              <a:rPr lang="en-US" sz="2200">
                <a:solidFill>
                  <a:srgbClr val="006197"/>
                </a:solidFill>
              </a:rPr>
              <a:t>69 - </a:t>
            </a:r>
            <a:r>
              <a:rPr lang="en-US" sz="2200" b="0" i="0" u="none" strike="noStrike" cap="none">
                <a:solidFill>
                  <a:srgbClr val="006197"/>
                </a:solidFill>
                <a:latin typeface="Arial"/>
                <a:ea typeface="Arial"/>
                <a:cs typeface="Arial"/>
                <a:sym typeface="Arial"/>
              </a:rPr>
              <a:t>vendors who offer one-time solutions or ongoing services for monitoring and maintaining accessibility compliance</a:t>
            </a:r>
            <a:endParaRPr sz="1800"/>
          </a:p>
          <a:p>
            <a:pPr marL="285750" marR="0" lvl="0" indent="-311150" algn="l" rtl="0">
              <a:lnSpc>
                <a:spcPct val="100000"/>
              </a:lnSpc>
              <a:spcBef>
                <a:spcPts val="1000"/>
              </a:spcBef>
              <a:spcAft>
                <a:spcPts val="0"/>
              </a:spcAft>
              <a:buClr>
                <a:srgbClr val="000000"/>
              </a:buClr>
              <a:buSzPts val="2200"/>
              <a:buFont typeface="Arial"/>
              <a:buChar char="•"/>
            </a:pPr>
            <a:r>
              <a:rPr lang="en-US" sz="2200">
                <a:solidFill>
                  <a:srgbClr val="006197"/>
                </a:solidFill>
              </a:rPr>
              <a:t>70 - </a:t>
            </a:r>
            <a:r>
              <a:rPr lang="en-US" sz="2200" b="0" i="0" u="none" strike="noStrike" cap="none">
                <a:solidFill>
                  <a:srgbClr val="006197"/>
                </a:solidFill>
                <a:latin typeface="Arial"/>
                <a:ea typeface="Arial"/>
                <a:cs typeface="Arial"/>
                <a:sym typeface="Arial"/>
              </a:rPr>
              <a:t>vendors who can provide customization or tailored solutions to meet specific agency needs</a:t>
            </a:r>
            <a:endParaRPr sz="1800"/>
          </a:p>
          <a:p>
            <a:pPr marL="285750" marR="0" lvl="0" indent="-311150" algn="l" rtl="0">
              <a:lnSpc>
                <a:spcPct val="100000"/>
              </a:lnSpc>
              <a:spcBef>
                <a:spcPts val="1000"/>
              </a:spcBef>
              <a:spcAft>
                <a:spcPts val="0"/>
              </a:spcAft>
              <a:buClr>
                <a:srgbClr val="000000"/>
              </a:buClr>
              <a:buSzPts val="2200"/>
              <a:buFont typeface="Arial"/>
              <a:buChar char="•"/>
            </a:pPr>
            <a:r>
              <a:rPr lang="en-US" sz="2200">
                <a:solidFill>
                  <a:srgbClr val="006197"/>
                </a:solidFill>
              </a:rPr>
              <a:t>63 - vendors </a:t>
            </a:r>
            <a:r>
              <a:rPr lang="en-US" sz="2200" b="0" i="0" u="none" strike="noStrike" cap="none">
                <a:solidFill>
                  <a:srgbClr val="006197"/>
                </a:solidFill>
                <a:latin typeface="Arial"/>
                <a:ea typeface="Arial"/>
                <a:cs typeface="Arial"/>
                <a:sym typeface="Arial"/>
              </a:rPr>
              <a:t>who have partnerships with other vendors or service providers to offer a broader range of accessibility solutions</a:t>
            </a:r>
            <a:endParaRPr sz="1800"/>
          </a:p>
        </p:txBody>
      </p:sp>
      <p:sp>
        <p:nvSpPr>
          <p:cNvPr id="85" name="Google Shape;85;p14"/>
          <p:cNvSpPr txBox="1">
            <a:spLocks noGrp="1"/>
          </p:cNvSpPr>
          <p:nvPr>
            <p:ph type="body" idx="2"/>
          </p:nvPr>
        </p:nvSpPr>
        <p:spPr>
          <a:xfrm>
            <a:off x="5950025" y="1188725"/>
            <a:ext cx="5814600" cy="2240400"/>
          </a:xfrm>
          <a:prstGeom prst="rect">
            <a:avLst/>
          </a:prstGeom>
        </p:spPr>
        <p:txBody>
          <a:bodyPr spcFirstLastPara="1" wrap="square" lIns="91425" tIns="45700" rIns="91425" bIns="45700" anchor="t" anchorCtr="0">
            <a:noAutofit/>
          </a:bodyPr>
          <a:lstStyle/>
          <a:p>
            <a:pPr marL="0" lvl="0" indent="0" algn="l" rtl="0">
              <a:spcBef>
                <a:spcPts val="1200"/>
              </a:spcBef>
              <a:spcAft>
                <a:spcPts val="0"/>
              </a:spcAft>
              <a:buNone/>
            </a:pPr>
            <a:r>
              <a:rPr lang="en-US" sz="2200"/>
              <a:t>Total Interested Sources: </a:t>
            </a:r>
            <a:r>
              <a:rPr lang="en-US" sz="2200" b="1"/>
              <a:t>70</a:t>
            </a:r>
            <a:endParaRPr sz="2200" b="1"/>
          </a:p>
          <a:p>
            <a:pPr marL="0" lvl="0" indent="0" algn="l" rtl="0">
              <a:spcBef>
                <a:spcPts val="1200"/>
              </a:spcBef>
              <a:spcAft>
                <a:spcPts val="0"/>
              </a:spcAft>
              <a:buNone/>
            </a:pPr>
            <a:r>
              <a:rPr lang="en-US" sz="2200"/>
              <a:t>Total Respondents with an existing multiple awards schedule contract: </a:t>
            </a:r>
            <a:r>
              <a:rPr lang="en-US" sz="2200" b="1"/>
              <a:t>63</a:t>
            </a:r>
            <a:endParaRPr sz="2200" b="1"/>
          </a:p>
          <a:p>
            <a:pPr marL="0" lvl="0" indent="0" algn="l" rtl="0">
              <a:spcBef>
                <a:spcPts val="1200"/>
              </a:spcBef>
              <a:spcAft>
                <a:spcPts val="0"/>
              </a:spcAft>
              <a:buNone/>
            </a:pPr>
            <a:r>
              <a:rPr lang="en-US" sz="2200"/>
              <a:t>Total Interested Small Businesses: </a:t>
            </a:r>
            <a:r>
              <a:rPr lang="en-US" sz="2200" b="1"/>
              <a:t>55</a:t>
            </a:r>
            <a:endParaRPr sz="22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5"/>
          <p:cNvSpPr txBox="1">
            <a:spLocks noGrp="1"/>
          </p:cNvSpPr>
          <p:nvPr>
            <p:ph type="title"/>
          </p:nvPr>
        </p:nvSpPr>
        <p:spPr>
          <a:xfrm>
            <a:off x="731520" y="548640"/>
            <a:ext cx="10721700" cy="461700"/>
          </a:xfrm>
          <a:prstGeom prst="rect">
            <a:avLst/>
          </a:prstGeom>
          <a:noFill/>
          <a:ln>
            <a:noFill/>
          </a:ln>
        </p:spPr>
        <p:txBody>
          <a:bodyPr spcFirstLastPara="1" wrap="square" lIns="0" tIns="45700" rIns="0" bIns="0" anchor="t" anchorCtr="0">
            <a:spAutoFit/>
          </a:bodyPr>
          <a:lstStyle/>
          <a:p>
            <a:pPr marL="0" marR="0" lvl="0" indent="0" algn="l" rtl="0">
              <a:lnSpc>
                <a:spcPct val="90000"/>
              </a:lnSpc>
              <a:spcBef>
                <a:spcPts val="0"/>
              </a:spcBef>
              <a:spcAft>
                <a:spcPts val="0"/>
              </a:spcAft>
              <a:buClr>
                <a:srgbClr val="000000"/>
              </a:buClr>
              <a:buSzPts val="1400"/>
              <a:buFont typeface="Arial"/>
              <a:buNone/>
            </a:pPr>
            <a:r>
              <a:rPr lang="en-US"/>
              <a:t>Industry Research – Vendor Capabilities </a:t>
            </a:r>
            <a:endParaRPr/>
          </a:p>
        </p:txBody>
      </p:sp>
      <p:sp>
        <p:nvSpPr>
          <p:cNvPr id="91" name="Google Shape;91;p15"/>
          <p:cNvSpPr txBox="1">
            <a:spLocks noGrp="1"/>
          </p:cNvSpPr>
          <p:nvPr>
            <p:ph type="body" idx="1"/>
          </p:nvPr>
        </p:nvSpPr>
        <p:spPr>
          <a:xfrm>
            <a:off x="731520" y="1188720"/>
            <a:ext cx="10721700" cy="4976700"/>
          </a:xfrm>
          <a:prstGeom prst="rect">
            <a:avLst/>
          </a:prstGeom>
          <a:noFill/>
          <a:ln>
            <a:noFill/>
          </a:ln>
        </p:spPr>
        <p:txBody>
          <a:bodyPr spcFirstLastPara="1" wrap="square" lIns="91425" tIns="45700" rIns="91425" bIns="45700" anchor="t" anchorCtr="0">
            <a:noAutofit/>
          </a:bodyPr>
          <a:lstStyle/>
          <a:p>
            <a:pPr marL="457200" lvl="0" indent="-349250" algn="l" rtl="0">
              <a:lnSpc>
                <a:spcPct val="100000"/>
              </a:lnSpc>
              <a:spcBef>
                <a:spcPts val="600"/>
              </a:spcBef>
              <a:spcAft>
                <a:spcPts val="0"/>
              </a:spcAft>
              <a:buSzPts val="1900"/>
              <a:buFont typeface="Arial"/>
              <a:buChar char="•"/>
            </a:pPr>
            <a:r>
              <a:rPr lang="en-US" sz="1900" b="1" i="0" u="none" strike="noStrike">
                <a:solidFill>
                  <a:srgbClr val="006197"/>
                </a:solidFill>
                <a:latin typeface="Arial"/>
                <a:ea typeface="Arial"/>
                <a:cs typeface="Arial"/>
                <a:sym typeface="Arial"/>
              </a:rPr>
              <a:t>Training &amp; Workforce Development</a:t>
            </a:r>
            <a:r>
              <a:rPr lang="en-US" sz="1900" b="0" i="0" u="none" strike="noStrike">
                <a:solidFill>
                  <a:srgbClr val="006197"/>
                </a:solidFill>
                <a:latin typeface="Arial"/>
                <a:ea typeface="Arial"/>
                <a:cs typeface="Arial"/>
                <a:sym typeface="Arial"/>
              </a:rPr>
              <a:t> </a:t>
            </a:r>
            <a:r>
              <a:rPr lang="en-US" sz="1900" b="0" i="0" u="none" strike="noStrike">
                <a:solidFill>
                  <a:srgbClr val="000000"/>
                </a:solidFill>
                <a:latin typeface="Arial"/>
                <a:ea typeface="Arial"/>
                <a:cs typeface="Arial"/>
                <a:sym typeface="Arial"/>
              </a:rPr>
              <a:t>– Offering customized training for developers, designers, content creators, and federal teams on accessibility best practices.</a:t>
            </a:r>
            <a:endParaRPr sz="1900"/>
          </a:p>
          <a:p>
            <a:pPr marL="457200" lvl="0" indent="-349250" algn="l" rtl="0">
              <a:lnSpc>
                <a:spcPct val="100000"/>
              </a:lnSpc>
              <a:spcBef>
                <a:spcPts val="600"/>
              </a:spcBef>
              <a:spcAft>
                <a:spcPts val="0"/>
              </a:spcAft>
              <a:buSzPts val="1900"/>
              <a:buFont typeface="Arial"/>
              <a:buChar char="•"/>
            </a:pPr>
            <a:r>
              <a:rPr lang="en-US" sz="1900" b="1" i="0" u="none" strike="noStrike">
                <a:solidFill>
                  <a:srgbClr val="006197"/>
                </a:solidFill>
                <a:latin typeface="Arial"/>
                <a:ea typeface="Arial"/>
                <a:cs typeface="Arial"/>
                <a:sym typeface="Arial"/>
              </a:rPr>
              <a:t>Accessibility Monitoring &amp; Analytics</a:t>
            </a:r>
            <a:r>
              <a:rPr lang="en-US" sz="1900" b="0" i="0" u="none" strike="noStrike">
                <a:solidFill>
                  <a:srgbClr val="006197"/>
                </a:solidFill>
                <a:latin typeface="Arial"/>
                <a:ea typeface="Arial"/>
                <a:cs typeface="Arial"/>
                <a:sym typeface="Arial"/>
              </a:rPr>
              <a:t> </a:t>
            </a:r>
            <a:r>
              <a:rPr lang="en-US" sz="1900" b="0" i="0" u="none" strike="noStrike">
                <a:solidFill>
                  <a:srgbClr val="000000"/>
                </a:solidFill>
                <a:latin typeface="Arial"/>
                <a:ea typeface="Arial"/>
                <a:cs typeface="Arial"/>
                <a:sym typeface="Arial"/>
              </a:rPr>
              <a:t>– Implementing ongoing compliance tracking, risk assessments, Artificial Intelligence</a:t>
            </a:r>
            <a:r>
              <a:rPr lang="en-US" sz="1900">
                <a:solidFill>
                  <a:srgbClr val="000000"/>
                </a:solidFill>
              </a:rPr>
              <a:t> (</a:t>
            </a:r>
            <a:r>
              <a:rPr lang="en-US" sz="1900" b="0" i="0" u="none" strike="noStrike">
                <a:solidFill>
                  <a:srgbClr val="000000"/>
                </a:solidFill>
                <a:latin typeface="Arial"/>
                <a:ea typeface="Arial"/>
                <a:cs typeface="Arial"/>
                <a:sym typeface="Arial"/>
              </a:rPr>
              <a:t>AI)</a:t>
            </a:r>
            <a:r>
              <a:rPr lang="en-US" sz="1900">
                <a:solidFill>
                  <a:srgbClr val="000000"/>
                </a:solidFill>
              </a:rPr>
              <a:t> </a:t>
            </a:r>
            <a:r>
              <a:rPr lang="en-US" sz="1900" b="0" i="0" u="none" strike="noStrike">
                <a:solidFill>
                  <a:srgbClr val="000000"/>
                </a:solidFill>
                <a:latin typeface="Arial"/>
                <a:ea typeface="Arial"/>
                <a:cs typeface="Arial"/>
                <a:sym typeface="Arial"/>
              </a:rPr>
              <a:t>driven solutions, and custom dashboards for accessibility insights.</a:t>
            </a:r>
            <a:endParaRPr sz="1900"/>
          </a:p>
          <a:p>
            <a:pPr marL="457200" lvl="0" indent="-349250" algn="l" rtl="0">
              <a:lnSpc>
                <a:spcPct val="100000"/>
              </a:lnSpc>
              <a:spcBef>
                <a:spcPts val="600"/>
              </a:spcBef>
              <a:spcAft>
                <a:spcPts val="0"/>
              </a:spcAft>
              <a:buSzPts val="1900"/>
              <a:buFont typeface="Arial"/>
              <a:buChar char="•"/>
            </a:pPr>
            <a:r>
              <a:rPr lang="en-US" sz="1900" b="1" i="0" u="none" strike="noStrike">
                <a:solidFill>
                  <a:srgbClr val="006197"/>
                </a:solidFill>
                <a:latin typeface="Arial"/>
                <a:ea typeface="Arial"/>
                <a:cs typeface="Arial"/>
                <a:sym typeface="Arial"/>
              </a:rPr>
              <a:t>Vendor &amp; Procurement Accessibility </a:t>
            </a:r>
            <a:r>
              <a:rPr lang="en-US" sz="1900" b="0" i="0" u="none" strike="noStrike">
                <a:solidFill>
                  <a:srgbClr val="000000"/>
                </a:solidFill>
                <a:latin typeface="Arial"/>
                <a:ea typeface="Arial"/>
                <a:cs typeface="Arial"/>
                <a:sym typeface="Arial"/>
              </a:rPr>
              <a:t>– Managing third-party product compliance, </a:t>
            </a:r>
            <a:r>
              <a:rPr lang="en-US" sz="1900">
                <a:solidFill>
                  <a:srgbClr val="000000"/>
                </a:solidFill>
              </a:rPr>
              <a:t>Accessibility Conformance Report (ACR)</a:t>
            </a:r>
            <a:r>
              <a:rPr lang="en-US" sz="1900" b="0" i="0" u="none" strike="noStrike">
                <a:solidFill>
                  <a:srgbClr val="000000"/>
                </a:solidFill>
                <a:latin typeface="Arial"/>
                <a:ea typeface="Arial"/>
                <a:cs typeface="Arial"/>
                <a:sym typeface="Arial"/>
              </a:rPr>
              <a:t> creation, accessibility certifications, and procurement evaluations.</a:t>
            </a:r>
            <a:endParaRPr sz="1900"/>
          </a:p>
          <a:p>
            <a:pPr marL="457200" lvl="0" indent="-349250" algn="l" rtl="0">
              <a:lnSpc>
                <a:spcPct val="100000"/>
              </a:lnSpc>
              <a:spcBef>
                <a:spcPts val="600"/>
              </a:spcBef>
              <a:spcAft>
                <a:spcPts val="0"/>
              </a:spcAft>
              <a:buSzPts val="1900"/>
              <a:buFont typeface="Arial"/>
              <a:buChar char="•"/>
            </a:pPr>
            <a:r>
              <a:rPr lang="en-US" sz="1900" b="1" i="0" u="none" strike="noStrike">
                <a:solidFill>
                  <a:srgbClr val="006197"/>
                </a:solidFill>
                <a:latin typeface="Arial"/>
                <a:ea typeface="Arial"/>
                <a:cs typeface="Arial"/>
                <a:sym typeface="Arial"/>
              </a:rPr>
              <a:t>Emerging Technologies &amp; Custom Solutions</a:t>
            </a:r>
            <a:r>
              <a:rPr lang="en-US" sz="1900" b="0" i="0" u="none" strike="noStrike">
                <a:solidFill>
                  <a:srgbClr val="006197"/>
                </a:solidFill>
                <a:latin typeface="Arial"/>
                <a:ea typeface="Arial"/>
                <a:cs typeface="Arial"/>
                <a:sym typeface="Arial"/>
              </a:rPr>
              <a:t> </a:t>
            </a:r>
            <a:r>
              <a:rPr lang="en-US" sz="1900" b="0" i="0" u="none" strike="noStrike">
                <a:solidFill>
                  <a:srgbClr val="000000"/>
                </a:solidFill>
                <a:latin typeface="Arial"/>
                <a:ea typeface="Arial"/>
                <a:cs typeface="Arial"/>
                <a:sym typeface="Arial"/>
              </a:rPr>
              <a:t>– Providing AI</a:t>
            </a:r>
            <a:r>
              <a:rPr lang="en-US" sz="1900">
                <a:solidFill>
                  <a:srgbClr val="000000"/>
                </a:solidFill>
              </a:rPr>
              <a:t> / Machine Learning (</a:t>
            </a:r>
            <a:r>
              <a:rPr lang="en-US" sz="1900" b="0" i="0" u="none" strike="noStrike">
                <a:solidFill>
                  <a:srgbClr val="000000"/>
                </a:solidFill>
                <a:latin typeface="Arial"/>
                <a:ea typeface="Arial"/>
                <a:cs typeface="Arial"/>
                <a:sym typeface="Arial"/>
              </a:rPr>
              <a:t>ML)-driven accessibility testing, </a:t>
            </a:r>
            <a:r>
              <a:rPr lang="en-US" sz="1900">
                <a:solidFill>
                  <a:srgbClr val="000000"/>
                </a:solidFill>
              </a:rPr>
              <a:t>Robotic</a:t>
            </a:r>
            <a:r>
              <a:rPr lang="en-US" sz="1900" b="0" i="0" u="none" strike="noStrike">
                <a:solidFill>
                  <a:srgbClr val="000000"/>
                </a:solidFill>
                <a:latin typeface="Arial"/>
                <a:ea typeface="Arial"/>
                <a:cs typeface="Arial"/>
                <a:sym typeface="Arial"/>
              </a:rPr>
              <a:t> Process Automation (RPA) for automated compliance, cognitive accessibility design, and Accessib</a:t>
            </a:r>
            <a:r>
              <a:rPr lang="en-US" sz="1900">
                <a:solidFill>
                  <a:srgbClr val="000000"/>
                </a:solidFill>
              </a:rPr>
              <a:t>le Rich Internet Applications (</a:t>
            </a:r>
            <a:r>
              <a:rPr lang="en-US" sz="1900" b="0" i="0" u="none" strike="noStrike">
                <a:solidFill>
                  <a:srgbClr val="000000"/>
                </a:solidFill>
                <a:latin typeface="Arial"/>
                <a:ea typeface="Arial"/>
                <a:cs typeface="Arial"/>
                <a:sym typeface="Arial"/>
              </a:rPr>
              <a:t>ARIA) implementation.</a:t>
            </a:r>
            <a:endParaRPr sz="1900"/>
          </a:p>
          <a:p>
            <a:pPr marL="457200" lvl="0" indent="-349250" algn="l" rtl="0">
              <a:lnSpc>
                <a:spcPct val="100000"/>
              </a:lnSpc>
              <a:spcBef>
                <a:spcPts val="600"/>
              </a:spcBef>
              <a:spcAft>
                <a:spcPts val="0"/>
              </a:spcAft>
              <a:buSzPts val="1900"/>
              <a:buFont typeface="Arial"/>
              <a:buChar char="•"/>
            </a:pPr>
            <a:r>
              <a:rPr lang="en-US" sz="1900" b="1" i="0" u="none" strike="noStrike">
                <a:solidFill>
                  <a:srgbClr val="006197"/>
                </a:solidFill>
                <a:latin typeface="Arial"/>
                <a:ea typeface="Arial"/>
                <a:cs typeface="Arial"/>
                <a:sym typeface="Arial"/>
              </a:rPr>
              <a:t>Specialized Services</a:t>
            </a:r>
            <a:r>
              <a:rPr lang="en-US" sz="1900" b="0" i="0" u="none" strike="noStrike">
                <a:solidFill>
                  <a:srgbClr val="006197"/>
                </a:solidFill>
                <a:latin typeface="Arial"/>
                <a:ea typeface="Arial"/>
                <a:cs typeface="Arial"/>
                <a:sym typeface="Arial"/>
              </a:rPr>
              <a:t> </a:t>
            </a:r>
            <a:r>
              <a:rPr lang="en-US" sz="1900" b="0" i="0" u="none" strike="noStrike">
                <a:solidFill>
                  <a:srgbClr val="000000"/>
                </a:solidFill>
                <a:latin typeface="Arial"/>
                <a:ea typeface="Arial"/>
                <a:cs typeface="Arial"/>
                <a:sym typeface="Arial"/>
              </a:rPr>
              <a:t>– Supporting cloud-based environments, GIS/map accessibility, e-learning accessibility, legal compliance documentation, and Zero Trust Architecture (ZTA).</a:t>
            </a:r>
            <a:endParaRPr sz="1900"/>
          </a:p>
          <a:p>
            <a:pPr marL="457200" lvl="0" indent="-349250" algn="l" rtl="0">
              <a:lnSpc>
                <a:spcPct val="100000"/>
              </a:lnSpc>
              <a:spcBef>
                <a:spcPts val="600"/>
              </a:spcBef>
              <a:spcAft>
                <a:spcPts val="0"/>
              </a:spcAft>
              <a:buSzPts val="1900"/>
              <a:buFont typeface="Arial"/>
              <a:buChar char="•"/>
            </a:pPr>
            <a:r>
              <a:rPr lang="en-US" sz="1900" b="1" i="0" u="none" strike="noStrike">
                <a:solidFill>
                  <a:srgbClr val="006197"/>
                </a:solidFill>
                <a:latin typeface="Arial"/>
                <a:ea typeface="Arial"/>
                <a:cs typeface="Arial"/>
                <a:sym typeface="Arial"/>
              </a:rPr>
              <a:t>Staffing &amp; Program Support</a:t>
            </a:r>
            <a:r>
              <a:rPr lang="en-US" sz="1900" b="0" i="0" u="none" strike="noStrike">
                <a:solidFill>
                  <a:srgbClr val="006197"/>
                </a:solidFill>
                <a:latin typeface="Arial"/>
                <a:ea typeface="Arial"/>
                <a:cs typeface="Arial"/>
                <a:sym typeface="Arial"/>
              </a:rPr>
              <a:t> </a:t>
            </a:r>
            <a:r>
              <a:rPr lang="en-US" sz="1900" b="0" i="0" u="none" strike="noStrike">
                <a:solidFill>
                  <a:srgbClr val="000000"/>
                </a:solidFill>
                <a:latin typeface="Arial"/>
                <a:ea typeface="Arial"/>
                <a:cs typeface="Arial"/>
                <a:sym typeface="Arial"/>
              </a:rPr>
              <a:t>– Offering accessibility subject matter experts (SMEs), program management, and digital accessibility consulting.</a:t>
            </a:r>
            <a:endParaRPr sz="1900">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IAAF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1515</Words>
  <Application>Microsoft Office PowerPoint</Application>
  <PresentationFormat>Widescreen</PresentationFormat>
  <Paragraphs>120</Paragraphs>
  <Slides>17</Slides>
  <Notes>16</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Roboto</vt:lpstr>
      <vt:lpstr>Noto Sans Symbols</vt:lpstr>
      <vt:lpstr>Arial</vt:lpstr>
      <vt:lpstr>IAAF Slide</vt:lpstr>
      <vt:lpstr>Digital Accessibility Acquisition Solutions</vt:lpstr>
      <vt:lpstr>Purpose</vt:lpstr>
      <vt:lpstr>Test Process Data from the Annual Assessment (2024)</vt:lpstr>
      <vt:lpstr>Qualitative Research on Accessibility Products and Services</vt:lpstr>
      <vt:lpstr>Agency Needs</vt:lpstr>
      <vt:lpstr>Request For Information - Products</vt:lpstr>
      <vt:lpstr>Request For Information - Services</vt:lpstr>
      <vt:lpstr>RFI Results Summary</vt:lpstr>
      <vt:lpstr>Industry Research – Vendor Capabilities </vt:lpstr>
      <vt:lpstr>Agency Feedback on Procurement Friction</vt:lpstr>
      <vt:lpstr>Agency Feedback on Procurement Friction (1 of 3)</vt:lpstr>
      <vt:lpstr>Agency Feedback on Procurement Friction (2 of 3)</vt:lpstr>
      <vt:lpstr>Agency Feedback on Procurement Friction (3 of 3)</vt:lpstr>
      <vt:lpstr>Research</vt:lpstr>
      <vt:lpstr>Recommended Approach</vt:lpstr>
      <vt:lpstr>Questions?</vt:lpstr>
      <vt:lpstr> Visit our Contact Us page at section508.gov/contact-us/   Contact the team via email at section.508@gsa.gov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Accessibility Acquisition Solutions (IAAF 2025)</dc:title>
  <cp:lastModifiedBy>JenniferABrondyk</cp:lastModifiedBy>
  <cp:revision>4</cp:revision>
  <dcterms:modified xsi:type="dcterms:W3CDTF">2025-05-14T21:52:39Z</dcterms:modified>
</cp:coreProperties>
</file>