
<file path=[Content_Types].xml><?xml version="1.0" encoding="utf-8"?>
<Types xmlns="http://schemas.openxmlformats.org/package/2006/content-types"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custom-properties+xml" PartName="/docProps/custom.xml"/>
  <Override ContentType="application/vnd.openxmlformats-officedocument.extended-properties+xml" PartName="/docProps/app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2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4" Target="ppt/presentation.xml" Type="http://schemas.openxmlformats.org/officeDocument/2006/relationships/officeDocument"/><Relationship Id="rId3" Target="docProps/custom.xml" Type="http://schemas.openxmlformats.org/officeDocument/2006/relationships/custom-properties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trictFirstAndLastChars="0">
  <p:sldMasterIdLst>
    <p:sldMasterId id="2147483658" r:id="rId5"/>
    <p:sldMasterId id="214748365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7102475" cy="93884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7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JprUR2qgNHAstXdLkd5zypIT1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d="100" n="106"/>
          <a:sy d="100" n="106"/>
        </p:scale>
        <p:origin x="756" y="96"/>
      </p:cViewPr>
      <p:guideLst>
        <p:guide orient="horz" pos="2160"/>
        <p:guide pos="3840"/>
      </p:guideLst>
    </p:cSldViewPr>
  </p:slideViewPr>
  <p:notesTextViewPr>
    <p:cViewPr>
      <p:scale>
        <a:sx d="1" n="1"/>
        <a:sy d="1" n="1"/>
      </p:scale>
      <p:origin x="0" y="0"/>
    </p:cViewPr>
  </p:notesTextViewPr>
  <p:notesViewPr>
    <p:cSldViewPr snapToGrid="0">
      <p:cViewPr varScale="1">
        <p:scale>
          <a:sx d="100" n="100"/>
          <a:sy d="100" n="100"/>
        </p:scale>
        <p:origin x="0" y="0"/>
      </p:cViewPr>
      <p:guideLst>
        <p:guide orient="horz" pos="2957"/>
        <p:guide pos="2237"/>
      </p:guideLst>
    </p:cSldViewPr>
  </p:notesViewPr>
  <p:gridSpacing cx="76200" cy="76200"/>
</p:viewPr>
</file>

<file path=ppt/_rels/presentation.xml.rels><?xml version="1.0" encoding="UTF-8" standalone="yes"?><Relationships xmlns="http://schemas.openxmlformats.org/package/2006/relationships"><Relationship Id="rId21" Target="slides/slide14.xml" Type="http://schemas.openxmlformats.org/officeDocument/2006/relationships/slide"/><Relationship Id="rId19" Target="slides/slide12.xml" Type="http://schemas.openxmlformats.org/officeDocument/2006/relationships/slide"/><Relationship Id="rId20" Target="slides/slide13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6" Target="slides/slide9.xml" Type="http://schemas.openxmlformats.org/officeDocument/2006/relationships/slide"/><Relationship Id="rId15" Target="slides/slide8.xml" Type="http://schemas.openxmlformats.org/officeDocument/2006/relationships/slide"/><Relationship Id="rId14" Target="slides/slide7.xml" Type="http://schemas.openxmlformats.org/officeDocument/2006/relationships/slide"/><Relationship Id="rId13" Target="slides/slide6.xml" Type="http://schemas.openxmlformats.org/officeDocument/2006/relationships/slide"/><Relationship Id="rId12" Target="slides/slide5.xml" Type="http://schemas.openxmlformats.org/officeDocument/2006/relationships/slide"/><Relationship Id="rId11" Target="slides/slide4.xml" Type="http://schemas.openxmlformats.org/officeDocument/2006/relationships/slide"/><Relationship Id="rId9" Target="slides/slide2.xml" Type="http://schemas.openxmlformats.org/officeDocument/2006/relationships/slide"/><Relationship Id="rId10" Target="slides/slide3.xml" Type="http://schemas.openxmlformats.org/officeDocument/2006/relationships/slide"/><Relationship Id="rId8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6" Target="slideMasters/slideMaster2.xml" Type="http://schemas.openxmlformats.org/officeDocument/2006/relationships/slideMaster"/><Relationship Id="rId5" Target="slideMasters/slideMaster1.xml" Type="http://schemas.openxmlformats.org/officeDocument/2006/relationships/slideMaster"/><Relationship Id="rId4" Target="tableStyles.xml" Type="http://schemas.openxmlformats.org/officeDocument/2006/relationships/tableStyles"/><Relationship Id="rId3" Target="presProps.xml" Type="http://schemas.openxmlformats.org/officeDocument/2006/relationships/presProps"/><Relationship Id="rId2" Target="viewProps.xml" Type="http://schemas.openxmlformats.org/officeDocument/2006/relationships/viewProps"/><Relationship Id="rId22" Target="metadata" Type="http://customschemas.google.com/relationships/presentationmetadata"/><Relationship Id="rId1" Target="theme/theme1.xml" Type="http://schemas.openxmlformats.org/officeDocument/2006/relationships/theme"/></Relationships>
</file>

<file path=ppt/notesMasters/_rels/notesMaster1.xml.rels><?xml version="1.0" encoding="UTF-8" standalone="yes"?><Relationships xmlns="http://schemas.openxmlformats.org/package/2006/relationships"><Relationship Id="rId1" Target="../theme/theme3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idx="2" type="hdr"/>
          </p:nvPr>
        </p:nvSpPr>
        <p:spPr>
          <a:xfrm>
            <a:off x="2" y="2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idx="10" type="dt"/>
          </p:nvPr>
        </p:nvSpPr>
        <p:spPr>
          <a:xfrm>
            <a:off x="4022485" y="2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>
            <a:lvl1pPr algn="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ChangeAspect="1" noGrp="1" noRot="1"/>
          </p:cNvSpPr>
          <p:nvPr>
            <p:ph idx="3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type="none" w="sm"/>
            <a:tailEnd len="sm" type="none" w="sm"/>
          </a:ln>
        </p:spPr>
      </p:sp>
      <p:sp>
        <p:nvSpPr>
          <p:cNvPr id="6" name="Google Shape;6;n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6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idx="11" type="ftr"/>
          </p:nvPr>
        </p:nvSpPr>
        <p:spPr>
          <a:xfrm>
            <a:off x="2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b" anchorCtr="0" bIns="47075" lIns="94175" numCol="1" rIns="94175" spcFirstLastPara="1" tIns="47075" wrap="square">
            <a:noAutofit/>
          </a:bodyPr>
          <a:lstStyle>
            <a:lvl1pPr algn="l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b" anchorCtr="0" bIns="47075" lIns="94175" numCol="1" rIns="94175" spcFirstLastPara="1" tIns="47075" wrap="square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cap="none" i="0" lang="en-US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7" Target="https://www.itic.org/policy/accessibility/vpat" TargetMode="External" Type="http://schemas.openxmlformats.org/officeDocument/2006/relationships/hyperlink"/><Relationship Id="rId6" Target="https://www.w3.org/TR/WCAG20/" TargetMode="External" Type="http://schemas.openxmlformats.org/officeDocument/2006/relationships/hyperlink"/><Relationship Id="rId5" Target="https://www.access-board.gov/ict/" TargetMode="External" Type="http://schemas.openxmlformats.org/officeDocument/2006/relationships/hyperlink"/><Relationship Id="rId4" Target="https://sewp.nasa.gov/documents/Section_508_Guide_111821.pdf" TargetMode="External" Type="http://schemas.openxmlformats.org/officeDocument/2006/relationships/hyperlink"/><Relationship Id="rId3" Target="https://www.section508.gov/" TargetMode="External" Type="http://schemas.openxmlformats.org/officeDocument/2006/relationships/hyperlink"/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5" Target="https://sewp.nasa.gov/" TargetMode="External" Type="http://schemas.openxmlformats.org/officeDocument/2006/relationships/hyperlink"/><Relationship Id="rId4" Target="https://sewp.nasa.gov/documents/Section_508_Guide_111821.pdf" TargetMode="External" Type="http://schemas.openxmlformats.org/officeDocument/2006/relationships/hyperlink"/><Relationship Id="rId3" Target="https://www.section508.gov/sell/how-to-create-acr-with-vpat/" TargetMode="External" Type="http://schemas.openxmlformats.org/officeDocument/2006/relationships/hyperlink"/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lnSpc>
                <a:spcPct val="100000"/>
              </a:lnSpc>
              <a:spcBef>
                <a:spcPts val="485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3" name="Google Shape;63;p1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type="none" w="sm"/>
            <a:tailEnd len="sm" type="none" w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5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6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7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type="none" w="sm"/>
            <a:tailEnd len="sm" type="none" w="sm"/>
          </a:ln>
        </p:spPr>
      </p:sp>
      <p:sp>
        <p:nvSpPr>
          <p:cNvPr id="172" name="Google Shape;172;p28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Section508.gov: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https://www.section508.gov/</a:t>
            </a:r>
            <a:r>
              <a:rPr lang="en-US" sz="2000"/>
              <a:t>  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Demystifying Section 508 Guide: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https://sewp.nasa.gov/documents/Section_508_Guide_111821.pdf</a:t>
            </a:r>
            <a:r>
              <a:rPr lang="en-US" sz="2000"/>
              <a:t>  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Section 508 Technical Standards: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https://www.access-board.gov/ict/</a:t>
            </a:r>
            <a:r>
              <a:rPr lang="en-US" sz="2000"/>
              <a:t>  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Web Content Accessibility Guidelines: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https://www.w3.org/TR/WCAG20/</a:t>
            </a:r>
            <a:r>
              <a:rPr lang="en-US" sz="2000"/>
              <a:t> 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Accessibility Conformance Report (ACR) Template / VPAT Version 2.5Rev:</a:t>
            </a:r>
            <a:endParaRPr/>
          </a:p>
          <a:p>
            <a:pPr algn="l" indent="0" lvl="1" marL="5207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00"/>
              <a:buNone/>
            </a:pPr>
            <a:r>
              <a:rPr lang="en-US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https://www.itic.org/policy/accessibility/vpat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73" name="Google Shape;173;p28:notes"/>
          <p:cNvSpPr txBox="1">
            <a:spLocks noGrp="1"/>
          </p:cNvSpPr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b" anchorCtr="0" bIns="47075" lIns="94175" numCol="1" rIns="94175" spcFirstLastPara="1" tIns="470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14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6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20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21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2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0" lvl="0" marL="0" rtl="0">
              <a:spcBef>
                <a:spcPts val="48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3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:notes"/>
          <p:cNvSpPr>
            <a:spLocks noChangeAspect="1" noGrp="1" noRot="1"/>
          </p:cNvSpPr>
          <p:nvPr>
            <p:ph idx="2" type="sldImg"/>
          </p:nvPr>
        </p:nvSpPr>
        <p:spPr>
          <a:xfrm>
            <a:off x="420688" y="703263"/>
            <a:ext cx="6261100" cy="3521075"/>
          </a:xfrm>
          <a:custGeom>
            <a:avLst/>
            <a:gdLst/>
            <a:ahLst/>
            <a:cxnLst/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type="none" w="sm"/>
            <a:tailEnd len="sm" type="none" w="sm"/>
          </a:ln>
        </p:spPr>
      </p:sp>
      <p:sp>
        <p:nvSpPr>
          <p:cNvPr id="139" name="Google Shape;139;p24:notes"/>
          <p:cNvSpPr txBox="1">
            <a:spLocks noGrp="1"/>
          </p:cNvSpPr>
          <p:nvPr>
            <p:ph idx="1" type="body"/>
          </p:nvPr>
        </p:nvSpPr>
        <p:spPr>
          <a:xfrm>
            <a:off x="710892" y="4460167"/>
            <a:ext cx="5680693" cy="4224494"/>
          </a:xfrm>
          <a:prstGeom prst="rect">
            <a:avLst/>
          </a:prstGeom>
          <a:noFill/>
          <a:ln>
            <a:noFill/>
          </a:ln>
        </p:spPr>
        <p:txBody>
          <a:bodyPr anchor="t" anchorCtr="0" bIns="47075" lIns="94175" numCol="1" rIns="94175" spcFirstLastPara="1" tIns="47075" wrap="square">
            <a:noAutofit/>
          </a:bodyPr>
          <a:lstStyle/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2000"/>
              <a:t>Where to Find It</a:t>
            </a:r>
            <a:endParaRPr/>
          </a:p>
          <a:p>
            <a:pPr algn="l" indent="-228600" lvl="1" marL="914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Available at: </a:t>
            </a:r>
            <a:r>
              <a:rPr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https://www.section508.gov/sell/how-to-create-acr-with-vpat/</a:t>
            </a:r>
            <a:endParaRPr sz="1800">
              <a:solidFill>
                <a:schemeClr val="dk1"/>
              </a:solidFill>
            </a:endParaRPr>
          </a:p>
          <a:p>
            <a:pPr algn="l" indent="-228600" lvl="1" marL="914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Download PDF: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https://sewp.nasa.gov/documents/Section_508_Guide_111821.pdf</a:t>
            </a:r>
            <a:endParaRPr sz="1800">
              <a:solidFill>
                <a:schemeClr val="dk1"/>
              </a:solidFill>
            </a:endParaRPr>
          </a:p>
          <a:p>
            <a:pPr algn="l" indent="-228600" lvl="1" marL="91440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E8775"/>
              </a:buClr>
              <a:buSzPts val="14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Also available at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https://sewp.nasa.gov/</a:t>
            </a:r>
            <a:r>
              <a:rPr lang="en-US" sz="1800">
                <a:solidFill>
                  <a:schemeClr val="dk1"/>
                </a:solidFill>
              </a:rPr>
              <a:t> under “Resources”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/>
          </a:p>
        </p:txBody>
      </p:sp>
      <p:sp>
        <p:nvSpPr>
          <p:cNvPr id="140" name="Google Shape;140;p24:notes"/>
          <p:cNvSpPr txBox="1">
            <a:spLocks noGrp="1"/>
          </p:cNvSpPr>
          <p:nvPr>
            <p:ph idx="12" type="sldNum"/>
          </p:nvPr>
        </p:nvSpPr>
        <p:spPr>
          <a:xfrm>
            <a:off x="4022485" y="8917127"/>
            <a:ext cx="3078383" cy="469745"/>
          </a:xfrm>
          <a:prstGeom prst="rect">
            <a:avLst/>
          </a:prstGeom>
          <a:noFill/>
          <a:ln>
            <a:noFill/>
          </a:ln>
        </p:spPr>
        <p:txBody>
          <a:bodyPr anchor="b" anchorCtr="0" bIns="47075" lIns="94175" numCol="1" rIns="94175" spcFirstLastPara="1" tIns="47075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</a:rPr>
              <a:t>10</a:t>
            </a:fld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2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>
            <a:spLocks noGrp="1"/>
          </p:cNvSpPr>
          <p:nvPr>
            <p:ph idx="2" type="pic"/>
          </p:nvPr>
        </p:nvSpPr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32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4" name="Google Shape;14;p4"/>
          <p:cNvCxnSpPr/>
          <p:nvPr/>
        </p:nvCxnSpPr>
        <p:spPr>
          <a:xfrm>
            <a:off x="5315013" y="4514847"/>
            <a:ext cx="1561974" cy="0"/>
          </a:xfrm>
          <a:prstGeom prst="straightConnector1">
            <a:avLst/>
          </a:prstGeom>
          <a:noFill/>
          <a:ln cap="flat" cmpd="sng" w="9525">
            <a:solidFill>
              <a:srgbClr val="0E8775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id="15" name="Google Shape;15;p4"/>
          <p:cNvSpPr txBox="1">
            <a:spLocks noGrp="1"/>
          </p:cNvSpPr>
          <p:nvPr>
            <p:ph idx="1" type="body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Blank and Hidden Title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 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idx="1" type="body"/>
          </p:nvPr>
        </p:nvSpPr>
        <p:spPr>
          <a:xfrm>
            <a:off x="731520" y="1188720"/>
            <a:ext cx="10721705" cy="4976601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Breaker Title Only 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50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wo Content with Heading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idx="1" type="body"/>
          </p:nvPr>
        </p:nvSpPr>
        <p:spPr>
          <a:xfrm>
            <a:off x="731520" y="1371600"/>
            <a:ext cx="5212080" cy="5120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idx="2" type="body"/>
          </p:nvPr>
        </p:nvSpPr>
        <p:spPr>
          <a:xfrm>
            <a:off x="731520" y="1882874"/>
            <a:ext cx="5212080" cy="41605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idx="3" type="body"/>
          </p:nvPr>
        </p:nvSpPr>
        <p:spPr>
          <a:xfrm>
            <a:off x="6230679" y="1371600"/>
            <a:ext cx="5212080" cy="51127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idx="4" type="body"/>
          </p:nvPr>
        </p:nvSpPr>
        <p:spPr>
          <a:xfrm>
            <a:off x="6230679" y="1882873"/>
            <a:ext cx="5212080" cy="41605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idx="12" type="sldNum"/>
          </p:nvPr>
        </p:nvSpPr>
        <p:spPr>
          <a:xfrm>
            <a:off x="10917936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hree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1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idx="1" type="body"/>
          </p:nvPr>
        </p:nvSpPr>
        <p:spPr>
          <a:xfrm>
            <a:off x="731520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idx="2" type="body"/>
          </p:nvPr>
        </p:nvSpPr>
        <p:spPr>
          <a:xfrm>
            <a:off x="4400732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idx="3" type="body"/>
          </p:nvPr>
        </p:nvSpPr>
        <p:spPr>
          <a:xfrm>
            <a:off x="8064443" y="1371600"/>
            <a:ext cx="3383280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Three Content with Heading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idx="1" type="body"/>
          </p:nvPr>
        </p:nvSpPr>
        <p:spPr>
          <a:xfrm>
            <a:off x="731520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idx="2" type="body"/>
          </p:nvPr>
        </p:nvSpPr>
        <p:spPr>
          <a:xfrm>
            <a:off x="731520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idx="3" type="body"/>
          </p:nvPr>
        </p:nvSpPr>
        <p:spPr>
          <a:xfrm>
            <a:off x="4400732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idx="4" type="body"/>
          </p:nvPr>
        </p:nvSpPr>
        <p:spPr>
          <a:xfrm>
            <a:off x="4400732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idx="5" type="body"/>
          </p:nvPr>
        </p:nvSpPr>
        <p:spPr>
          <a:xfrm>
            <a:off x="8064443" y="1371600"/>
            <a:ext cx="3383280" cy="5120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  <a:defRPr b="1" cap="none" i="0" strike="noStrike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idx="6" type="body"/>
          </p:nvPr>
        </p:nvSpPr>
        <p:spPr>
          <a:xfrm>
            <a:off x="8064443" y="1883664"/>
            <a:ext cx="3383280" cy="41605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>
            <a:lvl1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  <a:defRPr b="0" cap="none" i="0" strike="noStrike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-393700" lvl="1" marL="9144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6197"/>
              </a:buClr>
              <a:buSzPts val="2600"/>
              <a:buFont typeface="Noto Sans Symbols"/>
              <a:buChar char="▪"/>
              <a:defRPr b="0" cap="none" i="0" strike="noStrike" sz="26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-381000" lvl="2" marL="1371600" marR="0" rtl="0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-381000" lvl="3" marL="1828800" marR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-381000" lvl="4" marL="2286000" marR="0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6197"/>
              </a:buClr>
              <a:buSzPts val="2400"/>
              <a:buFont typeface="Noto Sans Symbols"/>
              <a:buChar char="▪"/>
              <a:defRPr b="0" cap="none" i="0" strike="noStrike" sz="24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-342900" lvl="5" marL="2743200" marR="0" rtl="0">
              <a:lnSpc>
                <a:spcPct val="95000"/>
              </a:lnSpc>
              <a:spcBef>
                <a:spcPts val="72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-342900" lvl="6" marL="32004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-342900" lvl="7" marL="3657600" marR="0" rtl="0">
              <a:lnSpc>
                <a:spcPct val="95000"/>
              </a:lnSpc>
              <a:spcBef>
                <a:spcPts val="54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-342900" lvl="8" marL="4114800" marR="0" rtl="0">
              <a:lnSpc>
                <a:spcPct val="95000"/>
              </a:lnSpc>
              <a:spcBef>
                <a:spcPts val="540"/>
              </a:spcBef>
              <a:spcAft>
                <a:spcPts val="54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 cap="none" i="0" strike="noStrike" sz="1800" u="non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 Title Only ">
  <p:cSld name="2_Breaker Title Only 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8001" y="2305250"/>
            <a:ext cx="11165841" cy="2247499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>
            <a:lvl1pPr algn="ctr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50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>
            <a:lvl1pPr algn="l" lv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cap="none" i="0" strike="noStrike" sz="2800" u="none">
                <a:solidFill>
                  <a:srgbClr val="0B3F3A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lvl="1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lvl="2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lvl="3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lvl="4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lvl="5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lvl="6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lvl="7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lvl="8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cap="none" i="0" strike="noStrike" sz="8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" Target="../slideLayouts/slideLayout1.xml" Type="http://schemas.openxmlformats.org/officeDocument/2006/relationships/slideLayout"/><Relationship Id="rId1" Target="../theme/theme1.xml" Type="http://schemas.openxmlformats.org/officeDocument/2006/relationships/theme"/></Relationships>
</file>

<file path=ppt/slideMasters/_rels/slideMaster2.xml.rels><?xml version="1.0" encoding="UTF-8" standalone="yes"?><Relationships xmlns="http://schemas.openxmlformats.org/package/2006/relationships"><Relationship Id="rId9" Target="../slideLayouts/slideLayout10.xml" Type="http://schemas.openxmlformats.org/officeDocument/2006/relationships/slideLayout"/><Relationship Id="rId8" Target="../slideLayouts/slideLayout9.xml" Type="http://schemas.openxmlformats.org/officeDocument/2006/relationships/slideLayout"/><Relationship Id="rId7" Target="../slideLayouts/slideLayout8.xml" Type="http://schemas.openxmlformats.org/officeDocument/2006/relationships/slideLayout"/><Relationship Id="rId6" Target="../slideLayouts/slideLayout7.xml" Type="http://schemas.openxmlformats.org/officeDocument/2006/relationships/slideLayout"/><Relationship Id="rId5" Target="../slideLayouts/slideLayout6.xml" Type="http://schemas.openxmlformats.org/officeDocument/2006/relationships/slideLayout"/><Relationship Id="rId4" Target="../slideLayouts/slideLayout5.xml" Type="http://schemas.openxmlformats.org/officeDocument/2006/relationships/slideLayout"/><Relationship Id="rId3" Target="../slideLayouts/slideLayout4.xml" Type="http://schemas.openxmlformats.org/officeDocument/2006/relationships/slideLayout"/><Relationship Id="rId2" Target="../media/image1.png" Type="http://schemas.openxmlformats.org/officeDocument/2006/relationships/image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idx="12" type="sldNum"/>
          </p:nvPr>
        </p:nvSpPr>
        <p:spPr>
          <a:xfrm>
            <a:off x="10914323" y="6434289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r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r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r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r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r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r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r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r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cap="none" i="0" strike="noStrike" sz="1000" u="none">
                <a:solidFill>
                  <a:srgbClr val="006197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5"/>
          <p:cNvSpPr/>
          <p:nvPr/>
        </p:nvSpPr>
        <p:spPr>
          <a:xfrm>
            <a:off x="0" y="0"/>
            <a:ext cx="12192000" cy="182880"/>
          </a:xfrm>
          <a:prstGeom prst="rect">
            <a:avLst/>
          </a:prstGeom>
          <a:solidFill>
            <a:srgbClr val="0E8775"/>
          </a:solidFill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" name="Google Shape;24;p5"/>
          <p:cNvCxnSpPr/>
          <p:nvPr/>
        </p:nvCxnSpPr>
        <p:spPr>
          <a:xfrm>
            <a:off x="1311072" y="6342849"/>
            <a:ext cx="10123894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type="none" w="sm"/>
            <a:tailEnd len="sm" type="none" w="sm"/>
          </a:ln>
        </p:spPr>
      </p:cxnSp>
      <p:sp>
        <p:nvSpPr>
          <p:cNvPr id="25" name="Google Shape;25;p5"/>
          <p:cNvSpPr/>
          <p:nvPr/>
        </p:nvSpPr>
        <p:spPr>
          <a:xfrm>
            <a:off x="1311072" y="6434289"/>
            <a:ext cx="6412938" cy="177215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l" indent="0" lvl="0" marL="0" marR="0" rtl="0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Clr>
                <a:srgbClr val="006197"/>
              </a:buClr>
              <a:buSzPts val="800"/>
              <a:buFont typeface="Arial"/>
              <a:buNone/>
            </a:pPr>
            <a:r>
              <a:rPr b="1" cap="none" i="0" lang="en-US" strike="noStrike" sz="1000" u="none">
                <a:solidFill>
                  <a:srgbClr val="033F3A"/>
                </a:solidFill>
                <a:latin typeface="Arial"/>
                <a:ea typeface="Arial"/>
                <a:cs typeface="Arial"/>
                <a:sym typeface="Arial"/>
              </a:rPr>
              <a:t>Interagency Accessibility Forum (IAAF)</a:t>
            </a:r>
            <a:endParaRPr b="1" cap="none" i="0" strike="noStrike" sz="1000" u="none">
              <a:solidFill>
                <a:srgbClr val="033F3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Google Shape;26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33494" y="6205689"/>
            <a:ext cx="452005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folHlink="folHlink" hlink="hlink" tx1="dk1" tx2="lt2"/>
  <p:sldLayoutIdLst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4" Target="../media/image3.png" Type="http://schemas.openxmlformats.org/officeDocument/2006/relationships/image"/><Relationship Id="rId3" Target="../media/image2.jpg" Type="http://schemas.openxmlformats.org/officeDocument/2006/relationships/image"/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6" Target="../media/image3.png" Type="http://schemas.openxmlformats.org/officeDocument/2006/relationships/image"/><Relationship Id="rId5" Target="https://sewp.nasa.gov/" TargetMode="External" Type="http://schemas.openxmlformats.org/officeDocument/2006/relationships/hyperlink"/><Relationship Id="rId4" Target="https://sewp.nasa.gov/documents/Section_508_Guide_111821.pdf" TargetMode="External" Type="http://schemas.openxmlformats.org/officeDocument/2006/relationships/hyperlink"/><Relationship Id="rId3" Target="https://www.section508.gov/sell/how-to-create-acr-with-vpat/" TargetMode="External" Type="http://schemas.openxmlformats.org/officeDocument/2006/relationships/hyperlink"/><Relationship Id="rId2" Target="../notesSlides/notesSlide9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8" Target="../media/image3.png" Type="http://schemas.openxmlformats.org/officeDocument/2006/relationships/image"/><Relationship Id="rId7" Target="https://www.itic.org/policy/accessibility/vpat" TargetMode="External" Type="http://schemas.openxmlformats.org/officeDocument/2006/relationships/hyperlink"/><Relationship Id="rId6" Target="https://www.w3.org/TR/WCAG20/" TargetMode="External" Type="http://schemas.openxmlformats.org/officeDocument/2006/relationships/hyperlink"/><Relationship Id="rId5" Target="https://www.access-board.gov/ict/" TargetMode="External" Type="http://schemas.openxmlformats.org/officeDocument/2006/relationships/hyperlink"/><Relationship Id="rId4" Target="https://sewp.nasa.gov/documents/Section_508_Guide_111821.pdf" TargetMode="External" Type="http://schemas.openxmlformats.org/officeDocument/2006/relationships/hyperlink"/><Relationship Id="rId3" Target="https://www.section508.gov/" TargetMode="External" Type="http://schemas.openxmlformats.org/officeDocument/2006/relationships/hyperlink"/><Relationship Id="rId2" Target="../notesSlides/notesSlide1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2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4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Layouts/slideLayout4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6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3" Target="../media/image3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agency Accessibility Forum and logo" id="65" name="Google Shape;65;p1"/>
          <p:cNvPicPr preferRelativeResize="0">
            <a:picLocks noGrp="1"/>
          </p:cNvPicPr>
          <p:nvPr>
            <p:ph idx="2" type="pic"/>
          </p:nvPr>
        </p:nvPicPr>
        <p:blipFill rotWithShape="1">
          <a:blip r:embed="rId3">
            <a:alphaModFix/>
          </a:blip>
          <a:srcRect l="67" r="67"/>
          <a:stretch/>
        </p:blipFill>
        <p:spPr>
          <a:xfrm>
            <a:off x="3044791" y="1072642"/>
            <a:ext cx="6102417" cy="18288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 txBox="1">
            <a:spLocks noGrp="1"/>
          </p:cNvSpPr>
          <p:nvPr>
            <p:ph type="title"/>
          </p:nvPr>
        </p:nvSpPr>
        <p:spPr>
          <a:xfrm>
            <a:off x="1523998" y="3223382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Navigating Federal Acquisitions:</a:t>
            </a:r>
            <a:br>
              <a:rPr lang="en-US"/>
            </a:br>
            <a:r>
              <a:rPr lang="en-US"/>
              <a:t>Buying Accessible Tech</a:t>
            </a:r>
            <a:endParaRPr/>
          </a:p>
        </p:txBody>
      </p:sp>
      <p:sp>
        <p:nvSpPr>
          <p:cNvPr id="67" name="Google Shape;67;p1"/>
          <p:cNvSpPr txBox="1">
            <a:spLocks noGrp="1"/>
          </p:cNvSpPr>
          <p:nvPr>
            <p:ph idx="1" type="body"/>
          </p:nvPr>
        </p:nvSpPr>
        <p:spPr>
          <a:xfrm>
            <a:off x="3240086" y="4654423"/>
            <a:ext cx="5711825" cy="914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45700" lIns="91425" numCol="1" rIns="91425" spcFirstLastPara="1" tIns="45700" wrap="square">
            <a:noAutofit/>
          </a:bodyPr>
          <a:lstStyle/>
          <a:p>
            <a:pPr algn="ct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/>
              <a:t>May 21, 2025</a:t>
            </a:r>
            <a:endParaRPr/>
          </a:p>
        </p:txBody>
      </p:sp>
      <p:sp>
        <p:nvSpPr>
          <p:cNvPr id="68" name="Google Shape;68;p1"/>
          <p:cNvSpPr txBox="1"/>
          <p:nvPr/>
        </p:nvSpPr>
        <p:spPr>
          <a:xfrm>
            <a:off x="180975" y="5338349"/>
            <a:ext cx="11925300" cy="138499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cap="none" i="0" lang="en-US" strike="noStrike" sz="2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Betsy Sirk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Director of Digital Accessibility and Strategic Sourcing, National Aeronautics and Space Administration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Chairperson, Federal CIO Council Accessibility Community of Practice Industry Outreach </a:t>
            </a:r>
            <a:endParaRPr/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Email: betsy.sirk@nasa.gov</a:t>
            </a:r>
            <a:endParaRPr/>
          </a:p>
        </p:txBody>
      </p:sp>
      <p:pic>
        <p:nvPicPr>
          <p:cNvPr descr="NASA logo" id="69" name="Google Shape;6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98345" y="335070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Demystifying Section 508 Guide</a:t>
            </a:r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idx="1" type="body"/>
          </p:nvPr>
        </p:nvSpPr>
        <p:spPr>
          <a:xfrm>
            <a:off x="733988" y="1135022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Developed by NASA to assist Industry and Government with understanding Section 508 and the development of ACRs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Incorporates feedback from Industry (multiple companies and the IT Industry Council)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Provides a navigation feature to skip to topic of interest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Contains important definitions of Information Communication Technology and other applicable terms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Provides detailed guidance on how to understand and address the Section 508 Technical Standards 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Shares Frequently Asked Questions 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Where to Find It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Available at: </a:t>
            </a:r>
            <a:r>
              <a:rPr lang="en-US" sz="18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https://www.section508.gov/sell/how-to-create-acr-with-vpat/</a:t>
            </a:r>
            <a:endParaRPr sz="1800">
              <a:solidFill>
                <a:schemeClr val="dk1"/>
              </a:solidFill>
            </a:endParaRPr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Download PDF: </a:t>
            </a:r>
            <a:r>
              <a:rPr lang="en-US" sz="1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https://sewp.nasa.gov/documents/Section_508_Guide_111821.pdf</a:t>
            </a:r>
            <a:endParaRPr sz="1800">
              <a:solidFill>
                <a:schemeClr val="dk1"/>
              </a:solidFill>
            </a:endParaRPr>
          </a:p>
          <a:p>
            <a:pPr algn="l" indent="-3937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Also available at </a:t>
            </a:r>
            <a:r>
              <a:rPr lang="en-US" sz="18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https://sewp.nasa.gov/</a:t>
            </a:r>
            <a:r>
              <a:rPr lang="en-US" sz="1800">
                <a:solidFill>
                  <a:schemeClr val="dk1"/>
                </a:solidFill>
              </a:rPr>
              <a:t> under “Resources”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821743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Federal CIO Council Accessibility Community of Practice (ACOP) Industry Outreach Program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idx="1" type="body"/>
          </p:nvPr>
        </p:nvSpPr>
        <p:spPr>
          <a:xfrm>
            <a:off x="731520" y="1451493"/>
            <a:ext cx="10906299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00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700"/>
              <a:buFont typeface="Arial"/>
              <a:buChar char="•"/>
            </a:pPr>
            <a:r>
              <a:rPr lang="en-US" sz="1700"/>
              <a:t>ACOP Industry Outreach Subcommittee chaired by NASA with participation by Section 508 Program Managers representing multiple Federal Departments and Agencies including: US Army, Census Bureau, Department of Interior, Federal Deposit Insurance Corporation, General Services Administration, Library of Congress, National Geospatial-Intelligence Agency, Indian Health Service, NIH, and United States Postal Service </a:t>
            </a:r>
            <a:endParaRPr sz="1700"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/>
              <a:t>ACOP provides single and concise voice to Industry and other stakeholders on behalf of the US Federal Government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Industry Outreach Focus areas: guiding industry on ACR creation; obtaining and validating ACRs; promoting inclusion of digital accessibility throughout the acquisition lifecycle for all IT acquisitions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/>
              <a:t>Industry Outreach Highlights</a:t>
            </a:r>
            <a:endParaRPr/>
          </a:p>
          <a:p>
            <a:pPr algn="l" indent="-393700" lvl="1" marL="9144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Met one-on-one with over 600 companies (mostly small or specialized IT product developers) to discuss need for assessing products for accessibility</a:t>
            </a:r>
            <a:endParaRPr/>
          </a:p>
          <a:p>
            <a:pPr algn="l" indent="-393700" lvl="1" marL="9144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Promoted Demystifying Section 508 Guide to assist Industry (and Government) with understanding Section 508 technical standards</a:t>
            </a:r>
            <a:endParaRPr/>
          </a:p>
          <a:p>
            <a:pPr algn="l" indent="-393700" lvl="1" marL="9144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</a:rPr>
              <a:t>Obtained and incorporated feedback from Industry and IT Industry Council (developers of the Voluntary Product Accessibility Template)</a:t>
            </a:r>
            <a:endParaRPr/>
          </a:p>
        </p:txBody>
      </p:sp>
      <p:pic>
        <p:nvPicPr>
          <p:cNvPr id="153" name="Google Shape;15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50982" y="548640"/>
            <a:ext cx="11102244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Best Practices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idx="1" type="body"/>
          </p:nvPr>
        </p:nvSpPr>
        <p:spPr>
          <a:xfrm>
            <a:off x="350982" y="982585"/>
            <a:ext cx="11490036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en-US"/>
              <a:t>New Contracts</a:t>
            </a:r>
            <a:endParaRPr/>
          </a:p>
          <a:p>
            <a:pPr algn="l" indent="-406400" lvl="0" marL="45720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en-US" sz="1600"/>
              <a:t>Identify/include relevant accessibility requirements, contract terms and conditions for testing/validations, and accessibility expectations throughout the contract period of performance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As ICT is updated/modified, re-test against the terms and conditions originally established in the contract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Inform vendors that government will evaluate proposals for Section 508 compliance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Include Section 508 Program Managers/digital accessibility subject matter experts as key stakeholders throughout the acquisition lifecycle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Use automated tools (Automated Requirements Tool (ACR) and Solicitation Review Tool (SRT)) to identify and incorporate accessibility requirements into procurements</a:t>
            </a:r>
            <a:endParaRPr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endParaRPr sz="1100"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0"/>
              <a:buNone/>
            </a:pPr>
            <a:r>
              <a:rPr lang="en-US"/>
              <a:t>Existing Contracts/COTS Purchases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Obtaining and evaluating ACRs is critical to ensure government buys and implements the most accessible ICT that meets its needs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Share Demystifying Section 508 Guide with product developers to promote ACR availability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Determine and document applicable Section 508 exceptions</a:t>
            </a:r>
            <a:endParaRPr/>
          </a:p>
          <a:p>
            <a:pPr algn="l" indent="-406400" lvl="0" marL="457200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600"/>
              <a:t>Use Government-wide Acquisition Contracts (GWACs)/existing Best-In-Class contract solutions which facilitate obtaining ACRs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67" name="Google Shape;167;p27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Key Takeaways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idx="1" type="body"/>
          </p:nvPr>
        </p:nvSpPr>
        <p:spPr>
          <a:xfrm>
            <a:off x="626180" y="1135022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Collaboration among OCIO/Section 508 Program Managers/SMEs, acquisition professionals, customers, and Industry yields accessible ICT solutions that meet government requirements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Identifying and prioritizing accessibility requirements early in the acquisition lifecycle prevents costly rework and remediation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200"/>
              <a:t>Digital Accessibility is a Win-Win situation for Industry and Government 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Governments buys vastly more commercial ICT than it builds in-house, so it relies on Industry to disclose product accessibility to meet Section 508 requirements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Industry assessing and reporting product accessibility (creating ACRs) allows sales to US Federal Government and products to reach more customers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</a:rPr>
              <a:t>Accessible Technology provides better usability for everyone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 sz="2000"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 sz="2000"/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177" name="Google Shape;177;p28"/>
          <p:cNvSpPr txBox="1">
            <a:spLocks noGrp="1"/>
          </p:cNvSpPr>
          <p:nvPr>
            <p:ph idx="1" type="body"/>
          </p:nvPr>
        </p:nvSpPr>
        <p:spPr>
          <a:xfrm>
            <a:off x="731518" y="1371600"/>
            <a:ext cx="11289031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Section508.gov: </a:t>
            </a:r>
            <a:r>
              <a:rPr lang="en-US" sz="2000" u="sng">
                <a:solidFill>
                  <a:schemeClr val="hlink"/>
                </a:solidFill>
                <a:hlinkClick r:id="rId3"/>
              </a:rPr>
              <a:t>https://www.section508.gov/</a:t>
            </a:r>
            <a:r>
              <a:rPr lang="en-US" sz="2000"/>
              <a:t>  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Demystifying Section 508 Guide: </a:t>
            </a:r>
            <a:r>
              <a:rPr lang="en-US" sz="2000" u="sng">
                <a:solidFill>
                  <a:schemeClr val="hlink"/>
                </a:solidFill>
                <a:hlinkClick r:id="rId4"/>
              </a:rPr>
              <a:t>https://sewp.nasa.gov/documents/Section_508_Guide_111821.pdf</a:t>
            </a:r>
            <a:r>
              <a:rPr lang="en-US" sz="2000"/>
              <a:t>  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Technical Standards: </a:t>
            </a:r>
            <a:r>
              <a:rPr lang="en-US" sz="2000" u="sng">
                <a:solidFill>
                  <a:schemeClr val="hlink"/>
                </a:solidFill>
                <a:hlinkClick r:id="rId5"/>
              </a:rPr>
              <a:t>https://www.access-board.gov/ict/</a:t>
            </a:r>
            <a:r>
              <a:rPr lang="en-US" sz="2000"/>
              <a:t>  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Web Content Accessibility Guidelines: </a:t>
            </a:r>
            <a:r>
              <a:rPr lang="en-US" sz="2000" u="sng">
                <a:solidFill>
                  <a:schemeClr val="hlink"/>
                </a:solidFill>
                <a:hlinkClick r:id="rId6"/>
              </a:rPr>
              <a:t>https://www.w3.org/TR/WCAG20/</a:t>
            </a:r>
            <a:r>
              <a:rPr lang="en-US" sz="2000"/>
              <a:t> 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Accessibility Conformance Report (ACR) Template / VPAT Version 2.5Rev:</a:t>
            </a:r>
            <a:endParaRPr/>
          </a:p>
          <a:p>
            <a:pPr algn="l" indent="0" lvl="1" marL="5207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None/>
            </a:pPr>
            <a:r>
              <a:rPr lang="en-US" sz="2000" u="sng">
                <a:solidFill>
                  <a:schemeClr val="dk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https://www.itic.org/policy/accessibility/vpat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  <a:p>
            <a:pPr algn="l" indent="-2286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600"/>
              <a:buFont typeface="Arial"/>
              <a:buNone/>
            </a:pPr>
            <a:endParaRPr sz="2000"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 sz="2000"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 sz="2000"/>
          </a:p>
        </p:txBody>
      </p:sp>
      <p:pic>
        <p:nvPicPr>
          <p:cNvPr id="178" name="Google Shape;178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idx="1" type="body"/>
          </p:nvPr>
        </p:nvSpPr>
        <p:spPr>
          <a:xfrm>
            <a:off x="731519" y="1066800"/>
            <a:ext cx="10716900" cy="46635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Digital Accessibility/Section 508 Overview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Why Digital Accessibility Matters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Acquisition Overview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New Contracts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Existing Contracts/COTS Solutions 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ACR Evaluation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Demystifying Section 508 Guide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Accessibility Community of Practice Industry Outreach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Best Practices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Key Takeaways</a:t>
            </a:r>
            <a:endParaRPr sz="1500"/>
          </a:p>
          <a:p>
            <a:pPr algn="l" indent="-38735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500"/>
              <a:buFont typeface="Arial"/>
              <a:buChar char="•"/>
            </a:pPr>
            <a:r>
              <a:rPr lang="en-US" sz="1700"/>
              <a:t>Resources</a:t>
            </a:r>
            <a:endParaRPr sz="1500"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Digital Accessibility/Section 508 Overview</a:t>
            </a:r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of the Rehabilitation Act requires that Federal agencies make Information and Communications Technology (ICT) accessible to its employees and the public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Applies to technology that is "procured, developed, maintained, or used" 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Examples of ICT: computers, hardware, software, scientific/specialized equipment, office equipment, telecommunications equipment, websites, videos, electronic documents, official agency communications)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Section 508 serves as a bridge between ICT and Assistive Technology (AT)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AT is any item, equipment, or product that helps people improve their functional capabilities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Examples of AT: screen readers, adaptive keyboards, voice recognition software, augmented reality, virtual reality, artificial intelligence, etc.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Required for Federal Agencies, but also a best practice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Why Digital Accessibility Matters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idx="1" type="body"/>
          </p:nvPr>
        </p:nvSpPr>
        <p:spPr>
          <a:xfrm>
            <a:off x="731519" y="1371600"/>
            <a:ext cx="10716768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Digital Accessibility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Enables workforce efficiency, productivity, and retention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Allows compliance with Federal statutes and regulations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Avoids legal ramifications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2000"/>
              <a:t>The “Win-Win” for Industry and Government 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Opens the door for Federal procurements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Expands customer base, including an aging population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Leads to improved usability for all consumers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Catalyst for Innovation and breakthrough technologies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Access to Global Markets with similar regulations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4CEA-3055-DD53-83BE-740A6B83B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577A6-D9C9-DE83-192C-93E185AABC7B}"/>
              </a:ext>
            </a:extLst>
          </p:cNvPr>
          <p:cNvSpPr>
            <a:spLocks noGrp="1"/>
          </p:cNvSpPr>
          <p:nvPr>
            <p:ph idx="12" type="sldNum"/>
          </p:nvPr>
        </p:nvSpPr>
        <p:spPr/>
        <p:txBody>
          <a:bodyPr numCol="1"/>
          <a:lstStyle/>
          <a:p>
            <a:pPr algn="r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79970-FD06-997A-0E5B-FFA5B5F41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dirty="0" lang="en-US"/>
              <a:t>Acquisition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619CB-8E9B-D6DD-1456-47247382DB8D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474483" y="982585"/>
            <a:ext cx="11432182" cy="4663440"/>
          </a:xfrm>
        </p:spPr>
        <p:txBody>
          <a:bodyPr numCol="1"/>
          <a:lstStyle/>
          <a:p>
            <a:r>
              <a:rPr dirty="0" lang="en-US"/>
              <a:t>Federal acquisition processes provide key opportunities to ensure accessible technology is acquired</a:t>
            </a:r>
          </a:p>
          <a:p>
            <a:r>
              <a:rPr dirty="0" lang="en-US"/>
              <a:t>Building accessibility requirements into acquisitions 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Enables workforce productivity, improves customer experience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Prevents the risk of litigation costs, prevents expensive rework 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Depends on what is being procured (Commercial Off The Shelf (COTS) software, custom software development, IT support services, etc.)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Depends on how it’s being procured (Full and open competition, requests for proposals, requests for quotes, established Government-wide Acquisition Vehicles or schedules, purchase card, etc.)</a:t>
            </a:r>
          </a:p>
          <a:p>
            <a:pPr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1"/>
                </a:solidFill>
              </a:rPr>
              <a:t>New Contracts/Solicitations 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Include ICT accessibility requirements in procurement documents (e.g. Statement of Work, Performance Work Statements, etc.)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Inform Industry that Government evaluates proposals for Section 508 conformance</a:t>
            </a:r>
          </a:p>
          <a:p>
            <a:pPr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1"/>
                </a:solidFill>
              </a:rPr>
              <a:t>Existing Contracts/Commercial-Off-The-Shelf (COTS) ICT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Request an Accessibility Conformance Report (ACR) from Industry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Evaluate ACR for completeness and product accessibility </a:t>
            </a:r>
          </a:p>
          <a:p>
            <a:pPr lvl="1">
              <a:buClr>
                <a:srgbClr val="0E8775"/>
              </a:buClr>
              <a:buFont charset="0" panose="020B0604020202020204" pitchFamily="34" typeface="Arial"/>
              <a:buChar char="•"/>
            </a:pPr>
            <a:r>
              <a:rPr dirty="0" lang="en-US" sz="1400">
                <a:solidFill>
                  <a:schemeClr val="tx1"/>
                </a:solidFill>
              </a:rPr>
              <a:t>Select most accessible ICT that meets mission requirements</a:t>
            </a:r>
          </a:p>
          <a:p>
            <a:pPr>
              <a:buFont charset="0" panose="020B0604020202020204" pitchFamily="34" typeface="Arial"/>
              <a:buChar char="•"/>
            </a:pPr>
            <a:r>
              <a:rPr dirty="0" lang="en-US">
                <a:solidFill>
                  <a:schemeClr val="tx1"/>
                </a:solidFill>
              </a:rPr>
              <a:t>One size does not fit all</a:t>
            </a:r>
            <a:endParaRPr dirty="0" lang="en-US"/>
          </a:p>
          <a:p>
            <a:endParaRPr dirty="0" lang="en-US"/>
          </a:p>
        </p:txBody>
      </p:sp>
      <p:pic>
        <p:nvPicPr>
          <p:cNvPr descr="NASA logo" id="7" name="Picture 6">
            <a:extLst>
              <a:ext uri="{FF2B5EF4-FFF2-40B4-BE49-F238E27FC236}">
                <a16:creationId xmlns:a16="http://schemas.microsoft.com/office/drawing/2014/main" id="{322CC24C-78BA-F203-A587-1F14E62C3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528" y="396203"/>
            <a:ext cx="1072989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0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474483" y="396203"/>
            <a:ext cx="1096375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New Contracts</a:t>
            </a:r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idx="1" type="body"/>
          </p:nvPr>
        </p:nvSpPr>
        <p:spPr>
          <a:xfrm>
            <a:off x="393735" y="789206"/>
            <a:ext cx="11323800" cy="54321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1: Determine accessibility requirements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Understand which standards apply to the specific procurement (use Accessibility Requirements Tool (ART) or equivalent to identify applicable Section 508 Technical Standards)</a:t>
            </a:r>
            <a:endParaRPr sz="1700"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2: Conduct market research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Identify accessible products or services available within the market </a:t>
            </a:r>
            <a:endParaRPr sz="1700"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3: Develop solicitation language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Include specific relevant accessibility requirements, contract terms and conditions for testing and validation, and expectations throughout the contract period of performance if applicable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Use Solicitation Review Tool (SRT) or equivalent to improve incorporation of 508 Technical Standards</a:t>
            </a:r>
            <a:endParaRPr sz="1700"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4:  Evaluate each proposal to validate vendor claims against your stated accessibility requirements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Trust but verify</a:t>
            </a:r>
            <a:endParaRPr sz="1700"/>
          </a:p>
          <a:p>
            <a:pPr algn="l" indent="0" lvl="0" marL="508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808"/>
              <a:buNone/>
            </a:pPr>
            <a:r>
              <a:rPr b="1" lang="en-US" sz="1700"/>
              <a:t>Step 5: Validate Compliance Over Time (If an Ongoing Contract)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ICT must remain accessible throughout the contract period of performance </a:t>
            </a:r>
            <a:endParaRPr sz="1700"/>
          </a:p>
          <a:p>
            <a:pPr algn="l" indent="-40005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8"/>
              <a:buChar char="•"/>
            </a:pPr>
            <a:r>
              <a:rPr lang="en-US" sz="1700"/>
              <a:t>As ICT solutions are updated, ensure updates meet Section 508 requirements originally established in the contract</a:t>
            </a:r>
            <a:endParaRPr sz="1700"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09" name="Google Shape;109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title"/>
          </p:nvPr>
        </p:nvSpPr>
        <p:spPr>
          <a:xfrm>
            <a:off x="350983" y="396203"/>
            <a:ext cx="11087256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Existing Contracts/COTS Solutions (1/2)</a:t>
            </a:r>
            <a:endParaRPr/>
          </a:p>
        </p:txBody>
      </p:sp>
      <p:sp>
        <p:nvSpPr>
          <p:cNvPr id="116" name="Google Shape;116;p21"/>
          <p:cNvSpPr txBox="1">
            <a:spLocks noGrp="1"/>
          </p:cNvSpPr>
          <p:nvPr>
            <p:ph idx="1" type="body"/>
          </p:nvPr>
        </p:nvSpPr>
        <p:spPr>
          <a:xfrm>
            <a:off x="350983" y="836732"/>
            <a:ext cx="10247457" cy="578352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228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1: Requiring </a:t>
            </a:r>
            <a:r>
              <a:rPr b="1" lang="en-US">
                <a:solidFill>
                  <a:srgbClr val="000000"/>
                </a:solidFill>
              </a:rPr>
              <a:t>O</a:t>
            </a:r>
            <a:r>
              <a:rPr b="1" cap="none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fficial identifies requirements, products or services to be purchased, and acquisition method (e.g. existing contract vehicles, purchase cards)</a:t>
            </a:r>
            <a:endParaRPr/>
          </a:p>
          <a:p>
            <a:pPr algn="l" indent="-285750" lvl="1" marL="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Determine if a Section 508 exception applies; if not</a:t>
            </a:r>
            <a:r>
              <a:rPr lang="en-US" sz="1600">
                <a:solidFill>
                  <a:srgbClr val="000000"/>
                </a:solidFill>
              </a:rPr>
              <a:t>,</a:t>
            </a: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proceed to step 2</a:t>
            </a:r>
            <a:endParaRPr/>
          </a:p>
          <a:p>
            <a:pPr algn="l" indent="-285750" lvl="7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E202.3 National Security Systems </a:t>
            </a:r>
            <a:endParaRPr/>
          </a:p>
          <a:p>
            <a:pPr algn="l" indent="-285750" lvl="7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E202.4 Federal Contracts</a:t>
            </a:r>
            <a:endParaRPr/>
          </a:p>
          <a:p>
            <a:pPr algn="l" indent="-285750" lvl="7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E202.5 ICT Functions Located in Maintenance or Monitoring Spaces (status indicators/operable parts)</a:t>
            </a:r>
            <a:endParaRPr/>
          </a:p>
          <a:p>
            <a:pPr algn="l" indent="0" lvl="0" marL="228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228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2: Conduct Market Research and Obtain Accessibility Conformance Report (ACR)</a:t>
            </a:r>
            <a:endParaRPr b="0" cap="none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85750" lvl="0" marL="2857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accessible products if possible</a:t>
            </a:r>
            <a:endParaRPr/>
          </a:p>
          <a:p>
            <a:pPr algn="l" indent="-285750" lvl="0" marL="2857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Request ACR (a document that provides product accessibility </a:t>
            </a:r>
            <a:r>
              <a:rPr lang="en-US" sz="1600">
                <a:solidFill>
                  <a:srgbClr val="000000"/>
                </a:solidFill>
              </a:rPr>
              <a:t>information for applicable Section 508 Technical Standards) </a:t>
            </a: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lang="en-US" sz="1600">
                <a:solidFill>
                  <a:srgbClr val="000000"/>
                </a:solidFill>
              </a:rPr>
              <a:t>product developer/vendor</a:t>
            </a:r>
            <a:endParaRPr/>
          </a:p>
          <a:p>
            <a:pPr algn="l" indent="-285750" lvl="1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ACR most often created by developer or third party using the IT Industry Council’s Voluntary Product Accessibility Template (VPAT™) Version 2.x </a:t>
            </a:r>
            <a:endParaRPr/>
          </a:p>
          <a:p>
            <a:pPr algn="l" indent="-285750" lvl="2" marL="74295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E8775"/>
              </a:buClr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Government-wide Acquisition Contract (GWAC) vehicles to facilitate obtaining ACR from Industry (e.g. NASA SEWP requires contract holders provide ACR at time of quote upon customer request)</a:t>
            </a:r>
            <a:endParaRPr/>
          </a:p>
          <a:p>
            <a:pPr algn="l" indent="0" lvl="0" marL="228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1" cap="none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2286" marR="0" rtl="0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cap="none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3: Evaluate ACR to determine overall level of conformance </a:t>
            </a:r>
            <a:endParaRPr/>
          </a:p>
          <a:p>
            <a:pPr algn="l" indent="-285750" lvl="0" marL="288036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Full Conformance = all applicable technical standards are fully supported</a:t>
            </a:r>
            <a:endParaRPr/>
          </a:p>
          <a:p>
            <a:pPr algn="l" indent="-285750" lvl="0" marL="288036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Partial Conformance = some applicable standards are fully supported, some are not</a:t>
            </a:r>
            <a:endParaRPr/>
          </a:p>
          <a:p>
            <a:pPr algn="l" indent="-285750" lvl="0" marL="288036" marR="0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496"/>
              <a:buFont typeface="Arial"/>
              <a:buChar char="•"/>
            </a:pPr>
            <a:r>
              <a:rPr b="0" cap="none" i="0" lang="en-US" strike="noStrike" sz="16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Non-Conformance = most applicable standards are not fully supported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>
            <a:spLocks noGrp="1"/>
          </p:cNvSpPr>
          <p:nvPr>
            <p:ph idx="12" type="sldNum"/>
          </p:nvPr>
        </p:nvSpPr>
        <p:spPr>
          <a:xfrm>
            <a:off x="10914323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23" name="Google Shape;123;p22"/>
          <p:cNvSpPr txBox="1">
            <a:spLocks noGrp="1"/>
          </p:cNvSpPr>
          <p:nvPr>
            <p:ph type="title"/>
          </p:nvPr>
        </p:nvSpPr>
        <p:spPr>
          <a:xfrm>
            <a:off x="716533" y="396203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Existing Contracts/COTS Solutions (2/2)</a:t>
            </a:r>
            <a:endParaRPr/>
          </a:p>
        </p:txBody>
      </p:sp>
      <p:sp>
        <p:nvSpPr>
          <p:cNvPr id="124" name="Google Shape;124;p22"/>
          <p:cNvSpPr txBox="1">
            <a:spLocks noGrp="1"/>
          </p:cNvSpPr>
          <p:nvPr>
            <p:ph idx="1" type="body"/>
          </p:nvPr>
        </p:nvSpPr>
        <p:spPr>
          <a:xfrm>
            <a:off x="606450" y="956112"/>
            <a:ext cx="10941869" cy="466344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0" lvl="0" marL="2286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cap="none" i="0" lang="en-US" strike="noStrike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4: If not “Full Conformance”, determine if more conformant alternatives are available</a:t>
            </a:r>
            <a:endParaRPr/>
          </a:p>
          <a:p>
            <a:pPr algn="l" indent="-342900" lvl="0" marL="34409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b="0" cap="none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Review ACRs of comparable products if applicable and available</a:t>
            </a:r>
            <a:endParaRPr/>
          </a:p>
          <a:p>
            <a:pPr algn="l" indent="-215900" lvl="0" marL="34409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b="0" cap="none" i="0" strike="noStrike" sz="20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/>
              <a:t>Step 5: Determine possible exceptions*</a:t>
            </a:r>
            <a:endParaRPr/>
          </a:p>
          <a:p>
            <a:pPr algn="l" indent="-342900" lvl="0" marL="345186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E202.6 Undue Burden</a:t>
            </a:r>
            <a:endParaRPr/>
          </a:p>
          <a:p>
            <a:pPr algn="l" indent="-342900" lvl="0" marL="345186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E202.6 Fundamental Alteration</a:t>
            </a:r>
            <a:endParaRPr/>
          </a:p>
          <a:p>
            <a:pPr algn="l" indent="-342900" lvl="0" marL="345186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E202.7 Best Meets</a:t>
            </a:r>
            <a:endParaRPr/>
          </a:p>
          <a:p>
            <a:pPr algn="l" indent="-342900" lvl="0" marL="345186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2808"/>
              <a:buFont typeface="Arial"/>
              <a:buChar char="•"/>
            </a:pPr>
            <a:r>
              <a:rPr lang="en-US"/>
              <a:t>Develop Exception documentation as required</a:t>
            </a:r>
            <a:endParaRPr/>
          </a:p>
          <a:p>
            <a:pPr algn="l" indent="175514" lvl="0" marL="2286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sz="2000"/>
          </a:p>
          <a:p>
            <a:pPr algn="l"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/>
              <a:t>Step 6: Purchase product and provide individuals with disabilities access to and use of information and data by an alternative means as needed</a:t>
            </a:r>
            <a:endParaRPr/>
          </a:p>
          <a:p>
            <a:pPr algn="l" indent="175514" lvl="0" marL="2286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sz="2000"/>
          </a:p>
          <a:p>
            <a:pPr algn="ctr" indent="0" lvl="0" marL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i="1" lang="en-US" sz="2000"/>
              <a:t>NOTE: *Applicability of exceptions is determined by Government – never by Industry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 sz="2000"/>
          </a:p>
        </p:txBody>
      </p:sp>
      <p:pic>
        <p:nvPicPr>
          <p:cNvPr id="125" name="Google Shape;125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>
            <a:spLocks noGrp="1"/>
          </p:cNvSpPr>
          <p:nvPr>
            <p:ph idx="12" type="sldNum"/>
          </p:nvPr>
        </p:nvSpPr>
        <p:spPr>
          <a:xfrm>
            <a:off x="10917936" y="6437376"/>
            <a:ext cx="533400" cy="18288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spcFirstLastPara="1" tIns="0" wrap="square">
            <a:noAutofit/>
          </a:bodyPr>
          <a:lstStyle/>
          <a:p>
            <a:pPr algn="r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31" name="Google Shape;131;p23"/>
          <p:cNvSpPr txBox="1">
            <a:spLocks noGrp="1"/>
          </p:cNvSpPr>
          <p:nvPr>
            <p:ph type="title"/>
          </p:nvPr>
        </p:nvSpPr>
        <p:spPr>
          <a:xfrm>
            <a:off x="731520" y="548640"/>
            <a:ext cx="10721705" cy="433945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spcFirstLastPara="1" tIns="45700" wrap="square">
            <a:spAutoFit/>
          </a:bodyPr>
          <a:lstStyle/>
          <a:p>
            <a:pPr algn="l" indent="0" lvl="0" marL="0" marR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/>
              <a:t>ACR Evaluation</a:t>
            </a:r>
            <a:endParaRPr/>
          </a:p>
        </p:txBody>
      </p:sp>
      <p:sp>
        <p:nvSpPr>
          <p:cNvPr id="132" name="Google Shape;132;p23"/>
          <p:cNvSpPr txBox="1">
            <a:spLocks noGrp="1"/>
          </p:cNvSpPr>
          <p:nvPr>
            <p:ph idx="1" type="body"/>
          </p:nvPr>
        </p:nvSpPr>
        <p:spPr>
          <a:xfrm>
            <a:off x="731520" y="1146122"/>
            <a:ext cx="5212080" cy="512064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rPr lang="en-US" sz="2000"/>
              <a:t>Acceptable ACR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idx="2" type="body"/>
          </p:nvPr>
        </p:nvSpPr>
        <p:spPr>
          <a:xfrm>
            <a:off x="731520" y="1657396"/>
            <a:ext cx="5212080" cy="416052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Indicates that the product “Supports”, “Partially Supports”, or “Does Not Support” each applicable Section 508 Technical Standard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Complete and valid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Information provided on product name, version, description, evaluation methods used, contact info, date, etc.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Remarks/explanations provided for standards that are partially supported or not supported</a:t>
            </a:r>
            <a:endParaRPr/>
          </a:p>
          <a:p>
            <a:pPr algn="l" indent="-393700" lvl="1" marL="91440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6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</a:rPr>
              <a:t>Current Section 508 Technical Standards (from 2017) are addressed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idx="3" type="body"/>
          </p:nvPr>
        </p:nvSpPr>
        <p:spPr>
          <a:xfrm>
            <a:off x="6230679" y="1146122"/>
            <a:ext cx="5212080" cy="511275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r>
              <a:rPr lang="en-US" sz="2000"/>
              <a:t>Unacceptable ACR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sp>
        <p:nvSpPr>
          <p:cNvPr id="135" name="Google Shape;135;p23"/>
          <p:cNvSpPr txBox="1">
            <a:spLocks noGrp="1"/>
          </p:cNvSpPr>
          <p:nvPr>
            <p:ph idx="4" type="body"/>
          </p:nvPr>
        </p:nvSpPr>
        <p:spPr>
          <a:xfrm>
            <a:off x="6230679" y="1657395"/>
            <a:ext cx="5212080" cy="4160519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numCol="1" rIns="91425" spcFirstLastPara="1" tIns="45700" wrap="square">
            <a:noAutofit/>
          </a:bodyPr>
          <a:lstStyle/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Incomplete (missing information)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Uses old/obsolete standards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Appears invalid (e.g. “Supports” for all standards even where not applicable, “Does Not Support” for all standards with no remarks, etc.)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Industry claiming an Exception or stating 508 “doesn’t apply” to its product</a:t>
            </a:r>
            <a:endParaRPr/>
          </a:p>
          <a:p>
            <a:pPr algn="l" indent="-4064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Char char="•"/>
            </a:pPr>
            <a:r>
              <a:rPr lang="en-US" sz="1800"/>
              <a:t>Industry statement that product has not been tested for accessibility</a:t>
            </a:r>
            <a:endParaRPr/>
          </a:p>
          <a:p>
            <a:pPr algn="l" indent="-228600" lvl="0" marL="457200" marR="0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E8775"/>
              </a:buClr>
              <a:buSzPts val="2800"/>
              <a:buFont typeface="Arial"/>
              <a:buNone/>
            </a:pPr>
            <a:endParaRPr/>
          </a:p>
        </p:txBody>
      </p:sp>
      <p:pic>
        <p:nvPicPr>
          <p:cNvPr id="136" name="Google Shape;13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44528" y="396203"/>
            <a:ext cx="1072989" cy="8535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itle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ntent Layout">
  <a:themeElements>
    <a:clrScheme name="Custom 3">
      <a:dk1>
        <a:srgbClr val="000000"/>
      </a:dk1>
      <a:lt1>
        <a:srgbClr val="FFFFFF"/>
      </a:lt1>
      <a:dk2>
        <a:srgbClr val="0023A0"/>
      </a:dk2>
      <a:lt2>
        <a:srgbClr val="B2B2B2"/>
      </a:lt2>
      <a:accent1>
        <a:srgbClr val="667BC6"/>
      </a:accent1>
      <a:accent2>
        <a:srgbClr val="B2BDE3"/>
      </a:accent2>
      <a:accent3>
        <a:srgbClr val="FFFFFF"/>
      </a:accent3>
      <a:accent4>
        <a:srgbClr val="000000"/>
      </a:accent4>
      <a:accent5>
        <a:srgbClr val="B8BFDF"/>
      </a:accent5>
      <a:accent6>
        <a:srgbClr val="A1ABCE"/>
      </a:accent6>
      <a:hlink>
        <a:srgbClr val="0432FF"/>
      </a:hlink>
      <a:folHlink>
        <a:srgbClr val="0432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Words>1908</Words>
  <Paragraphs>182</Paragraphs>
  <Slides>14</Slides>
  <Notes>13</Notes>
  <TotalTime>0</TotalTime>
  <HiddenSlides>0</HiddenSlides>
  <MMClips>0</MMClips>
  <ScaleCrop>false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baseType="lpstr" size="18">
      <vt:lpstr>Arial</vt:lpstr>
      <vt:lpstr>Noto Sans Symbols</vt:lpstr>
      <vt:lpstr>Title Layout</vt:lpstr>
      <vt:lpstr>1_Content Layout</vt:lpstr>
      <vt:lpstr>Navigating Federal Acquisitions: Buying Accessible Tech</vt:lpstr>
      <vt:lpstr>Agenda</vt:lpstr>
      <vt:lpstr>Digital Accessibility/Section 508 Overview</vt:lpstr>
      <vt:lpstr>Why Digital Accessibility Matters</vt:lpstr>
      <vt:lpstr>Acquisition Overview</vt:lpstr>
      <vt:lpstr>New Contracts</vt:lpstr>
      <vt:lpstr>Existing Contracts/COTS Solutions (1/2)</vt:lpstr>
      <vt:lpstr>Existing Contracts/COTS Solutions (2/2)</vt:lpstr>
      <vt:lpstr>ACR Evaluation</vt:lpstr>
      <vt:lpstr>Demystifying Section 508 Guide</vt:lpstr>
      <vt:lpstr>Federal CIO Council Accessibility Community of Practice (ACOP) Industry Outreach Program</vt:lpstr>
      <vt:lpstr>Best Practices</vt:lpstr>
      <vt:lpstr>Key Takeaways</vt:lpstr>
      <vt:lpstr>Resources</vt:lpstr>
    </vt:vector>
  </TitlesOfParts>
  <LinksUpToDate>false</LinksUpToDate>
  <SharedDoc>false</SharedDoc>
  <HyperlinksChanged>false</HyperlinksChanged>
  <Application>Microsoft Office PowerPoint</Application>
  <AppVersion>16.0000</AppVersion>
  <PresentationFormat>Widescreen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2022-08-30T12:32:18Z</dcterms:created>
  <dc:creator>Michael Horton</dc:creator>
  <cp:lastModifiedBy>JenniferABrondyk</cp:lastModifiedBy>
  <dcterms:modified xsi:type="dcterms:W3CDTF">2025-05-19T21:08:54Z</dcterms:modified>
  <cp:revision>1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Language" pid="2">
    <vt:lpwstr>English</vt:lpwstr>
  </property>
  <property fmtid="{D5CDD505-2E9C-101B-9397-08002B2CF9AE}" name="ContentTypeId" pid="3">
    <vt:lpwstr>0x0101002BD1E2BB92CBC144967077C2021A537D</vt:lpwstr>
  </property>
</Properties>
</file>