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1" r:id="rId2"/>
  </p:sldMasterIdLst>
  <p:notesMasterIdLst>
    <p:notesMasterId r:id="rId38"/>
  </p:notesMasterIdLst>
  <p:sldIdLst>
    <p:sldId id="256" r:id="rId3"/>
    <p:sldId id="259" r:id="rId4"/>
    <p:sldId id="261" r:id="rId5"/>
    <p:sldId id="257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7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8"/>
    <p:restoredTop sz="94694"/>
  </p:normalViewPr>
  <p:slideViewPr>
    <p:cSldViewPr snapToGrid="0">
      <p:cViewPr varScale="1">
        <p:scale>
          <a:sx n="62" d="100"/>
          <a:sy n="62" d="100"/>
        </p:scale>
        <p:origin x="8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Google Shape;3;n">
            <a:extLst>
              <a:ext uri="{FF2B5EF4-FFF2-40B4-BE49-F238E27FC236}">
                <a16:creationId xmlns:a16="http://schemas.microsoft.com/office/drawing/2014/main" id="{315C088A-DF97-4375-B341-C85420F7828B}"/>
              </a:ext>
            </a:extLst>
          </p:cNvPr>
          <p:cNvSpPr txBox="1">
            <a:spLocks noGrp="1" noChangeArrowheads="1"/>
          </p:cNvSpPr>
          <p:nvPr>
            <p:ph type="hdr" idx="2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50" tIns="46575" rIns="93150" bIns="46575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Google Shape;4;n">
            <a:extLst>
              <a:ext uri="{FF2B5EF4-FFF2-40B4-BE49-F238E27FC236}">
                <a16:creationId xmlns:a16="http://schemas.microsoft.com/office/drawing/2014/main" id="{8E38AD23-8246-406C-B5FD-D1F498736D2F}"/>
              </a:ext>
            </a:extLst>
          </p:cNvPr>
          <p:cNvSpPr txBox="1">
            <a:spLocks noGrp="1" noChangeArrowheads="1"/>
          </p:cNvSpPr>
          <p:nvPr>
            <p:ph type="dt" idx="10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50" tIns="46575" rIns="93150" bIns="46575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4" name="Google Shape;5;n">
            <a:extLst>
              <a:ext uri="{FF2B5EF4-FFF2-40B4-BE49-F238E27FC236}">
                <a16:creationId xmlns:a16="http://schemas.microsoft.com/office/drawing/2014/main" id="{4DB8FF51-2364-40CE-A7E5-0E542FB7E221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406400" y="696913"/>
            <a:ext cx="6197600" cy="3486150"/>
          </a:xfrm>
          <a:custGeom>
            <a:avLst/>
            <a:gdLst>
              <a:gd name="T0" fmla="*/ 0 w 120000"/>
              <a:gd name="T1" fmla="*/ 0 h 120000"/>
              <a:gd name="T2" fmla="*/ 6197600 w 120000"/>
              <a:gd name="T3" fmla="*/ 0 h 120000"/>
              <a:gd name="T4" fmla="*/ 6197600 w 120000"/>
              <a:gd name="T5" fmla="*/ 3486150 h 120000"/>
              <a:gd name="T6" fmla="*/ 0 w 120000"/>
              <a:gd name="T7" fmla="*/ 348615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Google Shape;6;n">
            <a:extLst>
              <a:ext uri="{FF2B5EF4-FFF2-40B4-BE49-F238E27FC236}">
                <a16:creationId xmlns:a16="http://schemas.microsoft.com/office/drawing/2014/main" id="{FE852966-421B-47C3-9ED5-B4CA246081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3150" tIns="46575" rIns="93150" bIns="4657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5126" name="Google Shape;7;n">
            <a:extLst>
              <a:ext uri="{FF2B5EF4-FFF2-40B4-BE49-F238E27FC236}">
                <a16:creationId xmlns:a16="http://schemas.microsoft.com/office/drawing/2014/main" id="{63E955D0-62A1-4141-BD48-BC602B0141B1}"/>
              </a:ext>
            </a:extLst>
          </p:cNvPr>
          <p:cNvSpPr txBox="1">
            <a:spLocks noGrp="1" noChangeArrowheads="1"/>
          </p:cNvSpPr>
          <p:nvPr>
            <p:ph type="ftr" idx="11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50" tIns="46575" rIns="93150" bIns="46575" numCol="1" anchor="b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ts val="1400"/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Google Shape;8;n">
            <a:extLst>
              <a:ext uri="{FF2B5EF4-FFF2-40B4-BE49-F238E27FC236}">
                <a16:creationId xmlns:a16="http://schemas.microsoft.com/office/drawing/2014/main" id="{695F9F0C-8306-4962-8BF8-8BFB7285303F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vert="horz" wrap="square" lIns="93150" tIns="46575" rIns="93150" bIns="46575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1200" smtClean="0"/>
            </a:lvl1pPr>
          </a:lstStyle>
          <a:p>
            <a:pPr>
              <a:defRPr/>
            </a:pPr>
            <a:fld id="{FC22CBEF-9F07-4D05-AC37-04959F79F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914400" lvl="1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3716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8288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2860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Google Shape;83;p1:notes">
            <a:extLst>
              <a:ext uri="{FF2B5EF4-FFF2-40B4-BE49-F238E27FC236}">
                <a16:creationId xmlns:a16="http://schemas.microsoft.com/office/drawing/2014/main" id="{F2215553-6C93-4C2B-A046-8D4AB52DC73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  <p:sp>
        <p:nvSpPr>
          <p:cNvPr id="7170" name="Google Shape;84;p1:notes">
            <a:extLst>
              <a:ext uri="{FF2B5EF4-FFF2-40B4-BE49-F238E27FC236}">
                <a16:creationId xmlns:a16="http://schemas.microsoft.com/office/drawing/2014/main" id="{2D86F18F-1F01-4AD4-B85F-00E884EC27B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SzPts val="1400"/>
            </a:pPr>
            <a:endParaRPr lang="en-US" alt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Google Shape;85;p1:notes">
            <a:extLst>
              <a:ext uri="{FF2B5EF4-FFF2-40B4-BE49-F238E27FC236}">
                <a16:creationId xmlns:a16="http://schemas.microsoft.com/office/drawing/2014/main" id="{19CD695B-E5FC-4CCD-B2C1-4D08540787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2646C974-612E-4F86-84B2-293A72E5411A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9;p4" descr="GSA Starmark logo">
            <a:extLst>
              <a:ext uri="{FF2B5EF4-FFF2-40B4-BE49-F238E27FC236}">
                <a16:creationId xmlns:a16="http://schemas.microsoft.com/office/drawing/2014/main" id="{200979AB-7803-491A-9066-E6B687CEA48A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3098800"/>
            <a:ext cx="939800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oogle Shape;20;p4" descr="Seal of the CIO Council">
            <a:extLst>
              <a:ext uri="{FF2B5EF4-FFF2-40B4-BE49-F238E27FC236}">
                <a16:creationId xmlns:a16="http://schemas.microsoft.com/office/drawing/2014/main" id="{420F74AC-70A1-494D-9CCA-63552E6E7789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2913" y="3059113"/>
            <a:ext cx="979487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E08CCE6E-5567-4ADF-AC02-DF0323911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2675" y="3124200"/>
            <a:ext cx="9064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DE59616-27CC-4F42-9587-89370DBBC5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3133725"/>
            <a:ext cx="9985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>
            <a:extLst>
              <a:ext uri="{FF2B5EF4-FFF2-40B4-BE49-F238E27FC236}">
                <a16:creationId xmlns:a16="http://schemas.microsoft.com/office/drawing/2014/main" id="{15AF4D47-2E82-4C45-8128-3428B60F39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1038" y="3132138"/>
            <a:ext cx="9175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41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533400" y="402449"/>
            <a:ext cx="1005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533400" y="1891357"/>
            <a:ext cx="100584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533400" y="3124200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533400" y="6115359"/>
            <a:ext cx="110490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24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533400" y="4857736"/>
            <a:ext cx="11049000" cy="124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spcBef>
                <a:spcPts val="88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44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30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 userDrawn="1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06552" y="3023108"/>
            <a:ext cx="9569450" cy="2500313"/>
          </a:xfrm>
          <a:prstGeom prst="rect">
            <a:avLst/>
          </a:prstGeom>
        </p:spPr>
        <p:txBody>
          <a:bodyPr/>
          <a:lstStyle>
            <a:lvl1pPr marL="457200" indent="-457200">
              <a:buFont typeface="Wingdings" pitchFamily="2" charset="2"/>
              <a:buChar char="§"/>
              <a:defRPr sz="2400" baseline="0">
                <a:latin typeface="Helvetica" pitchFamily="2" charset="0"/>
              </a:defRPr>
            </a:lvl1pPr>
            <a:lvl2pPr marL="914400" indent="-457200">
              <a:buFont typeface="Courier New" panose="02070309020205020404" pitchFamily="49" charset="0"/>
              <a:buChar char="o"/>
              <a:defRPr sz="2400" baseline="0"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6552" y="1486789"/>
            <a:ext cx="10515600" cy="646811"/>
          </a:xfrm>
          <a:prstGeom prst="rect">
            <a:avLst/>
          </a:prstGeom>
        </p:spPr>
        <p:txBody>
          <a:bodyPr/>
          <a:lstStyle>
            <a:lvl1pPr>
              <a:defRPr sz="3600" b="1" i="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Google Shape;43;p8">
            <a:extLst>
              <a:ext uri="{FF2B5EF4-FFF2-40B4-BE49-F238E27FC236}">
                <a16:creationId xmlns:a16="http://schemas.microsoft.com/office/drawing/2014/main" id="{1D7B3232-7E97-47BC-83E7-E69E43D8E6A2}"/>
              </a:ext>
            </a:extLst>
          </p:cNvPr>
          <p:cNvSpPr txBox="1">
            <a:spLocks noGrp="1" noChangeArrowheads="1"/>
          </p:cNvSpPr>
          <p:nvPr>
            <p:ph type="sldNum" idx="14"/>
          </p:nvPr>
        </p:nvSpPr>
        <p:spPr>
          <a:xfrm>
            <a:off x="11466513" y="6492875"/>
            <a:ext cx="268287" cy="1825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F19EA8-FAE1-4820-9D2B-BA34EC0270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615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;p3">
            <a:extLst>
              <a:ext uri="{FF2B5EF4-FFF2-40B4-BE49-F238E27FC236}">
                <a16:creationId xmlns:a16="http://schemas.microsoft.com/office/drawing/2014/main" id="{1A840BB7-355C-4030-96F0-808229C3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12192000" cy="21272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lIns="91425" tIns="45700" rIns="91425" bIns="4570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1027" name="Google Shape;11;p3">
            <a:extLst>
              <a:ext uri="{FF2B5EF4-FFF2-40B4-BE49-F238E27FC236}">
                <a16:creationId xmlns:a16="http://schemas.microsoft.com/office/drawing/2014/main" id="{100B239A-1833-43FE-9275-FD9A9A10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4500"/>
              <a:buFont typeface="Helvetica Neue" panose="02000503000000020004" pitchFamily="2" charset="0"/>
              <a:buNone/>
              <a:defRPr/>
            </a:pPr>
            <a:r>
              <a:rPr lang="en-US" altLang="en-US" sz="4500" b="1">
                <a:solidFill>
                  <a:srgbClr val="FFFFFF"/>
                </a:solidFill>
                <a:latin typeface="Helvetica Neue" panose="02000503000000020004" pitchFamily="2" charset="0"/>
                <a:sym typeface="Helvetica Neue" panose="02000503000000020004" pitchFamily="2" charset="0"/>
              </a:rPr>
              <a:t>Click to edit Master title style</a:t>
            </a:r>
          </a:p>
        </p:txBody>
      </p:sp>
      <p:sp>
        <p:nvSpPr>
          <p:cNvPr id="1028" name="Google Shape;12;p3">
            <a:extLst>
              <a:ext uri="{FF2B5EF4-FFF2-40B4-BE49-F238E27FC236}">
                <a16:creationId xmlns:a16="http://schemas.microsoft.com/office/drawing/2014/main" id="{6B56B365-3586-42B5-BED6-A260214FE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600"/>
            <a:ext cx="10515600" cy="1066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FFFFFF"/>
              </a:buClr>
              <a:buSzPts val="3000"/>
              <a:defRPr/>
            </a:pPr>
            <a:r>
              <a:rPr lang="en-US" altLang="en-US" sz="3000" b="1" i="1">
                <a:solidFill>
                  <a:srgbClr val="FFFFFF"/>
                </a:solidFill>
                <a:latin typeface="Helvetica Neue" panose="02000503000000020004" pitchFamily="2" charset="0"/>
                <a:sym typeface="Helvetica Neue" panose="02000503000000020004" pitchFamily="2" charset="0"/>
              </a:rPr>
              <a:t>Click to edit Subtitle</a:t>
            </a:r>
          </a:p>
        </p:txBody>
      </p:sp>
      <p:pic>
        <p:nvPicPr>
          <p:cNvPr id="1029" name="Google Shape;13;p3">
            <a:extLst>
              <a:ext uri="{FF2B5EF4-FFF2-40B4-BE49-F238E27FC236}">
                <a16:creationId xmlns:a16="http://schemas.microsoft.com/office/drawing/2014/main" id="{A2BF7BFF-4152-4AE7-9B48-1DD5A07370BE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0"/>
            <a:ext cx="12192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Google Shape;30;p5">
            <a:extLst>
              <a:ext uri="{FF2B5EF4-FFF2-40B4-BE49-F238E27FC236}">
                <a16:creationId xmlns:a16="http://schemas.microsoft.com/office/drawing/2014/main" id="{A8635348-A370-4E74-A0C4-F31D3AA9EE79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12700"/>
            <a:ext cx="121888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75" name="Google Shape;32;p5" descr="graphic line">
            <a:extLst>
              <a:ext uri="{FF2B5EF4-FFF2-40B4-BE49-F238E27FC236}">
                <a16:creationId xmlns:a16="http://schemas.microsoft.com/office/drawing/2014/main" id="{30D44C23-726B-4673-9CE2-AE1D031E54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0375" y="6400800"/>
            <a:ext cx="11274425" cy="0"/>
          </a:xfrm>
          <a:prstGeom prst="straightConnector1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2" name="Google Shape;33;p5">
            <a:extLst>
              <a:ext uri="{FF2B5EF4-FFF2-40B4-BE49-F238E27FC236}">
                <a16:creationId xmlns:a16="http://schemas.microsoft.com/office/drawing/2014/main" id="{1A7B2CCC-D63A-4690-ADAB-45B372308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492875"/>
            <a:ext cx="10287000" cy="1825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lnSpc>
                <a:spcPct val="50000"/>
              </a:lnSpc>
              <a:buClr>
                <a:srgbClr val="006197"/>
              </a:buClr>
              <a:buSzPts val="800"/>
              <a:defRPr/>
            </a:pPr>
            <a:r>
              <a:rPr lang="en-US" altLang="en-US" sz="800">
                <a:solidFill>
                  <a:srgbClr val="006197"/>
                </a:solidFill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  <p:sp>
        <p:nvSpPr>
          <p:cNvPr id="2053" name="Google Shape;34;p5">
            <a:extLst>
              <a:ext uri="{FF2B5EF4-FFF2-40B4-BE49-F238E27FC236}">
                <a16:creationId xmlns:a16="http://schemas.microsoft.com/office/drawing/2014/main" id="{CC4DD54C-0218-41C6-BA99-3FAC5D0B310A}"/>
              </a:ext>
            </a:extLst>
          </p:cNvPr>
          <p:cNvSpPr txBox="1">
            <a:spLocks noGrp="1" noChangeArrowheads="1"/>
          </p:cNvSpPr>
          <p:nvPr>
            <p:ph type="sldNum" idx="12"/>
          </p:nvPr>
        </p:nvSpPr>
        <p:spPr bwMode="auto">
          <a:xfrm>
            <a:off x="11201400" y="6492875"/>
            <a:ext cx="533400" cy="18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Font typeface="Arial" panose="020B0604020202020204" pitchFamily="34" charset="0"/>
              <a:buNone/>
              <a:defRPr sz="800" smtClean="0">
                <a:solidFill>
                  <a:srgbClr val="006197"/>
                </a:solidFill>
              </a:defRPr>
            </a:lvl1pPr>
          </a:lstStyle>
          <a:p>
            <a:pPr>
              <a:defRPr/>
            </a:pPr>
            <a:fld id="{1873A08A-0C3C-4DF3-8A3D-267533BD72D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054" name="TextBox 5">
            <a:extLst>
              <a:ext uri="{FF2B5EF4-FFF2-40B4-BE49-F238E27FC236}">
                <a16:creationId xmlns:a16="http://schemas.microsoft.com/office/drawing/2014/main" id="{147F0210-CA07-417D-941A-8274C18FF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255588"/>
            <a:ext cx="107442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2800" b="1">
                <a:solidFill>
                  <a:schemeClr val="bg1"/>
                </a:solidFill>
              </a:rPr>
              <a:t>Creating Fillable Forms in Adobe Indesign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chemeClr val="tx1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mailto: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Google Shape;87;p1">
            <a:extLst>
              <a:ext uri="{FF2B5EF4-FFF2-40B4-BE49-F238E27FC236}">
                <a16:creationId xmlns:a16="http://schemas.microsoft.com/office/drawing/2014/main" id="{4E0330EC-AFE0-4C0A-94EB-44C96FE7CB3C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3400" y="403225"/>
            <a:ext cx="10058400" cy="13255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Annual Interagency </a:t>
            </a:r>
            <a:b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Accessibility Forum</a:t>
            </a:r>
          </a:p>
        </p:txBody>
      </p:sp>
      <p:sp>
        <p:nvSpPr>
          <p:cNvPr id="6146" name="Google Shape;88;p1">
            <a:extLst>
              <a:ext uri="{FF2B5EF4-FFF2-40B4-BE49-F238E27FC236}">
                <a16:creationId xmlns:a16="http://schemas.microsoft.com/office/drawing/2014/main" id="{6FFCCAAD-67FA-4238-8A85-E69C89685E0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33400" y="1890713"/>
            <a:ext cx="100584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475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Accessibility: A Foundation for Inclusion, Diversity, and Equity</a:t>
            </a:r>
          </a:p>
        </p:txBody>
      </p:sp>
      <p:sp>
        <p:nvSpPr>
          <p:cNvPr id="6147" name="Google Shape;89;p1">
            <a:extLst>
              <a:ext uri="{FF2B5EF4-FFF2-40B4-BE49-F238E27FC236}">
                <a16:creationId xmlns:a16="http://schemas.microsoft.com/office/drawing/2014/main" id="{693A3F73-6718-46D1-B4E8-F7CD3739CA12}"/>
              </a:ext>
            </a:extLst>
          </p:cNvPr>
          <p:cNvSpPr txBox="1">
            <a:spLocks noGrp="1" noChangeArrowheads="1"/>
          </p:cNvSpPr>
          <p:nvPr>
            <p:ph type="body" idx="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38"/>
              </a:spcBef>
              <a:spcAft>
                <a:spcPct val="0"/>
              </a:spcAft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October 12-14, 2021</a:t>
            </a:r>
          </a:p>
        </p:txBody>
      </p:sp>
      <p:sp>
        <p:nvSpPr>
          <p:cNvPr id="6149" name="Google Shape;91;p1">
            <a:extLst>
              <a:ext uri="{FF2B5EF4-FFF2-40B4-BE49-F238E27FC236}">
                <a16:creationId xmlns:a16="http://schemas.microsoft.com/office/drawing/2014/main" id="{7C9975E2-FCDA-4DD7-A101-47FCD27A2E4A}"/>
              </a:ext>
            </a:extLst>
          </p:cNvPr>
          <p:cNvSpPr txBox="1">
            <a:spLocks noGrp="1" noChangeArrowheads="1"/>
          </p:cNvSpPr>
          <p:nvPr>
            <p:ph type="body" idx="4"/>
          </p:nvPr>
        </p:nvSpPr>
        <p:spPr bwMode="auto">
          <a:xfrm>
            <a:off x="533400" y="4857750"/>
            <a:ext cx="11049000" cy="12430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875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Creating Fillable Forms in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Indesign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5A5-4A5F-40CC-8099-D26CBED9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Field Name Subhead</a:t>
            </a:r>
          </a:p>
        </p:txBody>
      </p:sp>
      <p:sp>
        <p:nvSpPr>
          <p:cNvPr id="16385" name="Text Placeholder 2">
            <a:extLst>
              <a:ext uri="{FF2B5EF4-FFF2-40B4-BE49-F238E27FC236}">
                <a16:creationId xmlns:a16="http://schemas.microsoft.com/office/drawing/2014/main" id="{5F7DA1C1-33BD-427A-80E5-C6617BD7BB6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Based on Field Name stylesheet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12 point, Italic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Left indent set at 36 points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7BDA-30A7-4E8F-9ED2-CD09FFAC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Description stylesheet</a:t>
            </a:r>
          </a:p>
        </p:txBody>
      </p:sp>
      <p:sp>
        <p:nvSpPr>
          <p:cNvPr id="17409" name="Text Placeholder 2">
            <a:extLst>
              <a:ext uri="{FF2B5EF4-FFF2-40B4-BE49-F238E27FC236}">
                <a16:creationId xmlns:a16="http://schemas.microsoft.com/office/drawing/2014/main" id="{88DD7372-F2E7-4498-ADFF-3962AE397BF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9 point Helvetica italic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Leading: 12 point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Left indent: 144 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5E22-A561-45A7-A73D-9A92F8079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Additional-text stylesheet</a:t>
            </a:r>
          </a:p>
        </p:txBody>
      </p:sp>
      <p:sp>
        <p:nvSpPr>
          <p:cNvPr id="18433" name="Text Placeholder 2">
            <a:extLst>
              <a:ext uri="{FF2B5EF4-FFF2-40B4-BE49-F238E27FC236}">
                <a16:creationId xmlns:a16="http://schemas.microsoft.com/office/drawing/2014/main" id="{6AEF99D4-6B69-40D9-934A-1980F241BEA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9 point Helvetica Serif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Leading: 12 point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No indent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25F60-2CA6-4F9E-A4FC-DB828FA0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Format Text</a:t>
            </a:r>
          </a:p>
        </p:txBody>
      </p:sp>
      <p:sp>
        <p:nvSpPr>
          <p:cNvPr id="19457" name="Text Placeholder 2">
            <a:extLst>
              <a:ext uri="{FF2B5EF4-FFF2-40B4-BE49-F238E27FC236}">
                <a16:creationId xmlns:a16="http://schemas.microsoft.com/office/drawing/2014/main" id="{B7CDC573-BA4A-4CDE-BA22-B39062D3E5C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Apply Styles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Insert tabs after each Field Name.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E056-A5E0-4FB0-B208-FEC48CD2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ym typeface="Arial"/>
              </a:rPr>
              <a:t>Draw box that will serve as template for data entry fields</a:t>
            </a:r>
          </a:p>
        </p:txBody>
      </p:sp>
      <p:sp>
        <p:nvSpPr>
          <p:cNvPr id="20481" name="Text Placeholder 2">
            <a:extLst>
              <a:ext uri="{FF2B5EF4-FFF2-40B4-BE49-F238E27FC236}">
                <a16:creationId xmlns:a16="http://schemas.microsoft.com/office/drawing/2014/main" id="{BFE72621-9F47-4EE3-AB93-CAA8F2FEDDA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Make a box 396 points wide by 18 points tall.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Tap the D key to apply an outline to the box.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1BD7-BC37-4AC1-ACAD-BE594ED5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Convert box to text field</a:t>
            </a:r>
          </a:p>
        </p:txBody>
      </p:sp>
      <p:sp>
        <p:nvSpPr>
          <p:cNvPr id="21505" name="Text Placeholder 2">
            <a:extLst>
              <a:ext uri="{FF2B5EF4-FFF2-40B4-BE49-F238E27FC236}">
                <a16:creationId xmlns:a16="http://schemas.microsoft.com/office/drawing/2014/main" id="{775239CE-E191-44E0-ACE1-026ED15A3E2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window, under the interactive option, select the Buttons and Forms menu.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the outlined box using the solid selection tool, the topmost tool in the tool bar.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CBCA-E348-4045-84B3-1BB8EF42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Format Text Field</a:t>
            </a:r>
          </a:p>
        </p:txBody>
      </p:sp>
      <p:sp>
        <p:nvSpPr>
          <p:cNvPr id="22529" name="Text Placeholder 2">
            <a:extLst>
              <a:ext uri="{FF2B5EF4-FFF2-40B4-BE49-F238E27FC236}">
                <a16:creationId xmlns:a16="http://schemas.microsoft.com/office/drawing/2014/main" id="{7903C7A6-380F-4953-A0D5-3C788C96810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Buttons and Forms menu, under Type, select Text Field.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Name the Text Field “Photo Filename.”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Leave Event and Action unchanged.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Under Description enter “Photo Filename.”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next checkboxes select Printable and Required.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A11F-AE74-47AF-BFF6-00F7E79C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Make the Text Field an inline text object</a:t>
            </a:r>
          </a:p>
        </p:txBody>
      </p:sp>
      <p:sp>
        <p:nvSpPr>
          <p:cNvPr id="23553" name="Text Placeholder 2">
            <a:extLst>
              <a:ext uri="{FF2B5EF4-FFF2-40B4-BE49-F238E27FC236}">
                <a16:creationId xmlns:a16="http://schemas.microsoft.com/office/drawing/2014/main" id="{446722EA-E70A-445C-823D-8C8091F1B776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the text field with the selection tool and cut it using the cut command.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cursor tool, place the cursor at the tab marker after “Photo Filename.”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Use the paste command to insert the text field into the flow of text.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308E-C83E-4C5D-84CD-AC503DE37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Check the work so far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B8B2-F261-4DB6-A2DE-AD81D28E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Change “Agency if not FS” text field to list box</a:t>
            </a:r>
          </a:p>
        </p:txBody>
      </p:sp>
      <p:sp>
        <p:nvSpPr>
          <p:cNvPr id="25601" name="Text Placeholder 2">
            <a:extLst>
              <a:ext uri="{FF2B5EF4-FFF2-40B4-BE49-F238E27FC236}">
                <a16:creationId xmlns:a16="http://schemas.microsoft.com/office/drawing/2014/main" id="{571A457F-1815-4494-B89C-F104F39C4BA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selection tool, select the box after the Field Name “Agency if Not FS.”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Change the width of the box to 86 points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Buttons and Forms menu, change the Type to List Box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24022C6-6338-417D-834D-E3C8948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ym typeface="Arial"/>
              </a:rPr>
              <a:t>What This Training Covers</a:t>
            </a:r>
          </a:p>
        </p:txBody>
      </p:sp>
      <p:sp>
        <p:nvSpPr>
          <p:cNvPr id="8194" name="Text Placeholder 2">
            <a:extLst>
              <a:ext uri="{FF2B5EF4-FFF2-40B4-BE49-F238E27FC236}">
                <a16:creationId xmlns:a16="http://schemas.microsoft.com/office/drawing/2014/main" id="{EEBE8D1E-1837-42D7-8749-F1ED83C7C24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Import text file (link to text file)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Simple formatting of text using stylesheets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Creating input fields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Making input fields inline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Adding text hints and alt text to input fields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Exporting a 508 compliant to Acrobat PDF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Proofing (and finetuning) in Acrobat</a:t>
            </a:r>
          </a:p>
          <a:p>
            <a:pPr eaLnBrk="1" hangingPunct="1"/>
            <a:endParaRPr lang="en-US" altLang="en-US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3" name="Slide Number Placeholder 4">
            <a:extLst>
              <a:ext uri="{FF2B5EF4-FFF2-40B4-BE49-F238E27FC236}">
                <a16:creationId xmlns:a16="http://schemas.microsoft.com/office/drawing/2014/main" id="{FBF2FE1C-34DD-4B7D-8556-EF0A236C3B7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fld id="{CBA32CAE-F1CA-45D2-BB1B-6C6BAC0588C9}" type="slidenum">
              <a:rPr lang="en-US" altLang="en-US" sz="800">
                <a:solidFill>
                  <a:srgbClr val="006197"/>
                </a:solidFill>
              </a:rPr>
              <a:pPr/>
              <a:t>2</a:t>
            </a:fld>
            <a:endParaRPr lang="en-US" altLang="en-US" sz="800">
              <a:solidFill>
                <a:srgbClr val="00619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EB028-5635-4AB7-9B07-BC0EE48FD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Make a List of Agencies</a:t>
            </a:r>
          </a:p>
        </p:txBody>
      </p:sp>
      <p:sp>
        <p:nvSpPr>
          <p:cNvPr id="26625" name="Text Placeholder 2">
            <a:extLst>
              <a:ext uri="{FF2B5EF4-FFF2-40B4-BE49-F238E27FC236}">
                <a16:creationId xmlns:a16="http://schemas.microsoft.com/office/drawing/2014/main" id="{9FB40E85-A960-43FB-8D7B-471C074E26B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USDA and tap the + to add USDA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NASA and tap the + to add NASA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DOI and tap the + to add DOI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You can add as many as you wish.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FF4-62CB-4792-B676-36830AEC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Change “Photo Format” text field to list box</a:t>
            </a:r>
          </a:p>
        </p:txBody>
      </p:sp>
      <p:sp>
        <p:nvSpPr>
          <p:cNvPr id="27649" name="Text Placeholder 2">
            <a:extLst>
              <a:ext uri="{FF2B5EF4-FFF2-40B4-BE49-F238E27FC236}">
                <a16:creationId xmlns:a16="http://schemas.microsoft.com/office/drawing/2014/main" id="{EFE54743-8852-4FFE-8DB2-96756235A74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selection tool, select the box after the Field Name “Photo Format.”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Change the width of the box to 86 points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EC30C-8F75-4945-8D7C-081DE7F9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Make a list of Formats</a:t>
            </a:r>
          </a:p>
        </p:txBody>
      </p:sp>
      <p:sp>
        <p:nvSpPr>
          <p:cNvPr id="28673" name="Text Placeholder 2">
            <a:extLst>
              <a:ext uri="{FF2B5EF4-FFF2-40B4-BE49-F238E27FC236}">
                <a16:creationId xmlns:a16="http://schemas.microsoft.com/office/drawing/2014/main" id="{906E6629-AA5B-431E-9826-1ACC52D64EBE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TIFF and tap the + to add TIFF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GIF and tap the + to add GIF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JPG and tap the + to add JPG to the List.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List Items field, enter PNG and tap the + to add PNG to the List.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556-56C3-43DA-B18F-8BBA83A49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Resize “Format,” “Size” and “Resolution”” text fields..</a:t>
            </a:r>
          </a:p>
        </p:txBody>
      </p:sp>
      <p:sp>
        <p:nvSpPr>
          <p:cNvPr id="29697" name="Text Placeholder 2">
            <a:extLst>
              <a:ext uri="{FF2B5EF4-FFF2-40B4-BE49-F238E27FC236}">
                <a16:creationId xmlns:a16="http://schemas.microsoft.com/office/drawing/2014/main" id="{C9D7D356-FD8C-41B4-8B95-6D80B2C7BB8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selection tool, select the box after each Field Name.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Change the width of the selected box to 86 points.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56BB-F190-4700-B57C-89076C59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Make a scrollable text field</a:t>
            </a:r>
          </a:p>
        </p:txBody>
      </p:sp>
      <p:sp>
        <p:nvSpPr>
          <p:cNvPr id="30721" name="Text Placeholder 2">
            <a:extLst>
              <a:ext uri="{FF2B5EF4-FFF2-40B4-BE49-F238E27FC236}">
                <a16:creationId xmlns:a16="http://schemas.microsoft.com/office/drawing/2014/main" id="{9EF9F199-D8ED-4501-89A1-A2B10085CEF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the “Photo Caption” text field.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Properties menu, make the height 60 points (enough space to accommodate 3 lines of text). Leave the width unchanged.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Properties menu, set the Y value for the top of the box to 344 points.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Window menu across the top of the screen, open the Text Wrap menu and select the fourth option (“Jump Object.”)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On the Buttons and Forms menu make sure that Printable, Required, Multiline and Scrollable are selected.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3804-1A3E-4CA2-8177-2309F969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Add remaining fields</a:t>
            </a:r>
          </a:p>
        </p:txBody>
      </p:sp>
      <p:sp>
        <p:nvSpPr>
          <p:cNvPr id="31745" name="Text Placeholder 2">
            <a:extLst>
              <a:ext uri="{FF2B5EF4-FFF2-40B4-BE49-F238E27FC236}">
                <a16:creationId xmlns:a16="http://schemas.microsoft.com/office/drawing/2014/main" id="{E2FD2D4F-B169-49DA-9C40-DB7DC4E9A7B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text tool, place the cursor at the tab marker following each remaining Field Name.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Paste command, insert the text field into the body of the text.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the text field with the selection tool.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On the buttons and Forms menu, enter the appropriate Field Name into both the Name and Description.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9D16-E5FE-4A31-A691-8297286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Add an Email Button</a:t>
            </a:r>
          </a:p>
        </p:txBody>
      </p:sp>
      <p:sp>
        <p:nvSpPr>
          <p:cNvPr id="32769" name="Text Placeholder 2">
            <a:extLst>
              <a:ext uri="{FF2B5EF4-FFF2-40B4-BE49-F238E27FC236}">
                <a16:creationId xmlns:a16="http://schemas.microsoft.com/office/drawing/2014/main" id="{77A18920-ED82-4F44-97B1-DB464BFB635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Copy the text field from the “Submitted By” field name.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Paste the text field into a new line below “Submitted By.”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Resize the box so the width is 86 points, leaving the height unchanged.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Change the color of the box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5DBF-DAC3-4A14-9A9F-1B5EDF861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Add text to box</a:t>
            </a:r>
          </a:p>
        </p:txBody>
      </p:sp>
      <p:sp>
        <p:nvSpPr>
          <p:cNvPr id="33793" name="Text Placeholder 2">
            <a:extLst>
              <a:ext uri="{FF2B5EF4-FFF2-40B4-BE49-F238E27FC236}">
                <a16:creationId xmlns:a16="http://schemas.microsoft.com/office/drawing/2014/main" id="{100DE1DA-37AC-4687-A624-FD44858408A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Hover the cursor tool over the edge of the box and click to convert it to a text box.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Type the word “Submit” into the box and format it.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1BB5-CE6D-4A0C-A863-7DAC6E5D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Add email function to box</a:t>
            </a:r>
          </a:p>
        </p:txBody>
      </p:sp>
      <p:sp>
        <p:nvSpPr>
          <p:cNvPr id="34817" name="Text Placeholder 2">
            <a:extLst>
              <a:ext uri="{FF2B5EF4-FFF2-40B4-BE49-F238E27FC236}">
                <a16:creationId xmlns:a16="http://schemas.microsoft.com/office/drawing/2014/main" id="{B8C8FDFB-A830-48E9-B675-113F1D0D0E2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selection tool, select the box.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Buttons and Form menu, change the Type to Button.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Change the name to Submit.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Click the “+” next to Action and select Submit Form.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space after URL enter </a:t>
            </a:r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  <a:hlinkClick r:id="rId2"/>
              </a:rPr>
              <a:t>mailto: plus your email address.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Under Description enter “Submit Button.”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8912-F801-40D4-BC2E-AE84C1F33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Add Inline Logo</a:t>
            </a:r>
          </a:p>
        </p:txBody>
      </p:sp>
      <p:sp>
        <p:nvSpPr>
          <p:cNvPr id="35841" name="Text Placeholder 2">
            <a:extLst>
              <a:ext uri="{FF2B5EF4-FFF2-40B4-BE49-F238E27FC236}">
                <a16:creationId xmlns:a16="http://schemas.microsoft.com/office/drawing/2014/main" id="{0B472B6D-029B-4EE0-A3D0-522EC41C3420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Use place command to place logo on page.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Position logo in upper left corner of page margin.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Click on the small blue box on the upper right of the logo’s selection frame and drag it until you can see a cursor to the left of the Title. Let go of the mouse to anchor the logo inline.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A57C3-4505-4851-9578-0B62D0C74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ym typeface="Arial"/>
              </a:rPr>
              <a:t>Format </a:t>
            </a:r>
            <a:r>
              <a:rPr lang="en-US">
                <a:sym typeface="Arial"/>
              </a:rPr>
              <a:t>the Page</a:t>
            </a:r>
            <a:endParaRPr lang="en-US" dirty="0">
              <a:sym typeface="Arial"/>
            </a:endParaRPr>
          </a:p>
        </p:txBody>
      </p:sp>
      <p:sp>
        <p:nvSpPr>
          <p:cNvPr id="9217" name="Text Placeholder 2">
            <a:extLst>
              <a:ext uri="{FF2B5EF4-FFF2-40B4-BE49-F238E27FC236}">
                <a16:creationId xmlns:a16="http://schemas.microsoft.com/office/drawing/2014/main" id="{DF947449-430F-4DA3-8443-4EBE31C1DE0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Make a Letter-size document.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Set measurements to points.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Set 36 point (.5 inch) margins.</a:t>
            </a:r>
          </a:p>
          <a:p>
            <a:pPr lvl="1"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Print area will be 540 points wide by 720 points tall.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C13CC-4744-46CA-8236-9A7270A6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Create an Article for export</a:t>
            </a:r>
          </a:p>
        </p:txBody>
      </p:sp>
      <p:sp>
        <p:nvSpPr>
          <p:cNvPr id="36865" name="Text Placeholder 2">
            <a:extLst>
              <a:ext uri="{FF2B5EF4-FFF2-40B4-BE49-F238E27FC236}">
                <a16:creationId xmlns:a16="http://schemas.microsoft.com/office/drawing/2014/main" id="{B7A8B19D-4D93-4268-9242-0A93FD1DDBF4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Open the Article menu.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Using the selection tool, click on the text box (the entire page) and drag it onto the article menu.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Name the new article “Fillable Form.”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flyout menu on the article menu, select “Use for Tagging Order in Tagged PDF.”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74A1-C970-414E-8418-80C05C00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Edit the File Info</a:t>
            </a:r>
          </a:p>
        </p:txBody>
      </p:sp>
      <p:sp>
        <p:nvSpPr>
          <p:cNvPr id="37889" name="Text Placeholder 2">
            <a:extLst>
              <a:ext uri="{FF2B5EF4-FFF2-40B4-BE49-F238E27FC236}">
                <a16:creationId xmlns:a16="http://schemas.microsoft.com/office/drawing/2014/main" id="{48693B08-36D1-4F8E-B526-6B7DD79959E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File menu, select File Info.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Enter the name of the form in the Document Title area.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F6D9-CD10-4C98-A5E0-4984D8AB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Export the PDF</a:t>
            </a:r>
          </a:p>
        </p:txBody>
      </p:sp>
      <p:sp>
        <p:nvSpPr>
          <p:cNvPr id="38913" name="Text Placeholder 2">
            <a:extLst>
              <a:ext uri="{FF2B5EF4-FFF2-40B4-BE49-F238E27FC236}">
                <a16:creationId xmlns:a16="http://schemas.microsoft.com/office/drawing/2014/main" id="{425FD3B1-1299-4652-857F-E7E3E4B7330B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From the File menu, select Export.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Selection Adobe PDF (interactive)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Export Dialogue box under General select Create Tagged PDF and Use Structure for Tab Order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In the Export Dialogue box under Advanced and the option Display Title, select Document Title.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Click on Export. PDF should open in Acrobat.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0429-B74D-40DC-A310-36DF193AC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Check accessibility in Acrobat.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94F8-D176-40C9-858F-FE65ACFA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Edit Date Field in Acrobat</a:t>
            </a:r>
          </a:p>
        </p:txBody>
      </p:sp>
      <p:sp>
        <p:nvSpPr>
          <p:cNvPr id="40961" name="Text Placeholder 2">
            <a:extLst>
              <a:ext uri="{FF2B5EF4-FFF2-40B4-BE49-F238E27FC236}">
                <a16:creationId xmlns:a16="http://schemas.microsoft.com/office/drawing/2014/main" id="{280D06C5-93D5-4DC4-86CA-35DB47F4B628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“Prepare Form” from the Tools option under the View menu. 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Double-click on “Date Field”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Fornat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Select Format Category and the date format you want.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Close the dialogue box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472C2-C548-4850-B28A-D438371A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Save the form.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7EE-0019-4ACD-B300-93045BA46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Import the simple text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6379-530A-44AF-8D84-579BA064B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Show Hidden Characters</a:t>
            </a:r>
          </a:p>
        </p:txBody>
      </p:sp>
      <p:sp>
        <p:nvSpPr>
          <p:cNvPr id="11265" name="Text Placeholder 2">
            <a:extLst>
              <a:ext uri="{FF2B5EF4-FFF2-40B4-BE49-F238E27FC236}">
                <a16:creationId xmlns:a16="http://schemas.microsoft.com/office/drawing/2014/main" id="{6DD4C69E-B0FA-402A-A7C2-21CD99A251CA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Under the Type menu select Show Hidden Characters.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C5FA-9045-4AAE-9F6B-FF5C84237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Build paragraph stylesheets to quickly format the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0AEA-7669-4556-A6D7-71FBF6B61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Basic Paragraph Stylesheet</a:t>
            </a:r>
          </a:p>
        </p:txBody>
      </p:sp>
      <p:sp>
        <p:nvSpPr>
          <p:cNvPr id="13313" name="Text Placeholder 2">
            <a:extLst>
              <a:ext uri="{FF2B5EF4-FFF2-40B4-BE49-F238E27FC236}">
                <a16:creationId xmlns:a16="http://schemas.microsoft.com/office/drawing/2014/main" id="{4A1E2550-725D-4DBA-ABF8-2BB9A3589129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Times Bold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Tab stop: right-aligned at 144px.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3178-1A37-4512-A73F-9428F37A5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Title Stylesheet</a:t>
            </a:r>
          </a:p>
        </p:txBody>
      </p:sp>
      <p:sp>
        <p:nvSpPr>
          <p:cNvPr id="14337" name="Text Placeholder 2">
            <a:extLst>
              <a:ext uri="{FF2B5EF4-FFF2-40B4-BE49-F238E27FC236}">
                <a16:creationId xmlns:a16="http://schemas.microsoft.com/office/drawing/2014/main" id="{FA4F5C19-8443-4E28-9E6A-9903DA5A7D4D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24 point Helvetica Bold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Left indent 144 points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Space after: 24 points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Rule below: 2 points with 12 point offset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D539-84E3-4584-915C-1ED151E74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25" y="1487488"/>
            <a:ext cx="10515600" cy="646112"/>
          </a:xfrm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>
                <a:sym typeface="Arial"/>
              </a:rPr>
              <a:t>The Field Name stylesheet</a:t>
            </a:r>
          </a:p>
        </p:txBody>
      </p:sp>
      <p:sp>
        <p:nvSpPr>
          <p:cNvPr id="15361" name="Text Placeholder 2">
            <a:extLst>
              <a:ext uri="{FF2B5EF4-FFF2-40B4-BE49-F238E27FC236}">
                <a16:creationId xmlns:a16="http://schemas.microsoft.com/office/drawing/2014/main" id="{ED704A5D-88B1-4CF5-82AF-03CCACCD16F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425" y="3022600"/>
            <a:ext cx="9569450" cy="25003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Based on Basic Paragraph Stylesheet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Font: 12 point Bold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Leading: 30 point leading</a:t>
            </a:r>
          </a:p>
          <a:p>
            <a:pPr eaLnBrk="1" hangingPunct="1"/>
            <a:r>
              <a:rPr lang="en-US" altLang="en-US">
                <a:latin typeface="Helvetica" panose="020B0604020202020204" pitchFamily="34" charset="0"/>
                <a:cs typeface="Arial" panose="020B0604020202020204" pitchFamily="34" charset="0"/>
              </a:rPr>
              <a:t>Tab: Right-align, 144 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4293</TotalTime>
  <Words>1304</Words>
  <Application>Microsoft Office PowerPoint</Application>
  <PresentationFormat>Widescreen</PresentationFormat>
  <Paragraphs>140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Helvetica Neue</vt:lpstr>
      <vt:lpstr>Helvetica</vt:lpstr>
      <vt:lpstr>Wingdings</vt:lpstr>
      <vt:lpstr>Courier New</vt:lpstr>
      <vt:lpstr>Master Cover Slide</vt:lpstr>
      <vt:lpstr>Content Layout</vt:lpstr>
      <vt:lpstr>Annual Interagency  Accessibility Forum</vt:lpstr>
      <vt:lpstr>What This Training Covers</vt:lpstr>
      <vt:lpstr>Format the Page</vt:lpstr>
      <vt:lpstr>Import the simple text file</vt:lpstr>
      <vt:lpstr>Show Hidden Characters</vt:lpstr>
      <vt:lpstr>Build paragraph stylesheets to quickly format the text</vt:lpstr>
      <vt:lpstr>The Basic Paragraph Stylesheet</vt:lpstr>
      <vt:lpstr>The Title Stylesheet</vt:lpstr>
      <vt:lpstr>The Field Name stylesheet</vt:lpstr>
      <vt:lpstr>The Field Name Subhead</vt:lpstr>
      <vt:lpstr>The Description stylesheet</vt:lpstr>
      <vt:lpstr>The Additional-text stylesheet</vt:lpstr>
      <vt:lpstr>Format Text</vt:lpstr>
      <vt:lpstr>Draw box that will serve as template for data entry fields</vt:lpstr>
      <vt:lpstr>Convert box to text field</vt:lpstr>
      <vt:lpstr>Format Text Field</vt:lpstr>
      <vt:lpstr>Make the Text Field an inline text object</vt:lpstr>
      <vt:lpstr>Check the work so far</vt:lpstr>
      <vt:lpstr>Change “Agency if not FS” text field to list box</vt:lpstr>
      <vt:lpstr>Make a List of Agencies</vt:lpstr>
      <vt:lpstr>Change “Photo Format” text field to list box</vt:lpstr>
      <vt:lpstr>Make a list of Formats</vt:lpstr>
      <vt:lpstr>Resize “Format,” “Size” and “Resolution”” text fields..</vt:lpstr>
      <vt:lpstr>Make a scrollable text field</vt:lpstr>
      <vt:lpstr>Add remaining fields</vt:lpstr>
      <vt:lpstr>Add an Email Button</vt:lpstr>
      <vt:lpstr>Add text to box</vt:lpstr>
      <vt:lpstr>Add email function to box</vt:lpstr>
      <vt:lpstr>Add Inline Logo</vt:lpstr>
      <vt:lpstr>Create an Article for export</vt:lpstr>
      <vt:lpstr>Edit the File Info</vt:lpstr>
      <vt:lpstr>Export the PDF</vt:lpstr>
      <vt:lpstr>Check accessibility in Acrobat.</vt:lpstr>
      <vt:lpstr>Edit Date Field in Acrobat</vt:lpstr>
      <vt:lpstr>Save the form.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Accessible Fillable Forms in Indesign</dc:title>
  <dc:subject/>
  <dc:creator>MichaelDHorton</dc:creator>
  <cp:keywords/>
  <dc:description/>
  <cp:lastModifiedBy>AntoniaHHarward</cp:lastModifiedBy>
  <cp:revision>33</cp:revision>
  <dcterms:created xsi:type="dcterms:W3CDTF">2020-09-11T19:28:10Z</dcterms:created>
  <dcterms:modified xsi:type="dcterms:W3CDTF">2021-10-08T16:35:34Z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