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58" r:id="rId3"/>
  </p:sldMasterIdLst>
  <p:notesMasterIdLst>
    <p:notesMasterId r:id="rId29"/>
  </p:notesMasterIdLst>
  <p:sldIdLst>
    <p:sldId id="256" r:id="rId4"/>
    <p:sldId id="258" r:id="rId5"/>
    <p:sldId id="261" r:id="rId6"/>
    <p:sldId id="284" r:id="rId7"/>
    <p:sldId id="1264" r:id="rId8"/>
    <p:sldId id="1266" r:id="rId9"/>
    <p:sldId id="462" r:id="rId10"/>
    <p:sldId id="310" r:id="rId11"/>
    <p:sldId id="1271" r:id="rId12"/>
    <p:sldId id="471" r:id="rId13"/>
    <p:sldId id="1272" r:id="rId14"/>
    <p:sldId id="1273" r:id="rId15"/>
    <p:sldId id="267" r:id="rId16"/>
    <p:sldId id="530" r:id="rId17"/>
    <p:sldId id="3223" r:id="rId18"/>
    <p:sldId id="3249" r:id="rId19"/>
    <p:sldId id="745" r:id="rId20"/>
    <p:sldId id="947" r:id="rId21"/>
    <p:sldId id="949" r:id="rId22"/>
    <p:sldId id="3250" r:id="rId23"/>
    <p:sldId id="3242" r:id="rId24"/>
    <p:sldId id="950" r:id="rId25"/>
    <p:sldId id="664" r:id="rId26"/>
    <p:sldId id="3251" r:id="rId27"/>
    <p:sldId id="3203" r:id="rId28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86424" autoAdjust="0"/>
  </p:normalViewPr>
  <p:slideViewPr>
    <p:cSldViewPr snapToGrid="0">
      <p:cViewPr varScale="1">
        <p:scale>
          <a:sx n="133" d="100"/>
          <a:sy n="133" d="100"/>
        </p:scale>
        <p:origin x="49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customschemas.google.com/relationships/presentationmetadata" Target="metadata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2800" b="0" dirty="0">
                <a:solidFill>
                  <a:srgbClr val="0061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Countries Scores V.s Maximum Scores</a:t>
            </a:r>
          </a:p>
        </c:rich>
      </c:tx>
      <c:layout>
        <c:manualLayout>
          <c:xMode val="edge"/>
          <c:yMode val="edge"/>
          <c:x val="0.21700117842412556"/>
          <c:y val="1.80016292479742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953005874265719E-2"/>
          <c:y val="0.14843846392836066"/>
          <c:w val="0.92404695247364432"/>
          <c:h val="0.664142619250417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Scores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DAA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9E-448F-B587-E6E2DDB6542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A9E-448F-B587-E6E2DDB654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Commitments</c:v>
                </c:pt>
                <c:pt idx="1">
                  <c:v>Capacity to Implement</c:v>
                </c:pt>
                <c:pt idx="2">
                  <c:v>"Partial" or higher Levels of Implementation 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0.65</c:v>
                </c:pt>
                <c:pt idx="1">
                  <c:v>0.46</c:v>
                </c:pt>
                <c:pt idx="2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9E-448F-B587-E6E2DDB654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34882704"/>
        <c:axId val="1634871472"/>
      </c:barChart>
      <c:catAx>
        <c:axId val="163488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634871472"/>
        <c:crosses val="autoZero"/>
        <c:auto val="1"/>
        <c:lblAlgn val="ctr"/>
        <c:lblOffset val="100"/>
        <c:noMultiLvlLbl val="0"/>
      </c:catAx>
      <c:valAx>
        <c:axId val="163487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88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0FC-48EB-B7CE-0963AE552B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0FC-48EB-B7CE-0963AE552B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842-42F4-9C8F-D10C65BEBF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842-42F4-9C8F-D10C65BEBFF8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/>
                      <a:t>YES </a:t>
                    </a:r>
                    <a:fld id="{411C8604-11EE-49AF-A9F8-C3AD6AD7F833}" type="VALUE">
                      <a:rPr lang="en-US" sz="2800" smtClean="0"/>
                      <a:pPr>
                        <a:defRPr sz="28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sz="28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0FC-48EB-B7CE-0963AE552B30}"/>
                </c:ext>
              </c:extLst>
            </c:dLbl>
            <c:dLbl>
              <c:idx val="1"/>
              <c:layout>
                <c:manualLayout>
                  <c:x val="0.23555309492563428"/>
                  <c:y val="-0.2393579001861040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NO </a:t>
                    </a:r>
                    <a:fld id="{8C3405D2-1523-47EA-B8BC-EF0A0EE26D22}" type="VALUE">
                      <a:rPr lang="en-US" smtClean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0FC-48EB-B7CE-0963AE552B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0.26</c:v>
                </c:pt>
                <c:pt idx="1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C-48EB-B7CE-0963AE552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16124-D153-4016-94C2-46A32FFB44C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271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B313B-E867-409A-B297-11B7A91DCD2E}" type="slidenum">
              <a:rPr lang="sv-SE" smtClean="0"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963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660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641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96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284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B313B-E867-409A-B297-11B7A91DCD2E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75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6465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i="1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BB313B-E867-409A-B297-11B7A91DCD2E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56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16124-D153-4016-94C2-46A32FFB44C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988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16124-D153-4016-94C2-46A32FFB44CE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6124-D153-4016-94C2-46A32FFB44CE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06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16124-D153-4016-94C2-46A32FFB44CE}" type="slidenum">
              <a:rPr kumimoji="0" lang="de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79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16124-D153-4016-94C2-46A32FFB44CE}" type="slidenum">
              <a:rPr kumimoji="0" lang="de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61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29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6124-D153-4016-94C2-46A32FFB44C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207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66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4" descr="GSA Starmark logo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373042" y="309880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Seal of the CIO Counc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2790" y="3059817"/>
            <a:ext cx="979610" cy="978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D7D78-FB86-634D-B31E-D401BDEC35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32443" y="3124551"/>
            <a:ext cx="906146" cy="913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9BBE3-AF25-4445-B61D-803E3AD6E1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58190" y="3133905"/>
            <a:ext cx="999251" cy="915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97C38-6E33-8540-9E0C-008F2B60D3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71328" y="3132310"/>
            <a:ext cx="917575" cy="917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EA777-BF7D-4C36-A980-4851E1CD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F0F1A-638E-4358-ADCD-F1D3581B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2834A5-EA5F-45CC-B8A0-9E53C0D1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E6E4-1B39-49CB-9F5F-C8FFC5D67B56}" type="datetime1">
              <a:rPr lang="de-DE" smtClean="0"/>
              <a:t>13.10.21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86E64-6D85-4FEC-A706-7FF7D85D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BB145-A93D-43E0-A6E9-085D07DE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163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3247340"/>
            <a:ext cx="7167133" cy="14771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sz="5333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CE6-B9F9-4AEA-8A11-E335EA8A72B5}" type="datetimeFigureOut">
              <a:rPr lang="sv-SE" smtClean="0"/>
              <a:t>2021-10-13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4965171"/>
            <a:ext cx="6048672" cy="1083373"/>
          </a:xfrm>
          <a:prstGeom prst="rect">
            <a:avLst/>
          </a:prstGeom>
        </p:spPr>
        <p:txBody>
          <a:bodyPr lIns="0" rIns="0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1219170" indent="-609585">
              <a:buFont typeface="Arial" panose="020B0604020202020204" pitchFamily="34" charset="0"/>
              <a:buChar char="•"/>
              <a:defRPr sz="2667">
                <a:solidFill>
                  <a:schemeClr val="bg1"/>
                </a:solidFill>
              </a:defRPr>
            </a:lvl2pPr>
            <a:lvl3pPr marL="1676358" indent="-457189">
              <a:buFont typeface="Arial" panose="020B0604020202020204" pitchFamily="34" charset="0"/>
              <a:buChar char="•"/>
              <a:defRPr/>
            </a:lvl3pPr>
            <a:lvl4pPr marL="2285943" indent="-457189">
              <a:buFont typeface="Arial" panose="020B0604020202020204" pitchFamily="34" charset="0"/>
              <a:buChar char="•"/>
              <a:defRPr/>
            </a:lvl4pPr>
            <a:lvl5pPr marL="2895528" indent="-45718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sv-SE" dirty="0"/>
              <a:t>Klicka här för att ändra text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här för att ändra text</a:t>
            </a:r>
          </a:p>
        </p:txBody>
      </p:sp>
    </p:spTree>
    <p:extLst>
      <p:ext uri="{BB962C8B-B14F-4D97-AF65-F5344CB8AC3E}">
        <p14:creationId xmlns:p14="http://schemas.microsoft.com/office/powerpoint/2010/main" val="349112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CE6-B9F9-4AEA-8A11-E335EA8A72B5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A6E8-2466-47AF-9A39-DCAAADCC3B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803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Header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48680"/>
            <a:ext cx="9530859" cy="932539"/>
          </a:xfrm>
        </p:spPr>
        <p:txBody>
          <a:bodyPr wrap="none" rIns="324000"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CE6-B9F9-4AEA-8A11-E335EA8A72B5}" type="datetimeFigureOut">
              <a:rPr lang="sv-SE" smtClean="0"/>
              <a:t>2021-10-13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A6E8-2466-47AF-9A39-DCAAADCC3B01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2016000"/>
            <a:ext cx="7200000" cy="4101299"/>
          </a:xfrm>
        </p:spPr>
        <p:txBody>
          <a:bodyPr/>
          <a:lstStyle>
            <a:lvl1pPr marL="457189" indent="-457189">
              <a:spcBef>
                <a:spcPts val="768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3200" kern="120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1219170" indent="-609585">
              <a:buFont typeface="Arial" panose="020B0604020202020204" pitchFamily="34" charset="0"/>
              <a:buChar char="•"/>
              <a:defRPr sz="2667"/>
            </a:lvl2pPr>
            <a:lvl3pPr marL="1676358" indent="-457189">
              <a:buFont typeface="Arial" panose="020B0604020202020204" pitchFamily="34" charset="0"/>
              <a:buChar char="•"/>
              <a:defRPr/>
            </a:lvl3pPr>
            <a:lvl4pPr marL="2285943" indent="-457189">
              <a:buFont typeface="Arial" panose="020B0604020202020204" pitchFamily="34" charset="0"/>
              <a:buChar char="•"/>
              <a:defRPr/>
            </a:lvl4pPr>
            <a:lvl5pPr marL="2895528" indent="-45718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248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Header_bullet_pic_landscac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CE6-B9F9-4AEA-8A11-E335EA8A72B5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A6E8-2466-47AF-9A39-DCAAADCC3B01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000" y="2016000"/>
            <a:ext cx="5760032" cy="2928000"/>
          </a:xfrm>
        </p:spPr>
        <p:txBody>
          <a:bodyPr/>
          <a:lstStyle>
            <a:lvl1pPr marL="457189" indent="-457189">
              <a:buFont typeface="Arial" panose="020B0604020202020204" pitchFamily="34" charset="0"/>
              <a:buChar char="•"/>
              <a:defRPr lang="en-US" sz="3200" kern="120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1219170" indent="-609585">
              <a:buFont typeface="Arial" panose="020B0604020202020204" pitchFamily="34" charset="0"/>
              <a:buChar char="•"/>
              <a:defRPr/>
            </a:lvl2pPr>
            <a:lvl3pPr marL="1676358" indent="-457189">
              <a:buFont typeface="Arial" panose="020B0604020202020204" pitchFamily="34" charset="0"/>
              <a:buChar char="•"/>
              <a:defRPr/>
            </a:lvl3pPr>
            <a:lvl4pPr marL="2285943" indent="-457189">
              <a:buFont typeface="Arial" panose="020B0604020202020204" pitchFamily="34" charset="0"/>
              <a:buChar char="•"/>
              <a:defRPr/>
            </a:lvl4pPr>
            <a:lvl5pPr marL="2895528" indent="-45718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52218" y="2015067"/>
            <a:ext cx="5039783" cy="3526367"/>
          </a:xfrm>
        </p:spPr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4021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CE6-B9F9-4AEA-8A11-E335EA8A72B5}" type="datetimeFigureOut">
              <a:rPr lang="sv-SE" smtClean="0"/>
              <a:t>2021-10-13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A6E8-2466-47AF-9A39-DCAAADCC3B01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AF42BF-B4FD-CF45-9AE5-6C07BF2F04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99456" y="2083200"/>
            <a:ext cx="9696523" cy="2304000"/>
          </a:xfrm>
        </p:spPr>
        <p:txBody>
          <a:bodyPr wrap="square" rIns="72000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200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D2FAC65-368A-B644-92A8-6655F60BC6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397" y="5541236"/>
            <a:ext cx="6048672" cy="907824"/>
          </a:xfrm>
          <a:prstGeom prst="rect">
            <a:avLst/>
          </a:prstGeom>
        </p:spPr>
        <p:txBody>
          <a:bodyPr lIns="0" rIns="0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kern="120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09585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1676358" indent="-457189">
              <a:buFont typeface="Arial" panose="020B0604020202020204" pitchFamily="34" charset="0"/>
              <a:buChar char="•"/>
              <a:defRPr/>
            </a:lvl3pPr>
            <a:lvl4pPr marL="2285943" indent="-457189">
              <a:buFont typeface="Arial" panose="020B0604020202020204" pitchFamily="34" charset="0"/>
              <a:buChar char="•"/>
              <a:defRPr/>
            </a:lvl4pPr>
            <a:lvl5pPr marL="2895528" indent="-45718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sv-SE" dirty="0"/>
              <a:t>Klicka här för att ändra text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Klicka här för att ändra text</a:t>
            </a:r>
          </a:p>
          <a:p>
            <a:pPr lvl="0"/>
            <a:endParaRPr lang="sv-SE" dirty="0"/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030312E6-B27C-1243-AFE2-84EB396209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92" y="3143277"/>
            <a:ext cx="6144683" cy="1325033"/>
          </a:xfrm>
          <a:prstGeom prst="rect">
            <a:avLst/>
          </a:prstGeom>
        </p:spPr>
        <p:txBody>
          <a:bodyPr lIns="0" tIns="0" rIns="0" bIns="0"/>
          <a:lstStyle>
            <a:lvl1pPr>
              <a:defRPr sz="4267"/>
            </a:lvl1pPr>
          </a:lstStyle>
          <a:p>
            <a:pPr lvl="0"/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ändra</a:t>
            </a:r>
            <a:r>
              <a:rPr lang="en-US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78891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(Thank You)">
  <p:cSld name="Breaker Title (Thank You)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EA777-BF7D-4C36-A980-4851E1CD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F0F1A-638E-4358-ADCD-F1D3581B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2834A5-EA5F-45CC-B8A0-9E53C0D1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A59-34D0-4503-BE0F-CD66CC598AAC}" type="datetime1">
              <a:rPr lang="de-DE" smtClean="0"/>
              <a:t>13.10.21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86E64-6D85-4FEC-A706-7FF7D85D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BB145-A93D-43E0-A6E9-085D07DE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360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48680"/>
            <a:ext cx="9530859" cy="932539"/>
          </a:xfrm>
        </p:spPr>
        <p:txBody>
          <a:bodyPr rIns="324000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CE6-B9F9-4AEA-8A11-E335EA8A72B5}" type="datetimeFigureOut">
              <a:rPr lang="sv-SE" smtClean="0"/>
              <a:t>2021-10-13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A6E8-2466-47AF-9A39-DCAAADCC3B01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318466" y="2191023"/>
            <a:ext cx="4770705" cy="739473"/>
          </a:xfrm>
          <a:prstGeom prst="roundRect">
            <a:avLst>
              <a:gd name="adj" fmla="val 48316"/>
            </a:avLst>
          </a:prstGeom>
          <a:solidFill>
            <a:schemeClr val="accent4">
              <a:alpha val="71000"/>
            </a:schemeClr>
          </a:solidFill>
        </p:spPr>
        <p:txBody>
          <a:bodyPr vert="horz" wrap="none" lIns="108000" tIns="72000" rIns="108000" bIns="72000" rtlCol="0" anchor="ctr" anchorCtr="0">
            <a:spAutoFit/>
          </a:bodyPr>
          <a:lstStyle>
            <a:lvl1pPr marL="0" indent="0" algn="ctr">
              <a:buNone/>
              <a:defRPr lang="en-US" dirty="0" smtClean="0"/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1238732" y="2950633"/>
            <a:ext cx="4770705" cy="749787"/>
          </a:xfrm>
          <a:prstGeom prst="roundRect">
            <a:avLst>
              <a:gd name="adj" fmla="val 50000"/>
            </a:avLst>
          </a:prstGeom>
          <a:solidFill>
            <a:schemeClr val="accent2">
              <a:alpha val="71000"/>
            </a:schemeClr>
          </a:solidFill>
        </p:spPr>
        <p:txBody>
          <a:bodyPr vert="horz" wrap="none" lIns="108000" tIns="72000" rIns="108000" bIns="72000" rtlCol="0" anchor="ctr" anchorCtr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6231287" y="3722037"/>
            <a:ext cx="4770705" cy="749787"/>
          </a:xfrm>
          <a:prstGeom prst="roundRect">
            <a:avLst>
              <a:gd name="adj" fmla="val 50000"/>
            </a:avLst>
          </a:prstGeom>
          <a:solidFill>
            <a:schemeClr val="accent5">
              <a:alpha val="58000"/>
            </a:schemeClr>
          </a:solidFill>
        </p:spPr>
        <p:txBody>
          <a:bodyPr vert="horz" wrap="none" lIns="108000" tIns="72000" rIns="108000" bIns="72000" rtlCol="0" anchor="ctr" anchorCtr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2534156" y="4493441"/>
            <a:ext cx="4770705" cy="749787"/>
          </a:xfrm>
          <a:prstGeom prst="roundRect">
            <a:avLst>
              <a:gd name="adj" fmla="val 50000"/>
            </a:avLst>
          </a:prstGeom>
          <a:solidFill>
            <a:schemeClr val="accent3">
              <a:alpha val="71000"/>
            </a:schemeClr>
          </a:solidFill>
        </p:spPr>
        <p:txBody>
          <a:bodyPr vert="horz" wrap="none" lIns="108000" tIns="72000" rIns="108000" bIns="72000" rtlCol="0" anchor="ctr" anchorCtr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5126444" y="5264845"/>
            <a:ext cx="4770705" cy="749787"/>
          </a:xfrm>
          <a:prstGeom prst="roundRect">
            <a:avLst>
              <a:gd name="adj" fmla="val 50000"/>
            </a:avLst>
          </a:prstGeom>
          <a:solidFill>
            <a:schemeClr val="accent1">
              <a:alpha val="71000"/>
            </a:schemeClr>
          </a:solidFill>
        </p:spPr>
        <p:txBody>
          <a:bodyPr vert="horz" wrap="none" lIns="108000" tIns="72000" rIns="108000" bIns="72000" rtlCol="0" anchor="ctr" anchorCtr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6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F38F-7E07-4A71-AE05-0A0B0FB29E12}" type="datetime1">
              <a:rPr lang="de-DE" smtClean="0"/>
              <a:t>13.10.21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4339-F3A9-6746-8E76-04DCFEDB1A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20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2021  /  General Services Administration  / Department of Health and Human Services / Department of Labor / Merit Service Protection Board / Sponsored by the Federal CIO Council 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1" r:id="rId7"/>
    <p:sldLayoutId id="2147483663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0" y="0"/>
            <a:ext cx="12188377" cy="177800"/>
            <a:chOff x="0" y="0"/>
            <a:chExt cx="9141282" cy="285750"/>
          </a:xfrm>
        </p:grpSpPr>
        <p:sp>
          <p:nvSpPr>
            <p:cNvPr id="71" name="Google Shape;71;p13"/>
            <p:cNvSpPr/>
            <p:nvPr/>
          </p:nvSpPr>
          <p:spPr>
            <a:xfrm>
              <a:off x="0" y="0"/>
              <a:ext cx="3200400" cy="285750"/>
            </a:xfrm>
            <a:prstGeom prst="rect">
              <a:avLst/>
            </a:prstGeom>
            <a:solidFill>
              <a:srgbClr val="006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25114" y="0"/>
              <a:ext cx="5916168" cy="285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3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200" y="6492240"/>
            <a:ext cx="10409464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2021  /  General Services Administration  / Department of Health and Human Services / Department of Labor / Merit Service Protection Board / Sponsored by the Federal CIO Council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accessibilityassociation.org/" TargetMode="External"/><Relationship Id="rId5" Type="http://schemas.openxmlformats.org/officeDocument/2006/relationships/hyperlink" Target="https://smartcities4all.org/" TargetMode="External"/><Relationship Id="rId4" Type="http://schemas.openxmlformats.org/officeDocument/2006/relationships/hyperlink" Target="http://www.g3ict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</a:t>
            </a:r>
            <a:br>
              <a:rPr lang="en-US" dirty="0"/>
            </a:br>
            <a:r>
              <a:rPr lang="en-US" dirty="0"/>
              <a:t>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400" y="1771664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800" dirty="0"/>
              <a:t>Accessibility: A Foundation for Inclusion, Diversity, and Equity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dirty="0"/>
              <a:t>October 13, 2021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533400" y="5041223"/>
            <a:ext cx="11049000" cy="128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4000" dirty="0"/>
              <a:t>International Digital Accessibilities Activities</a:t>
            </a:r>
          </a:p>
          <a:p>
            <a:pPr marL="0" lvl="0" indent="0">
              <a:spcBef>
                <a:spcPts val="0"/>
              </a:spcBef>
            </a:pPr>
            <a:r>
              <a:rPr lang="en-US" dirty="0"/>
              <a:t>Panelists: Axel </a:t>
            </a:r>
            <a:r>
              <a:rPr lang="en-US" dirty="0" err="1"/>
              <a:t>Leblois</a:t>
            </a:r>
            <a:r>
              <a:rPr lang="en-US" dirty="0"/>
              <a:t>, </a:t>
            </a:r>
            <a:r>
              <a:rPr lang="en-US" i="0" dirty="0"/>
              <a:t>Susanna Laurin, Dr. </a:t>
            </a:r>
            <a:r>
              <a:rPr lang="en-US" i="0" dirty="0" err="1"/>
              <a:t>Yulia</a:t>
            </a:r>
            <a:r>
              <a:rPr lang="en-US" i="0" dirty="0"/>
              <a:t> </a:t>
            </a:r>
            <a:r>
              <a:rPr lang="en-US" i="0" dirty="0" err="1"/>
              <a:t>Sarviro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7B94-4BF2-4C96-9197-BA4C6778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74638"/>
            <a:ext cx="11338560" cy="61587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However, Current Levels of Implementation Remain Very 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96299-1A19-4F26-8FF3-7ADA61C87FC1}"/>
              </a:ext>
            </a:extLst>
          </p:cNvPr>
          <p:cNvSpPr/>
          <p:nvPr/>
        </p:nvSpPr>
        <p:spPr>
          <a:xfrm>
            <a:off x="0" y="1578094"/>
            <a:ext cx="12060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Global Average Levels for TV, Web and e-Government and Smart Cities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63CE5-48AF-4DE8-8AF9-D01CA3AAF2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3840" y="2103120"/>
          <a:ext cx="11633202" cy="30745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22320">
                  <a:extLst>
                    <a:ext uri="{9D8B030D-6E8A-4147-A177-3AD203B41FA5}">
                      <a16:colId xmlns:a16="http://schemas.microsoft.com/office/drawing/2014/main" val="2404084138"/>
                    </a:ext>
                  </a:extLst>
                </a:gridCol>
                <a:gridCol w="1385147">
                  <a:extLst>
                    <a:ext uri="{9D8B030D-6E8A-4147-A177-3AD203B41FA5}">
                      <a16:colId xmlns:a16="http://schemas.microsoft.com/office/drawing/2014/main" val="824578125"/>
                    </a:ext>
                  </a:extLst>
                </a:gridCol>
                <a:gridCol w="1473556">
                  <a:extLst>
                    <a:ext uri="{9D8B030D-6E8A-4147-A177-3AD203B41FA5}">
                      <a16:colId xmlns:a16="http://schemas.microsoft.com/office/drawing/2014/main" val="86956956"/>
                    </a:ext>
                  </a:extLst>
                </a:gridCol>
                <a:gridCol w="1296738">
                  <a:extLst>
                    <a:ext uri="{9D8B030D-6E8A-4147-A177-3AD203B41FA5}">
                      <a16:colId xmlns:a16="http://schemas.microsoft.com/office/drawing/2014/main" val="1201571931"/>
                    </a:ext>
                  </a:extLst>
                </a:gridCol>
                <a:gridCol w="1385147">
                  <a:extLst>
                    <a:ext uri="{9D8B030D-6E8A-4147-A177-3AD203B41FA5}">
                      <a16:colId xmlns:a16="http://schemas.microsoft.com/office/drawing/2014/main" val="164704305"/>
                    </a:ext>
                  </a:extLst>
                </a:gridCol>
                <a:gridCol w="1385147">
                  <a:extLst>
                    <a:ext uri="{9D8B030D-6E8A-4147-A177-3AD203B41FA5}">
                      <a16:colId xmlns:a16="http://schemas.microsoft.com/office/drawing/2014/main" val="3989801634"/>
                    </a:ext>
                  </a:extLst>
                </a:gridCol>
                <a:gridCol w="1385147">
                  <a:extLst>
                    <a:ext uri="{9D8B030D-6E8A-4147-A177-3AD203B41FA5}">
                      <a16:colId xmlns:a16="http://schemas.microsoft.com/office/drawing/2014/main" val="1459836249"/>
                    </a:ext>
                  </a:extLst>
                </a:gridCol>
              </a:tblGrid>
              <a:tr h="1292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Levels of ICT Accessibility Implementation and Outcomes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No policy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No implemen-tation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Minimum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Partial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Substantial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 Full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01005"/>
                  </a:ext>
                </a:extLst>
              </a:tr>
              <a:tr h="5583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Web Accessibility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42%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1%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46" marR="64546" marT="0" marB="0" anchor="ctr"/>
                </a:tc>
                <a:extLst>
                  <a:ext uri="{0D108BD9-81ED-4DB2-BD59-A6C34878D82A}">
                    <a16:rowId xmlns:a16="http://schemas.microsoft.com/office/drawing/2014/main" val="1140313351"/>
                  </a:ext>
                </a:extLst>
              </a:tr>
              <a:tr h="558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E-government and </a:t>
                      </a:r>
                      <a:br>
                        <a:rPr lang="en-US" sz="2000" b="1" dirty="0"/>
                      </a:br>
                      <a:r>
                        <a:rPr lang="en-US" sz="2000" b="1" dirty="0"/>
                        <a:t>Smart Cities Accessibility</a:t>
                      </a:r>
                      <a:endParaRPr lang="fr-FR" sz="2000" b="1" dirty="0"/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50%</a:t>
                      </a:r>
                      <a:endParaRPr lang="fr-FR" sz="20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4%</a:t>
                      </a:r>
                      <a:endParaRPr lang="fr-FR" sz="20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23%</a:t>
                      </a:r>
                      <a:endParaRPr lang="fr-FR" sz="20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18%</a:t>
                      </a:r>
                      <a:endParaRPr lang="fr-FR" sz="20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4%</a:t>
                      </a:r>
                      <a:endParaRPr lang="fr-FR" sz="20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0%</a:t>
                      </a:r>
                      <a:endParaRPr lang="fr-FR" sz="20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34242"/>
                  </a:ext>
                </a:extLst>
              </a:tr>
              <a:tr h="5952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1" dirty="0"/>
                        <a:t>Public </a:t>
                      </a:r>
                      <a:r>
                        <a:rPr lang="fr-FR" sz="2000" b="1" dirty="0" err="1"/>
                        <a:t>Procurement</a:t>
                      </a:r>
                      <a:r>
                        <a:rPr lang="fr-FR" sz="2000" b="1" dirty="0"/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1419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32DD3D-4F6A-4F84-90E1-21DE0C6117E1}"/>
              </a:ext>
            </a:extLst>
          </p:cNvPr>
          <p:cNvSpPr txBox="1"/>
          <p:nvPr/>
        </p:nvSpPr>
        <p:spPr>
          <a:xfrm>
            <a:off x="518160" y="5598160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G3ict 2020 DARE Index – 137 Countries </a:t>
            </a:r>
          </a:p>
        </p:txBody>
      </p:sp>
    </p:spTree>
    <p:extLst>
      <p:ext uri="{BB962C8B-B14F-4D97-AF65-F5344CB8AC3E}">
        <p14:creationId xmlns:p14="http://schemas.microsoft.com/office/powerpoint/2010/main" val="302213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4E43-802D-4DA4-BDA7-F3E94A61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Public Procurement –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7C54-E6C2-4815-A5E3-93EF7EA9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276350"/>
            <a:ext cx="11094085" cy="49006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EU and OECD countries are on the path to adopt the EN standard.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Among emerging economies, countries such as India and Kenya are in the process of adapting those to their local conditions, mostly for language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large number of countries that indicate the presence of a public procurement policy refer to sectoral initiatives such as rules for the procurement of web developments and services or for Education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Main challenge around the world is capacity to implement those policies and building the skills required for implementation.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D5805-9419-4578-A5B3-97DD293E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210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7D1-EE3C-4AE1-9DD9-BCC85BF8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46050"/>
            <a:ext cx="10515600" cy="8032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G3ict DARE Academy – In Cooperation with Leading Global Disability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12CE-8849-4398-92A0-7D15A84D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475"/>
            <a:ext cx="10515600" cy="456184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Scholarship Fund – Aimed at Promoting the IAAP Professional Certification among Persons with Disabilities Involved in Advocacy activities.  First scholarships awarded in September 2021.</a:t>
            </a:r>
            <a:br>
              <a:rPr lang="en-US" sz="2800" dirty="0"/>
            </a:br>
            <a:endParaRPr lang="en-US" sz="28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Webinar Series on Accessiblity Policies and Programs for Leaders of Advocacy Organizations and Policy Makers.</a:t>
            </a:r>
            <a:br>
              <a:rPr lang="en-US" sz="2800" dirty="0"/>
            </a:br>
            <a:endParaRPr lang="en-US" sz="28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Global Network of Digital Accessibility Champions.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40D2F-13F6-4AA7-9AE0-4042E350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374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&quot;closing the gap&quot; showing a round of people closing a circle.">
            <a:extLst>
              <a:ext uri="{FF2B5EF4-FFF2-40B4-BE49-F238E27FC236}">
                <a16:creationId xmlns:a16="http://schemas.microsoft.com/office/drawing/2014/main" id="{CBE42DF3-C453-48D2-85BE-C56D3EF6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1" y="1571625"/>
            <a:ext cx="6053853" cy="42614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4B1550-FBD8-470F-970A-78AF421CB7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0263" y="3997844"/>
            <a:ext cx="4333046" cy="193899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 for Your Attention!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www.g3ict.org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fr-FR" sz="2400" b="1" dirty="0">
                <a:hlinkClick r:id="rId5"/>
              </a:rPr>
              <a:t>smartcities4all.org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www.accessibilityassociation.org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158265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9">
            <a:extLst>
              <a:ext uri="{FF2B5EF4-FFF2-40B4-BE49-F238E27FC236}">
                <a16:creationId xmlns:a16="http://schemas.microsoft.com/office/drawing/2014/main" id="{C29FC4E7-2728-0E48-800B-16449065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3153176"/>
            <a:ext cx="11165841" cy="856849"/>
          </a:xfrm>
        </p:spPr>
        <p:txBody>
          <a:bodyPr/>
          <a:lstStyle/>
          <a:p>
            <a:r>
              <a:rPr lang="sv-SE" sz="4267" dirty="0" err="1"/>
              <a:t>Update</a:t>
            </a:r>
            <a:r>
              <a:rPr lang="sv-SE" sz="4267" dirty="0"/>
              <a:t>: EU </a:t>
            </a:r>
            <a:r>
              <a:rPr lang="sv-SE" sz="4267" dirty="0" err="1"/>
              <a:t>Accessibility</a:t>
            </a:r>
            <a:r>
              <a:rPr lang="sv-SE" sz="4267" dirty="0"/>
              <a:t> </a:t>
            </a:r>
            <a:r>
              <a:rPr lang="sv-SE" sz="4267" dirty="0" err="1"/>
              <a:t>Legislation</a:t>
            </a:r>
            <a:r>
              <a:rPr lang="sv-SE" sz="4267" dirty="0"/>
              <a:t> </a:t>
            </a:r>
            <a:endParaRPr lang="en-GB" sz="4267" dirty="0"/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A363B728-1A01-EA42-92D4-976537E8766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8001" y="4352925"/>
            <a:ext cx="6048375" cy="695325"/>
          </a:xfrm>
          <a:prstGeom prst="rect">
            <a:avLst/>
          </a:prstGeom>
        </p:spPr>
        <p:txBody>
          <a:bodyPr/>
          <a:lstStyle/>
          <a:p>
            <a:r>
              <a:rPr lang="en-GB" sz="2800" dirty="0" err="1">
                <a:solidFill>
                  <a:srgbClr val="006197"/>
                </a:solidFill>
              </a:rPr>
              <a:t>susanna.laurin@funka.com</a:t>
            </a:r>
            <a:endParaRPr lang="en-GB" sz="2800" dirty="0">
              <a:solidFill>
                <a:srgbClr val="006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0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FC4F2B-759A-5043-AE48-30486837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Digital </a:t>
            </a:r>
            <a:r>
              <a:rPr lang="sv-SE" dirty="0" err="1"/>
              <a:t>Accessibility</a:t>
            </a:r>
            <a:r>
              <a:rPr lang="sv-SE" dirty="0"/>
              <a:t> in the EU</a:t>
            </a:r>
          </a:p>
        </p:txBody>
      </p:sp>
      <p:sp>
        <p:nvSpPr>
          <p:cNvPr id="24" name="Platshållare för text 2">
            <a:extLst>
              <a:ext uri="{FF2B5EF4-FFF2-40B4-BE49-F238E27FC236}">
                <a16:creationId xmlns:a16="http://schemas.microsoft.com/office/drawing/2014/main" id="{4FE5771F-807A-48EE-8D30-1088B74E3D5C}"/>
              </a:ext>
            </a:extLst>
          </p:cNvPr>
          <p:cNvSpPr txBox="1">
            <a:spLocks/>
          </p:cNvSpPr>
          <p:nvPr/>
        </p:nvSpPr>
        <p:spPr>
          <a:xfrm>
            <a:off x="7222709" y="1667149"/>
            <a:ext cx="1674555" cy="739473"/>
          </a:xfrm>
          <a:prstGeom prst="roundRect">
            <a:avLst>
              <a:gd name="adj" fmla="val 48316"/>
            </a:avLst>
          </a:prstGeom>
          <a:solidFill>
            <a:srgbClr val="FFC000">
              <a:alpha val="71000"/>
            </a:srgbClr>
          </a:solidFill>
        </p:spPr>
        <p:txBody>
          <a:bodyPr vert="horz" wrap="none" lIns="108000" tIns="72000" rIns="108000" bIns="7200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UNCRPD</a:t>
            </a:r>
            <a:endParaRPr kumimoji="0" lang="sv-SE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latshållare för text 3">
            <a:extLst>
              <a:ext uri="{FF2B5EF4-FFF2-40B4-BE49-F238E27FC236}">
                <a16:creationId xmlns:a16="http://schemas.microsoft.com/office/drawing/2014/main" id="{AE51E45E-C47B-4B1B-9AFF-676526986FA7}"/>
              </a:ext>
            </a:extLst>
          </p:cNvPr>
          <p:cNvSpPr txBox="1">
            <a:spLocks/>
          </p:cNvSpPr>
          <p:nvPr/>
        </p:nvSpPr>
        <p:spPr>
          <a:xfrm>
            <a:off x="3476296" y="2368922"/>
            <a:ext cx="3019098" cy="749787"/>
          </a:xfrm>
          <a:prstGeom prst="roundRect">
            <a:avLst>
              <a:gd name="adj" fmla="val 50000"/>
            </a:avLst>
          </a:prstGeom>
          <a:solidFill>
            <a:srgbClr val="ED7D31">
              <a:alpha val="71000"/>
            </a:srgbClr>
          </a:solidFill>
        </p:spPr>
        <p:txBody>
          <a:bodyPr vert="horz" wrap="none" lIns="108000" tIns="72000" rIns="108000" bIns="72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Disability Strategy</a:t>
            </a:r>
            <a:endParaRPr kumimoji="0" lang="sv-SE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Platshållare för text 4">
            <a:extLst>
              <a:ext uri="{FF2B5EF4-FFF2-40B4-BE49-F238E27FC236}">
                <a16:creationId xmlns:a16="http://schemas.microsoft.com/office/drawing/2014/main" id="{0096328D-C353-4D76-A829-285F14216E48}"/>
              </a:ext>
            </a:extLst>
          </p:cNvPr>
          <p:cNvSpPr txBox="1">
            <a:spLocks/>
          </p:cNvSpPr>
          <p:nvPr/>
        </p:nvSpPr>
        <p:spPr>
          <a:xfrm>
            <a:off x="6683163" y="3159604"/>
            <a:ext cx="3699467" cy="749787"/>
          </a:xfrm>
          <a:prstGeom prst="roundRect">
            <a:avLst>
              <a:gd name="adj" fmla="val 50000"/>
            </a:avLst>
          </a:prstGeom>
          <a:solidFill>
            <a:srgbClr val="5B9BD5">
              <a:alpha val="58000"/>
            </a:srgbClr>
          </a:solidFill>
        </p:spPr>
        <p:txBody>
          <a:bodyPr vert="horz" wrap="none" lIns="108000" tIns="72000" rIns="108000" bIns="72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Procurement Directive</a:t>
            </a:r>
            <a:endParaRPr kumimoji="0" lang="sv-SE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Platshållare för text 5">
            <a:extLst>
              <a:ext uri="{FF2B5EF4-FFF2-40B4-BE49-F238E27FC236}">
                <a16:creationId xmlns:a16="http://schemas.microsoft.com/office/drawing/2014/main" id="{4AE3A79F-4923-481C-874F-3B8941B77D2F}"/>
              </a:ext>
            </a:extLst>
          </p:cNvPr>
          <p:cNvSpPr txBox="1">
            <a:spLocks/>
          </p:cNvSpPr>
          <p:nvPr/>
        </p:nvSpPr>
        <p:spPr>
          <a:xfrm>
            <a:off x="1795123" y="3950287"/>
            <a:ext cx="4316751" cy="749787"/>
          </a:xfrm>
          <a:prstGeom prst="roundRect">
            <a:avLst>
              <a:gd name="adj" fmla="val 50000"/>
            </a:avLst>
          </a:prstGeom>
          <a:solidFill>
            <a:srgbClr val="A5A5A5">
              <a:alpha val="71000"/>
            </a:srgbClr>
          </a:solidFill>
        </p:spPr>
        <p:txBody>
          <a:bodyPr vert="horz" wrap="none" lIns="108000" tIns="72000" rIns="108000" bIns="72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Accessibility Directive</a:t>
            </a:r>
            <a:endParaRPr kumimoji="0" lang="sv-SE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atshållare för text 6">
            <a:extLst>
              <a:ext uri="{FF2B5EF4-FFF2-40B4-BE49-F238E27FC236}">
                <a16:creationId xmlns:a16="http://schemas.microsoft.com/office/drawing/2014/main" id="{482E0254-5881-430C-A4AC-B699F9B4FC82}"/>
              </a:ext>
            </a:extLst>
          </p:cNvPr>
          <p:cNvSpPr txBox="1">
            <a:spLocks/>
          </p:cNvSpPr>
          <p:nvPr/>
        </p:nvSpPr>
        <p:spPr>
          <a:xfrm>
            <a:off x="5300498" y="4740970"/>
            <a:ext cx="4228960" cy="749787"/>
          </a:xfrm>
          <a:prstGeom prst="roundRect">
            <a:avLst>
              <a:gd name="adj" fmla="val 50000"/>
            </a:avLst>
          </a:prstGeom>
          <a:solidFill>
            <a:srgbClr val="4472C4">
              <a:alpha val="71000"/>
            </a:srgbClr>
          </a:solidFill>
        </p:spPr>
        <p:txBody>
          <a:bodyPr vert="horz" wrap="none" lIns="108000" tIns="72000" rIns="108000" bIns="72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European Accessibility Act</a:t>
            </a:r>
            <a:endParaRPr kumimoji="0" lang="sv-SE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91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25" grpId="0" uiExpand="1" build="p" animBg="1"/>
      <p:bldP spid="26" grpId="0" uiExpand="1" build="p" animBg="1"/>
      <p:bldP spid="27" grpId="0" uiExpand="1" build="p" animBg="1"/>
      <p:bldP spid="2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00619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09" y="-123394"/>
            <a:ext cx="12349105" cy="8012484"/>
          </a:xfrm>
          <a:prstGeom prst="rect">
            <a:avLst/>
          </a:prstGeom>
        </p:spPr>
      </p:pic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1652541" y="2422110"/>
            <a:ext cx="9025003" cy="2013780"/>
          </a:xfrm>
          <a:prstGeom prst="rect">
            <a:avLst/>
          </a:prstGeom>
          <a:solidFill>
            <a:srgbClr val="006197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816000" tIns="576000" rIns="384000" bIns="76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v-SE" sz="4267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  <a:sym typeface="Arial"/>
              </a:rPr>
              <a:t>Web Accessibility Directive</a:t>
            </a:r>
          </a:p>
        </p:txBody>
      </p:sp>
    </p:spTree>
    <p:extLst>
      <p:ext uri="{BB962C8B-B14F-4D97-AF65-F5344CB8AC3E}">
        <p14:creationId xmlns:p14="http://schemas.microsoft.com/office/powerpoint/2010/main" val="64446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8723BA-2B76-E64B-A7A9-45794DA6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0" y="320080"/>
            <a:ext cx="5652340" cy="489345"/>
          </a:xfrm>
        </p:spPr>
        <p:txBody>
          <a:bodyPr/>
          <a:lstStyle/>
          <a:p>
            <a:r>
              <a:rPr lang="sv-SE" sz="3200" dirty="0" err="1"/>
              <a:t>Suddenly</a:t>
            </a:r>
            <a:r>
              <a:rPr lang="sv-SE" sz="3200" dirty="0"/>
              <a:t>, </a:t>
            </a:r>
            <a:r>
              <a:rPr lang="sv-SE" sz="3200" dirty="0" err="1"/>
              <a:t>things</a:t>
            </a:r>
            <a:r>
              <a:rPr lang="sv-SE" sz="3200" dirty="0"/>
              <a:t> </a:t>
            </a:r>
            <a:r>
              <a:rPr lang="sv-SE" sz="3200" dirty="0" err="1"/>
              <a:t>move</a:t>
            </a:r>
            <a:r>
              <a:rPr lang="sv-SE" sz="3200" dirty="0"/>
              <a:t> fast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984E5B5-91F5-364B-89AE-6A4D1A332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1596900"/>
            <a:ext cx="6528217" cy="4197309"/>
          </a:xfrm>
        </p:spPr>
        <p:txBody>
          <a:bodyPr>
            <a:normAutofit fontScale="92500" lnSpcReduction="10000"/>
          </a:bodyPr>
          <a:lstStyle/>
          <a:p>
            <a:r>
              <a:rPr lang="sv-SE" dirty="0">
                <a:solidFill>
                  <a:srgbClr val="006197"/>
                </a:solidFill>
                <a:latin typeface="+mn-lt"/>
              </a:rPr>
              <a:t>2016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Decison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2018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Application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2019 New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websites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2020 All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websites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2021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Apps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2021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Monitoring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and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reporting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2021 Review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started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2022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Results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presented</a:t>
            </a:r>
            <a:endParaRPr lang="sv-SE" dirty="0">
              <a:solidFill>
                <a:srgbClr val="006197"/>
              </a:solidFill>
              <a:latin typeface="+mn-lt"/>
            </a:endParaRPr>
          </a:p>
        </p:txBody>
      </p:sp>
      <p:pic>
        <p:nvPicPr>
          <p:cNvPr id="1028" name="Picture 4" descr="If you like colourful wallpapers, check these out – Part 1 | Check ...">
            <a:extLst>
              <a:ext uri="{FF2B5EF4-FFF2-40B4-BE49-F238E27FC236}">
                <a16:creationId xmlns:a16="http://schemas.microsoft.com/office/drawing/2014/main" id="{1AA75715-4182-0F43-8F64-C37897332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17" y="2196954"/>
            <a:ext cx="4809067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9820CD-B002-1D47-A1CD-0B7E1BCD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3" y="358181"/>
            <a:ext cx="2784568" cy="461645"/>
          </a:xfrm>
        </p:spPr>
        <p:txBody>
          <a:bodyPr/>
          <a:lstStyle/>
          <a:p>
            <a:r>
              <a:rPr lang="sv-SE" dirty="0"/>
              <a:t>WAD Review 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73B02B5-1744-4C4D-8F18-C8671FBA8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463" y="1330855"/>
            <a:ext cx="7296811" cy="4800533"/>
          </a:xfrm>
        </p:spPr>
        <p:txBody>
          <a:bodyPr>
            <a:normAutofit/>
          </a:bodyPr>
          <a:lstStyle/>
          <a:p>
            <a:r>
              <a:rPr lang="sv-SE" dirty="0" err="1">
                <a:solidFill>
                  <a:srgbClr val="006197"/>
                </a:solidFill>
                <a:latin typeface="+mn-lt"/>
              </a:rPr>
              <a:t>Evaluation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of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progress</a:t>
            </a: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Public and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targeted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consultations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 err="1">
                <a:solidFill>
                  <a:srgbClr val="006197"/>
                </a:solidFill>
                <a:latin typeface="+mn-lt"/>
              </a:rPr>
              <a:t>Analysis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of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member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states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reports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 err="1">
                <a:solidFill>
                  <a:srgbClr val="006197"/>
                </a:solidFill>
                <a:latin typeface="+mn-lt"/>
              </a:rPr>
              <a:t>Mapping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of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technological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advances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 err="1">
                <a:solidFill>
                  <a:srgbClr val="006197"/>
                </a:solidFill>
                <a:latin typeface="+mn-lt"/>
              </a:rPr>
              <a:t>Recommendations</a:t>
            </a:r>
            <a:endParaRPr lang="sv-SE" dirty="0"/>
          </a:p>
        </p:txBody>
      </p:sp>
      <p:pic>
        <p:nvPicPr>
          <p:cNvPr id="3076" name="Picture 4" descr="Machine Learning for Data Analysis | Udacity">
            <a:extLst>
              <a:ext uri="{FF2B5EF4-FFF2-40B4-BE49-F238E27FC236}">
                <a16:creationId xmlns:a16="http://schemas.microsoft.com/office/drawing/2014/main" id="{DD8191AE-6094-4C4F-BB59-B54E6F3B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294" y="1892829"/>
            <a:ext cx="4096456" cy="307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7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148AED-FDF9-704C-9D1C-D82C74B9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0" y="274431"/>
            <a:ext cx="3725530" cy="461645"/>
          </a:xfrm>
        </p:spPr>
        <p:txBody>
          <a:bodyPr/>
          <a:lstStyle/>
          <a:p>
            <a:r>
              <a:rPr lang="sv-SE" dirty="0"/>
              <a:t>Evaluation Criteria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6509189-FC5E-A242-BA8C-2CF829409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1720726"/>
            <a:ext cx="7200000" cy="3089400"/>
          </a:xfrm>
        </p:spPr>
        <p:txBody>
          <a:bodyPr>
            <a:normAutofit/>
          </a:bodyPr>
          <a:lstStyle/>
          <a:p>
            <a:r>
              <a:rPr lang="sv-SE" dirty="0" err="1">
                <a:solidFill>
                  <a:srgbClr val="006197"/>
                </a:solidFill>
                <a:latin typeface="+mn-lt"/>
              </a:rPr>
              <a:t>Efficiency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 err="1">
                <a:solidFill>
                  <a:srgbClr val="006197"/>
                </a:solidFill>
                <a:latin typeface="+mn-lt"/>
              </a:rPr>
              <a:t>Effectiveness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 err="1">
                <a:solidFill>
                  <a:srgbClr val="006197"/>
                </a:solidFill>
                <a:latin typeface="+mn-lt"/>
              </a:rPr>
              <a:t>Relevance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 err="1">
                <a:solidFill>
                  <a:srgbClr val="006197"/>
                </a:solidFill>
                <a:latin typeface="+mn-lt"/>
              </a:rPr>
              <a:t>Coherence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EU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added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value</a:t>
            </a:r>
            <a:endParaRPr lang="sv-SE" dirty="0"/>
          </a:p>
        </p:txBody>
      </p:sp>
      <p:pic>
        <p:nvPicPr>
          <p:cNvPr id="5122" name="Picture 2" descr="How Are Data analysis and Data science Different From Each Other">
            <a:extLst>
              <a:ext uri="{FF2B5EF4-FFF2-40B4-BE49-F238E27FC236}">
                <a16:creationId xmlns:a16="http://schemas.microsoft.com/office/drawing/2014/main" id="{9336BFE6-B52E-8047-8CF8-7121E878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390" y="2014485"/>
            <a:ext cx="4779197" cy="268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74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: Panelists">
            <a:extLst>
              <a:ext uri="{FF2B5EF4-FFF2-40B4-BE49-F238E27FC236}">
                <a16:creationId xmlns:a16="http://schemas.microsoft.com/office/drawing/2014/main" id="{02F18E67-E595-4F46-8427-3870F2DD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Panelists</a:t>
            </a:r>
          </a:p>
        </p:txBody>
      </p:sp>
      <p:pic>
        <p:nvPicPr>
          <p:cNvPr id="7" name="Picture 6" descr="Head Shot of Alex Leblois">
            <a:extLst>
              <a:ext uri="{FF2B5EF4-FFF2-40B4-BE49-F238E27FC236}">
                <a16:creationId xmlns:a16="http://schemas.microsoft.com/office/drawing/2014/main" id="{6A458D62-E11D-4B51-B641-800CD353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000"/>
            <a:ext cx="3810000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C8182-C9C8-43F3-8CB1-75FEA39D466E}"/>
              </a:ext>
            </a:extLst>
          </p:cNvPr>
          <p:cNvSpPr txBox="1"/>
          <p:nvPr/>
        </p:nvSpPr>
        <p:spPr>
          <a:xfrm>
            <a:off x="981807" y="5090863"/>
            <a:ext cx="1846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6197"/>
                </a:solidFill>
              </a:rPr>
              <a:t>Axel</a:t>
            </a:r>
            <a:r>
              <a:rPr lang="en-US" b="1" dirty="0"/>
              <a:t> </a:t>
            </a:r>
            <a:r>
              <a:rPr lang="en-US" sz="2200" b="1" dirty="0" err="1">
                <a:solidFill>
                  <a:srgbClr val="006197"/>
                </a:solidFill>
              </a:rPr>
              <a:t>Leblois</a:t>
            </a:r>
            <a:endParaRPr lang="en-US" sz="2200" b="1" dirty="0">
              <a:solidFill>
                <a:srgbClr val="00619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7BF9C-67DA-4459-BC6B-B8C1F401A34C}"/>
              </a:ext>
            </a:extLst>
          </p:cNvPr>
          <p:cNvSpPr txBox="1"/>
          <p:nvPr/>
        </p:nvSpPr>
        <p:spPr>
          <a:xfrm>
            <a:off x="152399" y="5520834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197"/>
                </a:solidFill>
              </a:rPr>
              <a:t>President and Executive Director</a:t>
            </a:r>
          </a:p>
          <a:p>
            <a:pPr algn="ctr"/>
            <a:r>
              <a:rPr lang="en-US" sz="1200" dirty="0">
                <a:solidFill>
                  <a:srgbClr val="006197"/>
                </a:solidFill>
              </a:rPr>
              <a:t>Global Initiative for Inclusive ICTs (G3ict)</a:t>
            </a:r>
          </a:p>
        </p:txBody>
      </p:sp>
      <p:pic>
        <p:nvPicPr>
          <p:cNvPr id="5" name="Picture 4" descr="Head shot of Susanna Laurin">
            <a:extLst>
              <a:ext uri="{FF2B5EF4-FFF2-40B4-BE49-F238E27FC236}">
                <a16:creationId xmlns:a16="http://schemas.microsoft.com/office/drawing/2014/main" id="{37C8C447-4E7F-43C1-8E3C-1E4ABA52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374000"/>
            <a:ext cx="3810000" cy="381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CC593E-E565-46C7-B936-B693DEEA65B1}"/>
              </a:ext>
            </a:extLst>
          </p:cNvPr>
          <p:cNvSpPr txBox="1"/>
          <p:nvPr/>
        </p:nvSpPr>
        <p:spPr>
          <a:xfrm>
            <a:off x="4940137" y="5089948"/>
            <a:ext cx="231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6197"/>
                </a:solidFill>
              </a:rPr>
              <a:t>Susanna Laurin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18174-5577-40BF-8725-976C124EC819}"/>
              </a:ext>
            </a:extLst>
          </p:cNvPr>
          <p:cNvSpPr txBox="1"/>
          <p:nvPr/>
        </p:nvSpPr>
        <p:spPr>
          <a:xfrm>
            <a:off x="3733798" y="5484000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197"/>
                </a:solidFill>
              </a:rPr>
              <a:t>Honorary Chair, Global Leadership Council and EU Representative</a:t>
            </a:r>
          </a:p>
          <a:p>
            <a:pPr algn="ctr"/>
            <a:r>
              <a:rPr lang="en-US" sz="1200" dirty="0">
                <a:solidFill>
                  <a:srgbClr val="006197"/>
                </a:solidFill>
              </a:rPr>
              <a:t>International Association of Accessibility Professionals (IAAP)</a:t>
            </a:r>
          </a:p>
        </p:txBody>
      </p:sp>
      <p:pic>
        <p:nvPicPr>
          <p:cNvPr id="9" name="Picture 8" descr="headshot of Yulia Sarviro">
            <a:extLst>
              <a:ext uri="{FF2B5EF4-FFF2-40B4-BE49-F238E27FC236}">
                <a16:creationId xmlns:a16="http://schemas.microsoft.com/office/drawing/2014/main" id="{FA1540A1-BDCF-46B8-AB6E-320D014B1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374000"/>
            <a:ext cx="3810000" cy="381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1CB634-9AFF-42DC-AE2F-D50B53BDACB2}"/>
              </a:ext>
            </a:extLst>
          </p:cNvPr>
          <p:cNvSpPr txBox="1"/>
          <p:nvPr/>
        </p:nvSpPr>
        <p:spPr>
          <a:xfrm>
            <a:off x="9321637" y="5089947"/>
            <a:ext cx="193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6197"/>
                </a:solidFill>
              </a:rPr>
              <a:t>Yulia</a:t>
            </a:r>
            <a:r>
              <a:rPr lang="en-US" sz="2200" b="1" dirty="0">
                <a:solidFill>
                  <a:srgbClr val="006197"/>
                </a:solidFill>
              </a:rPr>
              <a:t> </a:t>
            </a:r>
            <a:r>
              <a:rPr lang="en-US" sz="2200" b="1" dirty="0" err="1">
                <a:solidFill>
                  <a:srgbClr val="006197"/>
                </a:solidFill>
              </a:rPr>
              <a:t>Sarviro</a:t>
            </a:r>
            <a:endParaRPr lang="en-US" sz="2200" b="1" dirty="0">
              <a:solidFill>
                <a:srgbClr val="006197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0BB4C-71A5-495A-AB76-A3E607773544}"/>
              </a:ext>
            </a:extLst>
          </p:cNvPr>
          <p:cNvSpPr txBox="1"/>
          <p:nvPr/>
        </p:nvSpPr>
        <p:spPr>
          <a:xfrm>
            <a:off x="8534398" y="5489032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197"/>
                </a:solidFill>
              </a:rPr>
              <a:t>Senior Project Manager</a:t>
            </a:r>
          </a:p>
          <a:p>
            <a:pPr algn="ctr"/>
            <a:r>
              <a:rPr lang="en-US" sz="1200" dirty="0">
                <a:solidFill>
                  <a:srgbClr val="006197"/>
                </a:solidFill>
              </a:rPr>
              <a:t>Global Initiative for Inclusive ICTs (G3ict)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3746A-D34F-40A9-8274-C560E7068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68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00619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09" y="-123394"/>
            <a:ext cx="12349105" cy="8012484"/>
          </a:xfrm>
          <a:prstGeom prst="rect">
            <a:avLst/>
          </a:prstGeom>
        </p:spPr>
      </p:pic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1652541" y="2422110"/>
            <a:ext cx="9025003" cy="2013780"/>
          </a:xfrm>
          <a:prstGeom prst="rect">
            <a:avLst/>
          </a:prstGeom>
          <a:solidFill>
            <a:srgbClr val="006197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816000" tIns="576000" rIns="384000" bIns="76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v-SE" sz="4267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  <a:sym typeface="Arial"/>
              </a:rPr>
              <a:t>European Accessibility Act</a:t>
            </a:r>
          </a:p>
        </p:txBody>
      </p:sp>
    </p:spTree>
    <p:extLst>
      <p:ext uri="{BB962C8B-B14F-4D97-AF65-F5344CB8AC3E}">
        <p14:creationId xmlns:p14="http://schemas.microsoft.com/office/powerpoint/2010/main" val="371476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26EC66-4763-464D-AC8B-C1DE230A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0" y="272456"/>
            <a:ext cx="7577332" cy="632420"/>
          </a:xfrm>
        </p:spPr>
        <p:txBody>
          <a:bodyPr/>
          <a:lstStyle/>
          <a:p>
            <a:r>
              <a:rPr lang="sv-SE" dirty="0" err="1"/>
              <a:t>Ongoing</a:t>
            </a:r>
            <a:r>
              <a:rPr lang="sv-SE" dirty="0"/>
              <a:t> preparations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AC95C0A-3337-0344-8217-F1402662DB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1378350"/>
            <a:ext cx="7776256" cy="4101299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006197"/>
                </a:solidFill>
                <a:latin typeface="+mn-lt"/>
              </a:rPr>
              <a:t>2019 Decision</a:t>
            </a: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2021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Investigation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2022 National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legislation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2025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Application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2027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Possible</a:t>
            </a:r>
            <a:r>
              <a:rPr lang="sv-SE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dirty="0" err="1">
                <a:solidFill>
                  <a:srgbClr val="006197"/>
                </a:solidFill>
                <a:latin typeface="+mn-lt"/>
              </a:rPr>
              <a:t>exceptions</a:t>
            </a:r>
            <a:endParaRPr lang="sv-SE" dirty="0">
              <a:solidFill>
                <a:srgbClr val="006197"/>
              </a:solidFill>
              <a:latin typeface="+mn-lt"/>
            </a:endParaRPr>
          </a:p>
          <a:p>
            <a:r>
              <a:rPr lang="sv-SE" dirty="0">
                <a:solidFill>
                  <a:srgbClr val="006197"/>
                </a:solidFill>
                <a:latin typeface="+mn-lt"/>
              </a:rPr>
              <a:t>2030 Ongoing service contracts</a:t>
            </a:r>
          </a:p>
        </p:txBody>
      </p:sp>
      <p:pic>
        <p:nvPicPr>
          <p:cNvPr id="4" name="Picture 2" descr="Image of a stopwatch">
            <a:extLst>
              <a:ext uri="{FF2B5EF4-FFF2-40B4-BE49-F238E27FC236}">
                <a16:creationId xmlns:a16="http://schemas.microsoft.com/office/drawing/2014/main" id="{EC0E0E84-A9FB-8741-B6B6-2B3E8EF7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045" y="1186553"/>
            <a:ext cx="3210701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2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172B72-D0A7-7A40-B21F-3E0DACF2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0" y="274431"/>
            <a:ext cx="7329401" cy="932539"/>
          </a:xfrm>
        </p:spPr>
        <p:txBody>
          <a:bodyPr/>
          <a:lstStyle/>
          <a:p>
            <a:r>
              <a:rPr lang="sv-SE" dirty="0"/>
              <a:t>Still to be </a:t>
            </a:r>
            <a:r>
              <a:rPr lang="sv-SE" dirty="0" err="1"/>
              <a:t>determined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70271D7-A14E-1947-8DE8-7DE10132D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2016000"/>
            <a:ext cx="7008453" cy="4101299"/>
          </a:xfrm>
        </p:spPr>
        <p:txBody>
          <a:bodyPr>
            <a:normAutofit/>
          </a:bodyPr>
          <a:lstStyle/>
          <a:p>
            <a:r>
              <a:rPr lang="sv-SE" sz="3000" dirty="0" err="1">
                <a:solidFill>
                  <a:srgbClr val="006197"/>
                </a:solidFill>
                <a:latin typeface="+mn-lt"/>
              </a:rPr>
              <a:t>Monitoring</a:t>
            </a:r>
            <a:r>
              <a:rPr lang="sv-SE" sz="3000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sz="3000" dirty="0" err="1">
                <a:solidFill>
                  <a:srgbClr val="006197"/>
                </a:solidFill>
                <a:latin typeface="+mn-lt"/>
              </a:rPr>
              <a:t>agencies</a:t>
            </a:r>
            <a:endParaRPr lang="sv-SE" sz="3000" dirty="0">
              <a:solidFill>
                <a:srgbClr val="006197"/>
              </a:solidFill>
              <a:latin typeface="+mn-lt"/>
            </a:endParaRPr>
          </a:p>
          <a:p>
            <a:r>
              <a:rPr lang="sv-SE" sz="3000" dirty="0">
                <a:solidFill>
                  <a:srgbClr val="006197"/>
                </a:solidFill>
                <a:latin typeface="+mn-lt"/>
              </a:rPr>
              <a:t>Minimum </a:t>
            </a:r>
            <a:r>
              <a:rPr lang="sv-SE" sz="3000" dirty="0" err="1">
                <a:solidFill>
                  <a:srgbClr val="006197"/>
                </a:solidFill>
                <a:latin typeface="+mn-lt"/>
              </a:rPr>
              <a:t>requirements</a:t>
            </a:r>
            <a:endParaRPr lang="sv-SE" sz="3000" dirty="0">
              <a:solidFill>
                <a:srgbClr val="006197"/>
              </a:solidFill>
              <a:latin typeface="+mn-lt"/>
            </a:endParaRPr>
          </a:p>
          <a:p>
            <a:r>
              <a:rPr lang="sv-SE" sz="3000" dirty="0">
                <a:solidFill>
                  <a:srgbClr val="006197"/>
                </a:solidFill>
                <a:latin typeface="+mn-lt"/>
              </a:rPr>
              <a:t>Implementation </a:t>
            </a:r>
            <a:r>
              <a:rPr lang="sv-SE" sz="3000" dirty="0" err="1">
                <a:solidFill>
                  <a:srgbClr val="006197"/>
                </a:solidFill>
                <a:latin typeface="+mn-lt"/>
              </a:rPr>
              <a:t>Acts</a:t>
            </a:r>
            <a:endParaRPr lang="sv-SE" dirty="0">
              <a:latin typeface="+mn-lt"/>
            </a:endParaRPr>
          </a:p>
        </p:txBody>
      </p:sp>
      <p:pic>
        <p:nvPicPr>
          <p:cNvPr id="4100" name="Picture 4" descr="What is Data Visualization? | Informatica">
            <a:extLst>
              <a:ext uri="{FF2B5EF4-FFF2-40B4-BE49-F238E27FC236}">
                <a16:creationId xmlns:a16="http://schemas.microsoft.com/office/drawing/2014/main" id="{A8D89CF3-46DC-0E43-B3CE-DE2BA788E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453" y="2016000"/>
            <a:ext cx="4570256" cy="304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52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23999" y="262930"/>
            <a:ext cx="3292568" cy="461645"/>
          </a:xfrm>
        </p:spPr>
        <p:txBody>
          <a:bodyPr/>
          <a:lstStyle/>
          <a:p>
            <a:r>
              <a:rPr lang="sv-SE" dirty="0"/>
              <a:t>Scope and Impact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623999" y="1522478"/>
            <a:ext cx="7008172" cy="4965396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sv-SE" sz="11733" dirty="0">
                <a:solidFill>
                  <a:srgbClr val="006197"/>
                </a:solidFill>
                <a:latin typeface="+mn-lt"/>
              </a:rPr>
              <a:t>Public </a:t>
            </a:r>
            <a:r>
              <a:rPr lang="sv-SE" sz="11733" dirty="0" err="1">
                <a:solidFill>
                  <a:srgbClr val="006197"/>
                </a:solidFill>
                <a:latin typeface="+mn-lt"/>
              </a:rPr>
              <a:t>sector</a:t>
            </a:r>
            <a:endParaRPr lang="sv-SE" sz="11733" dirty="0">
              <a:solidFill>
                <a:srgbClr val="006197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sv-SE" sz="11733" dirty="0" err="1">
                <a:solidFill>
                  <a:srgbClr val="006197"/>
                </a:solidFill>
                <a:latin typeface="+mn-lt"/>
              </a:rPr>
              <a:t>Publicly</a:t>
            </a:r>
            <a:r>
              <a:rPr lang="sv-SE" sz="11733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sz="11733" dirty="0" err="1">
                <a:solidFill>
                  <a:srgbClr val="006197"/>
                </a:solidFill>
                <a:latin typeface="+mn-lt"/>
              </a:rPr>
              <a:t>funded</a:t>
            </a:r>
            <a:r>
              <a:rPr lang="sv-SE" sz="11733" dirty="0">
                <a:solidFill>
                  <a:srgbClr val="006197"/>
                </a:solidFill>
                <a:latin typeface="+mn-lt"/>
              </a:rPr>
              <a:t> institutions</a:t>
            </a:r>
          </a:p>
          <a:p>
            <a:pPr>
              <a:spcAft>
                <a:spcPts val="600"/>
              </a:spcAft>
            </a:pPr>
            <a:r>
              <a:rPr lang="sv-SE" sz="11733" dirty="0">
                <a:solidFill>
                  <a:srgbClr val="006197"/>
                </a:solidFill>
                <a:latin typeface="+mn-lt"/>
              </a:rPr>
              <a:t>ICT </a:t>
            </a:r>
            <a:r>
              <a:rPr lang="sv-SE" sz="11733" dirty="0" err="1">
                <a:solidFill>
                  <a:srgbClr val="006197"/>
                </a:solidFill>
                <a:latin typeface="+mn-lt"/>
              </a:rPr>
              <a:t>suppliers</a:t>
            </a:r>
            <a:endParaRPr lang="sv-SE" sz="11733" dirty="0">
              <a:solidFill>
                <a:srgbClr val="006197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sv-SE" sz="11733" dirty="0">
                <a:solidFill>
                  <a:srgbClr val="006197"/>
                </a:solidFill>
                <a:latin typeface="+mn-lt"/>
              </a:rPr>
              <a:t>Products</a:t>
            </a:r>
          </a:p>
          <a:p>
            <a:pPr lvl="1">
              <a:spcAft>
                <a:spcPts val="600"/>
              </a:spcAft>
            </a:pPr>
            <a:r>
              <a:rPr lang="sv-SE" sz="7466" dirty="0" err="1">
                <a:solidFill>
                  <a:srgbClr val="006197"/>
                </a:solidFill>
                <a:latin typeface="+mn-lt"/>
              </a:rPr>
              <a:t>Computers</a:t>
            </a:r>
            <a:r>
              <a:rPr lang="sv-SE" sz="7466" dirty="0">
                <a:solidFill>
                  <a:srgbClr val="006197"/>
                </a:solidFill>
                <a:latin typeface="+mn-lt"/>
              </a:rPr>
              <a:t> and smart </a:t>
            </a:r>
            <a:r>
              <a:rPr lang="sv-SE" sz="7466" dirty="0" err="1">
                <a:solidFill>
                  <a:srgbClr val="006197"/>
                </a:solidFill>
                <a:latin typeface="+mn-lt"/>
              </a:rPr>
              <a:t>phones</a:t>
            </a:r>
            <a:r>
              <a:rPr lang="sv-SE" sz="7466" dirty="0">
                <a:solidFill>
                  <a:srgbClr val="006197"/>
                </a:solidFill>
                <a:latin typeface="+mn-lt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sv-SE" sz="7466" dirty="0">
                <a:solidFill>
                  <a:srgbClr val="006197"/>
                </a:solidFill>
                <a:latin typeface="+mn-lt"/>
              </a:rPr>
              <a:t>Self </a:t>
            </a:r>
            <a:r>
              <a:rPr lang="sv-SE" sz="7466" dirty="0" err="1">
                <a:solidFill>
                  <a:srgbClr val="006197"/>
                </a:solidFill>
                <a:latin typeface="+mn-lt"/>
              </a:rPr>
              <a:t>servide</a:t>
            </a:r>
            <a:r>
              <a:rPr lang="sv-SE" sz="7466" dirty="0">
                <a:solidFill>
                  <a:srgbClr val="006197"/>
                </a:solidFill>
                <a:latin typeface="+mn-lt"/>
              </a:rPr>
              <a:t> terminals</a:t>
            </a:r>
          </a:p>
          <a:p>
            <a:pPr lvl="1">
              <a:spcAft>
                <a:spcPts val="600"/>
              </a:spcAft>
            </a:pPr>
            <a:r>
              <a:rPr lang="sv-SE" sz="7466" dirty="0">
                <a:solidFill>
                  <a:srgbClr val="006197"/>
                </a:solidFill>
                <a:latin typeface="+mn-lt"/>
              </a:rPr>
              <a:t>Digital TV and streaming services</a:t>
            </a:r>
          </a:p>
          <a:p>
            <a:pPr lvl="1">
              <a:spcAft>
                <a:spcPts val="600"/>
              </a:spcAft>
            </a:pPr>
            <a:r>
              <a:rPr lang="sv-SE" sz="7466" dirty="0">
                <a:solidFill>
                  <a:srgbClr val="006197"/>
                </a:solidFill>
                <a:latin typeface="+mn-lt"/>
              </a:rPr>
              <a:t>E-</a:t>
            </a:r>
            <a:r>
              <a:rPr lang="sv-SE" sz="7466" dirty="0" err="1">
                <a:solidFill>
                  <a:srgbClr val="006197"/>
                </a:solidFill>
                <a:latin typeface="+mn-lt"/>
              </a:rPr>
              <a:t>books</a:t>
            </a:r>
            <a:r>
              <a:rPr lang="sv-SE" sz="7466" dirty="0">
                <a:solidFill>
                  <a:srgbClr val="006197"/>
                </a:solidFill>
                <a:latin typeface="+mn-lt"/>
              </a:rPr>
              <a:t> and e-</a:t>
            </a:r>
            <a:r>
              <a:rPr lang="sv-SE" sz="7466" dirty="0" err="1">
                <a:solidFill>
                  <a:srgbClr val="006197"/>
                </a:solidFill>
                <a:latin typeface="+mn-lt"/>
              </a:rPr>
              <a:t>readers</a:t>
            </a:r>
            <a:endParaRPr lang="sv-SE" sz="7466" dirty="0">
              <a:solidFill>
                <a:srgbClr val="006197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sv-SE" sz="11733" dirty="0">
                <a:solidFill>
                  <a:srgbClr val="006197"/>
                </a:solidFill>
                <a:latin typeface="+mn-lt"/>
              </a:rPr>
              <a:t>Services</a:t>
            </a:r>
          </a:p>
          <a:p>
            <a:pPr lvl="1">
              <a:spcAft>
                <a:spcPts val="600"/>
              </a:spcAft>
            </a:pPr>
            <a:r>
              <a:rPr lang="sv-SE" sz="7466" dirty="0" err="1">
                <a:solidFill>
                  <a:srgbClr val="006197"/>
                </a:solidFill>
                <a:latin typeface="+mn-lt"/>
              </a:rPr>
              <a:t>Emergency</a:t>
            </a:r>
            <a:r>
              <a:rPr lang="sv-SE" sz="7466" dirty="0">
                <a:solidFill>
                  <a:srgbClr val="006197"/>
                </a:solidFill>
                <a:latin typeface="+mn-lt"/>
              </a:rPr>
              <a:t> services</a:t>
            </a:r>
          </a:p>
          <a:p>
            <a:pPr lvl="1">
              <a:spcAft>
                <a:spcPts val="600"/>
              </a:spcAft>
            </a:pPr>
            <a:r>
              <a:rPr lang="sv-SE" sz="7466" dirty="0" err="1">
                <a:solidFill>
                  <a:srgbClr val="006197"/>
                </a:solidFill>
                <a:latin typeface="+mn-lt"/>
              </a:rPr>
              <a:t>Transportation</a:t>
            </a:r>
            <a:r>
              <a:rPr lang="sv-SE" sz="7466" dirty="0">
                <a:solidFill>
                  <a:srgbClr val="006197"/>
                </a:solidFill>
                <a:latin typeface="+mn-lt"/>
              </a:rPr>
              <a:t> (digital services)</a:t>
            </a:r>
          </a:p>
          <a:p>
            <a:pPr lvl="1">
              <a:spcAft>
                <a:spcPts val="600"/>
              </a:spcAft>
            </a:pPr>
            <a:r>
              <a:rPr lang="sv-SE" sz="7466" dirty="0">
                <a:solidFill>
                  <a:srgbClr val="006197"/>
                </a:solidFill>
                <a:latin typeface="+mn-lt"/>
              </a:rPr>
              <a:t>E-</a:t>
            </a:r>
            <a:r>
              <a:rPr lang="sv-SE" sz="7466" dirty="0" err="1">
                <a:solidFill>
                  <a:srgbClr val="006197"/>
                </a:solidFill>
                <a:latin typeface="+mn-lt"/>
              </a:rPr>
              <a:t>commerce</a:t>
            </a:r>
            <a:endParaRPr lang="sv-SE" sz="7466" dirty="0">
              <a:solidFill>
                <a:srgbClr val="006197"/>
              </a:solidFill>
              <a:latin typeface="+mn-lt"/>
            </a:endParaRPr>
          </a:p>
          <a:p>
            <a:pPr lvl="1">
              <a:spcAft>
                <a:spcPts val="600"/>
              </a:spcAft>
            </a:pPr>
            <a:r>
              <a:rPr lang="sv-SE" sz="7466" dirty="0" err="1">
                <a:solidFill>
                  <a:srgbClr val="006197"/>
                </a:solidFill>
                <a:latin typeface="+mn-lt"/>
              </a:rPr>
              <a:t>Consumer</a:t>
            </a:r>
            <a:r>
              <a:rPr lang="sv-SE" sz="7466" dirty="0">
                <a:solidFill>
                  <a:srgbClr val="006197"/>
                </a:solidFill>
                <a:latin typeface="+mn-lt"/>
              </a:rPr>
              <a:t> </a:t>
            </a:r>
            <a:r>
              <a:rPr lang="sv-SE" sz="7466" dirty="0" err="1">
                <a:solidFill>
                  <a:srgbClr val="006197"/>
                </a:solidFill>
                <a:latin typeface="+mn-lt"/>
              </a:rPr>
              <a:t>banking</a:t>
            </a:r>
            <a:endParaRPr lang="sv-SE" dirty="0"/>
          </a:p>
        </p:txBody>
      </p:sp>
      <p:pic>
        <p:nvPicPr>
          <p:cNvPr id="2050" name="Picture 2" descr="Finding Your Target Audience for Your Membership Site">
            <a:extLst>
              <a:ext uri="{FF2B5EF4-FFF2-40B4-BE49-F238E27FC236}">
                <a16:creationId xmlns:a16="http://schemas.microsoft.com/office/drawing/2014/main" id="{F1039F1E-B59B-B147-B0A5-173AAF236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44" y="1522479"/>
            <a:ext cx="5084057" cy="38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6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5+ Simple Background Images &amp; Stock Photos [Edit &amp; Download] - Venngage">
            <a:extLst>
              <a:ext uri="{FF2B5EF4-FFF2-40B4-BE49-F238E27FC236}">
                <a16:creationId xmlns:a16="http://schemas.microsoft.com/office/drawing/2014/main" id="{2C68DB69-BBC4-6949-9226-96340515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8472"/>
            <a:ext cx="12528160" cy="83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32A3928E-38B6-8D4A-9687-4558057B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860" y="1866900"/>
            <a:ext cx="5169015" cy="1104900"/>
          </a:xfrm>
          <a:prstGeom prst="roundRect">
            <a:avLst/>
          </a:prstGeom>
          <a:solidFill>
            <a:schemeClr val="bg1"/>
          </a:solidFill>
        </p:spPr>
        <p:txBody>
          <a:bodyPr anchor="ctr"/>
          <a:lstStyle/>
          <a:p>
            <a:r>
              <a:rPr lang="sv-SE" dirty="0" err="1">
                <a:solidFill>
                  <a:srgbClr val="006197"/>
                </a:solidFill>
              </a:rPr>
              <a:t>Harmonization</a:t>
            </a:r>
            <a:r>
              <a:rPr lang="sv-SE" dirty="0">
                <a:solidFill>
                  <a:srgbClr val="006197"/>
                </a:solidFill>
              </a:rPr>
              <a:t> </a:t>
            </a:r>
            <a:br>
              <a:rPr lang="sv-SE" dirty="0">
                <a:solidFill>
                  <a:srgbClr val="006197"/>
                </a:solidFill>
              </a:rPr>
            </a:br>
            <a:r>
              <a:rPr lang="sv-SE" dirty="0">
                <a:solidFill>
                  <a:srgbClr val="006197"/>
                </a:solidFill>
              </a:rPr>
              <a:t>– </a:t>
            </a:r>
            <a:r>
              <a:rPr lang="sv-SE" dirty="0" err="1">
                <a:solidFill>
                  <a:srgbClr val="006197"/>
                </a:solidFill>
              </a:rPr>
              <a:t>with</a:t>
            </a:r>
            <a:r>
              <a:rPr lang="sv-SE" dirty="0">
                <a:solidFill>
                  <a:srgbClr val="006197"/>
                </a:solidFill>
              </a:rPr>
              <a:t> </a:t>
            </a:r>
            <a:r>
              <a:rPr lang="sv-SE" dirty="0" err="1">
                <a:solidFill>
                  <a:srgbClr val="006197"/>
                </a:solidFill>
              </a:rPr>
              <a:t>room</a:t>
            </a:r>
            <a:r>
              <a:rPr lang="sv-SE" dirty="0">
                <a:solidFill>
                  <a:srgbClr val="006197"/>
                </a:solidFill>
              </a:rPr>
              <a:t> for innovation</a:t>
            </a:r>
          </a:p>
        </p:txBody>
      </p:sp>
    </p:spTree>
    <p:extLst>
      <p:ext uri="{BB962C8B-B14F-4D97-AF65-F5344CB8AC3E}">
        <p14:creationId xmlns:p14="http://schemas.microsoft.com/office/powerpoint/2010/main" val="3328410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80F5DB-C3B1-604D-BF8C-E653ACF9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53101"/>
            <a:ext cx="11165841" cy="1523599"/>
          </a:xfrm>
        </p:spPr>
        <p:txBody>
          <a:bodyPr/>
          <a:lstStyle/>
          <a:p>
            <a:r>
              <a:rPr lang="sv-SE" dirty="0" err="1">
                <a:solidFill>
                  <a:srgbClr val="006197"/>
                </a:solidFill>
              </a:rPr>
              <a:t>There</a:t>
            </a:r>
            <a:r>
              <a:rPr lang="sv-SE" dirty="0">
                <a:solidFill>
                  <a:srgbClr val="006197"/>
                </a:solidFill>
              </a:rPr>
              <a:t> is no </a:t>
            </a:r>
            <a:r>
              <a:rPr lang="sv-SE" dirty="0" err="1">
                <a:solidFill>
                  <a:srgbClr val="006197"/>
                </a:solidFill>
              </a:rPr>
              <a:t>such</a:t>
            </a:r>
            <a:r>
              <a:rPr lang="sv-SE" dirty="0">
                <a:solidFill>
                  <a:srgbClr val="006197"/>
                </a:solidFill>
              </a:rPr>
              <a:t> </a:t>
            </a:r>
            <a:r>
              <a:rPr lang="sv-SE" dirty="0" err="1">
                <a:solidFill>
                  <a:srgbClr val="006197"/>
                </a:solidFill>
              </a:rPr>
              <a:t>thing</a:t>
            </a:r>
            <a:r>
              <a:rPr lang="sv-SE" dirty="0">
                <a:solidFill>
                  <a:srgbClr val="006197"/>
                </a:solidFill>
              </a:rPr>
              <a:t> as an </a:t>
            </a:r>
            <a:r>
              <a:rPr lang="sv-SE" dirty="0" err="1">
                <a:solidFill>
                  <a:srgbClr val="006197"/>
                </a:solidFill>
              </a:rPr>
              <a:t>average</a:t>
            </a:r>
            <a:r>
              <a:rPr lang="sv-SE" dirty="0">
                <a:solidFill>
                  <a:srgbClr val="006197"/>
                </a:solidFill>
              </a:rPr>
              <a:t> </a:t>
            </a:r>
            <a:r>
              <a:rPr lang="sv-SE" dirty="0" err="1">
                <a:solidFill>
                  <a:srgbClr val="006197"/>
                </a:solidFill>
              </a:rPr>
              <a:t>user</a:t>
            </a:r>
            <a:endParaRPr lang="sv-SE" dirty="0">
              <a:solidFill>
                <a:srgbClr val="006197"/>
              </a:solidFill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17A3C2C-48B8-784E-BAC7-D32629269D9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4676" y="4722813"/>
            <a:ext cx="6048375" cy="449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kern="120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r>
              <a:rPr lang="sv-SE" dirty="0" err="1">
                <a:solidFill>
                  <a:srgbClr val="006197"/>
                </a:solidFill>
              </a:rPr>
              <a:t>susanna.laurin@funka.com</a:t>
            </a:r>
            <a:endParaRPr lang="sv-SE" dirty="0">
              <a:solidFill>
                <a:srgbClr val="006197"/>
              </a:solidFill>
            </a:endParaRPr>
          </a:p>
          <a:p>
            <a:pPr lvl="0"/>
            <a:endParaRPr lang="sv-SE" dirty="0">
              <a:solidFill>
                <a:srgbClr val="006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5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643063" y="695325"/>
            <a:ext cx="10035857" cy="1019444"/>
          </a:xfrm>
        </p:spPr>
        <p:txBody>
          <a:bodyPr anchor="ctr">
            <a:normAutofit/>
          </a:bodyPr>
          <a:lstStyle/>
          <a:p>
            <a:r>
              <a:rPr lang="en-US" dirty="0"/>
              <a:t>The DARE Index  </a:t>
            </a:r>
            <a:endParaRPr lang="de-AT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E0BD61E-7DC1-4CA2-8E6A-C4819EDD99E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43063" y="1930076"/>
            <a:ext cx="10548937" cy="4078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solidFill>
                  <a:srgbClr val="006197"/>
                </a:solidFill>
                <a:latin typeface="Arial Nova Light" panose="020B0304020202020204" pitchFamily="34" charset="0"/>
              </a:rPr>
              <a:t>Monitoring the Progress of Digital Accessiblity </a:t>
            </a:r>
            <a:br>
              <a:rPr lang="en-US" sz="3000" b="1" dirty="0">
                <a:solidFill>
                  <a:srgbClr val="006197"/>
                </a:solidFill>
                <a:latin typeface="Arial Nova Light" panose="020B0304020202020204" pitchFamily="34" charset="0"/>
              </a:rPr>
            </a:br>
            <a:r>
              <a:rPr lang="en-US" sz="3000" b="1" dirty="0">
                <a:solidFill>
                  <a:srgbClr val="006197"/>
                </a:solidFill>
                <a:latin typeface="Arial Nova Light" panose="020B0304020202020204" pitchFamily="34" charset="0"/>
              </a:rPr>
              <a:t>around the World</a:t>
            </a:r>
            <a:br>
              <a:rPr lang="en-US" sz="3000" b="1" dirty="0">
                <a:solidFill>
                  <a:srgbClr val="006197"/>
                </a:solidFill>
                <a:latin typeface="Arial Nova Light" panose="020B0304020202020204" pitchFamily="34" charset="0"/>
              </a:rPr>
            </a:br>
            <a:r>
              <a:rPr lang="en-US" sz="2200" b="1" dirty="0">
                <a:solidFill>
                  <a:srgbClr val="006197"/>
                </a:solidFill>
                <a:latin typeface="Arial Nova Light" panose="020B0304020202020204" pitchFamily="34" charset="0"/>
              </a:rPr>
              <a:t>A Research Conducted by Advocates for Advocates</a:t>
            </a:r>
          </a:p>
          <a:p>
            <a:pPr>
              <a:lnSpc>
                <a:spcPct val="120000"/>
              </a:lnSpc>
            </a:pPr>
            <a:endParaRPr lang="en-US" sz="2200" b="1" dirty="0">
              <a:solidFill>
                <a:srgbClr val="006197"/>
              </a:solidFill>
              <a:latin typeface="Arial Nova Light" panose="020B03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6197"/>
                </a:solidFill>
                <a:latin typeface="Arial Nova Light" panose="020B0304020202020204" pitchFamily="34" charset="0"/>
              </a:rPr>
              <a:t>IAAF Forum – 13 October 2021</a:t>
            </a:r>
          </a:p>
          <a:p>
            <a:pPr>
              <a:lnSpc>
                <a:spcPct val="120000"/>
              </a:lnSpc>
            </a:pPr>
            <a:br>
              <a:rPr lang="en-US" sz="2400" b="1" dirty="0">
                <a:solidFill>
                  <a:srgbClr val="006197"/>
                </a:solidFill>
                <a:latin typeface="Arial Nova Light" panose="020B0304020202020204" pitchFamily="34" charset="0"/>
              </a:rPr>
            </a:br>
            <a:r>
              <a:rPr lang="en-US" sz="2200" b="1" dirty="0">
                <a:solidFill>
                  <a:srgbClr val="006197"/>
                </a:solidFill>
                <a:latin typeface="Arial Nova Light" panose="020B0304020202020204" pitchFamily="34" charset="0"/>
              </a:rPr>
              <a:t>Axel Leblois</a:t>
            </a:r>
            <a:br>
              <a:rPr lang="en-US" sz="2200" b="1" dirty="0">
                <a:solidFill>
                  <a:srgbClr val="006197"/>
                </a:solidFill>
                <a:latin typeface="Arial Nova Light" panose="020B0304020202020204" pitchFamily="34" charset="0"/>
              </a:rPr>
            </a:br>
            <a:r>
              <a:rPr lang="en-US" sz="2200" b="1" dirty="0">
                <a:solidFill>
                  <a:srgbClr val="006197"/>
                </a:solidFill>
                <a:latin typeface="Arial Nova Light" panose="020B0304020202020204" pitchFamily="34" charset="0"/>
              </a:rPr>
              <a:t>President &amp; CEO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006197"/>
                </a:solidFill>
                <a:latin typeface="Arial Nova Light" panose="020B0304020202020204" pitchFamily="34" charset="0"/>
              </a:rPr>
              <a:t>G3ict</a:t>
            </a:r>
          </a:p>
        </p:txBody>
      </p:sp>
      <p:pic>
        <p:nvPicPr>
          <p:cNvPr id="5" name="Picture 4" descr="G3ict logo">
            <a:extLst>
              <a:ext uri="{FF2B5EF4-FFF2-40B4-BE49-F238E27FC236}">
                <a16:creationId xmlns:a16="http://schemas.microsoft.com/office/drawing/2014/main" id="{9D70D71E-E7D0-4EEB-B198-BF1771C60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50" y="6008364"/>
            <a:ext cx="1751453" cy="7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88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6A735C-4E5D-46E7-8CD0-6921107E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130175"/>
            <a:ext cx="12011025" cy="4572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DARE Index Country Data</a:t>
            </a:r>
            <a:r>
              <a:rPr lang="en-US" sz="2800" dirty="0">
                <a:solidFill>
                  <a:schemeClr val="bg1"/>
                </a:solidFill>
              </a:rPr>
              <a:t>:  Provided by Research Panelists in 137 Countries; Dashboard Covers 91% of the World Population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Content Placeholder 5" descr="screen shot of g3ict web page showing list of countries with their flags as icons">
            <a:extLst>
              <a:ext uri="{FF2B5EF4-FFF2-40B4-BE49-F238E27FC236}">
                <a16:creationId xmlns:a16="http://schemas.microsoft.com/office/drawing/2014/main" id="{9113408F-3F2A-4F79-9E47-C988FC07100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380999" y="1289980"/>
            <a:ext cx="5545137" cy="5068642"/>
          </a:xfrm>
          <a:prstGeom prst="rect">
            <a:avLst/>
          </a:prstGeom>
        </p:spPr>
      </p:pic>
      <p:pic>
        <p:nvPicPr>
          <p:cNvPr id="9" name="Content Placeholder 8" descr="screen shot of g3ict web page showing list of countries with their flags as icons">
            <a:extLst>
              <a:ext uri="{FF2B5EF4-FFF2-40B4-BE49-F238E27FC236}">
                <a16:creationId xmlns:a16="http://schemas.microsoft.com/office/drawing/2014/main" id="{661EC66E-785F-49D5-9468-A7EF1DA518E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5926136" y="1075886"/>
            <a:ext cx="6096000" cy="52827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773264-F60F-44C6-8CBB-00387C39D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093764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446F-D283-43DD-ACE0-94C9FE82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439525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Big Picture – Global Results, All 137 Countries </a:t>
            </a:r>
          </a:p>
        </p:txBody>
      </p:sp>
      <p:graphicFrame>
        <p:nvGraphicFramePr>
          <p:cNvPr id="9" name="Content Placeholder 8" descr="Bar chart showing the average scores of 137 countries expressed in % of maximum possible scores as follows:&#10;Commitments : 65%&#10;Capacity to Implement: 46%&#10;Partial or higher levels of implementation: 22%">
            <a:extLst>
              <a:ext uri="{FF2B5EF4-FFF2-40B4-BE49-F238E27FC236}">
                <a16:creationId xmlns:a16="http://schemas.microsoft.com/office/drawing/2014/main" id="{19FE63ED-5328-48B0-A778-3691E01F0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101011"/>
              </p:ext>
            </p:extLst>
          </p:nvPr>
        </p:nvGraphicFramePr>
        <p:xfrm>
          <a:off x="533401" y="1038226"/>
          <a:ext cx="11201400" cy="5381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5A87E-8D0F-4099-A6BC-C075E849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984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D297-8C7B-4565-BB82-F2EB4547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5" y="124509"/>
            <a:ext cx="12149125" cy="85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Countries Commitments to Digital Accessibility Are Progressing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E3BA0-76A9-401A-AF21-1EA9D280142B}"/>
              </a:ext>
            </a:extLst>
          </p:cNvPr>
          <p:cNvSpPr txBox="1"/>
          <p:nvPr/>
        </p:nvSpPr>
        <p:spPr>
          <a:xfrm>
            <a:off x="7032175" y="499155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Source: G3ict 2020 DARE Index – Comparison of the 101 countries surveyed in both years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9CA357-7775-45C4-9BD7-257834876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732425"/>
              </p:ext>
            </p:extLst>
          </p:nvPr>
        </p:nvGraphicFramePr>
        <p:xfrm>
          <a:off x="349391" y="1664113"/>
          <a:ext cx="11194909" cy="3529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6211">
                  <a:extLst>
                    <a:ext uri="{9D8B030D-6E8A-4147-A177-3AD203B41FA5}">
                      <a16:colId xmlns:a16="http://schemas.microsoft.com/office/drawing/2014/main" val="1104947433"/>
                    </a:ext>
                  </a:extLst>
                </a:gridCol>
                <a:gridCol w="3538298">
                  <a:extLst>
                    <a:ext uri="{9D8B030D-6E8A-4147-A177-3AD203B41FA5}">
                      <a16:colId xmlns:a16="http://schemas.microsoft.com/office/drawing/2014/main" val="401802044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767721917"/>
                    </a:ext>
                  </a:extLst>
                </a:gridCol>
              </a:tblGrid>
              <a:tr h="1072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cap="all" dirty="0">
                          <a:effectLst/>
                        </a:rPr>
                        <a:t> </a:t>
                      </a:r>
                      <a:r>
                        <a:rPr lang="en-US" sz="2900" dirty="0">
                          <a:effectLst/>
                        </a:rPr>
                        <a:t>Country Commitments</a:t>
                      </a:r>
                      <a:endParaRPr lang="en-US" sz="2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rgbClr val="006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% of Countries with Law/Regulation/Policy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2018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rgbClr val="006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% of Countries with Law/Regulation/Policy </a:t>
                      </a:r>
                      <a:br>
                        <a:rPr lang="en-US" sz="2100" dirty="0">
                          <a:effectLst/>
                        </a:rPr>
                      </a:br>
                      <a:r>
                        <a:rPr lang="en-US" sz="2100" dirty="0">
                          <a:effectLst/>
                        </a:rPr>
                        <a:t>2020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rgbClr val="0061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113939"/>
                  </a:ext>
                </a:extLst>
              </a:tr>
              <a:tr h="723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General Law Protecting the Rights of Persons with Disabilities</a:t>
                      </a:r>
                      <a:endParaRPr lang="en-US" sz="2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83%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89%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15920"/>
                  </a:ext>
                </a:extLst>
              </a:tr>
              <a:tr h="723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Reasonable Accommodation Defined</a:t>
                      </a:r>
                      <a:endParaRPr lang="en-US" sz="2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64%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68%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35015"/>
                  </a:ext>
                </a:extLst>
              </a:tr>
              <a:tr h="7236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</a:rPr>
                        <a:t>Legal Definition of Accessibility includes ICTs</a:t>
                      </a:r>
                      <a:endParaRPr lang="en-US" sz="2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49%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59%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516" marR="81516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92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10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6D07-6673-4C28-B5F7-B4A4E59A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1006589"/>
            <a:ext cx="3682999" cy="3600450"/>
          </a:xfrm>
        </p:spPr>
        <p:txBody>
          <a:bodyPr anchor="ctr">
            <a:normAutofit/>
          </a:bodyPr>
          <a:lstStyle/>
          <a:p>
            <a:pPr algn="r"/>
            <a:r>
              <a:rPr lang="en-US" sz="3600" dirty="0">
                <a:solidFill>
                  <a:srgbClr val="006197"/>
                </a:solidFill>
              </a:rPr>
              <a:t>Gaps in Capacity to Implement</a:t>
            </a:r>
            <a:br>
              <a:rPr lang="en-US" sz="3600" dirty="0">
                <a:solidFill>
                  <a:srgbClr val="006197"/>
                </a:solidFill>
              </a:rPr>
            </a:br>
            <a:r>
              <a:rPr lang="en-US" sz="3600" dirty="0">
                <a:solidFill>
                  <a:srgbClr val="006197"/>
                </a:solidFill>
              </a:rPr>
              <a:t>Are the Biggest Obstacle to Progress </a:t>
            </a:r>
          </a:p>
        </p:txBody>
      </p:sp>
      <p:graphicFrame>
        <p:nvGraphicFramePr>
          <p:cNvPr id="5" name="Content Placeholder 4" descr="Chart showing international countries capacity to implement various sets of accessibility standards">
            <a:extLst>
              <a:ext uri="{FF2B5EF4-FFF2-40B4-BE49-F238E27FC236}">
                <a16:creationId xmlns:a16="http://schemas.microsoft.com/office/drawing/2014/main" id="{F5CC5125-3114-4ACA-8953-35C172F0C38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21812882"/>
              </p:ext>
            </p:extLst>
          </p:nvPr>
        </p:nvGraphicFramePr>
        <p:xfrm>
          <a:off x="4726780" y="334962"/>
          <a:ext cx="7234244" cy="6010505"/>
        </p:xfrm>
        <a:graphic>
          <a:graphicData uri="http://schemas.openxmlformats.org/drawingml/2006/table">
            <a:tbl>
              <a:tblPr firstRow="1"/>
              <a:tblGrid>
                <a:gridCol w="4939989">
                  <a:extLst>
                    <a:ext uri="{9D8B030D-6E8A-4147-A177-3AD203B41FA5}">
                      <a16:colId xmlns:a16="http://schemas.microsoft.com/office/drawing/2014/main" val="1531351672"/>
                    </a:ext>
                  </a:extLst>
                </a:gridCol>
                <a:gridCol w="2294255">
                  <a:extLst>
                    <a:ext uri="{9D8B030D-6E8A-4147-A177-3AD203B41FA5}">
                      <a16:colId xmlns:a16="http://schemas.microsoft.com/office/drawing/2014/main" val="4258567177"/>
                    </a:ext>
                  </a:extLst>
                </a:gridCol>
              </a:tblGrid>
              <a:tr h="978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 CAPACITY TO IMPLEMENT VARIABLES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 AVERAGE OF COUNTRIES’ CAPACITY TO IMPLEMENT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252564"/>
                  </a:ext>
                </a:extLst>
              </a:tr>
              <a:tr h="721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Agency for Persons with Disabilities</a:t>
                      </a: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5137"/>
                  </a:ext>
                </a:extLst>
              </a:tr>
              <a:tr h="721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Country Refers to International ICT Accessibility Standards </a:t>
                      </a: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44%</a:t>
                      </a: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290257"/>
                  </a:ext>
                </a:extLst>
              </a:tr>
              <a:tr h="3710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Entity for Accessible ICTs</a:t>
                      </a: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39%</a:t>
                      </a: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656720"/>
                  </a:ext>
                </a:extLst>
              </a:tr>
              <a:tr h="1072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ICT Accessibility Courses are Available at Major Universities or Offered By Professional Educational Services   </a:t>
                      </a: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01049"/>
                  </a:ext>
                </a:extLst>
              </a:tr>
              <a:tr h="1072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 to Involve Persons with Disabilities in ICT Accessibility Policy Making </a:t>
                      </a: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685452"/>
                  </a:ext>
                </a:extLst>
              </a:tr>
              <a:tr h="1072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Country Capacity to Implement </a:t>
                      </a:r>
                      <a:br>
                        <a:rPr lang="en-US" sz="2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 Progress Average in Percentage</a:t>
                      </a: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46%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35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9CCE1-5CD2-44F5-825A-D3A446A65C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2B5249E-FD7B-4A50-B925-544890FE16FD}" type="slidenum">
              <a:rPr kumimoji="0" lang="de-AT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AT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46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9DF6-CC8E-4E77-B040-4D8E6C0B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" y="269876"/>
            <a:ext cx="11673840" cy="90963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6197"/>
                </a:solidFill>
              </a:rPr>
              <a:t>Lack of Processes to Involve Persons with Disabilities in Policy Making on ICT Accessibility as per Art. 4.3 of the CRPD</a:t>
            </a:r>
            <a:br>
              <a:rPr lang="en-US" dirty="0">
                <a:solidFill>
                  <a:srgbClr val="006197"/>
                </a:solidFill>
              </a:rPr>
            </a:br>
            <a:endParaRPr lang="fr-FR" dirty="0">
              <a:solidFill>
                <a:srgbClr val="006197"/>
              </a:solidFill>
            </a:endParaRPr>
          </a:p>
        </p:txBody>
      </p:sp>
      <p:graphicFrame>
        <p:nvGraphicFramePr>
          <p:cNvPr id="8" name="Content Placeholder 7" descr="Pie Chart showing that 74% of countries do not involve persons with disabilities in policy making on ICT accessibility while 26% do.">
            <a:extLst>
              <a:ext uri="{FF2B5EF4-FFF2-40B4-BE49-F238E27FC236}">
                <a16:creationId xmlns:a16="http://schemas.microsoft.com/office/drawing/2014/main" id="{FFCC42EE-B10B-4F6C-AF92-7B71747CE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965347"/>
              </p:ext>
            </p:extLst>
          </p:nvPr>
        </p:nvGraphicFramePr>
        <p:xfrm>
          <a:off x="609600" y="1824036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8F966F-5EE2-4C30-AD23-958CBF5EAC73}"/>
              </a:ext>
            </a:extLst>
          </p:cNvPr>
          <p:cNvSpPr txBox="1"/>
          <p:nvPr/>
        </p:nvSpPr>
        <p:spPr>
          <a:xfrm>
            <a:off x="7357431" y="604765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G3ict 2020 DARE Index, 137 Countries surveyed  </a:t>
            </a:r>
          </a:p>
        </p:txBody>
      </p:sp>
    </p:spTree>
    <p:extLst>
      <p:ext uri="{BB962C8B-B14F-4D97-AF65-F5344CB8AC3E}">
        <p14:creationId xmlns:p14="http://schemas.microsoft.com/office/powerpoint/2010/main" val="185840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C02B40-3D62-4E43-B42F-A452DA35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405"/>
            <a:ext cx="11487150" cy="457200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Global Progress of Sectorial Policies and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724AC-C90C-4C59-B398-4F7FE505198E}"/>
              </a:ext>
            </a:extLst>
          </p:cNvPr>
          <p:cNvSpPr txBox="1"/>
          <p:nvPr/>
        </p:nvSpPr>
        <p:spPr>
          <a:xfrm>
            <a:off x="457200" y="2413337"/>
            <a:ext cx="369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197"/>
                </a:solidFill>
              </a:rPr>
              <a:t>% of Countries with a Policy with Implementation in Process</a:t>
            </a:r>
          </a:p>
        </p:txBody>
      </p:sp>
      <p:sp>
        <p:nvSpPr>
          <p:cNvPr id="95" name="Content Placeholder 6">
            <a:extLst>
              <a:ext uri="{FF2B5EF4-FFF2-40B4-BE49-F238E27FC236}">
                <a16:creationId xmlns:a16="http://schemas.microsoft.com/office/drawing/2014/main" id="{2CBD8136-F955-42CA-88D0-FAB221F1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4375" y="1400175"/>
            <a:ext cx="7419975" cy="4895850"/>
          </a:xfrm>
        </p:spPr>
        <p:txBody>
          <a:bodyPr anchor="ctr"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38A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TV							61%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38A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						58%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38A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Inclusive ICTs in education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54%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38A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E-books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51%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38A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E-government and Smart Cities			50%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38A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Promoting Internet Availability and Usage 	49%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38A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Enabling ICTs for Employment 			47%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38A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Public Procurement				46%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38A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ATs and ICTs for independent living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39%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E438A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		 				38%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84D1-0624-460E-9968-E062809E2B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fld id="{82B5249E-FD7B-4A50-B925-544890FE16FD}" type="slidenum">
              <a:rPr lang="de-AT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de-AT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9304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B6E669F8-FA00-E240-A7FB-700CBAD5E668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1C683DA7-01E5-724D-AF43-DA0386D2E433}"/>
    </a:ext>
  </a:extLst>
</a:theme>
</file>

<file path=ppt/theme/theme3.xml><?xml version="1.0" encoding="utf-8"?>
<a:theme xmlns:a="http://schemas.openxmlformats.org/drawingml/2006/main" name="Breaker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C2665032-891C-414D-AB26-EC8885376558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0023A0"/>
    </a:dk2>
    <a:lt2>
      <a:srgbClr val="B2B2B2"/>
    </a:lt2>
    <a:accent1>
      <a:srgbClr val="667BC6"/>
    </a:accent1>
    <a:accent2>
      <a:srgbClr val="B2BDE3"/>
    </a:accent2>
    <a:accent3>
      <a:srgbClr val="FFFFFF"/>
    </a:accent3>
    <a:accent4>
      <a:srgbClr val="000000"/>
    </a:accent4>
    <a:accent5>
      <a:srgbClr val="B8BFDF"/>
    </a:accent5>
    <a:accent6>
      <a:srgbClr val="A1ABCE"/>
    </a:accent6>
    <a:hlink>
      <a:srgbClr val="0432FF"/>
    </a:hlink>
    <a:folHlink>
      <a:srgbClr val="0432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946</Words>
  <Application>Microsoft Macintosh PowerPoint</Application>
  <PresentationFormat>Widescreen</PresentationFormat>
  <Paragraphs>199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Nova Light</vt:lpstr>
      <vt:lpstr>Calibri</vt:lpstr>
      <vt:lpstr>Century Gothic</vt:lpstr>
      <vt:lpstr>Helvetica Neue</vt:lpstr>
      <vt:lpstr>Noto Sans Symbols</vt:lpstr>
      <vt:lpstr>Times New Roman</vt:lpstr>
      <vt:lpstr>Master Cover Slide</vt:lpstr>
      <vt:lpstr>Content Layout</vt:lpstr>
      <vt:lpstr>Breaker Layout</vt:lpstr>
      <vt:lpstr>Annual Interagency  Accessibility Forum</vt:lpstr>
      <vt:lpstr>Panelists</vt:lpstr>
      <vt:lpstr>The DARE Index  </vt:lpstr>
      <vt:lpstr>DARE Index Country Data:  Provided by Research Panelists in 137 Countries; Dashboard Covers 91% of the World Population</vt:lpstr>
      <vt:lpstr>The Big Picture – Global Results, All 137 Countries </vt:lpstr>
      <vt:lpstr>Countries Commitments to Digital Accessibility Are Progressing </vt:lpstr>
      <vt:lpstr>Gaps in Capacity to Implement Are the Biggest Obstacle to Progress </vt:lpstr>
      <vt:lpstr>Lack of Processes to Involve Persons with Disabilities in Policy Making on ICT Accessibility as per Art. 4.3 of the CRPD </vt:lpstr>
      <vt:lpstr>Global Progress of Sectorial Policies and Programs</vt:lpstr>
      <vt:lpstr>However, Current Levels of Implementation Remain Very Low</vt:lpstr>
      <vt:lpstr>Public Procurement – Observations</vt:lpstr>
      <vt:lpstr>G3ict DARE Academy – In Cooperation with Leading Global Disability Organizations</vt:lpstr>
      <vt:lpstr>Thank you for Your Attention!  www.g3ict.org  smartcities4all.org www.accessibilityassociation.org </vt:lpstr>
      <vt:lpstr>Update: EU Accessibility Legislation </vt:lpstr>
      <vt:lpstr>Digital Accessibility in the EU</vt:lpstr>
      <vt:lpstr>Web Accessibility Directive</vt:lpstr>
      <vt:lpstr>Suddenly, things move fast</vt:lpstr>
      <vt:lpstr>WAD Review </vt:lpstr>
      <vt:lpstr>Evaluation Criteria</vt:lpstr>
      <vt:lpstr>European Accessibility Act</vt:lpstr>
      <vt:lpstr>Ongoing preparations</vt:lpstr>
      <vt:lpstr>Still to be determined</vt:lpstr>
      <vt:lpstr>Scope and Impact</vt:lpstr>
      <vt:lpstr>Harmonization  – with room for innovation</vt:lpstr>
      <vt:lpstr>There is no such thing as an average user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Digital Accessibilities Activities  - IAAF 2021</dc:title>
  <dc:subject/>
  <dc:creator/>
  <cp:keywords/>
  <dc:description/>
  <cp:lastModifiedBy>Michael Horton</cp:lastModifiedBy>
  <cp:revision>26</cp:revision>
  <dcterms:created xsi:type="dcterms:W3CDTF">2020-09-11T19:28:10Z</dcterms:created>
  <dcterms:modified xsi:type="dcterms:W3CDTF">2021-10-13T21:18:16Z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