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91" r:id="rId18"/>
    <p:sldId id="292" r:id="rId19"/>
    <p:sldId id="293" r:id="rId20"/>
    <p:sldId id="294" r:id="rId21"/>
    <p:sldId id="29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Lst>
  <p:sldSz cx="9144000" cy="5143500" type="screen16x9"/>
  <p:notesSz cx="6858000" cy="9144000"/>
  <p:embeddedFontLs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hh8w5yWHqX+GoMPGvaxMNmSO1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CB008-D897-4025-B884-EB008A9AEBCD}">
  <a:tblStyle styleId="{BB0CB008-D897-4025-B884-EB008A9AEBCD}" styleName="Table_0">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5145" autoAdjust="0"/>
  </p:normalViewPr>
  <p:slideViewPr>
    <p:cSldViewPr snapToGrid="0">
      <p:cViewPr>
        <p:scale>
          <a:sx n="100" d="100"/>
          <a:sy n="100" d="100"/>
        </p:scale>
        <p:origin x="558" y="24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customschemas.google.com/relationships/presentationmetadata" Target="metadata"/><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800" dirty="0"/>
              <a:t>Hello and welcome to, “</a:t>
            </a:r>
            <a:r>
              <a:rPr lang="en-US" sz="1800" b="1" i="1" dirty="0">
                <a:effectLst/>
                <a:latin typeface="Arial" panose="020B0604020202020204" pitchFamily="34" charset="0"/>
                <a:ea typeface="Calibri" panose="020F0502020204030204" pitchFamily="34" charset="0"/>
              </a:rPr>
              <a:t>Adopting and Aligning to the ICT Testing Baseline</a:t>
            </a:r>
            <a:r>
              <a:rPr lang="en" sz="1800" dirty="0"/>
              <a:t>”</a:t>
            </a:r>
            <a:endParaRPr sz="18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New home for web site.</a:t>
            </a:r>
          </a:p>
          <a:p>
            <a:pPr marL="0" lvl="0" indent="0" algn="l" rtl="0">
              <a:spcBef>
                <a:spcPts val="0"/>
              </a:spcBef>
              <a:spcAft>
                <a:spcPts val="0"/>
              </a:spcAft>
              <a:buNone/>
            </a:pPr>
            <a:r>
              <a:rPr lang="en-US" dirty="0"/>
              <a:t>ACOP Best Practice, version 3.0.1.</a:t>
            </a:r>
            <a:endParaRPr dirty="0"/>
          </a:p>
        </p:txBody>
      </p:sp>
      <p:sp>
        <p:nvSpPr>
          <p:cNvPr id="150" name="Google Shape;15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a:solidFill>
                <a:srgbClr val="09548C"/>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800">
              <a:solidFill>
                <a:srgbClr val="09548C"/>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Participating agencies: USAB, GSA, DHS, OPM, EPA, HHS, plus more. SSA has recently joined in to help. </a:t>
            </a:r>
            <a:endParaRPr dirty="0"/>
          </a:p>
        </p:txBody>
      </p:sp>
      <p:sp>
        <p:nvSpPr>
          <p:cNvPr id="161" name="Google Shape;1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041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901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898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800" dirty="0"/>
              <a:t>My name is Michael Horton, I am with the General Services Administration, and I am joined today by my colleagues Andrew Nielson, also with the General Services Administration</a:t>
            </a:r>
            <a:endParaRPr sz="18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497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76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800" dirty="0">
                <a:solidFill>
                  <a:srgbClr val="09548C"/>
                </a:solidFill>
              </a:rPr>
              <a:t>During today’s presentation we will introduce you to the ICT testing baseline, elements of the ICT testing baseline alignment framework, share information on how you can provide feedback and be a contributor to the </a:t>
            </a:r>
            <a:r>
              <a:rPr lang="en" sz="1800" dirty="0">
                <a:solidFill>
                  <a:srgbClr val="09548C"/>
                </a:solidFill>
                <a:latin typeface="Roboto"/>
                <a:ea typeface="Roboto"/>
                <a:cs typeface="Roboto"/>
                <a:sym typeface="Roboto"/>
              </a:rPr>
              <a:t>ICT Testing Baseline Working Group, and share with you a high-level timeline of key milestones of the Baseline rollout. </a:t>
            </a:r>
            <a:endParaRPr sz="1800" dirty="0">
              <a:solidFill>
                <a:srgbClr val="09548C"/>
              </a:solidFill>
              <a:latin typeface="Roboto"/>
              <a:ea typeface="Roboto"/>
              <a:cs typeface="Roboto"/>
              <a:sym typeface="Roboto"/>
            </a:endParaRPr>
          </a:p>
          <a:p>
            <a:pPr marL="0" lvl="0" indent="0" algn="l" rtl="0">
              <a:lnSpc>
                <a:spcPct val="100000"/>
              </a:lnSpc>
              <a:spcBef>
                <a:spcPts val="0"/>
              </a:spcBef>
              <a:spcAft>
                <a:spcPts val="0"/>
              </a:spcAft>
              <a:buSzPts val="1100"/>
              <a:buNone/>
            </a:pPr>
            <a:endParaRPr sz="1800" dirty="0">
              <a:solidFill>
                <a:srgbClr val="09548C"/>
              </a:solidFill>
              <a:latin typeface="Roboto"/>
              <a:ea typeface="Roboto"/>
              <a:cs typeface="Roboto"/>
              <a:sym typeface="Roboto"/>
            </a:endParaRPr>
          </a:p>
          <a:p>
            <a:pPr marL="0" lvl="0" indent="0" algn="l" rtl="0">
              <a:lnSpc>
                <a:spcPct val="100000"/>
              </a:lnSpc>
              <a:spcBef>
                <a:spcPts val="0"/>
              </a:spcBef>
              <a:spcAft>
                <a:spcPts val="0"/>
              </a:spcAft>
              <a:buSzPts val="1100"/>
              <a:buNone/>
            </a:pPr>
            <a:r>
              <a:rPr lang="en" sz="1800" dirty="0">
                <a:solidFill>
                  <a:srgbClr val="09548C"/>
                </a:solidFill>
                <a:latin typeface="Roboto"/>
                <a:ea typeface="Roboto"/>
                <a:cs typeface="Roboto"/>
                <a:sym typeface="Roboto"/>
              </a:rPr>
              <a:t>After our presentation, we look forward to answering any questions you might have about the ICT Testing Baseline.  </a:t>
            </a:r>
            <a:endParaRPr sz="1800" dirty="0">
              <a:solidFill>
                <a:srgbClr val="09548C"/>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a:solidFill>
                  <a:srgbClr val="09548C"/>
                </a:solidFill>
                <a:latin typeface="Roboto"/>
                <a:ea typeface="Roboto"/>
                <a:cs typeface="Roboto"/>
                <a:sym typeface="Roboto"/>
              </a:rPr>
              <a:t>Participation in the ICT Testing Baseline Working Group (ITBWG) is open to government employees and representatives who specialize in the development and testing of web-based products. As a member of this all-volunteer governing body, individuals will support the continued development, maintenance and promotion of the Baseline. </a:t>
            </a:r>
            <a:endParaRPr sz="1800" dirty="0">
              <a:solidFill>
                <a:srgbClr val="09548C"/>
              </a:solidFill>
              <a:latin typeface="Roboto"/>
              <a:ea typeface="Roboto"/>
              <a:cs typeface="Roboto"/>
              <a:sym typeface="Roboto"/>
            </a:endParaRPr>
          </a:p>
          <a:p>
            <a:pPr marL="0" lvl="0" indent="0" algn="l" rtl="0">
              <a:lnSpc>
                <a:spcPct val="115000"/>
              </a:lnSpc>
              <a:spcBef>
                <a:spcPts val="1600"/>
              </a:spcBef>
              <a:spcAft>
                <a:spcPts val="0"/>
              </a:spcAft>
              <a:buClr>
                <a:schemeClr val="dk1"/>
              </a:buClr>
              <a:buSzPts val="1100"/>
              <a:buFont typeface="Arial"/>
              <a:buNone/>
            </a:pPr>
            <a:r>
              <a:rPr lang="en" sz="1800" dirty="0">
                <a:solidFill>
                  <a:srgbClr val="09548C"/>
                </a:solidFill>
                <a:latin typeface="Roboto"/>
                <a:ea typeface="Roboto"/>
                <a:cs typeface="Roboto"/>
                <a:sym typeface="Roboto"/>
              </a:rPr>
              <a:t>Reflecting the same set of skills and expertise necessary for implementing Section 508 across an agency’s IT portfolio, the ITBWG welcomes the support of contributors in various areas of focus including, but not limited to:    </a:t>
            </a:r>
            <a:endParaRPr sz="1800" dirty="0">
              <a:solidFill>
                <a:srgbClr val="09548C"/>
              </a:solidFill>
              <a:latin typeface="Roboto"/>
              <a:ea typeface="Roboto"/>
              <a:cs typeface="Roboto"/>
              <a:sym typeface="Roboto"/>
            </a:endParaRPr>
          </a:p>
          <a:p>
            <a:pPr marL="457200" lvl="0" indent="-342900" algn="l" rtl="0">
              <a:lnSpc>
                <a:spcPct val="115000"/>
              </a:lnSpc>
              <a:spcBef>
                <a:spcPts val="160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Test case developers</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Requirements officials</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Change management officials</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Technical writing</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Administrative support </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Section 508 SMEs</a:t>
            </a:r>
            <a:endParaRPr sz="1800" dirty="0">
              <a:solidFill>
                <a:srgbClr val="09548C"/>
              </a:solidFill>
              <a:latin typeface="Roboto"/>
              <a:ea typeface="Roboto"/>
              <a:cs typeface="Roboto"/>
              <a:sym typeface="Roboto"/>
            </a:endParaRPr>
          </a:p>
          <a:p>
            <a:pPr marL="457200" lvl="0" indent="-342900" algn="l" rtl="0">
              <a:lnSpc>
                <a:spcPct val="115000"/>
              </a:lnSpc>
              <a:spcBef>
                <a:spcPts val="0"/>
              </a:spcBef>
              <a:spcAft>
                <a:spcPts val="0"/>
              </a:spcAft>
              <a:buClr>
                <a:srgbClr val="09548C"/>
              </a:buClr>
              <a:buSzPts val="1800"/>
              <a:buFont typeface="Roboto"/>
              <a:buChar char="●"/>
            </a:pPr>
            <a:r>
              <a:rPr lang="en" sz="1800" dirty="0">
                <a:solidFill>
                  <a:srgbClr val="09548C"/>
                </a:solidFill>
                <a:latin typeface="Roboto"/>
                <a:ea typeface="Roboto"/>
                <a:cs typeface="Roboto"/>
                <a:sym typeface="Roboto"/>
              </a:rPr>
              <a:t>IT testing specialists</a:t>
            </a:r>
            <a:endParaRPr sz="1800" dirty="0">
              <a:solidFill>
                <a:srgbClr val="09548C"/>
              </a:solidFill>
              <a:latin typeface="Roboto"/>
              <a:ea typeface="Roboto"/>
              <a:cs typeface="Roboto"/>
              <a:sym typeface="Roboto"/>
            </a:endParaRPr>
          </a:p>
          <a:p>
            <a:pPr marL="0" lvl="0" indent="0" algn="l" rtl="0">
              <a:lnSpc>
                <a:spcPct val="115000"/>
              </a:lnSpc>
              <a:spcBef>
                <a:spcPts val="1600"/>
              </a:spcBef>
              <a:spcAft>
                <a:spcPts val="1600"/>
              </a:spcAft>
              <a:buSzPts val="1100"/>
              <a:buNone/>
            </a:pPr>
            <a:r>
              <a:rPr lang="en" sz="1800" dirty="0">
                <a:solidFill>
                  <a:srgbClr val="09548C"/>
                </a:solidFill>
                <a:latin typeface="Roboto"/>
                <a:ea typeface="Roboto"/>
                <a:cs typeface="Roboto"/>
                <a:sym typeface="Roboto"/>
              </a:rPr>
              <a:t>Eligible individuals interested in becoming a contributor should contact the ITBWG at </a:t>
            </a:r>
            <a:r>
              <a:rPr lang="en" sz="1800" dirty="0" err="1">
                <a:solidFill>
                  <a:srgbClr val="09548C"/>
                </a:solidFill>
                <a:latin typeface="Roboto"/>
                <a:ea typeface="Roboto"/>
                <a:cs typeface="Roboto"/>
                <a:sym typeface="Roboto"/>
              </a:rPr>
              <a:t>ictbaseline@gsa.gov</a:t>
            </a:r>
            <a:r>
              <a:rPr lang="en" sz="1800" dirty="0">
                <a:solidFill>
                  <a:srgbClr val="09548C"/>
                </a:solidFill>
                <a:latin typeface="Roboto"/>
                <a:ea typeface="Roboto"/>
                <a:cs typeface="Roboto"/>
                <a:sym typeface="Roboto"/>
              </a:rPr>
              <a:t>.</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800"/>
              <a:t>This slide contains a simple data table which represents a high level timeline of key milestones and phased rollout of the Baseline.</a:t>
            </a:r>
            <a:endParaRPr sz="18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342900" algn="l" rtl="0">
              <a:lnSpc>
                <a:spcPct val="115000"/>
              </a:lnSpc>
              <a:spcBef>
                <a:spcPts val="0"/>
              </a:spcBef>
              <a:spcAft>
                <a:spcPts val="0"/>
              </a:spcAft>
              <a:buClr>
                <a:srgbClr val="09548C"/>
              </a:buClr>
              <a:buSzPts val="1800"/>
              <a:buFont typeface="Roboto"/>
              <a:buChar char="○"/>
            </a:pPr>
            <a:r>
              <a:rPr lang="en" sz="1800">
                <a:solidFill>
                  <a:srgbClr val="09548C"/>
                </a:solidFill>
                <a:latin typeface="Roboto"/>
                <a:ea typeface="Roboto"/>
                <a:cs typeface="Roboto"/>
                <a:sym typeface="Roboto"/>
              </a:rPr>
              <a:t>Why the Baseline was needed - </a:t>
            </a:r>
            <a:endParaRPr sz="1800">
              <a:solidFill>
                <a:srgbClr val="09548C"/>
              </a:solidFill>
              <a:latin typeface="Roboto"/>
              <a:ea typeface="Roboto"/>
              <a:cs typeface="Roboto"/>
              <a:sym typeface="Roboto"/>
            </a:endParaRPr>
          </a:p>
          <a:p>
            <a:pPr marL="914400" lvl="1" indent="-342900" algn="l" rtl="0">
              <a:lnSpc>
                <a:spcPct val="115000"/>
              </a:lnSpc>
              <a:spcBef>
                <a:spcPts val="0"/>
              </a:spcBef>
              <a:spcAft>
                <a:spcPts val="0"/>
              </a:spcAft>
              <a:buClr>
                <a:srgbClr val="09548C"/>
              </a:buClr>
              <a:buSzPts val="1800"/>
              <a:buFont typeface="Roboto"/>
              <a:buChar char="○"/>
            </a:pPr>
            <a:r>
              <a:rPr lang="en" sz="1800">
                <a:solidFill>
                  <a:srgbClr val="09548C"/>
                </a:solidFill>
                <a:latin typeface="Roboto"/>
                <a:ea typeface="Roboto"/>
                <a:cs typeface="Roboto"/>
                <a:sym typeface="Roboto"/>
              </a:rPr>
              <a:t>“Categories of testing” ensure consistency of results </a:t>
            </a:r>
            <a:endParaRPr sz="1800">
              <a:solidFill>
                <a:srgbClr val="09548C"/>
              </a:solidFill>
              <a:latin typeface="Roboto"/>
              <a:ea typeface="Roboto"/>
              <a:cs typeface="Roboto"/>
              <a:sym typeface="Roboto"/>
            </a:endParaRPr>
          </a:p>
          <a:p>
            <a:pPr marL="914400" lvl="1" indent="-342900" algn="l" rtl="0">
              <a:lnSpc>
                <a:spcPct val="115000"/>
              </a:lnSpc>
              <a:spcBef>
                <a:spcPts val="0"/>
              </a:spcBef>
              <a:spcAft>
                <a:spcPts val="0"/>
              </a:spcAft>
              <a:buClr>
                <a:srgbClr val="09548C"/>
              </a:buClr>
              <a:buSzPts val="1800"/>
              <a:buFont typeface="Roboto"/>
              <a:buChar char="○"/>
            </a:pPr>
            <a:r>
              <a:rPr lang="en" sz="1800">
                <a:solidFill>
                  <a:srgbClr val="09548C"/>
                </a:solidFill>
                <a:latin typeface="Roboto"/>
                <a:ea typeface="Roboto"/>
                <a:cs typeface="Roboto"/>
                <a:sym typeface="Roboto"/>
              </a:rPr>
              <a:t>Results are consistent between automated and manual tests</a:t>
            </a:r>
            <a:endParaRPr sz="1800">
              <a:solidFill>
                <a:srgbClr val="09548C"/>
              </a:solidFill>
              <a:latin typeface="Roboto"/>
              <a:ea typeface="Roboto"/>
              <a:cs typeface="Roboto"/>
              <a:sym typeface="Roboto"/>
            </a:endParaRPr>
          </a:p>
          <a:p>
            <a:pPr marL="914400" lvl="1" indent="-342900" algn="l" rtl="0">
              <a:lnSpc>
                <a:spcPct val="115000"/>
              </a:lnSpc>
              <a:spcBef>
                <a:spcPts val="0"/>
              </a:spcBef>
              <a:spcAft>
                <a:spcPts val="0"/>
              </a:spcAft>
              <a:buClr>
                <a:srgbClr val="09548C"/>
              </a:buClr>
              <a:buSzPts val="1800"/>
              <a:buFont typeface="Roboto"/>
              <a:buChar char="○"/>
            </a:pPr>
            <a:r>
              <a:rPr lang="en" sz="1800">
                <a:solidFill>
                  <a:srgbClr val="09548C"/>
                </a:solidFill>
                <a:latin typeface="Roboto"/>
                <a:ea typeface="Roboto"/>
                <a:cs typeface="Roboto"/>
                <a:sym typeface="Roboto"/>
              </a:rPr>
              <a:t>Baseline for Web is the first in a series of testing Baselines</a:t>
            </a:r>
            <a:endParaRPr sz="1800">
              <a:solidFill>
                <a:srgbClr val="09548C"/>
              </a:solidFill>
              <a:latin typeface="Roboto"/>
              <a:ea typeface="Roboto"/>
              <a:cs typeface="Roboto"/>
              <a:sym typeface="Roboto"/>
            </a:endParaRPr>
          </a:p>
          <a:p>
            <a:pPr marL="914400" lvl="1" indent="-342900" algn="l" rtl="0">
              <a:lnSpc>
                <a:spcPct val="115000"/>
              </a:lnSpc>
              <a:spcBef>
                <a:spcPts val="0"/>
              </a:spcBef>
              <a:spcAft>
                <a:spcPts val="0"/>
              </a:spcAft>
              <a:buClr>
                <a:srgbClr val="09548C"/>
              </a:buClr>
              <a:buSzPts val="1800"/>
              <a:buFont typeface="Roboto"/>
              <a:buChar char="○"/>
            </a:pPr>
            <a:r>
              <a:rPr lang="en" sz="1800">
                <a:solidFill>
                  <a:srgbClr val="09548C"/>
                </a:solidFill>
                <a:latin typeface="Roboto"/>
                <a:ea typeface="Roboto"/>
                <a:cs typeface="Roboto"/>
                <a:sym typeface="Roboto"/>
              </a:rPr>
              <a:t>A foundation for consistent test results for all Section 508 requirements</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Section 508 testing challenges and the need for a consistent way to test for accessibility   </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Baseline tests are grouped into categories of testing of applicable requirements</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Baseline for web is the first in a series of baselines (e.g., software, hardware, documents) </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Baseline tests enable the agencies to define testing processes and inspection tools </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Trusted Tester is an example of a Baseline-aligned, manual testing process </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Baseline for web supports hybrid testing procedures that combine manual/automated </a:t>
            </a:r>
            <a:endParaRPr sz="1400">
              <a:solidFill>
                <a:srgbClr val="09548C"/>
              </a:solidFill>
              <a:latin typeface="Roboto"/>
              <a:ea typeface="Roboto"/>
              <a:cs typeface="Roboto"/>
              <a:sym typeface="Roboto"/>
            </a:endParaRPr>
          </a:p>
          <a:p>
            <a:pPr marL="914400" lvl="1" indent="-317500" algn="l" rtl="0">
              <a:lnSpc>
                <a:spcPct val="115000"/>
              </a:lnSpc>
              <a:spcBef>
                <a:spcPts val="0"/>
              </a:spcBef>
              <a:spcAft>
                <a:spcPts val="0"/>
              </a:spcAft>
              <a:buClr>
                <a:srgbClr val="09548C"/>
              </a:buClr>
              <a:buSzPts val="1400"/>
              <a:buFont typeface="Roboto"/>
              <a:buChar char="○"/>
            </a:pPr>
            <a:r>
              <a:rPr lang="en" sz="1400">
                <a:solidFill>
                  <a:srgbClr val="09548C"/>
                </a:solidFill>
                <a:latin typeface="Roboto"/>
                <a:ea typeface="Roboto"/>
                <a:cs typeface="Roboto"/>
                <a:sym typeface="Roboto"/>
              </a:rPr>
              <a:t>The “Big Picture” - A foundation for consistent test results for all Section 508 requirements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sz="1800" dirty="0"/>
              <a:t>I’m going to start off with describing the challenges of Section 508 testing, which is not news to most of us:</a:t>
            </a:r>
            <a:endParaRPr sz="1800" dirty="0"/>
          </a:p>
          <a:p>
            <a:pPr marL="0" lvl="0" indent="0" algn="l" rtl="0">
              <a:lnSpc>
                <a:spcPct val="100000"/>
              </a:lnSpc>
              <a:spcBef>
                <a:spcPts val="0"/>
              </a:spcBef>
              <a:spcAft>
                <a:spcPts val="0"/>
              </a:spcAft>
              <a:buSzPts val="1100"/>
              <a:buNone/>
            </a:pPr>
            <a:endParaRPr sz="1800" dirty="0"/>
          </a:p>
          <a:p>
            <a:pPr marL="457200" lvl="0" indent="-342900" algn="l" rtl="0">
              <a:lnSpc>
                <a:spcPct val="100000"/>
              </a:lnSpc>
              <a:spcBef>
                <a:spcPts val="0"/>
              </a:spcBef>
              <a:spcAft>
                <a:spcPts val="0"/>
              </a:spcAft>
              <a:buSzPts val="1800"/>
              <a:buChar char="●"/>
            </a:pPr>
            <a:r>
              <a:rPr lang="en" sz="1800" dirty="0"/>
              <a:t>Interpretation of standards and requirements may vary from person to person, agency to agency. We all want ICT to be accessible, but what does it mean to be conformant to the standards?</a:t>
            </a:r>
            <a:endParaRPr sz="1800" dirty="0"/>
          </a:p>
          <a:p>
            <a:pPr marL="457200" lvl="0" indent="-342900" algn="l" rtl="0">
              <a:lnSpc>
                <a:spcPct val="100000"/>
              </a:lnSpc>
              <a:spcBef>
                <a:spcPts val="0"/>
              </a:spcBef>
              <a:spcAft>
                <a:spcPts val="0"/>
              </a:spcAft>
              <a:buSzPts val="1800"/>
              <a:buChar char="●"/>
            </a:pPr>
            <a:r>
              <a:rPr lang="en" sz="1800" dirty="0"/>
              <a:t>We have a plethora of options when it comes to testing methodologies or how to test:</a:t>
            </a:r>
            <a:endParaRPr sz="1800" dirty="0"/>
          </a:p>
          <a:p>
            <a:pPr marL="914400" lvl="1" indent="-342900" algn="l" rtl="0">
              <a:lnSpc>
                <a:spcPct val="100000"/>
              </a:lnSpc>
              <a:spcBef>
                <a:spcPts val="0"/>
              </a:spcBef>
              <a:spcAft>
                <a:spcPts val="0"/>
              </a:spcAft>
              <a:buSzPts val="1800"/>
              <a:buChar char="○"/>
            </a:pPr>
            <a:r>
              <a:rPr lang="en" sz="1800" dirty="0"/>
              <a:t>Manual testing includes using assistive technology, code inspection. Here, a human tester evaluates and determines test results.</a:t>
            </a:r>
            <a:endParaRPr sz="1800" dirty="0"/>
          </a:p>
          <a:p>
            <a:pPr marL="914400" lvl="1" indent="-342900" algn="l" rtl="0">
              <a:lnSpc>
                <a:spcPct val="100000"/>
              </a:lnSpc>
              <a:spcBef>
                <a:spcPts val="0"/>
              </a:spcBef>
              <a:spcAft>
                <a:spcPts val="0"/>
              </a:spcAft>
              <a:buSzPts val="1800"/>
              <a:buChar char="○"/>
            </a:pPr>
            <a:r>
              <a:rPr lang="en" sz="1800" dirty="0"/>
              <a:t>Many automated testing tools are available for web testing. And each of these tools have their own set of rulesets that they use to test and evaluate to report results.</a:t>
            </a:r>
            <a:endParaRPr sz="1800" dirty="0"/>
          </a:p>
          <a:p>
            <a:pPr marL="457200" lvl="0" indent="-342900" algn="l" rtl="0">
              <a:lnSpc>
                <a:spcPct val="100000"/>
              </a:lnSpc>
              <a:spcBef>
                <a:spcPts val="0"/>
              </a:spcBef>
              <a:spcAft>
                <a:spcPts val="0"/>
              </a:spcAft>
              <a:buSzPts val="1800"/>
              <a:buChar char="●"/>
            </a:pPr>
            <a:r>
              <a:rPr lang="en" sz="1800" dirty="0"/>
              <a:t>With all of this variety, we get test results that are inconsistent from one tester to another. Federal agencies, and I’m sure other organizations, are struggling with being able to trust test results for a product because we don’t know where these results came from.</a:t>
            </a:r>
            <a:endParaRPr sz="1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There are 38 A and AA SCs but we 1.2.3 Audio Description or Media Alternative (Prerecorded)- Level A is </a:t>
            </a:r>
            <a:r>
              <a:rPr lang="en-US" dirty="0" err="1"/>
              <a:t>superceded</a:t>
            </a:r>
            <a:r>
              <a:rPr lang="en-US" dirty="0"/>
              <a:t> by 1.2.5 Audio Description (Prerecorded)-Level AA, so Baseline has 37.</a:t>
            </a:r>
          </a:p>
          <a:p>
            <a:pPr marL="0" lvl="0" indent="0" algn="l" rtl="0">
              <a:spcBef>
                <a:spcPts val="0"/>
              </a:spcBef>
              <a:spcAft>
                <a:spcPts val="0"/>
              </a:spcAft>
              <a:buNone/>
            </a:pPr>
            <a:r>
              <a:rPr lang="en-US" dirty="0"/>
              <a:t>- WCAG Conformance 1 (Conforming Alternate Version) and 5 (Non-Interference)</a:t>
            </a:r>
          </a:p>
          <a:p>
            <a:pPr marL="0" lvl="0" indent="0" algn="l" rtl="0">
              <a:spcBef>
                <a:spcPts val="0"/>
              </a:spcBef>
              <a:spcAft>
                <a:spcPts val="0"/>
              </a:spcAft>
              <a:buNone/>
            </a:pPr>
            <a:r>
              <a:rPr lang="en-US" dirty="0"/>
              <a:t>- Section 508: 503.4 User Controls for Captions and Audio Description and it’s sub-provisions for control levels </a:t>
            </a:r>
            <a:endParaRPr dirty="0"/>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Screenshot of Baseline Tests mapped to SC 1.3.1 in the following categories: Forms, Data Tables, Layout Tables, Visual Headings, Visually Apparent Lists. Total of 10 tests for one SC.</a:t>
            </a:r>
            <a:endParaRPr dirty="0"/>
          </a:p>
        </p:txBody>
      </p:sp>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Screenshot of Forms, listing 1.3.1 as one of 8 WCAG Accessibility Requirements tested in this Baseline.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Baseline test for Form Name covers 4.1.2 and 1.3.1.</a:t>
            </a:r>
            <a:endParaRPr dirty="0"/>
          </a:p>
        </p:txBody>
      </p:sp>
      <p:sp>
        <p:nvSpPr>
          <p:cNvPr id="145" name="Google Shape;1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9548C"/>
        </a:solidFill>
        <a:effectLst/>
      </p:bgPr>
    </p:bg>
    <p:spTree>
      <p:nvGrpSpPr>
        <p:cNvPr id="1" name="Shape 9"/>
        <p:cNvGrpSpPr/>
        <p:nvPr/>
      </p:nvGrpSpPr>
      <p:grpSpPr>
        <a:xfrm>
          <a:off x="0" y="0"/>
          <a:ext cx="0" cy="0"/>
          <a:chOff x="0" y="0"/>
          <a:chExt cx="0" cy="0"/>
        </a:xfrm>
      </p:grpSpPr>
      <p:sp>
        <p:nvSpPr>
          <p:cNvPr id="10" name="Google Shape;10;p37"/>
          <p:cNvSpPr/>
          <p:nvPr/>
        </p:nvSpPr>
        <p:spPr>
          <a:xfrm>
            <a:off x="-75" y="3199625"/>
            <a:ext cx="9144000" cy="19440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37"/>
          <p:cNvSpPr txBox="1">
            <a:spLocks noGrp="1"/>
          </p:cNvSpPr>
          <p:nvPr>
            <p:ph type="ctrTitle"/>
          </p:nvPr>
        </p:nvSpPr>
        <p:spPr>
          <a:xfrm>
            <a:off x="390525" y="598450"/>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2" name="Google Shape;12;p37"/>
          <p:cNvSpPr txBox="1">
            <a:spLocks noGrp="1"/>
          </p:cNvSpPr>
          <p:nvPr>
            <p:ph type="subTitle" idx="1"/>
          </p:nvPr>
        </p:nvSpPr>
        <p:spPr>
          <a:xfrm>
            <a:off x="390525" y="1656105"/>
            <a:ext cx="8222100" cy="432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100000"/>
              </a:lnSpc>
              <a:spcBef>
                <a:spcPts val="0"/>
              </a:spcBef>
              <a:spcAft>
                <a:spcPts val="0"/>
              </a:spcAft>
              <a:buClr>
                <a:schemeClr val="lt1"/>
              </a:buClr>
              <a:buSzPts val="2000"/>
              <a:buNone/>
              <a:defRPr sz="2000">
                <a:solidFill>
                  <a:schemeClr val="lt1"/>
                </a:solidFill>
              </a:defRPr>
            </a:lvl2pPr>
            <a:lvl3pPr lvl="2" algn="l">
              <a:lnSpc>
                <a:spcPct val="100000"/>
              </a:lnSpc>
              <a:spcBef>
                <a:spcPts val="0"/>
              </a:spcBef>
              <a:spcAft>
                <a:spcPts val="0"/>
              </a:spcAft>
              <a:buClr>
                <a:schemeClr val="lt1"/>
              </a:buClr>
              <a:buSzPts val="2000"/>
              <a:buNone/>
              <a:defRPr sz="2000">
                <a:solidFill>
                  <a:schemeClr val="lt1"/>
                </a:solidFill>
              </a:defRPr>
            </a:lvl3pPr>
            <a:lvl4pPr lvl="3" algn="l">
              <a:lnSpc>
                <a:spcPct val="100000"/>
              </a:lnSpc>
              <a:spcBef>
                <a:spcPts val="0"/>
              </a:spcBef>
              <a:spcAft>
                <a:spcPts val="0"/>
              </a:spcAft>
              <a:buClr>
                <a:schemeClr val="lt1"/>
              </a:buClr>
              <a:buSzPts val="2000"/>
              <a:buNone/>
              <a:defRPr sz="2000">
                <a:solidFill>
                  <a:schemeClr val="lt1"/>
                </a:solidFill>
              </a:defRPr>
            </a:lvl4pPr>
            <a:lvl5pPr lvl="4" algn="l">
              <a:lnSpc>
                <a:spcPct val="100000"/>
              </a:lnSpc>
              <a:spcBef>
                <a:spcPts val="0"/>
              </a:spcBef>
              <a:spcAft>
                <a:spcPts val="0"/>
              </a:spcAft>
              <a:buClr>
                <a:schemeClr val="lt1"/>
              </a:buClr>
              <a:buSzPts val="2000"/>
              <a:buNone/>
              <a:defRPr sz="2000">
                <a:solidFill>
                  <a:schemeClr val="lt1"/>
                </a:solidFill>
              </a:defRPr>
            </a:lvl5pPr>
            <a:lvl6pPr lvl="5" algn="l">
              <a:lnSpc>
                <a:spcPct val="100000"/>
              </a:lnSpc>
              <a:spcBef>
                <a:spcPts val="0"/>
              </a:spcBef>
              <a:spcAft>
                <a:spcPts val="0"/>
              </a:spcAft>
              <a:buClr>
                <a:schemeClr val="lt1"/>
              </a:buClr>
              <a:buSzPts val="2000"/>
              <a:buNone/>
              <a:defRPr sz="2000">
                <a:solidFill>
                  <a:schemeClr val="lt1"/>
                </a:solidFill>
              </a:defRPr>
            </a:lvl6pPr>
            <a:lvl7pPr lvl="6" algn="l">
              <a:lnSpc>
                <a:spcPct val="100000"/>
              </a:lnSpc>
              <a:spcBef>
                <a:spcPts val="0"/>
              </a:spcBef>
              <a:spcAft>
                <a:spcPts val="0"/>
              </a:spcAft>
              <a:buClr>
                <a:schemeClr val="lt1"/>
              </a:buClr>
              <a:buSzPts val="2000"/>
              <a:buNone/>
              <a:defRPr sz="2000">
                <a:solidFill>
                  <a:schemeClr val="lt1"/>
                </a:solidFill>
              </a:defRPr>
            </a:lvl7pPr>
            <a:lvl8pPr lvl="7" algn="l">
              <a:lnSpc>
                <a:spcPct val="100000"/>
              </a:lnSpc>
              <a:spcBef>
                <a:spcPts val="0"/>
              </a:spcBef>
              <a:spcAft>
                <a:spcPts val="0"/>
              </a:spcAft>
              <a:buClr>
                <a:schemeClr val="lt1"/>
              </a:buClr>
              <a:buSzPts val="2000"/>
              <a:buNone/>
              <a:defRPr sz="2000">
                <a:solidFill>
                  <a:schemeClr val="lt1"/>
                </a:solidFill>
              </a:defRPr>
            </a:lvl8pPr>
            <a:lvl9pPr lvl="8" algn="l">
              <a:lnSpc>
                <a:spcPct val="100000"/>
              </a:lnSpc>
              <a:spcBef>
                <a:spcPts val="0"/>
              </a:spcBef>
              <a:spcAft>
                <a:spcPts val="0"/>
              </a:spcAft>
              <a:buClr>
                <a:schemeClr val="lt1"/>
              </a:buClr>
              <a:buSzPts val="2000"/>
              <a:buNone/>
              <a:defRPr sz="2000">
                <a:solidFill>
                  <a:schemeClr val="lt1"/>
                </a:solidFill>
              </a:defRPr>
            </a:lvl9pPr>
          </a:lstStyle>
          <a:p>
            <a:endParaRPr/>
          </a:p>
        </p:txBody>
      </p:sp>
      <p:sp>
        <p:nvSpPr>
          <p:cNvPr id="13" name="Google Shape;13;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9548C"/>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37"/>
          <p:cNvSpPr txBox="1">
            <a:spLocks noGrp="1"/>
          </p:cNvSpPr>
          <p:nvPr>
            <p:ph type="ctrTitle" idx="2"/>
          </p:nvPr>
        </p:nvSpPr>
        <p:spPr>
          <a:xfrm>
            <a:off x="390525" y="3295375"/>
            <a:ext cx="8222100" cy="933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9548C"/>
              </a:buClr>
              <a:buSzPts val="3800"/>
              <a:buNone/>
              <a:defRPr sz="3800">
                <a:solidFill>
                  <a:srgbClr val="09548C"/>
                </a:solidFill>
              </a:defRPr>
            </a:lvl1pPr>
            <a:lvl2pPr lvl="1" algn="l">
              <a:lnSpc>
                <a:spcPct val="100000"/>
              </a:lnSpc>
              <a:spcBef>
                <a:spcPts val="0"/>
              </a:spcBef>
              <a:spcAft>
                <a:spcPts val="0"/>
              </a:spcAft>
              <a:buClr>
                <a:srgbClr val="09548C"/>
              </a:buClr>
              <a:buSzPts val="3800"/>
              <a:buNone/>
              <a:defRPr sz="3800">
                <a:solidFill>
                  <a:srgbClr val="09548C"/>
                </a:solidFill>
              </a:defRPr>
            </a:lvl2pPr>
            <a:lvl3pPr lvl="2" algn="l">
              <a:lnSpc>
                <a:spcPct val="100000"/>
              </a:lnSpc>
              <a:spcBef>
                <a:spcPts val="0"/>
              </a:spcBef>
              <a:spcAft>
                <a:spcPts val="0"/>
              </a:spcAft>
              <a:buClr>
                <a:srgbClr val="09548C"/>
              </a:buClr>
              <a:buSzPts val="3800"/>
              <a:buNone/>
              <a:defRPr sz="3800">
                <a:solidFill>
                  <a:srgbClr val="09548C"/>
                </a:solidFill>
              </a:defRPr>
            </a:lvl3pPr>
            <a:lvl4pPr lvl="3" algn="l">
              <a:lnSpc>
                <a:spcPct val="100000"/>
              </a:lnSpc>
              <a:spcBef>
                <a:spcPts val="0"/>
              </a:spcBef>
              <a:spcAft>
                <a:spcPts val="0"/>
              </a:spcAft>
              <a:buClr>
                <a:srgbClr val="09548C"/>
              </a:buClr>
              <a:buSzPts val="3800"/>
              <a:buNone/>
              <a:defRPr sz="3800">
                <a:solidFill>
                  <a:srgbClr val="09548C"/>
                </a:solidFill>
              </a:defRPr>
            </a:lvl4pPr>
            <a:lvl5pPr lvl="4" algn="l">
              <a:lnSpc>
                <a:spcPct val="100000"/>
              </a:lnSpc>
              <a:spcBef>
                <a:spcPts val="0"/>
              </a:spcBef>
              <a:spcAft>
                <a:spcPts val="0"/>
              </a:spcAft>
              <a:buClr>
                <a:srgbClr val="09548C"/>
              </a:buClr>
              <a:buSzPts val="3800"/>
              <a:buNone/>
              <a:defRPr sz="3800">
                <a:solidFill>
                  <a:srgbClr val="09548C"/>
                </a:solidFill>
              </a:defRPr>
            </a:lvl5pPr>
            <a:lvl6pPr lvl="5" algn="l">
              <a:lnSpc>
                <a:spcPct val="100000"/>
              </a:lnSpc>
              <a:spcBef>
                <a:spcPts val="0"/>
              </a:spcBef>
              <a:spcAft>
                <a:spcPts val="0"/>
              </a:spcAft>
              <a:buClr>
                <a:srgbClr val="09548C"/>
              </a:buClr>
              <a:buSzPts val="3800"/>
              <a:buNone/>
              <a:defRPr sz="3800">
                <a:solidFill>
                  <a:srgbClr val="09548C"/>
                </a:solidFill>
              </a:defRPr>
            </a:lvl6pPr>
            <a:lvl7pPr lvl="6" algn="l">
              <a:lnSpc>
                <a:spcPct val="100000"/>
              </a:lnSpc>
              <a:spcBef>
                <a:spcPts val="0"/>
              </a:spcBef>
              <a:spcAft>
                <a:spcPts val="0"/>
              </a:spcAft>
              <a:buClr>
                <a:srgbClr val="09548C"/>
              </a:buClr>
              <a:buSzPts val="3800"/>
              <a:buNone/>
              <a:defRPr sz="3800">
                <a:solidFill>
                  <a:srgbClr val="09548C"/>
                </a:solidFill>
              </a:defRPr>
            </a:lvl7pPr>
            <a:lvl8pPr lvl="7" algn="l">
              <a:lnSpc>
                <a:spcPct val="100000"/>
              </a:lnSpc>
              <a:spcBef>
                <a:spcPts val="0"/>
              </a:spcBef>
              <a:spcAft>
                <a:spcPts val="0"/>
              </a:spcAft>
              <a:buClr>
                <a:srgbClr val="09548C"/>
              </a:buClr>
              <a:buSzPts val="3800"/>
              <a:buNone/>
              <a:defRPr sz="3800">
                <a:solidFill>
                  <a:srgbClr val="09548C"/>
                </a:solidFill>
              </a:defRPr>
            </a:lvl8pPr>
            <a:lvl9pPr lvl="8" algn="l">
              <a:lnSpc>
                <a:spcPct val="100000"/>
              </a:lnSpc>
              <a:spcBef>
                <a:spcPts val="0"/>
              </a:spcBef>
              <a:spcAft>
                <a:spcPts val="0"/>
              </a:spcAft>
              <a:buClr>
                <a:srgbClr val="09548C"/>
              </a:buClr>
              <a:buSzPts val="3800"/>
              <a:buNone/>
              <a:defRPr sz="3800">
                <a:solidFill>
                  <a:srgbClr val="09548C"/>
                </a:solidFill>
              </a:defRPr>
            </a:lvl9pPr>
          </a:lstStyle>
          <a:p>
            <a:endParaRPr/>
          </a:p>
        </p:txBody>
      </p:sp>
      <p:pic>
        <p:nvPicPr>
          <p:cNvPr id="15" name="Google Shape;15;p37" descr="GSA logo"/>
          <p:cNvPicPr preferRelativeResize="0"/>
          <p:nvPr/>
        </p:nvPicPr>
        <p:blipFill rotWithShape="1">
          <a:blip r:embed="rId2">
            <a:alphaModFix/>
          </a:blip>
          <a:srcRect/>
          <a:stretch/>
        </p:blipFill>
        <p:spPr>
          <a:xfrm>
            <a:off x="6033480" y="1663020"/>
            <a:ext cx="1138050" cy="1141675"/>
          </a:xfrm>
          <a:prstGeom prst="rect">
            <a:avLst/>
          </a:prstGeom>
          <a:noFill/>
          <a:ln>
            <a:noFill/>
          </a:ln>
        </p:spPr>
      </p:pic>
      <p:sp>
        <p:nvSpPr>
          <p:cNvPr id="16" name="Google Shape;16;p37"/>
          <p:cNvSpPr/>
          <p:nvPr/>
        </p:nvSpPr>
        <p:spPr>
          <a:xfrm>
            <a:off x="0" y="3099425"/>
            <a:ext cx="9144000" cy="108600"/>
          </a:xfrm>
          <a:prstGeom prst="rect">
            <a:avLst/>
          </a:prstGeom>
          <a:solidFill>
            <a:schemeClr val="lt2"/>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316;p32">
            <a:extLst>
              <a:ext uri="{FF2B5EF4-FFF2-40B4-BE49-F238E27FC236}">
                <a16:creationId xmlns:a16="http://schemas.microsoft.com/office/drawing/2014/main" id="{C0DE2C7A-2CBF-4C8D-9EEE-965222FC44F1}"/>
              </a:ext>
            </a:extLst>
          </p:cNvPr>
          <p:cNvPicPr preferRelativeResize="0"/>
          <p:nvPr userDrawn="1"/>
        </p:nvPicPr>
        <p:blipFill rotWithShape="1">
          <a:blip r:embed="rId3">
            <a:clrChange>
              <a:clrFrom>
                <a:srgbClr val="09548C"/>
              </a:clrFrom>
              <a:clrTo>
                <a:srgbClr val="09548C">
                  <a:alpha val="0"/>
                </a:srgbClr>
              </a:clrTo>
            </a:clrChange>
          </a:blip>
          <a:srcRect l="52581"/>
          <a:stretch/>
        </p:blipFill>
        <p:spPr>
          <a:xfrm>
            <a:off x="7294660" y="1530674"/>
            <a:ext cx="1311409" cy="140636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4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71" name="Google Shape;71;p46"/>
          <p:cNvSpPr txBox="1">
            <a:spLocks noGrp="1"/>
          </p:cNvSpPr>
          <p:nvPr>
            <p:ph type="subTitle" idx="1"/>
          </p:nvPr>
        </p:nvSpPr>
        <p:spPr>
          <a:xfrm>
            <a:off x="265500" y="2779467"/>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2" name="Google Shape;72;p4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73" name="Google Shape;73;p4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46"/>
          <p:cNvSpPr/>
          <p:nvPr/>
        </p:nvSpPr>
        <p:spPr>
          <a:xfrm>
            <a:off x="4570204" y="-4"/>
            <a:ext cx="1098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 name="Google Shape;42;p41">
            <a:extLst>
              <a:ext uri="{FF2B5EF4-FFF2-40B4-BE49-F238E27FC236}">
                <a16:creationId xmlns:a16="http://schemas.microsoft.com/office/drawing/2014/main" id="{67CB5B89-E454-4A21-8566-CE40AD0827DE}"/>
              </a:ext>
            </a:extLst>
          </p:cNvPr>
          <p:cNvPicPr preferRelativeResize="0"/>
          <p:nvPr userDrawn="1"/>
        </p:nvPicPr>
        <p:blipFill rotWithShape="1">
          <a:blip r:embed="rId2">
            <a:alphaModFix/>
          </a:blip>
          <a:srcRect/>
          <a:stretch/>
        </p:blipFill>
        <p:spPr>
          <a:xfrm>
            <a:off x="8004225" y="90037"/>
            <a:ext cx="393625" cy="394873"/>
          </a:xfrm>
          <a:prstGeom prst="rect">
            <a:avLst/>
          </a:prstGeom>
          <a:noFill/>
          <a:ln>
            <a:noFill/>
          </a:ln>
        </p:spPr>
      </p:pic>
      <p:pic>
        <p:nvPicPr>
          <p:cNvPr id="11" name="Google Shape;316;p32">
            <a:extLst>
              <a:ext uri="{FF2B5EF4-FFF2-40B4-BE49-F238E27FC236}">
                <a16:creationId xmlns:a16="http://schemas.microsoft.com/office/drawing/2014/main" id="{953428CB-ACDE-4210-92F8-9003CCF33E2B}"/>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8397850" y="4893"/>
            <a:ext cx="527000" cy="56516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
        <p:cNvGrpSpPr/>
        <p:nvPr/>
      </p:nvGrpSpPr>
      <p:grpSpPr>
        <a:xfrm>
          <a:off x="0" y="0"/>
          <a:ext cx="0" cy="0"/>
          <a:chOff x="0" y="0"/>
          <a:chExt cx="0" cy="0"/>
        </a:xfrm>
      </p:grpSpPr>
      <p:sp>
        <p:nvSpPr>
          <p:cNvPr id="77" name="Google Shape;77;p47"/>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7"/>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7"/>
          <p:cNvSpPr txBox="1">
            <a:spLocks noGrp="1"/>
          </p:cNvSpPr>
          <p:nvPr>
            <p:ph type="body" idx="1"/>
          </p:nvPr>
        </p:nvSpPr>
        <p:spPr>
          <a:xfrm>
            <a:off x="57150" y="4696825"/>
            <a:ext cx="8382000" cy="44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80" name="Google Shape;80;p4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42;p41">
            <a:extLst>
              <a:ext uri="{FF2B5EF4-FFF2-40B4-BE49-F238E27FC236}">
                <a16:creationId xmlns:a16="http://schemas.microsoft.com/office/drawing/2014/main" id="{96B40357-A84A-4AB8-804D-A9DD5E2F5822}"/>
              </a:ext>
            </a:extLst>
          </p:cNvPr>
          <p:cNvPicPr preferRelativeResize="0"/>
          <p:nvPr userDrawn="1"/>
        </p:nvPicPr>
        <p:blipFill rotWithShape="1">
          <a:blip r:embed="rId2">
            <a:alphaModFix/>
          </a:blip>
          <a:srcRect/>
          <a:stretch/>
        </p:blipFill>
        <p:spPr>
          <a:xfrm>
            <a:off x="7567141" y="4721815"/>
            <a:ext cx="393625" cy="394873"/>
          </a:xfrm>
          <a:prstGeom prst="rect">
            <a:avLst/>
          </a:prstGeom>
          <a:noFill/>
          <a:ln>
            <a:noFill/>
          </a:ln>
        </p:spPr>
      </p:pic>
      <p:pic>
        <p:nvPicPr>
          <p:cNvPr id="10" name="Google Shape;316;p32">
            <a:extLst>
              <a:ext uri="{FF2B5EF4-FFF2-40B4-BE49-F238E27FC236}">
                <a16:creationId xmlns:a16="http://schemas.microsoft.com/office/drawing/2014/main" id="{D021C806-4B2B-4F9F-8B2D-B7830C4B698E}"/>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7960766" y="4636671"/>
            <a:ext cx="527000" cy="56516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82"/>
        <p:cNvGrpSpPr/>
        <p:nvPr/>
      </p:nvGrpSpPr>
      <p:grpSpPr>
        <a:xfrm>
          <a:off x="0" y="0"/>
          <a:ext cx="0" cy="0"/>
          <a:chOff x="0" y="0"/>
          <a:chExt cx="0" cy="0"/>
        </a:xfrm>
      </p:grpSpPr>
      <p:sp>
        <p:nvSpPr>
          <p:cNvPr id="83" name="Google Shape;83;p48"/>
          <p:cNvSpPr txBox="1">
            <a:spLocks noGrp="1"/>
          </p:cNvSpPr>
          <p:nvPr>
            <p:ph type="title" hasCustomPrompt="1"/>
          </p:nvPr>
        </p:nvSpPr>
        <p:spPr>
          <a:xfrm>
            <a:off x="475500" y="1258525"/>
            <a:ext cx="82221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84" name="Google Shape;84;p48"/>
          <p:cNvSpPr txBox="1">
            <a:spLocks noGrp="1"/>
          </p:cNvSpPr>
          <p:nvPr>
            <p:ph type="body" idx="1"/>
          </p:nvPr>
        </p:nvSpPr>
        <p:spPr>
          <a:xfrm>
            <a:off x="475500" y="3304625"/>
            <a:ext cx="82221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5" name="Google Shape;85;p4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1" name="Google Shape;27;p39">
            <a:extLst>
              <a:ext uri="{FF2B5EF4-FFF2-40B4-BE49-F238E27FC236}">
                <a16:creationId xmlns:a16="http://schemas.microsoft.com/office/drawing/2014/main" id="{51DF4EAD-824A-40E3-9388-FAC6D90DC51B}"/>
              </a:ext>
            </a:extLst>
          </p:cNvPr>
          <p:cNvSpPr/>
          <p:nvPr userDrawn="1"/>
        </p:nvSpPr>
        <p:spPr>
          <a:xfrm rot="10800000" flipH="1">
            <a:off x="0" y="1273784"/>
            <a:ext cx="9144000" cy="3869716"/>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28;p39">
            <a:extLst>
              <a:ext uri="{FF2B5EF4-FFF2-40B4-BE49-F238E27FC236}">
                <a16:creationId xmlns:a16="http://schemas.microsoft.com/office/drawing/2014/main" id="{A7334043-B792-4D65-ADA6-31CC5170EE42}"/>
              </a:ext>
            </a:extLst>
          </p:cNvPr>
          <p:cNvSpPr/>
          <p:nvPr userDrawn="1"/>
        </p:nvSpPr>
        <p:spPr>
          <a:xfrm>
            <a:off x="0" y="1273784"/>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32;p39">
            <a:extLst>
              <a:ext uri="{FF2B5EF4-FFF2-40B4-BE49-F238E27FC236}">
                <a16:creationId xmlns:a16="http://schemas.microsoft.com/office/drawing/2014/main" id="{EAADF27D-4947-404C-8986-93D13F604373}"/>
              </a:ext>
            </a:extLst>
          </p:cNvPr>
          <p:cNvSpPr/>
          <p:nvPr userDrawn="1"/>
        </p:nvSpPr>
        <p:spPr>
          <a:xfrm>
            <a:off x="0" y="1171774"/>
            <a:ext cx="9144000" cy="108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8"/>
          <p:cNvSpPr txBox="1">
            <a:spLocks noGrp="1"/>
          </p:cNvSpPr>
          <p:nvPr>
            <p:ph type="title"/>
          </p:nvPr>
        </p:nvSpPr>
        <p:spPr>
          <a:xfrm>
            <a:off x="471900" y="24616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1" name="Google Shape;21;p38"/>
          <p:cNvSpPr txBox="1">
            <a:spLocks noGrp="1"/>
          </p:cNvSpPr>
          <p:nvPr>
            <p:ph type="body" idx="1"/>
          </p:nvPr>
        </p:nvSpPr>
        <p:spPr>
          <a:xfrm>
            <a:off x="471900" y="1600681"/>
            <a:ext cx="3999900" cy="3028594"/>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2" name="Google Shape;22;p38"/>
          <p:cNvSpPr txBox="1">
            <a:spLocks noGrp="1"/>
          </p:cNvSpPr>
          <p:nvPr>
            <p:ph type="body" idx="2"/>
          </p:nvPr>
        </p:nvSpPr>
        <p:spPr>
          <a:xfrm>
            <a:off x="4694250" y="1600681"/>
            <a:ext cx="3999900" cy="3028594"/>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dirty="0"/>
          </a:p>
        </p:txBody>
      </p:sp>
      <p:sp>
        <p:nvSpPr>
          <p:cNvPr id="23" name="Google Shape;23;p38"/>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14" name="Google Shape;25;p38">
            <a:extLst>
              <a:ext uri="{FF2B5EF4-FFF2-40B4-BE49-F238E27FC236}">
                <a16:creationId xmlns:a16="http://schemas.microsoft.com/office/drawing/2014/main" id="{7A57ED9A-6C33-46D0-BBBD-08264491BC4E}"/>
              </a:ext>
            </a:extLst>
          </p:cNvPr>
          <p:cNvPicPr preferRelativeResize="0"/>
          <p:nvPr userDrawn="1"/>
        </p:nvPicPr>
        <p:blipFill rotWithShape="1">
          <a:blip r:embed="rId2">
            <a:alphaModFix/>
          </a:blip>
          <a:srcRect/>
          <a:stretch/>
        </p:blipFill>
        <p:spPr>
          <a:xfrm>
            <a:off x="6937929" y="235119"/>
            <a:ext cx="765262" cy="767700"/>
          </a:xfrm>
          <a:prstGeom prst="rect">
            <a:avLst/>
          </a:prstGeom>
          <a:noFill/>
          <a:ln>
            <a:noFill/>
          </a:ln>
        </p:spPr>
      </p:pic>
      <p:pic>
        <p:nvPicPr>
          <p:cNvPr id="15" name="Google Shape;316;p32">
            <a:extLst>
              <a:ext uri="{FF2B5EF4-FFF2-40B4-BE49-F238E27FC236}">
                <a16:creationId xmlns:a16="http://schemas.microsoft.com/office/drawing/2014/main" id="{4D3915A8-B683-4341-A3F3-68170ABF5046}"/>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7703191" y="87693"/>
            <a:ext cx="990809" cy="106255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39"/>
          <p:cNvSpPr/>
          <p:nvPr/>
        </p:nvSpPr>
        <p:spPr>
          <a:xfrm rot="10800000" flipH="1">
            <a:off x="0" y="1273784"/>
            <a:ext cx="9144000" cy="3869716"/>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9"/>
          <p:cNvSpPr/>
          <p:nvPr/>
        </p:nvSpPr>
        <p:spPr>
          <a:xfrm>
            <a:off x="0" y="1273784"/>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9"/>
          <p:cNvSpPr txBox="1">
            <a:spLocks noGrp="1"/>
          </p:cNvSpPr>
          <p:nvPr>
            <p:ph type="title"/>
          </p:nvPr>
        </p:nvSpPr>
        <p:spPr>
          <a:xfrm>
            <a:off x="471900" y="227794"/>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30" name="Google Shape;30;p39"/>
          <p:cNvSpPr txBox="1">
            <a:spLocks noGrp="1"/>
          </p:cNvSpPr>
          <p:nvPr>
            <p:ph type="body" idx="1"/>
          </p:nvPr>
        </p:nvSpPr>
        <p:spPr>
          <a:xfrm>
            <a:off x="471900" y="1456654"/>
            <a:ext cx="8222100" cy="3184691"/>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dirty="0"/>
          </a:p>
        </p:txBody>
      </p:sp>
      <p:sp>
        <p:nvSpPr>
          <p:cNvPr id="31" name="Google Shape;31;p3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39"/>
          <p:cNvSpPr/>
          <p:nvPr/>
        </p:nvSpPr>
        <p:spPr>
          <a:xfrm>
            <a:off x="0" y="1171774"/>
            <a:ext cx="9144000" cy="108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 name="Google Shape;25;p38">
            <a:extLst>
              <a:ext uri="{FF2B5EF4-FFF2-40B4-BE49-F238E27FC236}">
                <a16:creationId xmlns:a16="http://schemas.microsoft.com/office/drawing/2014/main" id="{BF760691-D1F7-400F-B022-AE1775349BD1}"/>
              </a:ext>
            </a:extLst>
          </p:cNvPr>
          <p:cNvPicPr preferRelativeResize="0"/>
          <p:nvPr userDrawn="1"/>
        </p:nvPicPr>
        <p:blipFill rotWithShape="1">
          <a:blip r:embed="rId2">
            <a:alphaModFix/>
          </a:blip>
          <a:srcRect/>
          <a:stretch/>
        </p:blipFill>
        <p:spPr>
          <a:xfrm>
            <a:off x="6937929" y="235119"/>
            <a:ext cx="765262" cy="767700"/>
          </a:xfrm>
          <a:prstGeom prst="rect">
            <a:avLst/>
          </a:prstGeom>
          <a:noFill/>
          <a:ln>
            <a:noFill/>
          </a:ln>
        </p:spPr>
      </p:pic>
      <p:pic>
        <p:nvPicPr>
          <p:cNvPr id="10" name="Google Shape;316;p32">
            <a:extLst>
              <a:ext uri="{FF2B5EF4-FFF2-40B4-BE49-F238E27FC236}">
                <a16:creationId xmlns:a16="http://schemas.microsoft.com/office/drawing/2014/main" id="{CE5C9AB1-9BF6-4468-B7F2-778C62E07C95}"/>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7703191" y="87693"/>
            <a:ext cx="990809" cy="106255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34"/>
        <p:cNvGrpSpPr/>
        <p:nvPr/>
      </p:nvGrpSpPr>
      <p:grpSpPr>
        <a:xfrm>
          <a:off x="0" y="0"/>
          <a:ext cx="0" cy="0"/>
          <a:chOff x="0" y="0"/>
          <a:chExt cx="0" cy="0"/>
        </a:xfrm>
      </p:grpSpPr>
      <p:sp>
        <p:nvSpPr>
          <p:cNvPr id="35" name="Google Shape;35;p40"/>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ody">
  <p:cSld name="TITLE_ONLY_1">
    <p:spTree>
      <p:nvGrpSpPr>
        <p:cNvPr id="1" name="Shape 36"/>
        <p:cNvGrpSpPr/>
        <p:nvPr/>
      </p:nvGrpSpPr>
      <p:grpSpPr>
        <a:xfrm>
          <a:off x="0" y="0"/>
          <a:ext cx="0" cy="0"/>
          <a:chOff x="0" y="0"/>
          <a:chExt cx="0" cy="0"/>
        </a:xfrm>
      </p:grpSpPr>
      <p:sp>
        <p:nvSpPr>
          <p:cNvPr id="37" name="Google Shape;37;p41"/>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1"/>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dirty="0"/>
          </a:p>
        </p:txBody>
      </p:sp>
      <p:sp>
        <p:nvSpPr>
          <p:cNvPr id="40" name="Google Shape;40;p4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41"/>
          <p:cNvSpPr/>
          <p:nvPr/>
        </p:nvSpPr>
        <p:spPr>
          <a:xfrm>
            <a:off x="0" y="546658"/>
            <a:ext cx="9144000" cy="108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 name="Google Shape;42;p41"/>
          <p:cNvPicPr preferRelativeResize="0"/>
          <p:nvPr userDrawn="1"/>
        </p:nvPicPr>
        <p:blipFill rotWithShape="1">
          <a:blip r:embed="rId2">
            <a:alphaModFix/>
          </a:blip>
          <a:srcRect/>
          <a:stretch/>
        </p:blipFill>
        <p:spPr>
          <a:xfrm>
            <a:off x="8004225" y="90037"/>
            <a:ext cx="393625" cy="394873"/>
          </a:xfrm>
          <a:prstGeom prst="rect">
            <a:avLst/>
          </a:prstGeom>
          <a:noFill/>
          <a:ln>
            <a:noFill/>
          </a:ln>
        </p:spPr>
      </p:pic>
      <p:sp>
        <p:nvSpPr>
          <p:cNvPr id="43" name="Google Shape;43;p41"/>
          <p:cNvSpPr txBox="1">
            <a:spLocks noGrp="1"/>
          </p:cNvSpPr>
          <p:nvPr>
            <p:ph type="body" idx="1"/>
          </p:nvPr>
        </p:nvSpPr>
        <p:spPr>
          <a:xfrm>
            <a:off x="471900" y="1023500"/>
            <a:ext cx="8222100" cy="36057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pic>
        <p:nvPicPr>
          <p:cNvPr id="12" name="Google Shape;316;p32">
            <a:extLst>
              <a:ext uri="{FF2B5EF4-FFF2-40B4-BE49-F238E27FC236}">
                <a16:creationId xmlns:a16="http://schemas.microsoft.com/office/drawing/2014/main" id="{D7B4CEC6-7452-4526-9A29-B0A533E85E8A}"/>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8397850" y="4893"/>
            <a:ext cx="527000" cy="56516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46" name="Google Shape;46;p4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47" name="Google Shape;47;p42"/>
          <p:cNvPicPr preferRelativeResize="0"/>
          <p:nvPr/>
        </p:nvPicPr>
        <p:blipFill rotWithShape="1">
          <a:blip r:embed="rId2">
            <a:alphaModFix/>
          </a:blip>
          <a:srcRect/>
          <a:stretch/>
        </p:blipFill>
        <p:spPr>
          <a:xfrm>
            <a:off x="460949" y="3553950"/>
            <a:ext cx="1138050" cy="1141675"/>
          </a:xfrm>
          <a:prstGeom prst="rect">
            <a:avLst/>
          </a:prstGeom>
          <a:noFill/>
          <a:ln>
            <a:noFill/>
          </a:ln>
        </p:spPr>
      </p:pic>
      <p:pic>
        <p:nvPicPr>
          <p:cNvPr id="5" name="Google Shape;316;p32">
            <a:extLst>
              <a:ext uri="{FF2B5EF4-FFF2-40B4-BE49-F238E27FC236}">
                <a16:creationId xmlns:a16="http://schemas.microsoft.com/office/drawing/2014/main" id="{06D8A1C6-C188-48EF-94E8-8E1791D74FDD}"/>
              </a:ext>
            </a:extLst>
          </p:cNvPr>
          <p:cNvPicPr preferRelativeResize="0"/>
          <p:nvPr userDrawn="1"/>
        </p:nvPicPr>
        <p:blipFill rotWithShape="1">
          <a:blip r:embed="rId3">
            <a:clrChange>
              <a:clrFrom>
                <a:srgbClr val="09548C"/>
              </a:clrFrom>
              <a:clrTo>
                <a:srgbClr val="09548C">
                  <a:alpha val="0"/>
                </a:srgbClr>
              </a:clrTo>
            </a:clrChange>
          </a:blip>
          <a:srcRect l="52581"/>
          <a:stretch/>
        </p:blipFill>
        <p:spPr>
          <a:xfrm>
            <a:off x="1691216" y="3421603"/>
            <a:ext cx="1311409" cy="1406367"/>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43"/>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52" name="Google Shape;52;p4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43"/>
          <p:cNvSpPr/>
          <p:nvPr/>
        </p:nvSpPr>
        <p:spPr>
          <a:xfrm>
            <a:off x="0" y="546658"/>
            <a:ext cx="9144000" cy="1086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Google Shape;42;p41">
            <a:extLst>
              <a:ext uri="{FF2B5EF4-FFF2-40B4-BE49-F238E27FC236}">
                <a16:creationId xmlns:a16="http://schemas.microsoft.com/office/drawing/2014/main" id="{435120C8-64C9-46FA-BBBD-5DEFEAE85497}"/>
              </a:ext>
            </a:extLst>
          </p:cNvPr>
          <p:cNvPicPr preferRelativeResize="0"/>
          <p:nvPr userDrawn="1"/>
        </p:nvPicPr>
        <p:blipFill rotWithShape="1">
          <a:blip r:embed="rId2">
            <a:alphaModFix/>
          </a:blip>
          <a:srcRect/>
          <a:stretch/>
        </p:blipFill>
        <p:spPr>
          <a:xfrm>
            <a:off x="8004225" y="90037"/>
            <a:ext cx="393625" cy="394873"/>
          </a:xfrm>
          <a:prstGeom prst="rect">
            <a:avLst/>
          </a:prstGeom>
          <a:noFill/>
          <a:ln>
            <a:noFill/>
          </a:ln>
        </p:spPr>
      </p:pic>
      <p:pic>
        <p:nvPicPr>
          <p:cNvPr id="9" name="Google Shape;316;p32">
            <a:extLst>
              <a:ext uri="{FF2B5EF4-FFF2-40B4-BE49-F238E27FC236}">
                <a16:creationId xmlns:a16="http://schemas.microsoft.com/office/drawing/2014/main" id="{8E821425-AC44-4DA7-B963-4FDCBA67B5E7}"/>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8397850" y="4893"/>
            <a:ext cx="527000" cy="56516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4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4"/>
          <p:cNvSpPr txBox="1">
            <a:spLocks noGrp="1"/>
          </p:cNvSpPr>
          <p:nvPr>
            <p:ph type="title"/>
          </p:nvPr>
        </p:nvSpPr>
        <p:spPr>
          <a:xfrm>
            <a:off x="226078" y="34400"/>
            <a:ext cx="2808000" cy="95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44"/>
          <p:cNvSpPr txBox="1">
            <a:spLocks noGrp="1"/>
          </p:cNvSpPr>
          <p:nvPr>
            <p:ph type="body" idx="1"/>
          </p:nvPr>
        </p:nvSpPr>
        <p:spPr>
          <a:xfrm>
            <a:off x="226075" y="990000"/>
            <a:ext cx="2808000" cy="3163500"/>
          </a:xfrm>
          <a:prstGeom prst="rect">
            <a:avLst/>
          </a:prstGeom>
          <a:noFill/>
          <a:ln>
            <a:noFill/>
          </a:ln>
        </p:spPr>
        <p:txBody>
          <a:bodyPr spcFirstLastPara="1" wrap="square" lIns="91425" tIns="91425" rIns="91425" bIns="91425" anchor="t" anchorCtr="0">
            <a:noAutofit/>
          </a:bodyPr>
          <a:lstStyle>
            <a:lvl1pPr marL="304800" lvl="0" indent="-304800" algn="l">
              <a:lnSpc>
                <a:spcPct val="115000"/>
              </a:lnSpc>
              <a:spcBef>
                <a:spcPts val="0"/>
              </a:spcBef>
              <a:spcAft>
                <a:spcPts val="0"/>
              </a:spcAft>
              <a:buClr>
                <a:schemeClr val="lt1"/>
              </a:buClr>
              <a:buSzPts val="1200"/>
              <a:buChar char="●"/>
              <a:defRPr sz="1200">
                <a:solidFill>
                  <a:schemeClr val="lt1"/>
                </a:solidFill>
              </a:defRPr>
            </a:lvl1pPr>
            <a:lvl2pPr marL="914400" lvl="1" indent="-304800" algn="l">
              <a:lnSpc>
                <a:spcPct val="115000"/>
              </a:lnSpc>
              <a:spcBef>
                <a:spcPts val="1600"/>
              </a:spcBef>
              <a:spcAft>
                <a:spcPts val="0"/>
              </a:spcAft>
              <a:buClr>
                <a:schemeClr val="lt1"/>
              </a:buClr>
              <a:buSzPts val="1200"/>
              <a:buChar char="○"/>
              <a:defRPr sz="1200">
                <a:solidFill>
                  <a:schemeClr val="lt1"/>
                </a:solidFill>
              </a:defRPr>
            </a:lvl2pPr>
            <a:lvl3pPr marL="1371600" lvl="2" indent="-304800" algn="l">
              <a:lnSpc>
                <a:spcPct val="115000"/>
              </a:lnSpc>
              <a:spcBef>
                <a:spcPts val="1600"/>
              </a:spcBef>
              <a:spcAft>
                <a:spcPts val="0"/>
              </a:spcAft>
              <a:buClr>
                <a:schemeClr val="lt1"/>
              </a:buClr>
              <a:buSzPts val="1200"/>
              <a:buChar char="■"/>
              <a:defRPr sz="1200">
                <a:solidFill>
                  <a:schemeClr val="lt1"/>
                </a:solidFill>
              </a:defRPr>
            </a:lvl3pPr>
            <a:lvl4pPr marL="1828800" lvl="3" indent="-304800" algn="l">
              <a:lnSpc>
                <a:spcPct val="115000"/>
              </a:lnSpc>
              <a:spcBef>
                <a:spcPts val="1600"/>
              </a:spcBef>
              <a:spcAft>
                <a:spcPts val="0"/>
              </a:spcAft>
              <a:buClr>
                <a:schemeClr val="lt1"/>
              </a:buClr>
              <a:buSzPts val="1200"/>
              <a:buChar char="●"/>
              <a:defRPr sz="1200">
                <a:solidFill>
                  <a:schemeClr val="lt1"/>
                </a:solidFill>
              </a:defRPr>
            </a:lvl4pPr>
            <a:lvl5pPr marL="2286000" lvl="4" indent="-304800" algn="l">
              <a:lnSpc>
                <a:spcPct val="115000"/>
              </a:lnSpc>
              <a:spcBef>
                <a:spcPts val="1600"/>
              </a:spcBef>
              <a:spcAft>
                <a:spcPts val="0"/>
              </a:spcAft>
              <a:buClr>
                <a:schemeClr val="lt1"/>
              </a:buClr>
              <a:buSzPts val="1200"/>
              <a:buChar char="○"/>
              <a:defRPr sz="1200">
                <a:solidFill>
                  <a:schemeClr val="lt1"/>
                </a:solidFill>
              </a:defRPr>
            </a:lvl5pPr>
            <a:lvl6pPr marL="2743200" lvl="5" indent="-304800" algn="l">
              <a:lnSpc>
                <a:spcPct val="115000"/>
              </a:lnSpc>
              <a:spcBef>
                <a:spcPts val="1600"/>
              </a:spcBef>
              <a:spcAft>
                <a:spcPts val="0"/>
              </a:spcAft>
              <a:buClr>
                <a:schemeClr val="lt1"/>
              </a:buClr>
              <a:buSzPts val="1200"/>
              <a:buChar char="■"/>
              <a:defRPr sz="1200">
                <a:solidFill>
                  <a:schemeClr val="lt1"/>
                </a:solidFill>
              </a:defRPr>
            </a:lvl6pPr>
            <a:lvl7pPr marL="3200400" lvl="6" indent="-304800" algn="l">
              <a:lnSpc>
                <a:spcPct val="115000"/>
              </a:lnSpc>
              <a:spcBef>
                <a:spcPts val="1600"/>
              </a:spcBef>
              <a:spcAft>
                <a:spcPts val="0"/>
              </a:spcAft>
              <a:buClr>
                <a:schemeClr val="lt1"/>
              </a:buClr>
              <a:buSzPts val="1200"/>
              <a:buChar char="●"/>
              <a:defRPr sz="1200">
                <a:solidFill>
                  <a:schemeClr val="lt1"/>
                </a:solidFill>
              </a:defRPr>
            </a:lvl7pPr>
            <a:lvl8pPr marL="3657600" lvl="7" indent="-304800" algn="l">
              <a:lnSpc>
                <a:spcPct val="115000"/>
              </a:lnSpc>
              <a:spcBef>
                <a:spcPts val="1600"/>
              </a:spcBef>
              <a:spcAft>
                <a:spcPts val="0"/>
              </a:spcAft>
              <a:buClr>
                <a:schemeClr val="lt1"/>
              </a:buClr>
              <a:buSzPts val="1200"/>
              <a:buChar char="○"/>
              <a:defRPr sz="1200">
                <a:solidFill>
                  <a:schemeClr val="lt1"/>
                </a:solidFill>
              </a:defRPr>
            </a:lvl8pPr>
            <a:lvl9pPr marL="4114800" lvl="8" indent="-304800" algn="l">
              <a:lnSpc>
                <a:spcPct val="115000"/>
              </a:lnSpc>
              <a:spcBef>
                <a:spcPts val="1600"/>
              </a:spcBef>
              <a:spcAft>
                <a:spcPts val="1600"/>
              </a:spcAft>
              <a:buClr>
                <a:schemeClr val="lt1"/>
              </a:buClr>
              <a:buSzPts val="1200"/>
              <a:buChar char="■"/>
              <a:defRPr sz="1200">
                <a:solidFill>
                  <a:schemeClr val="lt1"/>
                </a:solidFill>
              </a:defRPr>
            </a:lvl9pPr>
          </a:lstStyle>
          <a:p>
            <a:endParaRPr dirty="0"/>
          </a:p>
        </p:txBody>
      </p:sp>
      <p:sp>
        <p:nvSpPr>
          <p:cNvPr id="60" name="Google Shape;60;p44"/>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44"/>
          <p:cNvSpPr/>
          <p:nvPr/>
        </p:nvSpPr>
        <p:spPr>
          <a:xfrm>
            <a:off x="3174779" y="-4"/>
            <a:ext cx="1098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2" name="Google Shape;62;p44"/>
          <p:cNvPicPr preferRelativeResize="0"/>
          <p:nvPr userDrawn="1"/>
        </p:nvPicPr>
        <p:blipFill rotWithShape="1">
          <a:blip r:embed="rId2">
            <a:alphaModFix/>
          </a:blip>
          <a:srcRect/>
          <a:stretch/>
        </p:blipFill>
        <p:spPr>
          <a:xfrm>
            <a:off x="211984" y="4638467"/>
            <a:ext cx="393625" cy="394873"/>
          </a:xfrm>
          <a:prstGeom prst="rect">
            <a:avLst/>
          </a:prstGeom>
          <a:noFill/>
          <a:ln>
            <a:noFill/>
          </a:ln>
        </p:spPr>
      </p:pic>
      <p:pic>
        <p:nvPicPr>
          <p:cNvPr id="10" name="Google Shape;316;p32">
            <a:extLst>
              <a:ext uri="{FF2B5EF4-FFF2-40B4-BE49-F238E27FC236}">
                <a16:creationId xmlns:a16="http://schemas.microsoft.com/office/drawing/2014/main" id="{5AF3D5AE-1C13-4F0E-B498-0E1F326B5641}"/>
              </a:ext>
            </a:extLst>
          </p:cNvPr>
          <p:cNvPicPr preferRelativeResize="0">
            <a:picLocks noChangeAspect="1"/>
          </p:cNvPicPr>
          <p:nvPr userDrawn="1"/>
        </p:nvPicPr>
        <p:blipFill rotWithShape="1">
          <a:blip r:embed="rId3">
            <a:clrChange>
              <a:clrFrom>
                <a:srgbClr val="09548C"/>
              </a:clrFrom>
              <a:clrTo>
                <a:srgbClr val="09548C">
                  <a:alpha val="0"/>
                </a:srgbClr>
              </a:clrTo>
            </a:clrChange>
          </a:blip>
          <a:srcRect l="52581"/>
          <a:stretch/>
        </p:blipFill>
        <p:spPr>
          <a:xfrm>
            <a:off x="605609" y="4553323"/>
            <a:ext cx="527000" cy="56516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45"/>
          <p:cNvSpPr txBox="1">
            <a:spLocks noGrp="1"/>
          </p:cNvSpPr>
          <p:nvPr>
            <p:ph type="title"/>
          </p:nvPr>
        </p:nvSpPr>
        <p:spPr>
          <a:xfrm>
            <a:off x="490250" y="488250"/>
            <a:ext cx="6227100" cy="3397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65" name="Google Shape;65;p45"/>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45"/>
          <p:cNvPicPr preferRelativeResize="0"/>
          <p:nvPr/>
        </p:nvPicPr>
        <p:blipFill rotWithShape="1">
          <a:blip r:embed="rId2">
            <a:alphaModFix/>
          </a:blip>
          <a:srcRect/>
          <a:stretch/>
        </p:blipFill>
        <p:spPr>
          <a:xfrm>
            <a:off x="460949" y="3553950"/>
            <a:ext cx="1138050" cy="1141675"/>
          </a:xfrm>
          <a:prstGeom prst="rect">
            <a:avLst/>
          </a:prstGeom>
          <a:noFill/>
          <a:ln>
            <a:noFill/>
          </a:ln>
        </p:spPr>
      </p:pic>
      <p:pic>
        <p:nvPicPr>
          <p:cNvPr id="5" name="Google Shape;316;p32">
            <a:extLst>
              <a:ext uri="{FF2B5EF4-FFF2-40B4-BE49-F238E27FC236}">
                <a16:creationId xmlns:a16="http://schemas.microsoft.com/office/drawing/2014/main" id="{EFF21A83-F694-4217-80C4-680FA23DDEDB}"/>
              </a:ext>
            </a:extLst>
          </p:cNvPr>
          <p:cNvPicPr preferRelativeResize="0"/>
          <p:nvPr userDrawn="1"/>
        </p:nvPicPr>
        <p:blipFill rotWithShape="1">
          <a:blip r:embed="rId3">
            <a:clrChange>
              <a:clrFrom>
                <a:srgbClr val="09548C"/>
              </a:clrFrom>
              <a:clrTo>
                <a:srgbClr val="09548C">
                  <a:alpha val="0"/>
                </a:srgbClr>
              </a:clrTo>
            </a:clrChange>
          </a:blip>
          <a:srcRect l="52581"/>
          <a:stretch/>
        </p:blipFill>
        <p:spPr>
          <a:xfrm>
            <a:off x="1628300" y="3421603"/>
            <a:ext cx="1311409" cy="1406367"/>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rgbClr val="09548C"/>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7" name="Google Shape;7;p36"/>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8" name="Google Shape;8;p36"/>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section508coordinators.github.io/ICTTestingBaseline/"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mailto:ICTBaseline@gsa.go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390525" y="1055650"/>
            <a:ext cx="8222100" cy="933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en" dirty="0"/>
              <a:t>IAAF 2021</a:t>
            </a:r>
            <a:endParaRPr dirty="0"/>
          </a:p>
        </p:txBody>
      </p:sp>
      <p:sp>
        <p:nvSpPr>
          <p:cNvPr id="91" name="Google Shape;91;p1"/>
          <p:cNvSpPr txBox="1">
            <a:spLocks noGrp="1"/>
          </p:cNvSpPr>
          <p:nvPr>
            <p:ph type="subTitle" idx="1"/>
          </p:nvPr>
        </p:nvSpPr>
        <p:spPr>
          <a:xfrm>
            <a:off x="390525" y="1884705"/>
            <a:ext cx="8222100" cy="432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dirty="0"/>
              <a:t>October 2021</a:t>
            </a:r>
            <a:endParaRPr dirty="0"/>
          </a:p>
        </p:txBody>
      </p:sp>
      <p:sp>
        <p:nvSpPr>
          <p:cNvPr id="92" name="Google Shape;92;p1"/>
          <p:cNvSpPr txBox="1">
            <a:spLocks noGrp="1"/>
          </p:cNvSpPr>
          <p:nvPr>
            <p:ph type="ctrTitle" idx="2"/>
          </p:nvPr>
        </p:nvSpPr>
        <p:spPr>
          <a:xfrm>
            <a:off x="390525" y="3295375"/>
            <a:ext cx="8222100" cy="1441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US" sz="3600" dirty="0"/>
              <a:t>Adopting and Aligning to the ICT Testing Baseline</a:t>
            </a:r>
            <a:endParaRPr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8" name="Title 7">
            <a:extLst>
              <a:ext uri="{FF2B5EF4-FFF2-40B4-BE49-F238E27FC236}">
                <a16:creationId xmlns:a16="http://schemas.microsoft.com/office/drawing/2014/main" id="{9632836C-AD4C-4AAC-85CA-376E4F05350B}"/>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ICT Testing Baseline for Web home page</a:t>
            </a:r>
          </a:p>
        </p:txBody>
      </p:sp>
      <p:pic>
        <p:nvPicPr>
          <p:cNvPr id="7" name="Picture 6" descr="Screenshot of Baseline for Web home page">
            <a:extLst>
              <a:ext uri="{FF2B5EF4-FFF2-40B4-BE49-F238E27FC236}">
                <a16:creationId xmlns:a16="http://schemas.microsoft.com/office/drawing/2014/main" id="{B0C4AE34-E2E8-46DE-BE3B-5E2D99A9B10F}"/>
              </a:ext>
            </a:extLst>
          </p:cNvPr>
          <p:cNvPicPr>
            <a:picLocks noChangeAspect="1"/>
          </p:cNvPicPr>
          <p:nvPr/>
        </p:nvPicPr>
        <p:blipFill>
          <a:blip r:embed="rId3"/>
          <a:stretch>
            <a:fillRect/>
          </a:stretch>
        </p:blipFill>
        <p:spPr>
          <a:xfrm>
            <a:off x="0" y="189805"/>
            <a:ext cx="9144000" cy="4763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ICT Testing Baseline for Web</a:t>
            </a:r>
            <a:br>
              <a:rPr lang="en" dirty="0"/>
            </a:br>
            <a:r>
              <a:rPr lang="en" sz="2400" dirty="0"/>
              <a:t>- URL and Contact info</a:t>
            </a:r>
            <a:endParaRPr dirty="0"/>
          </a:p>
        </p:txBody>
      </p:sp>
      <p:sp>
        <p:nvSpPr>
          <p:cNvPr id="158" name="Google Shape;158;p11"/>
          <p:cNvSpPr txBox="1">
            <a:spLocks noGrp="1"/>
          </p:cNvSpPr>
          <p:nvPr>
            <p:ph type="body" idx="1"/>
          </p:nvPr>
        </p:nvSpPr>
        <p:spPr>
          <a:xfrm>
            <a:off x="471900" y="1547446"/>
            <a:ext cx="8222100" cy="3081829"/>
          </a:xfrm>
          <a:prstGeom prst="rect">
            <a:avLst/>
          </a:prstGeom>
          <a:noFill/>
          <a:ln>
            <a:noFill/>
          </a:ln>
        </p:spPr>
        <p:txBody>
          <a:bodyPr spcFirstLastPara="1" wrap="square" lIns="91425" tIns="91425" rIns="91425" bIns="91425" anchor="t" anchorCtr="0">
            <a:noAutofit/>
          </a:bodyPr>
          <a:lstStyle/>
          <a:p>
            <a:pPr marL="914400" lvl="0" indent="-346075" algn="l" rtl="0">
              <a:lnSpc>
                <a:spcPct val="115000"/>
              </a:lnSpc>
              <a:spcBef>
                <a:spcPts val="1200"/>
              </a:spcBef>
              <a:spcAft>
                <a:spcPts val="0"/>
              </a:spcAft>
              <a:buClr>
                <a:srgbClr val="09548C"/>
              </a:buClr>
              <a:buSzPts val="1700"/>
              <a:buChar char="●"/>
            </a:pPr>
            <a:r>
              <a:rPr lang="en" sz="2800" u="sng" dirty="0">
                <a:solidFill>
                  <a:srgbClr val="09548C"/>
                </a:solidFill>
                <a:hlinkClick r:id="rId3">
                  <a:extLst>
                    <a:ext uri="{A12FA001-AC4F-418D-AE19-62706E023703}">
                      <ahyp:hlinkClr xmlns:ahyp="http://schemas.microsoft.com/office/drawing/2018/hyperlinkcolor" val="tx"/>
                    </a:ext>
                  </a:extLst>
                </a:hlinkClick>
              </a:rPr>
              <a:t>https://ictbaseline.access-board.gov</a:t>
            </a:r>
            <a:r>
              <a:rPr lang="en" sz="2800" dirty="0">
                <a:solidFill>
                  <a:srgbClr val="09548C"/>
                </a:solidFill>
              </a:rPr>
              <a:t> </a:t>
            </a:r>
            <a:endParaRPr sz="2400" dirty="0"/>
          </a:p>
          <a:p>
            <a:pPr marL="914400" lvl="0" indent="-346075" algn="l" rtl="0">
              <a:lnSpc>
                <a:spcPct val="115000"/>
              </a:lnSpc>
              <a:spcBef>
                <a:spcPts val="1200"/>
              </a:spcBef>
              <a:spcAft>
                <a:spcPts val="0"/>
              </a:spcAft>
              <a:buClr>
                <a:srgbClr val="09548C"/>
              </a:buClr>
              <a:buSzPts val="1700"/>
              <a:buChar char="●"/>
            </a:pPr>
            <a:r>
              <a:rPr lang="en" sz="2800" u="sng" dirty="0">
                <a:solidFill>
                  <a:srgbClr val="09548C"/>
                </a:solidFill>
                <a:hlinkClick r:id="rId4">
                  <a:extLst>
                    <a:ext uri="{A12FA001-AC4F-418D-AE19-62706E023703}">
                      <ahyp:hlinkClr xmlns:ahyp="http://schemas.microsoft.com/office/drawing/2018/hyperlinkcolor" val="tx"/>
                    </a:ext>
                  </a:extLst>
                </a:hlinkClick>
              </a:rPr>
              <a:t>ICTBaseline@gsa.gov</a:t>
            </a:r>
            <a:r>
              <a:rPr lang="en" sz="2800" dirty="0">
                <a:solidFill>
                  <a:srgbClr val="09548C"/>
                </a:solidFill>
              </a:rPr>
              <a:t>  </a:t>
            </a:r>
            <a:endParaRPr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Baseline-aligned Test Process</a:t>
            </a:r>
            <a:endParaRPr dirty="0"/>
          </a:p>
        </p:txBody>
      </p:sp>
      <p:grpSp>
        <p:nvGrpSpPr>
          <p:cNvPr id="170" name="Google Shape;170;p13" descr="ICT Testing Baseline"/>
          <p:cNvGrpSpPr/>
          <p:nvPr/>
        </p:nvGrpSpPr>
        <p:grpSpPr>
          <a:xfrm>
            <a:off x="816934" y="1741142"/>
            <a:ext cx="1828800" cy="1828800"/>
            <a:chOff x="6393873" y="2154381"/>
            <a:chExt cx="2195946" cy="2194560"/>
          </a:xfrm>
        </p:grpSpPr>
        <p:sp>
          <p:nvSpPr>
            <p:cNvPr id="171" name="Google Shape;171;p13"/>
            <p:cNvSpPr/>
            <p:nvPr/>
          </p:nvSpPr>
          <p:spPr>
            <a:xfrm>
              <a:off x="6393873" y="2154381"/>
              <a:ext cx="2195946" cy="2194560"/>
            </a:xfrm>
            <a:prstGeom prst="ellipse">
              <a:avLst/>
            </a:prstGeom>
            <a:solidFill>
              <a:schemeClr val="accent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pic>
          <p:nvPicPr>
            <p:cNvPr id="172" name="Google Shape;172;p13" descr="ICT Testing Baseline"/>
            <p:cNvPicPr preferRelativeResize="0"/>
            <p:nvPr/>
          </p:nvPicPr>
          <p:blipFill rotWithShape="1">
            <a:blip r:embed="rId3">
              <a:alphaModFix/>
            </a:blip>
            <a:srcRect/>
            <a:stretch/>
          </p:blipFill>
          <p:spPr>
            <a:xfrm>
              <a:off x="6540870" y="2869338"/>
              <a:ext cx="1901952" cy="764645"/>
            </a:xfrm>
            <a:prstGeom prst="rect">
              <a:avLst/>
            </a:prstGeom>
            <a:noFill/>
            <a:ln>
              <a:noFill/>
            </a:ln>
          </p:spPr>
        </p:pic>
      </p:grpSp>
      <p:sp>
        <p:nvSpPr>
          <p:cNvPr id="173" name="Google Shape;173;p13" descr="plus symbol"/>
          <p:cNvSpPr/>
          <p:nvPr/>
        </p:nvSpPr>
        <p:spPr>
          <a:xfrm>
            <a:off x="2768154" y="2472662"/>
            <a:ext cx="365760" cy="365760"/>
          </a:xfrm>
          <a:prstGeom prst="plus">
            <a:avLst>
              <a:gd name="adj" fmla="val 36719"/>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13"/>
          <p:cNvSpPr/>
          <p:nvPr/>
        </p:nvSpPr>
        <p:spPr>
          <a:xfrm>
            <a:off x="3256334" y="1741142"/>
            <a:ext cx="1828800" cy="1828800"/>
          </a:xfrm>
          <a:prstGeom prst="ellipse">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000" b="1" i="0" u="none" strike="noStrike" cap="none" dirty="0">
                <a:solidFill>
                  <a:schemeClr val="lt1"/>
                </a:solidFill>
                <a:latin typeface="Arial"/>
                <a:ea typeface="Arial"/>
                <a:cs typeface="Arial"/>
                <a:sym typeface="Arial"/>
              </a:rPr>
              <a:t>HOW</a:t>
            </a:r>
            <a:endParaRPr sz="24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2000" b="0" i="0" u="none" strike="noStrike" cap="none" dirty="0">
                <a:solidFill>
                  <a:schemeClr val="lt1"/>
                </a:solidFill>
                <a:latin typeface="Arial"/>
                <a:ea typeface="Arial"/>
                <a:cs typeface="Arial"/>
                <a:sym typeface="Arial"/>
              </a:rPr>
              <a:t>to test</a:t>
            </a:r>
            <a:endParaRPr dirty="0"/>
          </a:p>
        </p:txBody>
      </p:sp>
      <p:sp>
        <p:nvSpPr>
          <p:cNvPr id="176" name="Google Shape;176;p13"/>
          <p:cNvSpPr/>
          <p:nvPr/>
        </p:nvSpPr>
        <p:spPr>
          <a:xfrm>
            <a:off x="3866934" y="2974144"/>
            <a:ext cx="1828800" cy="1828800"/>
          </a:xfrm>
          <a:prstGeom prst="ellipse">
            <a:avLst/>
          </a:prstGeom>
          <a:solidFill>
            <a:srgbClr val="F5CAC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000" b="1" i="0" u="none" strike="noStrike" cap="none">
                <a:solidFill>
                  <a:srgbClr val="565656"/>
                </a:solidFill>
                <a:latin typeface="Arial"/>
                <a:ea typeface="Arial"/>
                <a:cs typeface="Arial"/>
                <a:sym typeface="Arial"/>
              </a:rPr>
              <a:t>Test Tools</a:t>
            </a:r>
            <a:endParaRPr sz="1800" b="0" i="0" u="none" strike="noStrike" cap="none">
              <a:solidFill>
                <a:srgbClr val="565656"/>
              </a:solidFill>
              <a:latin typeface="Arial"/>
              <a:ea typeface="Arial"/>
              <a:cs typeface="Arial"/>
              <a:sym typeface="Arial"/>
            </a:endParaRPr>
          </a:p>
        </p:txBody>
      </p:sp>
      <p:sp>
        <p:nvSpPr>
          <p:cNvPr id="177" name="Google Shape;177;p13" descr="equals symbol"/>
          <p:cNvSpPr/>
          <p:nvPr/>
        </p:nvSpPr>
        <p:spPr>
          <a:xfrm>
            <a:off x="5477142" y="2472661"/>
            <a:ext cx="514350" cy="365760"/>
          </a:xfrm>
          <a:prstGeom prst="mathEqual">
            <a:avLst>
              <a:gd name="adj1" fmla="val 23520"/>
              <a:gd name="adj2" fmla="val 11760"/>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13"/>
          <p:cNvSpPr/>
          <p:nvPr/>
        </p:nvSpPr>
        <p:spPr>
          <a:xfrm>
            <a:off x="6113912" y="1741142"/>
            <a:ext cx="1828800" cy="1828800"/>
          </a:xfrm>
          <a:prstGeom prst="ellipse">
            <a:avLst/>
          </a:prstGeom>
          <a:solidFill>
            <a:srgbClr val="0C5ADB"/>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000" b="1" i="0" u="none" strike="noStrike" cap="none" dirty="0">
                <a:solidFill>
                  <a:schemeClr val="lt1"/>
                </a:solidFill>
                <a:latin typeface="Arial"/>
                <a:ea typeface="Arial"/>
                <a:cs typeface="Arial"/>
                <a:sym typeface="Arial"/>
              </a:rPr>
              <a:t>Test Process</a:t>
            </a:r>
            <a:endParaRPr sz="2400" b="1" i="0" u="none" strike="noStrike" cap="none"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6" name="Google Shape;186;p14"/>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Baseline-aligned Test Process</a:t>
            </a:r>
            <a:br>
              <a:rPr lang="en" dirty="0"/>
            </a:br>
            <a:r>
              <a:rPr lang="en" sz="2400" dirty="0"/>
              <a:t>- Consistent Test Results</a:t>
            </a:r>
            <a:endParaRPr dirty="0"/>
          </a:p>
        </p:txBody>
      </p:sp>
      <p:grpSp>
        <p:nvGrpSpPr>
          <p:cNvPr id="2" name="Group 1" descr="The ICT Testing Baseline is intended to help demonstrate alignment between separate test process to ensure confidence in consistent Section 508 conformance test results.">
            <a:extLst>
              <a:ext uri="{FF2B5EF4-FFF2-40B4-BE49-F238E27FC236}">
                <a16:creationId xmlns:a16="http://schemas.microsoft.com/office/drawing/2014/main" id="{A6C5E60C-EDA8-4731-9FC8-D12635505A2E}"/>
              </a:ext>
            </a:extLst>
          </p:cNvPr>
          <p:cNvGrpSpPr/>
          <p:nvPr/>
        </p:nvGrpSpPr>
        <p:grpSpPr>
          <a:xfrm>
            <a:off x="900113" y="1419606"/>
            <a:ext cx="7603938" cy="2914566"/>
            <a:chOff x="900113" y="1419606"/>
            <a:chExt cx="7603938" cy="2914566"/>
          </a:xfrm>
        </p:grpSpPr>
        <p:cxnSp>
          <p:nvCxnSpPr>
            <p:cNvPr id="183" name="Google Shape;183;p14">
              <a:extLst>
                <a:ext uri="{C183D7F6-B498-43B3-948B-1728B52AA6E4}">
                  <adec:decorative xmlns:adec="http://schemas.microsoft.com/office/drawing/2017/decorative" val="1"/>
                </a:ext>
              </a:extLst>
            </p:cNvPr>
            <p:cNvCxnSpPr/>
            <p:nvPr/>
          </p:nvCxnSpPr>
          <p:spPr>
            <a:xfrm>
              <a:off x="900113" y="2571750"/>
              <a:ext cx="4119943" cy="0"/>
            </a:xfrm>
            <a:prstGeom prst="straightConnector1">
              <a:avLst/>
            </a:prstGeom>
            <a:noFill/>
            <a:ln w="38100" cap="flat" cmpd="sng">
              <a:solidFill>
                <a:srgbClr val="0075BC"/>
              </a:solidFill>
              <a:prstDash val="solid"/>
              <a:round/>
              <a:headEnd type="none" w="sm" len="sm"/>
              <a:tailEnd type="none" w="sm" len="sm"/>
            </a:ln>
          </p:spPr>
        </p:cxnSp>
        <p:cxnSp>
          <p:nvCxnSpPr>
            <p:cNvPr id="184" name="Google Shape;184;p14">
              <a:extLst>
                <a:ext uri="{C183D7F6-B498-43B3-948B-1728B52AA6E4}">
                  <adec:decorative xmlns:adec="http://schemas.microsoft.com/office/drawing/2017/decorative" val="1"/>
                </a:ext>
              </a:extLst>
            </p:cNvPr>
            <p:cNvCxnSpPr/>
            <p:nvPr/>
          </p:nvCxnSpPr>
          <p:spPr>
            <a:xfrm>
              <a:off x="2130551" y="1419606"/>
              <a:ext cx="6373500" cy="2514600"/>
            </a:xfrm>
            <a:prstGeom prst="bentConnector3">
              <a:avLst>
                <a:gd name="adj1" fmla="val 72"/>
              </a:avLst>
            </a:prstGeom>
            <a:noFill/>
            <a:ln w="38100" cap="flat" cmpd="sng">
              <a:solidFill>
                <a:srgbClr val="0075BC"/>
              </a:solidFill>
              <a:prstDash val="solid"/>
              <a:round/>
              <a:headEnd type="none" w="sm" len="sm"/>
              <a:tailEnd type="none" w="sm" len="sm"/>
            </a:ln>
          </p:spPr>
        </p:cxnSp>
        <p:cxnSp>
          <p:nvCxnSpPr>
            <p:cNvPr id="185" name="Google Shape;185;p14">
              <a:extLst>
                <a:ext uri="{C183D7F6-B498-43B3-948B-1728B52AA6E4}">
                  <adec:decorative xmlns:adec="http://schemas.microsoft.com/office/drawing/2017/decorative" val="1"/>
                </a:ext>
              </a:extLst>
            </p:cNvPr>
            <p:cNvCxnSpPr/>
            <p:nvPr/>
          </p:nvCxnSpPr>
          <p:spPr>
            <a:xfrm>
              <a:off x="900113" y="2571750"/>
              <a:ext cx="7329961" cy="0"/>
            </a:xfrm>
            <a:prstGeom prst="straightConnector1">
              <a:avLst/>
            </a:prstGeom>
            <a:noFill/>
            <a:ln w="38100" cap="flat" cmpd="sng">
              <a:solidFill>
                <a:srgbClr val="0075BC"/>
              </a:solidFill>
              <a:prstDash val="solid"/>
              <a:round/>
              <a:headEnd type="none" w="sm" len="sm"/>
              <a:tailEnd type="none" w="sm" len="sm"/>
            </a:ln>
          </p:spPr>
        </p:cxnSp>
        <p:grpSp>
          <p:nvGrpSpPr>
            <p:cNvPr id="187" name="Google Shape;187;p14" descr="ICT Testing Baseline"/>
            <p:cNvGrpSpPr/>
            <p:nvPr/>
          </p:nvGrpSpPr>
          <p:grpSpPr>
            <a:xfrm>
              <a:off x="1218201" y="1657350"/>
              <a:ext cx="1828800" cy="1828800"/>
              <a:chOff x="6393873" y="2154381"/>
              <a:chExt cx="2195946" cy="2194560"/>
            </a:xfrm>
          </p:grpSpPr>
          <p:sp>
            <p:nvSpPr>
              <p:cNvPr id="188" name="Google Shape;188;p14"/>
              <p:cNvSpPr/>
              <p:nvPr/>
            </p:nvSpPr>
            <p:spPr>
              <a:xfrm>
                <a:off x="6393873" y="2154381"/>
                <a:ext cx="2195946" cy="2194560"/>
              </a:xfrm>
              <a:prstGeom prst="ellipse">
                <a:avLst/>
              </a:prstGeom>
              <a:solidFill>
                <a:schemeClr val="accent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pic>
            <p:nvPicPr>
              <p:cNvPr id="189" name="Google Shape;189;p14" descr="ICT Testing Baseline"/>
              <p:cNvPicPr preferRelativeResize="0"/>
              <p:nvPr/>
            </p:nvPicPr>
            <p:blipFill rotWithShape="1">
              <a:blip r:embed="rId3">
                <a:alphaModFix/>
              </a:blip>
              <a:srcRect/>
              <a:stretch/>
            </p:blipFill>
            <p:spPr>
              <a:xfrm>
                <a:off x="6540870" y="2869338"/>
                <a:ext cx="1901952" cy="764645"/>
              </a:xfrm>
              <a:prstGeom prst="rect">
                <a:avLst/>
              </a:prstGeom>
              <a:noFill/>
              <a:ln>
                <a:noFill/>
              </a:ln>
            </p:spPr>
          </p:pic>
        </p:grpSp>
        <p:sp>
          <p:nvSpPr>
            <p:cNvPr id="190" name="Google Shape;190;p14"/>
            <p:cNvSpPr/>
            <p:nvPr/>
          </p:nvSpPr>
          <p:spPr>
            <a:xfrm>
              <a:off x="3334013" y="2187900"/>
              <a:ext cx="1335024" cy="767700"/>
            </a:xfrm>
            <a:prstGeom prst="roundRect">
              <a:avLst>
                <a:gd name="adj" fmla="val 16667"/>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Trusted Tester</a:t>
              </a:r>
              <a:endParaRPr/>
            </a:p>
          </p:txBody>
        </p:sp>
        <p:sp>
          <p:nvSpPr>
            <p:cNvPr id="191" name="Google Shape;191;p14"/>
            <p:cNvSpPr/>
            <p:nvPr/>
          </p:nvSpPr>
          <p:spPr>
            <a:xfrm>
              <a:off x="4966691" y="2187900"/>
              <a:ext cx="1335024" cy="767700"/>
            </a:xfrm>
            <a:prstGeom prst="roundRect">
              <a:avLst>
                <a:gd name="adj" fmla="val 16667"/>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Test Process B</a:t>
              </a:r>
              <a:endParaRPr/>
            </a:p>
          </p:txBody>
        </p:sp>
        <p:sp>
          <p:nvSpPr>
            <p:cNvPr id="192" name="Google Shape;192;p14"/>
            <p:cNvSpPr/>
            <p:nvPr/>
          </p:nvSpPr>
          <p:spPr>
            <a:xfrm>
              <a:off x="6599368" y="2187900"/>
              <a:ext cx="1335024" cy="767700"/>
            </a:xfrm>
            <a:prstGeom prst="roundRect">
              <a:avLst>
                <a:gd name="adj" fmla="val 16667"/>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Test Process C</a:t>
              </a:r>
              <a:endParaRPr/>
            </a:p>
          </p:txBody>
        </p:sp>
        <p:sp>
          <p:nvSpPr>
            <p:cNvPr id="193" name="Google Shape;193;p14"/>
            <p:cNvSpPr/>
            <p:nvPr/>
          </p:nvSpPr>
          <p:spPr>
            <a:xfrm>
              <a:off x="3038331" y="3475568"/>
              <a:ext cx="5191743" cy="858604"/>
            </a:xfrm>
            <a:prstGeom prst="roundRect">
              <a:avLst>
                <a:gd name="adj" fmla="val 16667"/>
              </a:avLst>
            </a:prstGeom>
            <a:solidFill>
              <a:srgbClr val="CD3125"/>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Arial"/>
                  <a:ea typeface="Arial"/>
                  <a:cs typeface="Arial"/>
                  <a:sym typeface="Arial"/>
                </a:rPr>
                <a:t>Consistent Section 508 Test Results</a:t>
              </a:r>
              <a:endParaRPr/>
            </a:p>
          </p:txBody>
        </p:sp>
        <p:sp>
          <p:nvSpPr>
            <p:cNvPr id="194" name="Google Shape;194;p14">
              <a:extLst>
                <a:ext uri="{C183D7F6-B498-43B3-948B-1728B52AA6E4}">
                  <adec:decorative xmlns:adec="http://schemas.microsoft.com/office/drawing/2017/decorative" val="1"/>
                </a:ext>
              </a:extLst>
            </p:cNvPr>
            <p:cNvSpPr/>
            <p:nvPr/>
          </p:nvSpPr>
          <p:spPr>
            <a:xfrm rot="5400000">
              <a:off x="3837024" y="3110080"/>
              <a:ext cx="329001" cy="211007"/>
            </a:xfrm>
            <a:prstGeom prst="rightArrow">
              <a:avLst>
                <a:gd name="adj1" fmla="val 50000"/>
                <a:gd name="adj2" fmla="val 50000"/>
              </a:avLst>
            </a:prstGeom>
            <a:gradFill>
              <a:gsLst>
                <a:gs pos="0">
                  <a:srgbClr val="277EFF"/>
                </a:gs>
                <a:gs pos="100000">
                  <a:srgbClr val="72A7FF"/>
                </a:gs>
              </a:gsLst>
              <a:lin ang="16200000" scaled="0"/>
            </a:gradFill>
            <a:ln w="9525" cap="flat" cmpd="sng">
              <a:solidFill>
                <a:srgbClr val="3B7FF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14">
              <a:extLst>
                <a:ext uri="{C183D7F6-B498-43B3-948B-1728B52AA6E4}">
                  <adec:decorative xmlns:adec="http://schemas.microsoft.com/office/drawing/2017/decorative" val="1"/>
                </a:ext>
              </a:extLst>
            </p:cNvPr>
            <p:cNvSpPr/>
            <p:nvPr/>
          </p:nvSpPr>
          <p:spPr>
            <a:xfrm rot="5400000">
              <a:off x="5469701" y="3110080"/>
              <a:ext cx="329001" cy="211007"/>
            </a:xfrm>
            <a:prstGeom prst="rightArrow">
              <a:avLst>
                <a:gd name="adj1" fmla="val 50000"/>
                <a:gd name="adj2" fmla="val 50000"/>
              </a:avLst>
            </a:prstGeom>
            <a:gradFill>
              <a:gsLst>
                <a:gs pos="0">
                  <a:srgbClr val="277EFF"/>
                </a:gs>
                <a:gs pos="100000">
                  <a:srgbClr val="72A7FF"/>
                </a:gs>
              </a:gsLst>
              <a:lin ang="16200000" scaled="0"/>
            </a:gradFill>
            <a:ln w="9525" cap="flat" cmpd="sng">
              <a:solidFill>
                <a:srgbClr val="3B7FF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14">
              <a:extLst>
                <a:ext uri="{C183D7F6-B498-43B3-948B-1728B52AA6E4}">
                  <adec:decorative xmlns:adec="http://schemas.microsoft.com/office/drawing/2017/decorative" val="1"/>
                </a:ext>
              </a:extLst>
            </p:cNvPr>
            <p:cNvSpPr/>
            <p:nvPr/>
          </p:nvSpPr>
          <p:spPr>
            <a:xfrm rot="5400000">
              <a:off x="7102377" y="3110080"/>
              <a:ext cx="329001" cy="211007"/>
            </a:xfrm>
            <a:prstGeom prst="rightArrow">
              <a:avLst>
                <a:gd name="adj1" fmla="val 50000"/>
                <a:gd name="adj2" fmla="val 50000"/>
              </a:avLst>
            </a:prstGeom>
            <a:gradFill>
              <a:gsLst>
                <a:gs pos="0">
                  <a:srgbClr val="277EFF"/>
                </a:gs>
                <a:gs pos="100000">
                  <a:srgbClr val="72A7FF"/>
                </a:gs>
              </a:gsLst>
              <a:lin ang="16200000" scaled="0"/>
            </a:gradFill>
            <a:ln w="9525" cap="flat" cmpd="sng">
              <a:solidFill>
                <a:srgbClr val="3B7FF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The ICT Testing Baseline Portfolio</a:t>
            </a:r>
            <a:endParaRPr dirty="0"/>
          </a:p>
        </p:txBody>
      </p:sp>
      <p:sp>
        <p:nvSpPr>
          <p:cNvPr id="164" name="Google Shape;164;p12"/>
          <p:cNvSpPr txBox="1">
            <a:spLocks noGrp="1"/>
          </p:cNvSpPr>
          <p:nvPr>
            <p:ph type="body" idx="1"/>
          </p:nvPr>
        </p:nvSpPr>
        <p:spPr>
          <a:xfrm>
            <a:off x="471900" y="1547446"/>
            <a:ext cx="8222100" cy="3081829"/>
          </a:xfrm>
          <a:prstGeom prst="rect">
            <a:avLst/>
          </a:prstGeom>
          <a:noFill/>
          <a:ln>
            <a:noFill/>
          </a:ln>
        </p:spPr>
        <p:txBody>
          <a:bodyPr spcFirstLastPara="1" wrap="square" lIns="91425" tIns="91425" rIns="91425" bIns="91425" anchor="t" anchorCtr="0">
            <a:normAutofit fontScale="85000" lnSpcReduction="20000"/>
          </a:bodyPr>
          <a:lstStyle/>
          <a:p>
            <a:pPr marL="120650" lvl="0" indent="0" algn="l" rtl="0">
              <a:lnSpc>
                <a:spcPct val="115000"/>
              </a:lnSpc>
              <a:spcBef>
                <a:spcPts val="0"/>
              </a:spcBef>
              <a:spcAft>
                <a:spcPts val="0"/>
              </a:spcAft>
              <a:buClr>
                <a:srgbClr val="09548C"/>
              </a:buClr>
              <a:buSzPts val="1700"/>
              <a:buNone/>
            </a:pPr>
            <a:r>
              <a:rPr lang="en" sz="2800" dirty="0">
                <a:solidFill>
                  <a:srgbClr val="09548C"/>
                </a:solidFill>
              </a:rPr>
              <a:t>Establish the foundation for consistent 508 test results</a:t>
            </a:r>
            <a:endParaRPr dirty="0"/>
          </a:p>
          <a:p>
            <a:pPr marL="914400" lvl="0" indent="-346075" algn="l" rtl="0">
              <a:lnSpc>
                <a:spcPct val="115000"/>
              </a:lnSpc>
              <a:spcBef>
                <a:spcPts val="1200"/>
              </a:spcBef>
              <a:spcAft>
                <a:spcPts val="0"/>
              </a:spcAft>
              <a:buClr>
                <a:srgbClr val="0B7542"/>
              </a:buClr>
              <a:buSzPct val="125000"/>
              <a:buFont typeface="Wingdings" panose="05000000000000000000" pitchFamily="2" charset="2"/>
              <a:buChar char=""/>
            </a:pPr>
            <a:r>
              <a:rPr lang="en" sz="2000" dirty="0">
                <a:solidFill>
                  <a:srgbClr val="09548C"/>
                </a:solidFill>
              </a:rPr>
              <a:t>Web Baseline </a:t>
            </a:r>
            <a:r>
              <a:rPr lang="en" sz="2000" dirty="0">
                <a:solidFill>
                  <a:srgbClr val="0B7542"/>
                </a:solidFill>
              </a:rPr>
              <a:t>(done)</a:t>
            </a:r>
            <a:endParaRPr dirty="0"/>
          </a:p>
          <a:p>
            <a:pPr marL="914400" indent="-346075">
              <a:spcBef>
                <a:spcPts val="1200"/>
              </a:spcBef>
              <a:buClr>
                <a:srgbClr val="09548C"/>
              </a:buClr>
              <a:buSzPts val="1700"/>
            </a:pPr>
            <a:r>
              <a:rPr lang="en-US" sz="2000" dirty="0">
                <a:solidFill>
                  <a:srgbClr val="09548C"/>
                </a:solidFill>
              </a:rPr>
              <a:t>Baseline for all ICT covered by Section 508</a:t>
            </a:r>
            <a:endParaRPr lang="en-US" sz="2000" dirty="0"/>
          </a:p>
          <a:p>
            <a:pPr marL="914400" lvl="0" indent="-346075" algn="l" rtl="0">
              <a:lnSpc>
                <a:spcPct val="115000"/>
              </a:lnSpc>
              <a:spcBef>
                <a:spcPts val="1200"/>
              </a:spcBef>
              <a:spcAft>
                <a:spcPts val="0"/>
              </a:spcAft>
              <a:buClr>
                <a:srgbClr val="09548C"/>
              </a:buClr>
              <a:buSzPts val="1700"/>
              <a:buChar char="●"/>
            </a:pPr>
            <a:r>
              <a:rPr lang="en" sz="2000" dirty="0">
                <a:solidFill>
                  <a:srgbClr val="09548C"/>
                </a:solidFill>
              </a:rPr>
              <a:t>In progress, with contributors from many agencies</a:t>
            </a:r>
            <a:endParaRPr dirty="0"/>
          </a:p>
          <a:p>
            <a:pPr marL="1260475" lvl="1" indent="-336550" algn="l" rtl="0">
              <a:lnSpc>
                <a:spcPct val="115000"/>
              </a:lnSpc>
              <a:spcBef>
                <a:spcPts val="600"/>
              </a:spcBef>
              <a:spcAft>
                <a:spcPts val="0"/>
              </a:spcAft>
              <a:buClr>
                <a:srgbClr val="09548C"/>
              </a:buClr>
              <a:buSzPts val="1700"/>
              <a:buChar char="○"/>
            </a:pPr>
            <a:r>
              <a:rPr lang="en" sz="1800" dirty="0">
                <a:solidFill>
                  <a:srgbClr val="09548C"/>
                </a:solidFill>
              </a:rPr>
              <a:t>Baseline for Documents </a:t>
            </a:r>
            <a:endParaRPr lang="en-US" dirty="0"/>
          </a:p>
          <a:p>
            <a:pPr marL="1260475" lvl="1" indent="-336550" algn="l" rtl="0">
              <a:lnSpc>
                <a:spcPct val="115000"/>
              </a:lnSpc>
              <a:spcBef>
                <a:spcPts val="600"/>
              </a:spcBef>
              <a:spcAft>
                <a:spcPts val="0"/>
              </a:spcAft>
              <a:buClr>
                <a:srgbClr val="09548C"/>
              </a:buClr>
              <a:buSzPts val="1700"/>
              <a:buChar char="○"/>
            </a:pPr>
            <a:r>
              <a:rPr lang="en" sz="1800" dirty="0">
                <a:solidFill>
                  <a:srgbClr val="09548C"/>
                </a:solidFill>
              </a:rPr>
              <a:t>Baseline for Hardware</a:t>
            </a:r>
          </a:p>
          <a:p>
            <a:pPr marL="1260475" lvl="1" indent="-336550" algn="l" rtl="0">
              <a:lnSpc>
                <a:spcPct val="115000"/>
              </a:lnSpc>
              <a:spcBef>
                <a:spcPts val="600"/>
              </a:spcBef>
              <a:spcAft>
                <a:spcPts val="0"/>
              </a:spcAft>
              <a:buClr>
                <a:srgbClr val="09548C"/>
              </a:buClr>
              <a:buSzPts val="1700"/>
              <a:buChar char="○"/>
            </a:pPr>
            <a:r>
              <a:rPr lang="en" sz="1800" dirty="0">
                <a:solidFill>
                  <a:srgbClr val="09548C"/>
                </a:solidFill>
              </a:rPr>
              <a:t>Reporting Requirements</a:t>
            </a:r>
          </a:p>
          <a:p>
            <a:pPr marL="1260475" lvl="1" indent="-336550" algn="l" rtl="0">
              <a:lnSpc>
                <a:spcPct val="115000"/>
              </a:lnSpc>
              <a:spcBef>
                <a:spcPts val="600"/>
              </a:spcBef>
              <a:spcAft>
                <a:spcPts val="0"/>
              </a:spcAft>
              <a:buClr>
                <a:srgbClr val="09548C"/>
              </a:buClr>
              <a:buSzPts val="1700"/>
              <a:buChar char="○"/>
            </a:pPr>
            <a:r>
              <a:rPr lang="en" sz="1800" dirty="0">
                <a:solidFill>
                  <a:srgbClr val="09548C"/>
                </a:solidFill>
              </a:rPr>
              <a:t>Baseline for Web Alignment Framework</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Title 1">
            <a:extLst>
              <a:ext uri="{FF2B5EF4-FFF2-40B4-BE49-F238E27FC236}">
                <a16:creationId xmlns:a16="http://schemas.microsoft.com/office/drawing/2014/main" id="{CF7B2483-D297-4917-8A05-47DDF06E26F3}"/>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ICT Baseline Alignment Framework</a:t>
            </a:r>
          </a:p>
        </p:txBody>
      </p:sp>
      <p:pic>
        <p:nvPicPr>
          <p:cNvPr id="201" name="Google Shape;201;p15" descr="Screenshot of Baseline Alignment Framework home page"/>
          <p:cNvPicPr preferRelativeResize="0"/>
          <p:nvPr/>
        </p:nvPicPr>
        <p:blipFill rotWithShape="1">
          <a:blip r:embed="rId3">
            <a:alphaModFix/>
          </a:blip>
          <a:srcRect b="13618"/>
          <a:stretch/>
        </p:blipFill>
        <p:spPr>
          <a:xfrm>
            <a:off x="0" y="536917"/>
            <a:ext cx="9144000" cy="4443046"/>
          </a:xfrm>
          <a:prstGeom prst="rect">
            <a:avLst/>
          </a:prstGeom>
          <a:noFill/>
          <a:ln>
            <a:noFill/>
          </a:ln>
        </p:spPr>
      </p:pic>
      <p:grpSp>
        <p:nvGrpSpPr>
          <p:cNvPr id="202" name="Google Shape;202;p15" descr="https://section508coordinators.github.io/baselinealignment"/>
          <p:cNvGrpSpPr/>
          <p:nvPr/>
        </p:nvGrpSpPr>
        <p:grpSpPr>
          <a:xfrm>
            <a:off x="0" y="0"/>
            <a:ext cx="9144000" cy="509954"/>
            <a:chOff x="0" y="0"/>
            <a:chExt cx="9144000" cy="509954"/>
          </a:xfrm>
        </p:grpSpPr>
        <p:sp>
          <p:nvSpPr>
            <p:cNvPr id="203" name="Google Shape;203;p15"/>
            <p:cNvSpPr/>
            <p:nvPr/>
          </p:nvSpPr>
          <p:spPr>
            <a:xfrm>
              <a:off x="0" y="0"/>
              <a:ext cx="9144000" cy="509954"/>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15"/>
            <p:cNvSpPr/>
            <p:nvPr/>
          </p:nvSpPr>
          <p:spPr>
            <a:xfrm>
              <a:off x="1234439" y="70339"/>
              <a:ext cx="7559041" cy="369277"/>
            </a:xfrm>
            <a:prstGeom prst="roundRect">
              <a:avLst>
                <a:gd name="adj" fmla="val 50000"/>
              </a:avLst>
            </a:prstGeom>
            <a:solidFill>
              <a:schemeClr val="lt1"/>
            </a:solidFill>
            <a:ln w="25400" cap="flat" cmpd="sng">
              <a:solidFill>
                <a:schemeClr val="dk2"/>
              </a:solidFill>
              <a:prstDash val="solid"/>
              <a:round/>
              <a:headEnd type="none" w="sm" len="sm"/>
              <a:tailEnd type="none" w="sm" len="sm"/>
            </a:ln>
          </p:spPr>
          <p:txBody>
            <a:bodyPr spcFirstLastPara="1" wrap="square" lIns="365750" tIns="45700" rIns="91425" bIns="45700" anchor="ctr" anchorCtr="0">
              <a:noAutofit/>
            </a:bodyPr>
            <a:lstStyle/>
            <a:p>
              <a:pPr marL="0" marR="0" lvl="0" indent="0" algn="l" rtl="0">
                <a:lnSpc>
                  <a:spcPct val="100000"/>
                </a:lnSpc>
                <a:spcBef>
                  <a:spcPts val="0"/>
                </a:spcBef>
                <a:spcAft>
                  <a:spcPts val="0"/>
                </a:spcAft>
                <a:buNone/>
              </a:pPr>
              <a:r>
                <a:rPr lang="en" sz="1400" b="0" i="0" u="none" strike="noStrike" cap="none">
                  <a:solidFill>
                    <a:schemeClr val="dk2"/>
                  </a:solidFill>
                  <a:latin typeface="Arial"/>
                  <a:ea typeface="Arial"/>
                  <a:cs typeface="Arial"/>
                  <a:sym typeface="Arial"/>
                </a:rPr>
                <a:t>https://section508coordinators.github.io/baslinealignment/</a:t>
              </a:r>
              <a:endParaRPr/>
            </a:p>
          </p:txBody>
        </p:sp>
        <p:sp>
          <p:nvSpPr>
            <p:cNvPr id="205" name="Google Shape;205;p15"/>
            <p:cNvSpPr/>
            <p:nvPr/>
          </p:nvSpPr>
          <p:spPr>
            <a:xfrm>
              <a:off x="444622" y="158262"/>
              <a:ext cx="272806" cy="193431"/>
            </a:xfrm>
            <a:prstGeom prst="rightArrow">
              <a:avLst>
                <a:gd name="adj1" fmla="val 27020"/>
                <a:gd name="adj2" fmla="val 45076"/>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15"/>
            <p:cNvSpPr/>
            <p:nvPr/>
          </p:nvSpPr>
          <p:spPr>
            <a:xfrm rot="10800000">
              <a:off x="117597" y="158261"/>
              <a:ext cx="272806" cy="193431"/>
            </a:xfrm>
            <a:prstGeom prst="rightArrow">
              <a:avLst>
                <a:gd name="adj1" fmla="val 27020"/>
                <a:gd name="adj2" fmla="val 45076"/>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15"/>
            <p:cNvSpPr/>
            <p:nvPr/>
          </p:nvSpPr>
          <p:spPr>
            <a:xfrm rot="-9806108">
              <a:off x="793053" y="72097"/>
              <a:ext cx="365760" cy="365760"/>
            </a:xfrm>
            <a:custGeom>
              <a:avLst/>
              <a:gdLst/>
              <a:ahLst/>
              <a:cxnLst/>
              <a:rect l="l" t="t" r="r" b="b"/>
              <a:pathLst>
                <a:path w="120000" h="120000" extrusionOk="0">
                  <a:moveTo>
                    <a:pt x="16190" y="60000"/>
                  </a:moveTo>
                  <a:lnTo>
                    <a:pt x="16190" y="60000"/>
                  </a:lnTo>
                  <a:cubicBezTo>
                    <a:pt x="16190" y="38304"/>
                    <a:pt x="32071" y="19875"/>
                    <a:pt x="53529" y="16671"/>
                  </a:cubicBezTo>
                  <a:cubicBezTo>
                    <a:pt x="74988" y="13466"/>
                    <a:pt x="95559" y="26451"/>
                    <a:pt x="101898" y="47201"/>
                  </a:cubicBezTo>
                  <a:cubicBezTo>
                    <a:pt x="108237" y="67950"/>
                    <a:pt x="98433" y="90214"/>
                    <a:pt x="78847" y="99548"/>
                  </a:cubicBezTo>
                  <a:cubicBezTo>
                    <a:pt x="59261" y="108882"/>
                    <a:pt x="35794" y="102474"/>
                    <a:pt x="23669" y="84482"/>
                  </a:cubicBezTo>
                  <a:lnTo>
                    <a:pt x="8520" y="89292"/>
                  </a:lnTo>
                  <a:lnTo>
                    <a:pt x="23946" y="71447"/>
                  </a:lnTo>
                  <a:lnTo>
                    <a:pt x="50785" y="75872"/>
                  </a:lnTo>
                  <a:lnTo>
                    <a:pt x="35753" y="80645"/>
                  </a:lnTo>
                  <a:lnTo>
                    <a:pt x="35753" y="80645"/>
                  </a:lnTo>
                  <a:cubicBezTo>
                    <a:pt x="45758" y="92396"/>
                    <a:pt x="62748" y="95281"/>
                    <a:pt x="76072" y="87493"/>
                  </a:cubicBezTo>
                  <a:cubicBezTo>
                    <a:pt x="89395" y="79704"/>
                    <a:pt x="95216" y="63483"/>
                    <a:pt x="89886" y="49000"/>
                  </a:cubicBezTo>
                  <a:cubicBezTo>
                    <a:pt x="84555" y="34517"/>
                    <a:pt x="69607" y="25941"/>
                    <a:pt x="54414" y="28648"/>
                  </a:cubicBezTo>
                  <a:cubicBezTo>
                    <a:pt x="39220" y="31355"/>
                    <a:pt x="28154" y="44567"/>
                    <a:pt x="28154" y="6000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8" name="Google Shape;208;p15"/>
            <p:cNvSpPr/>
            <p:nvPr/>
          </p:nvSpPr>
          <p:spPr>
            <a:xfrm>
              <a:off x="8395497" y="163537"/>
              <a:ext cx="182880" cy="182880"/>
            </a:xfrm>
            <a:prstGeom prst="star5">
              <a:avLst>
                <a:gd name="adj" fmla="val 19098"/>
                <a:gd name="hf" fmla="val 105146"/>
                <a:gd name="vf" fmla="val 110557"/>
              </a:avLst>
            </a:prstGeom>
            <a:solidFill>
              <a:srgbClr val="FFFF00"/>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471900" y="253216"/>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Elements of the ICT Testing </a:t>
            </a:r>
            <a:endParaRPr dirty="0"/>
          </a:p>
          <a:p>
            <a:pPr marL="0" lvl="0" indent="0" algn="l" rtl="0">
              <a:lnSpc>
                <a:spcPct val="100000"/>
              </a:lnSpc>
              <a:spcBef>
                <a:spcPts val="0"/>
              </a:spcBef>
              <a:spcAft>
                <a:spcPts val="0"/>
              </a:spcAft>
              <a:buSzPts val="3200"/>
              <a:buNone/>
            </a:pPr>
            <a:r>
              <a:rPr lang="en" dirty="0"/>
              <a:t>Baseline Alignment Framework</a:t>
            </a:r>
            <a:endParaRPr dirty="0"/>
          </a:p>
        </p:txBody>
      </p:sp>
      <p:sp>
        <p:nvSpPr>
          <p:cNvPr id="214" name="Google Shape;214;p16"/>
          <p:cNvSpPr txBox="1">
            <a:spLocks noGrp="1"/>
          </p:cNvSpPr>
          <p:nvPr>
            <p:ph type="body" idx="1"/>
          </p:nvPr>
        </p:nvSpPr>
        <p:spPr>
          <a:xfrm>
            <a:off x="1178008" y="1902623"/>
            <a:ext cx="2927488" cy="2710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09548C"/>
              </a:buClr>
              <a:buSzPts val="1800"/>
              <a:buChar char="●"/>
            </a:pPr>
            <a:r>
              <a:rPr lang="en" sz="2800">
                <a:solidFill>
                  <a:srgbClr val="09548C"/>
                </a:solidFill>
              </a:rPr>
              <a:t>Test steps</a:t>
            </a:r>
            <a:endParaRPr/>
          </a:p>
          <a:p>
            <a:pPr marL="457200" lvl="0" indent="-342900" algn="l" rtl="0">
              <a:lnSpc>
                <a:spcPct val="115000"/>
              </a:lnSpc>
              <a:spcBef>
                <a:spcPts val="600"/>
              </a:spcBef>
              <a:spcAft>
                <a:spcPts val="0"/>
              </a:spcAft>
              <a:buClr>
                <a:srgbClr val="09548C"/>
              </a:buClr>
              <a:buSzPts val="1800"/>
              <a:buChar char="●"/>
            </a:pPr>
            <a:r>
              <a:rPr lang="en" sz="2800">
                <a:solidFill>
                  <a:srgbClr val="09548C"/>
                </a:solidFill>
              </a:rPr>
              <a:t>Data input: code samples</a:t>
            </a:r>
            <a:endParaRPr/>
          </a:p>
          <a:p>
            <a:pPr marL="457200" lvl="0" indent="-228600" algn="l" rtl="0">
              <a:lnSpc>
                <a:spcPct val="115000"/>
              </a:lnSpc>
              <a:spcBef>
                <a:spcPts val="0"/>
              </a:spcBef>
              <a:spcAft>
                <a:spcPts val="0"/>
              </a:spcAft>
              <a:buSzPts val="1400"/>
              <a:buNone/>
            </a:pPr>
            <a:endParaRPr sz="2000"/>
          </a:p>
        </p:txBody>
      </p:sp>
      <p:grpSp>
        <p:nvGrpSpPr>
          <p:cNvPr id="215" name="Google Shape;215;p16" descr="Test case instructions and embedded code; results for this test case indicate that two of the steps in the test case passed, and one failed."/>
          <p:cNvGrpSpPr/>
          <p:nvPr/>
        </p:nvGrpSpPr>
        <p:grpSpPr>
          <a:xfrm>
            <a:off x="4633137" y="1919075"/>
            <a:ext cx="3207327" cy="3075710"/>
            <a:chOff x="2968336" y="1842653"/>
            <a:chExt cx="3207327" cy="3075710"/>
          </a:xfrm>
        </p:grpSpPr>
        <p:sp>
          <p:nvSpPr>
            <p:cNvPr id="216" name="Google Shape;216;p16"/>
            <p:cNvSpPr/>
            <p:nvPr/>
          </p:nvSpPr>
          <p:spPr>
            <a:xfrm>
              <a:off x="2968336" y="1842654"/>
              <a:ext cx="3207327" cy="3075709"/>
            </a:xfrm>
            <a:prstGeom prst="roundRect">
              <a:avLst>
                <a:gd name="adj" fmla="val 5583"/>
              </a:avLst>
            </a:prstGeom>
            <a:gradFill>
              <a:gsLst>
                <a:gs pos="0">
                  <a:schemeClr val="accent4"/>
                </a:gs>
                <a:gs pos="100000">
                  <a:srgbClr val="FDFDFD"/>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17" name="Google Shape;217;p16"/>
            <p:cNvGrpSpPr/>
            <p:nvPr/>
          </p:nvGrpSpPr>
          <p:grpSpPr>
            <a:xfrm>
              <a:off x="3254655" y="2096230"/>
              <a:ext cx="729687" cy="923330"/>
              <a:chOff x="2766283" y="1902267"/>
              <a:chExt cx="729687" cy="923330"/>
            </a:xfrm>
          </p:grpSpPr>
          <p:sp>
            <p:nvSpPr>
              <p:cNvPr id="218" name="Google Shape;218;p16"/>
              <p:cNvSpPr/>
              <p:nvPr/>
            </p:nvSpPr>
            <p:spPr>
              <a:xfrm>
                <a:off x="2842494" y="2185190"/>
                <a:ext cx="457200" cy="457200"/>
              </a:xfrm>
              <a:prstGeom prst="rect">
                <a:avLst/>
              </a:prstGeom>
              <a:noFill/>
              <a:ln w="25400" cap="flat" cmpd="sng">
                <a:solidFill>
                  <a:srgbClr val="003B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219" name="Google Shape;219;p16"/>
              <p:cNvSpPr/>
              <p:nvPr/>
            </p:nvSpPr>
            <p:spPr>
              <a:xfrm>
                <a:off x="2766283" y="1902267"/>
                <a:ext cx="72968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5400" b="1" i="0" u="none" strike="noStrike" cap="none" dirty="0">
                    <a:solidFill>
                      <a:schemeClr val="accent2"/>
                    </a:solidFill>
                    <a:latin typeface="Arial"/>
                    <a:ea typeface="Arial"/>
                    <a:cs typeface="Arial"/>
                    <a:sym typeface="Arial"/>
                  </a:rPr>
                  <a:t>✔</a:t>
                </a:r>
                <a:endParaRPr sz="5400" b="1" i="0" u="none" strike="noStrike" cap="none" dirty="0">
                  <a:solidFill>
                    <a:schemeClr val="accent2"/>
                  </a:solidFill>
                  <a:latin typeface="Arial"/>
                  <a:ea typeface="Arial"/>
                  <a:cs typeface="Arial"/>
                  <a:sym typeface="Arial"/>
                </a:endParaRPr>
              </a:p>
            </p:txBody>
          </p:sp>
        </p:grpSp>
        <p:grpSp>
          <p:nvGrpSpPr>
            <p:cNvPr id="220" name="Google Shape;220;p16"/>
            <p:cNvGrpSpPr/>
            <p:nvPr/>
          </p:nvGrpSpPr>
          <p:grpSpPr>
            <a:xfrm>
              <a:off x="3254655" y="2699357"/>
              <a:ext cx="729687" cy="923330"/>
              <a:chOff x="2766283" y="1902267"/>
              <a:chExt cx="729687" cy="923330"/>
            </a:xfrm>
          </p:grpSpPr>
          <p:sp>
            <p:nvSpPr>
              <p:cNvPr id="221" name="Google Shape;221;p16"/>
              <p:cNvSpPr/>
              <p:nvPr/>
            </p:nvSpPr>
            <p:spPr>
              <a:xfrm>
                <a:off x="2842494" y="2185190"/>
                <a:ext cx="457200" cy="457200"/>
              </a:xfrm>
              <a:prstGeom prst="rect">
                <a:avLst/>
              </a:prstGeom>
              <a:noFill/>
              <a:ln w="25400" cap="flat" cmpd="sng">
                <a:solidFill>
                  <a:srgbClr val="003B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222" name="Google Shape;222;p16"/>
              <p:cNvSpPr/>
              <p:nvPr/>
            </p:nvSpPr>
            <p:spPr>
              <a:xfrm>
                <a:off x="2766283" y="1902267"/>
                <a:ext cx="72968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5400" b="1" i="0" u="none" strike="noStrike" cap="none">
                    <a:solidFill>
                      <a:schemeClr val="accent2"/>
                    </a:solidFill>
                    <a:latin typeface="Arial"/>
                    <a:ea typeface="Arial"/>
                    <a:cs typeface="Arial"/>
                    <a:sym typeface="Arial"/>
                  </a:rPr>
                  <a:t>✔</a:t>
                </a:r>
                <a:endParaRPr sz="5400" b="1" i="0" u="none" strike="noStrike" cap="none">
                  <a:solidFill>
                    <a:schemeClr val="accent2"/>
                  </a:solidFill>
                  <a:latin typeface="Arial"/>
                  <a:ea typeface="Arial"/>
                  <a:cs typeface="Arial"/>
                  <a:sym typeface="Arial"/>
                </a:endParaRPr>
              </a:p>
            </p:txBody>
          </p:sp>
        </p:grpSp>
        <p:grpSp>
          <p:nvGrpSpPr>
            <p:cNvPr id="223" name="Google Shape;223;p16"/>
            <p:cNvGrpSpPr/>
            <p:nvPr/>
          </p:nvGrpSpPr>
          <p:grpSpPr>
            <a:xfrm>
              <a:off x="3230556" y="3344045"/>
              <a:ext cx="625492" cy="923330"/>
              <a:chOff x="2742184" y="1943829"/>
              <a:chExt cx="625492" cy="923330"/>
            </a:xfrm>
          </p:grpSpPr>
          <p:sp>
            <p:nvSpPr>
              <p:cNvPr id="224" name="Google Shape;224;p16"/>
              <p:cNvSpPr/>
              <p:nvPr/>
            </p:nvSpPr>
            <p:spPr>
              <a:xfrm>
                <a:off x="2842494" y="2185190"/>
                <a:ext cx="457200" cy="457200"/>
              </a:xfrm>
              <a:prstGeom prst="rect">
                <a:avLst/>
              </a:prstGeom>
              <a:noFill/>
              <a:ln w="25400" cap="flat" cmpd="sng">
                <a:solidFill>
                  <a:srgbClr val="003B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
            <p:nvSpPr>
              <p:cNvPr id="225" name="Google Shape;225;p16"/>
              <p:cNvSpPr/>
              <p:nvPr/>
            </p:nvSpPr>
            <p:spPr>
              <a:xfrm>
                <a:off x="2742184" y="1943829"/>
                <a:ext cx="625492"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5400" b="1" i="0" u="none" strike="noStrike" cap="none">
                    <a:solidFill>
                      <a:srgbClr val="AE2A1F"/>
                    </a:solidFill>
                    <a:latin typeface="Arial"/>
                    <a:ea typeface="Arial"/>
                    <a:cs typeface="Arial"/>
                    <a:sym typeface="Arial"/>
                  </a:rPr>
                  <a:t>🗶</a:t>
                </a:r>
                <a:endParaRPr sz="5400" b="1" i="0" u="none" strike="noStrike" cap="none">
                  <a:solidFill>
                    <a:srgbClr val="AE2A1F"/>
                  </a:solidFill>
                  <a:latin typeface="Arial"/>
                  <a:ea typeface="Arial"/>
                  <a:cs typeface="Arial"/>
                  <a:sym typeface="Arial"/>
                </a:endParaRPr>
              </a:p>
            </p:txBody>
          </p:sp>
        </p:grpSp>
        <p:sp>
          <p:nvSpPr>
            <p:cNvPr id="226" name="Google Shape;226;p16"/>
            <p:cNvSpPr txBox="1"/>
            <p:nvPr/>
          </p:nvSpPr>
          <p:spPr>
            <a:xfrm>
              <a:off x="3408219" y="1842653"/>
              <a:ext cx="2313709"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000" b="0" i="0" u="sng" strike="noStrike" cap="none">
                  <a:solidFill>
                    <a:srgbClr val="000000"/>
                  </a:solidFill>
                  <a:latin typeface="Arial"/>
                  <a:ea typeface="Arial"/>
                  <a:cs typeface="Arial"/>
                  <a:sym typeface="Arial"/>
                </a:rPr>
                <a:t>Test Case</a:t>
              </a:r>
              <a:endParaRPr/>
            </a:p>
          </p:txBody>
        </p:sp>
        <p:sp>
          <p:nvSpPr>
            <p:cNvPr id="227" name="Google Shape;227;p16"/>
            <p:cNvSpPr/>
            <p:nvPr/>
          </p:nvSpPr>
          <p:spPr>
            <a:xfrm>
              <a:off x="3984342" y="3089466"/>
              <a:ext cx="1730728" cy="183670"/>
            </a:xfrm>
            <a:custGeom>
              <a:avLst/>
              <a:gdLst/>
              <a:ahLst/>
              <a:cxnLst/>
              <a:rect l="l" t="t" r="r" b="b"/>
              <a:pathLst>
                <a:path w="1849652" h="152498" extrusionOk="0">
                  <a:moveTo>
                    <a:pt x="0" y="138643"/>
                  </a:moveTo>
                  <a:cubicBezTo>
                    <a:pt x="53109" y="108625"/>
                    <a:pt x="104762" y="75871"/>
                    <a:pt x="159327" y="48589"/>
                  </a:cubicBezTo>
                  <a:cubicBezTo>
                    <a:pt x="169858" y="43323"/>
                    <a:pt x="182190" y="41661"/>
                    <a:pt x="193964" y="41661"/>
                  </a:cubicBezTo>
                  <a:cubicBezTo>
                    <a:pt x="201266" y="41661"/>
                    <a:pt x="207819" y="46280"/>
                    <a:pt x="214746" y="48589"/>
                  </a:cubicBezTo>
                  <a:cubicBezTo>
                    <a:pt x="230971" y="70223"/>
                    <a:pt x="273140" y="129172"/>
                    <a:pt x="290946" y="131716"/>
                  </a:cubicBezTo>
                  <a:lnTo>
                    <a:pt x="339437" y="138643"/>
                  </a:lnTo>
                  <a:cubicBezTo>
                    <a:pt x="462540" y="97609"/>
                    <a:pt x="387939" y="127751"/>
                    <a:pt x="512618" y="62443"/>
                  </a:cubicBezTo>
                  <a:cubicBezTo>
                    <a:pt x="530913" y="52860"/>
                    <a:pt x="549564" y="43970"/>
                    <a:pt x="568037" y="34734"/>
                  </a:cubicBezTo>
                  <a:lnTo>
                    <a:pt x="595746" y="20879"/>
                  </a:lnTo>
                  <a:cubicBezTo>
                    <a:pt x="602673" y="23188"/>
                    <a:pt x="610983" y="23055"/>
                    <a:pt x="616527" y="27807"/>
                  </a:cubicBezTo>
                  <a:cubicBezTo>
                    <a:pt x="627753" y="37429"/>
                    <a:pt x="633782" y="51988"/>
                    <a:pt x="644237" y="62443"/>
                  </a:cubicBezTo>
                  <a:cubicBezTo>
                    <a:pt x="650124" y="68330"/>
                    <a:pt x="658091" y="71680"/>
                    <a:pt x="665018" y="76298"/>
                  </a:cubicBezTo>
                  <a:cubicBezTo>
                    <a:pt x="691818" y="58431"/>
                    <a:pt x="726300" y="34201"/>
                    <a:pt x="755073" y="27807"/>
                  </a:cubicBezTo>
                  <a:lnTo>
                    <a:pt x="817418" y="13952"/>
                  </a:lnTo>
                  <a:cubicBezTo>
                    <a:pt x="831273" y="16261"/>
                    <a:pt x="845657" y="16437"/>
                    <a:pt x="858982" y="20879"/>
                  </a:cubicBezTo>
                  <a:cubicBezTo>
                    <a:pt x="866880" y="23512"/>
                    <a:pt x="871968" y="31811"/>
                    <a:pt x="879764" y="34734"/>
                  </a:cubicBezTo>
                  <a:cubicBezTo>
                    <a:pt x="890788" y="38868"/>
                    <a:pt x="902855" y="39352"/>
                    <a:pt x="914400" y="41661"/>
                  </a:cubicBezTo>
                  <a:cubicBezTo>
                    <a:pt x="925946" y="48588"/>
                    <a:pt x="938814" y="53680"/>
                    <a:pt x="949037" y="62443"/>
                  </a:cubicBezTo>
                  <a:cubicBezTo>
                    <a:pt x="971351" y="81570"/>
                    <a:pt x="990600" y="104007"/>
                    <a:pt x="1011382" y="124789"/>
                  </a:cubicBezTo>
                  <a:cubicBezTo>
                    <a:pt x="1018309" y="131716"/>
                    <a:pt x="1022660" y="143194"/>
                    <a:pt x="1032164" y="145570"/>
                  </a:cubicBezTo>
                  <a:lnTo>
                    <a:pt x="1059873" y="152498"/>
                  </a:lnTo>
                  <a:cubicBezTo>
                    <a:pt x="1089891" y="140952"/>
                    <a:pt x="1120932" y="131779"/>
                    <a:pt x="1149927" y="117861"/>
                  </a:cubicBezTo>
                  <a:cubicBezTo>
                    <a:pt x="1178847" y="103979"/>
                    <a:pt x="1201934" y="77150"/>
                    <a:pt x="1233055" y="69370"/>
                  </a:cubicBezTo>
                  <a:cubicBezTo>
                    <a:pt x="1244349" y="66546"/>
                    <a:pt x="1349107" y="80414"/>
                    <a:pt x="1371600" y="83225"/>
                  </a:cubicBezTo>
                  <a:cubicBezTo>
                    <a:pt x="1397000" y="78607"/>
                    <a:pt x="1423627" y="78435"/>
                    <a:pt x="1447800" y="69370"/>
                  </a:cubicBezTo>
                  <a:cubicBezTo>
                    <a:pt x="1461644" y="64178"/>
                    <a:pt x="1471386" y="51484"/>
                    <a:pt x="1482437" y="41661"/>
                  </a:cubicBezTo>
                  <a:cubicBezTo>
                    <a:pt x="1532833" y="-3135"/>
                    <a:pt x="1488570" y="28336"/>
                    <a:pt x="1530927" y="98"/>
                  </a:cubicBezTo>
                  <a:cubicBezTo>
                    <a:pt x="1540164" y="2407"/>
                    <a:pt x="1550715" y="1744"/>
                    <a:pt x="1558637" y="7025"/>
                  </a:cubicBezTo>
                  <a:cubicBezTo>
                    <a:pt x="1570147" y="14698"/>
                    <a:pt x="1575467" y="36735"/>
                    <a:pt x="1579418" y="48589"/>
                  </a:cubicBezTo>
                  <a:cubicBezTo>
                    <a:pt x="1605186" y="39218"/>
                    <a:pt x="1702771" y="1361"/>
                    <a:pt x="1731818" y="98"/>
                  </a:cubicBezTo>
                  <a:cubicBezTo>
                    <a:pt x="1759883" y="-1122"/>
                    <a:pt x="1787237" y="9334"/>
                    <a:pt x="1814946" y="13952"/>
                  </a:cubicBezTo>
                  <a:cubicBezTo>
                    <a:pt x="1852847" y="51854"/>
                    <a:pt x="1849582" y="32261"/>
                    <a:pt x="1849582" y="62443"/>
                  </a:cubicBezTo>
                </a:path>
              </a:pathLst>
            </a:custGeom>
            <a:no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16"/>
            <p:cNvSpPr/>
            <p:nvPr/>
          </p:nvSpPr>
          <p:spPr>
            <a:xfrm>
              <a:off x="3984342" y="2496339"/>
              <a:ext cx="1730728" cy="183670"/>
            </a:xfrm>
            <a:custGeom>
              <a:avLst/>
              <a:gdLst/>
              <a:ahLst/>
              <a:cxnLst/>
              <a:rect l="l" t="t" r="r" b="b"/>
              <a:pathLst>
                <a:path w="1849652" h="152498" extrusionOk="0">
                  <a:moveTo>
                    <a:pt x="0" y="138643"/>
                  </a:moveTo>
                  <a:cubicBezTo>
                    <a:pt x="53109" y="108625"/>
                    <a:pt x="104762" y="75871"/>
                    <a:pt x="159327" y="48589"/>
                  </a:cubicBezTo>
                  <a:cubicBezTo>
                    <a:pt x="169858" y="43323"/>
                    <a:pt x="182190" y="41661"/>
                    <a:pt x="193964" y="41661"/>
                  </a:cubicBezTo>
                  <a:cubicBezTo>
                    <a:pt x="201266" y="41661"/>
                    <a:pt x="207819" y="46280"/>
                    <a:pt x="214746" y="48589"/>
                  </a:cubicBezTo>
                  <a:cubicBezTo>
                    <a:pt x="230971" y="70223"/>
                    <a:pt x="273140" y="129172"/>
                    <a:pt x="290946" y="131716"/>
                  </a:cubicBezTo>
                  <a:lnTo>
                    <a:pt x="339437" y="138643"/>
                  </a:lnTo>
                  <a:cubicBezTo>
                    <a:pt x="462540" y="97609"/>
                    <a:pt x="387939" y="127751"/>
                    <a:pt x="512618" y="62443"/>
                  </a:cubicBezTo>
                  <a:cubicBezTo>
                    <a:pt x="530913" y="52860"/>
                    <a:pt x="549564" y="43970"/>
                    <a:pt x="568037" y="34734"/>
                  </a:cubicBezTo>
                  <a:lnTo>
                    <a:pt x="595746" y="20879"/>
                  </a:lnTo>
                  <a:cubicBezTo>
                    <a:pt x="602673" y="23188"/>
                    <a:pt x="610983" y="23055"/>
                    <a:pt x="616527" y="27807"/>
                  </a:cubicBezTo>
                  <a:cubicBezTo>
                    <a:pt x="627753" y="37429"/>
                    <a:pt x="633782" y="51988"/>
                    <a:pt x="644237" y="62443"/>
                  </a:cubicBezTo>
                  <a:cubicBezTo>
                    <a:pt x="650124" y="68330"/>
                    <a:pt x="658091" y="71680"/>
                    <a:pt x="665018" y="76298"/>
                  </a:cubicBezTo>
                  <a:cubicBezTo>
                    <a:pt x="691818" y="58431"/>
                    <a:pt x="726300" y="34201"/>
                    <a:pt x="755073" y="27807"/>
                  </a:cubicBezTo>
                  <a:lnTo>
                    <a:pt x="817418" y="13952"/>
                  </a:lnTo>
                  <a:cubicBezTo>
                    <a:pt x="831273" y="16261"/>
                    <a:pt x="845657" y="16437"/>
                    <a:pt x="858982" y="20879"/>
                  </a:cubicBezTo>
                  <a:cubicBezTo>
                    <a:pt x="866880" y="23512"/>
                    <a:pt x="871968" y="31811"/>
                    <a:pt x="879764" y="34734"/>
                  </a:cubicBezTo>
                  <a:cubicBezTo>
                    <a:pt x="890788" y="38868"/>
                    <a:pt x="902855" y="39352"/>
                    <a:pt x="914400" y="41661"/>
                  </a:cubicBezTo>
                  <a:cubicBezTo>
                    <a:pt x="925946" y="48588"/>
                    <a:pt x="938814" y="53680"/>
                    <a:pt x="949037" y="62443"/>
                  </a:cubicBezTo>
                  <a:cubicBezTo>
                    <a:pt x="971351" y="81570"/>
                    <a:pt x="990600" y="104007"/>
                    <a:pt x="1011382" y="124789"/>
                  </a:cubicBezTo>
                  <a:cubicBezTo>
                    <a:pt x="1018309" y="131716"/>
                    <a:pt x="1022660" y="143194"/>
                    <a:pt x="1032164" y="145570"/>
                  </a:cubicBezTo>
                  <a:lnTo>
                    <a:pt x="1059873" y="152498"/>
                  </a:lnTo>
                  <a:cubicBezTo>
                    <a:pt x="1089891" y="140952"/>
                    <a:pt x="1120932" y="131779"/>
                    <a:pt x="1149927" y="117861"/>
                  </a:cubicBezTo>
                  <a:cubicBezTo>
                    <a:pt x="1178847" y="103979"/>
                    <a:pt x="1201934" y="77150"/>
                    <a:pt x="1233055" y="69370"/>
                  </a:cubicBezTo>
                  <a:cubicBezTo>
                    <a:pt x="1244349" y="66546"/>
                    <a:pt x="1349107" y="80414"/>
                    <a:pt x="1371600" y="83225"/>
                  </a:cubicBezTo>
                  <a:cubicBezTo>
                    <a:pt x="1397000" y="78607"/>
                    <a:pt x="1423627" y="78435"/>
                    <a:pt x="1447800" y="69370"/>
                  </a:cubicBezTo>
                  <a:cubicBezTo>
                    <a:pt x="1461644" y="64178"/>
                    <a:pt x="1471386" y="51484"/>
                    <a:pt x="1482437" y="41661"/>
                  </a:cubicBezTo>
                  <a:cubicBezTo>
                    <a:pt x="1532833" y="-3135"/>
                    <a:pt x="1488570" y="28336"/>
                    <a:pt x="1530927" y="98"/>
                  </a:cubicBezTo>
                  <a:cubicBezTo>
                    <a:pt x="1540164" y="2407"/>
                    <a:pt x="1550715" y="1744"/>
                    <a:pt x="1558637" y="7025"/>
                  </a:cubicBezTo>
                  <a:cubicBezTo>
                    <a:pt x="1570147" y="14698"/>
                    <a:pt x="1575467" y="36735"/>
                    <a:pt x="1579418" y="48589"/>
                  </a:cubicBezTo>
                  <a:cubicBezTo>
                    <a:pt x="1605186" y="39218"/>
                    <a:pt x="1702771" y="1361"/>
                    <a:pt x="1731818" y="98"/>
                  </a:cubicBezTo>
                  <a:cubicBezTo>
                    <a:pt x="1759883" y="-1122"/>
                    <a:pt x="1787237" y="9334"/>
                    <a:pt x="1814946" y="13952"/>
                  </a:cubicBezTo>
                  <a:cubicBezTo>
                    <a:pt x="1852847" y="51854"/>
                    <a:pt x="1849582" y="32261"/>
                    <a:pt x="1849582" y="62443"/>
                  </a:cubicBezTo>
                </a:path>
              </a:pathLst>
            </a:custGeom>
            <a:no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16"/>
            <p:cNvSpPr/>
            <p:nvPr/>
          </p:nvSpPr>
          <p:spPr>
            <a:xfrm>
              <a:off x="3984342" y="3693569"/>
              <a:ext cx="1730728" cy="183670"/>
            </a:xfrm>
            <a:custGeom>
              <a:avLst/>
              <a:gdLst/>
              <a:ahLst/>
              <a:cxnLst/>
              <a:rect l="l" t="t" r="r" b="b"/>
              <a:pathLst>
                <a:path w="1849652" h="152498" extrusionOk="0">
                  <a:moveTo>
                    <a:pt x="0" y="138643"/>
                  </a:moveTo>
                  <a:cubicBezTo>
                    <a:pt x="53109" y="108625"/>
                    <a:pt x="104762" y="75871"/>
                    <a:pt x="159327" y="48589"/>
                  </a:cubicBezTo>
                  <a:cubicBezTo>
                    <a:pt x="169858" y="43323"/>
                    <a:pt x="182190" y="41661"/>
                    <a:pt x="193964" y="41661"/>
                  </a:cubicBezTo>
                  <a:cubicBezTo>
                    <a:pt x="201266" y="41661"/>
                    <a:pt x="207819" y="46280"/>
                    <a:pt x="214746" y="48589"/>
                  </a:cubicBezTo>
                  <a:cubicBezTo>
                    <a:pt x="230971" y="70223"/>
                    <a:pt x="273140" y="129172"/>
                    <a:pt x="290946" y="131716"/>
                  </a:cubicBezTo>
                  <a:lnTo>
                    <a:pt x="339437" y="138643"/>
                  </a:lnTo>
                  <a:cubicBezTo>
                    <a:pt x="462540" y="97609"/>
                    <a:pt x="387939" y="127751"/>
                    <a:pt x="512618" y="62443"/>
                  </a:cubicBezTo>
                  <a:cubicBezTo>
                    <a:pt x="530913" y="52860"/>
                    <a:pt x="549564" y="43970"/>
                    <a:pt x="568037" y="34734"/>
                  </a:cubicBezTo>
                  <a:lnTo>
                    <a:pt x="595746" y="20879"/>
                  </a:lnTo>
                  <a:cubicBezTo>
                    <a:pt x="602673" y="23188"/>
                    <a:pt x="610983" y="23055"/>
                    <a:pt x="616527" y="27807"/>
                  </a:cubicBezTo>
                  <a:cubicBezTo>
                    <a:pt x="627753" y="37429"/>
                    <a:pt x="633782" y="51988"/>
                    <a:pt x="644237" y="62443"/>
                  </a:cubicBezTo>
                  <a:cubicBezTo>
                    <a:pt x="650124" y="68330"/>
                    <a:pt x="658091" y="71680"/>
                    <a:pt x="665018" y="76298"/>
                  </a:cubicBezTo>
                  <a:cubicBezTo>
                    <a:pt x="691818" y="58431"/>
                    <a:pt x="726300" y="34201"/>
                    <a:pt x="755073" y="27807"/>
                  </a:cubicBezTo>
                  <a:lnTo>
                    <a:pt x="817418" y="13952"/>
                  </a:lnTo>
                  <a:cubicBezTo>
                    <a:pt x="831273" y="16261"/>
                    <a:pt x="845657" y="16437"/>
                    <a:pt x="858982" y="20879"/>
                  </a:cubicBezTo>
                  <a:cubicBezTo>
                    <a:pt x="866880" y="23512"/>
                    <a:pt x="871968" y="31811"/>
                    <a:pt x="879764" y="34734"/>
                  </a:cubicBezTo>
                  <a:cubicBezTo>
                    <a:pt x="890788" y="38868"/>
                    <a:pt x="902855" y="39352"/>
                    <a:pt x="914400" y="41661"/>
                  </a:cubicBezTo>
                  <a:cubicBezTo>
                    <a:pt x="925946" y="48588"/>
                    <a:pt x="938814" y="53680"/>
                    <a:pt x="949037" y="62443"/>
                  </a:cubicBezTo>
                  <a:cubicBezTo>
                    <a:pt x="971351" y="81570"/>
                    <a:pt x="990600" y="104007"/>
                    <a:pt x="1011382" y="124789"/>
                  </a:cubicBezTo>
                  <a:cubicBezTo>
                    <a:pt x="1018309" y="131716"/>
                    <a:pt x="1022660" y="143194"/>
                    <a:pt x="1032164" y="145570"/>
                  </a:cubicBezTo>
                  <a:lnTo>
                    <a:pt x="1059873" y="152498"/>
                  </a:lnTo>
                  <a:cubicBezTo>
                    <a:pt x="1089891" y="140952"/>
                    <a:pt x="1120932" y="131779"/>
                    <a:pt x="1149927" y="117861"/>
                  </a:cubicBezTo>
                  <a:cubicBezTo>
                    <a:pt x="1178847" y="103979"/>
                    <a:pt x="1201934" y="77150"/>
                    <a:pt x="1233055" y="69370"/>
                  </a:cubicBezTo>
                  <a:cubicBezTo>
                    <a:pt x="1244349" y="66546"/>
                    <a:pt x="1349107" y="80414"/>
                    <a:pt x="1371600" y="83225"/>
                  </a:cubicBezTo>
                  <a:cubicBezTo>
                    <a:pt x="1397000" y="78607"/>
                    <a:pt x="1423627" y="78435"/>
                    <a:pt x="1447800" y="69370"/>
                  </a:cubicBezTo>
                  <a:cubicBezTo>
                    <a:pt x="1461644" y="64178"/>
                    <a:pt x="1471386" y="51484"/>
                    <a:pt x="1482437" y="41661"/>
                  </a:cubicBezTo>
                  <a:cubicBezTo>
                    <a:pt x="1532833" y="-3135"/>
                    <a:pt x="1488570" y="28336"/>
                    <a:pt x="1530927" y="98"/>
                  </a:cubicBezTo>
                  <a:cubicBezTo>
                    <a:pt x="1540164" y="2407"/>
                    <a:pt x="1550715" y="1744"/>
                    <a:pt x="1558637" y="7025"/>
                  </a:cubicBezTo>
                  <a:cubicBezTo>
                    <a:pt x="1570147" y="14698"/>
                    <a:pt x="1575467" y="36735"/>
                    <a:pt x="1579418" y="48589"/>
                  </a:cubicBezTo>
                  <a:cubicBezTo>
                    <a:pt x="1605186" y="39218"/>
                    <a:pt x="1702771" y="1361"/>
                    <a:pt x="1731818" y="98"/>
                  </a:cubicBezTo>
                  <a:cubicBezTo>
                    <a:pt x="1759883" y="-1122"/>
                    <a:pt x="1787237" y="9334"/>
                    <a:pt x="1814946" y="13952"/>
                  </a:cubicBezTo>
                  <a:cubicBezTo>
                    <a:pt x="1852847" y="51854"/>
                    <a:pt x="1849582" y="32261"/>
                    <a:pt x="1849582" y="62443"/>
                  </a:cubicBezTo>
                </a:path>
              </a:pathLst>
            </a:custGeom>
            <a:no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16"/>
            <p:cNvSpPr/>
            <p:nvPr/>
          </p:nvSpPr>
          <p:spPr>
            <a:xfrm>
              <a:off x="3984342" y="4111316"/>
              <a:ext cx="1813946" cy="612934"/>
            </a:xfrm>
            <a:prstGeom prst="roundRect">
              <a:avLst>
                <a:gd name="adj" fmla="val 16667"/>
              </a:avLst>
            </a:prstGeom>
            <a:solidFill>
              <a:srgbClr val="565656"/>
            </a:solidFill>
            <a:ln>
              <a:noFill/>
            </a:ln>
            <a:effectLst>
              <a:outerShdw blurRad="50800" dist="38100" dir="5400000" algn="ctr" rotWithShape="0">
                <a:srgbClr val="000000">
                  <a:alpha val="42745"/>
                </a:srgbClr>
              </a:outerShdw>
            </a:effectLst>
          </p:spPr>
          <p:txBody>
            <a:bodyPr spcFirstLastPara="1" wrap="square" lIns="91425" tIns="0" rIns="91425" bIns="0" anchor="t" anchorCtr="0">
              <a:spAutoFit/>
            </a:bodyPr>
            <a:lstStyle/>
            <a:p>
              <a:pPr marL="0" marR="0" lvl="0" indent="0" algn="ctr" rtl="0">
                <a:lnSpc>
                  <a:spcPct val="100000"/>
                </a:lnSpc>
                <a:spcBef>
                  <a:spcPts val="0"/>
                </a:spcBef>
                <a:spcAft>
                  <a:spcPts val="0"/>
                </a:spcAft>
                <a:buNone/>
              </a:pPr>
              <a:r>
                <a:rPr lang="en" sz="3600" b="0" i="0" u="none" strike="noStrike" cap="none">
                  <a:solidFill>
                    <a:srgbClr val="FFE394"/>
                  </a:solidFill>
                  <a:latin typeface="Arial"/>
                  <a:ea typeface="Arial"/>
                  <a:cs typeface="Arial"/>
                  <a:sym typeface="Arial"/>
                </a:rPr>
                <a:t>&lt;/&gt;</a:t>
              </a:r>
              <a:endParaRPr/>
            </a:p>
          </p:txBody>
        </p:sp>
        <p:sp>
          <p:nvSpPr>
            <p:cNvPr id="231" name="Google Shape;231;p16"/>
            <p:cNvSpPr/>
            <p:nvPr/>
          </p:nvSpPr>
          <p:spPr>
            <a:xfrm>
              <a:off x="3330866" y="4209706"/>
              <a:ext cx="457200" cy="457200"/>
            </a:xfrm>
            <a:prstGeom prst="rect">
              <a:avLst/>
            </a:prstGeom>
            <a:noFill/>
            <a:ln w="25400" cap="flat" cmpd="sng">
              <a:solidFill>
                <a:srgbClr val="003B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a:extLst>
              <a:ext uri="{FF2B5EF4-FFF2-40B4-BE49-F238E27FC236}">
                <a16:creationId xmlns:a16="http://schemas.microsoft.com/office/drawing/2014/main" id="{68AAC25D-7429-4CF6-B112-B0058F88D051}"/>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Test Case Description (title, test ID) </a:t>
            </a:r>
          </a:p>
        </p:txBody>
      </p:sp>
      <p:pic>
        <p:nvPicPr>
          <p:cNvPr id="6" name="Picture 5" descr="Screenshot of a test case and the different sections and elements">
            <a:extLst>
              <a:ext uri="{FF2B5EF4-FFF2-40B4-BE49-F238E27FC236}">
                <a16:creationId xmlns:a16="http://schemas.microsoft.com/office/drawing/2014/main" id="{4F0B14D5-AD12-450C-8F67-1213B6CE69AF}"/>
              </a:ext>
            </a:extLst>
          </p:cNvPr>
          <p:cNvPicPr>
            <a:picLocks noChangeAspect="1"/>
          </p:cNvPicPr>
          <p:nvPr/>
        </p:nvPicPr>
        <p:blipFill>
          <a:blip r:embed="rId3"/>
          <a:stretch>
            <a:fillRect/>
          </a:stretch>
        </p:blipFill>
        <p:spPr>
          <a:xfrm>
            <a:off x="72395" y="0"/>
            <a:ext cx="8999209" cy="5143500"/>
          </a:xfrm>
          <a:prstGeom prst="rect">
            <a:avLst/>
          </a:prstGeom>
        </p:spPr>
      </p:pic>
      <p:sp>
        <p:nvSpPr>
          <p:cNvPr id="237" name="Google Shape;237;p17">
            <a:extLst>
              <a:ext uri="{C183D7F6-B498-43B3-948B-1728B52AA6E4}">
                <adec:decorative xmlns:adec="http://schemas.microsoft.com/office/drawing/2017/decorative" val="1"/>
              </a:ext>
            </a:extLst>
          </p:cNvPr>
          <p:cNvSpPr/>
          <p:nvPr/>
        </p:nvSpPr>
        <p:spPr>
          <a:xfrm>
            <a:off x="2454702" y="767700"/>
            <a:ext cx="4976446" cy="41323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17">
            <a:extLst>
              <a:ext uri="{C183D7F6-B498-43B3-948B-1728B52AA6E4}">
                <adec:decorative xmlns:adec="http://schemas.microsoft.com/office/drawing/2017/decorative" val="1"/>
              </a:ext>
            </a:extLst>
          </p:cNvPr>
          <p:cNvSpPr/>
          <p:nvPr/>
        </p:nvSpPr>
        <p:spPr>
          <a:xfrm>
            <a:off x="2518629" y="2232697"/>
            <a:ext cx="883994" cy="226035"/>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84816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 name="Title 1">
            <a:extLst>
              <a:ext uri="{FF2B5EF4-FFF2-40B4-BE49-F238E27FC236}">
                <a16:creationId xmlns:a16="http://schemas.microsoft.com/office/drawing/2014/main" id="{3E07EC27-5E7B-4548-910E-D437370E7F2D}"/>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Test Case Description</a:t>
            </a:r>
          </a:p>
        </p:txBody>
      </p:sp>
      <p:pic>
        <p:nvPicPr>
          <p:cNvPr id="5" name="Picture 4" descr="highlight of Test Case description">
            <a:extLst>
              <a:ext uri="{FF2B5EF4-FFF2-40B4-BE49-F238E27FC236}">
                <a16:creationId xmlns:a16="http://schemas.microsoft.com/office/drawing/2014/main" id="{F5C972D7-64F1-4E0A-8C1D-899AA0915DE6}"/>
              </a:ext>
            </a:extLst>
          </p:cNvPr>
          <p:cNvPicPr>
            <a:picLocks noChangeAspect="1"/>
          </p:cNvPicPr>
          <p:nvPr/>
        </p:nvPicPr>
        <p:blipFill>
          <a:blip r:embed="rId3"/>
          <a:stretch>
            <a:fillRect/>
          </a:stretch>
        </p:blipFill>
        <p:spPr>
          <a:xfrm>
            <a:off x="72395" y="0"/>
            <a:ext cx="8999209" cy="5143500"/>
          </a:xfrm>
          <a:prstGeom prst="rect">
            <a:avLst/>
          </a:prstGeom>
        </p:spPr>
      </p:pic>
      <p:sp>
        <p:nvSpPr>
          <p:cNvPr id="244" name="Google Shape;244;p18">
            <a:extLst>
              <a:ext uri="{C183D7F6-B498-43B3-948B-1728B52AA6E4}">
                <adec:decorative xmlns:adec="http://schemas.microsoft.com/office/drawing/2017/decorative" val="1"/>
              </a:ext>
            </a:extLst>
          </p:cNvPr>
          <p:cNvSpPr/>
          <p:nvPr/>
        </p:nvSpPr>
        <p:spPr>
          <a:xfrm>
            <a:off x="2453054" y="2866290"/>
            <a:ext cx="6040316" cy="984741"/>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93716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 name="Title 1">
            <a:extLst>
              <a:ext uri="{FF2B5EF4-FFF2-40B4-BE49-F238E27FC236}">
                <a16:creationId xmlns:a16="http://schemas.microsoft.com/office/drawing/2014/main" id="{CBB0EFCE-0FF9-4B14-8EFA-DBD50C6EB8E0}"/>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sz="2400" dirty="0"/>
              <a:t>Test Case Detail (result, URL, embedded code)</a:t>
            </a:r>
          </a:p>
        </p:txBody>
      </p:sp>
      <p:pic>
        <p:nvPicPr>
          <p:cNvPr id="4" name="Picture 3" descr="Test Case Detail: Expected Baseline Result; Test Data, URL, Embedded Code">
            <a:extLst>
              <a:ext uri="{FF2B5EF4-FFF2-40B4-BE49-F238E27FC236}">
                <a16:creationId xmlns:a16="http://schemas.microsoft.com/office/drawing/2014/main" id="{CB533C1D-56F3-46DC-B035-3BFE8B531793}"/>
              </a:ext>
            </a:extLst>
          </p:cNvPr>
          <p:cNvPicPr>
            <a:picLocks noChangeAspect="1"/>
          </p:cNvPicPr>
          <p:nvPr/>
        </p:nvPicPr>
        <p:blipFill>
          <a:blip r:embed="rId3"/>
          <a:stretch>
            <a:fillRect/>
          </a:stretch>
        </p:blipFill>
        <p:spPr>
          <a:xfrm>
            <a:off x="0" y="0"/>
            <a:ext cx="9144000" cy="4474889"/>
          </a:xfrm>
          <a:prstGeom prst="rect">
            <a:avLst/>
          </a:prstGeom>
        </p:spPr>
      </p:pic>
    </p:spTree>
    <p:extLst>
      <p:ext uri="{BB962C8B-B14F-4D97-AF65-F5344CB8AC3E}">
        <p14:creationId xmlns:p14="http://schemas.microsoft.com/office/powerpoint/2010/main" val="214562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Introduction</a:t>
            </a:r>
            <a:endParaRPr dirty="0"/>
          </a:p>
        </p:txBody>
      </p:sp>
      <p:pic>
        <p:nvPicPr>
          <p:cNvPr id="6" name="Picture 5">
            <a:extLst>
              <a:ext uri="{FF2B5EF4-FFF2-40B4-BE49-F238E27FC236}">
                <a16:creationId xmlns:a16="http://schemas.microsoft.com/office/drawing/2014/main" id="{EC9465B0-835A-ED49-A3B9-FD16B1F1241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0035" y="1860550"/>
            <a:ext cx="1928532" cy="1928532"/>
          </a:xfrm>
          <a:prstGeom prst="rect">
            <a:avLst/>
          </a:prstGeom>
        </p:spPr>
      </p:pic>
      <p:sp>
        <p:nvSpPr>
          <p:cNvPr id="12" name="Google Shape;98;p2">
            <a:extLst>
              <a:ext uri="{FF2B5EF4-FFF2-40B4-BE49-F238E27FC236}">
                <a16:creationId xmlns:a16="http://schemas.microsoft.com/office/drawing/2014/main" id="{6F52708D-793B-D345-8FC4-D2894D09692A}"/>
              </a:ext>
            </a:extLst>
          </p:cNvPr>
          <p:cNvSpPr txBox="1">
            <a:spLocks/>
          </p:cNvSpPr>
          <p:nvPr/>
        </p:nvSpPr>
        <p:spPr>
          <a:xfrm>
            <a:off x="821301" y="3977391"/>
            <a:ext cx="2286000" cy="54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1pPr>
            <a:lvl2pPr marL="914400" marR="0" lvl="1"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2pPr>
            <a:lvl3pPr marL="1371600" marR="0" lvl="2"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3pPr>
            <a:lvl4pPr marL="1828800" marR="0" lvl="3"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4pPr>
            <a:lvl5pPr marL="2286000" marR="0" lvl="4"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5pPr>
            <a:lvl6pPr marL="2743200" marR="0" lvl="5"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6pPr>
            <a:lvl7pPr marL="3200400" marR="0" lvl="6"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7pPr>
            <a:lvl8pPr marL="3657600" marR="0" lvl="7" indent="-304800" algn="l" rtl="0">
              <a:lnSpc>
                <a:spcPct val="115000"/>
              </a:lnSpc>
              <a:spcBef>
                <a:spcPts val="1600"/>
              </a:spcBef>
              <a:spcAft>
                <a:spcPts val="0"/>
              </a:spcAft>
              <a:buClr>
                <a:schemeClr val="lt2"/>
              </a:buClr>
              <a:buSzPts val="1200"/>
              <a:buFont typeface="Roboto"/>
              <a:buChar char="○"/>
              <a:defRPr sz="1200" b="0" i="0" u="none" strike="noStrike" cap="none">
                <a:solidFill>
                  <a:schemeClr val="lt2"/>
                </a:solidFill>
                <a:latin typeface="Roboto"/>
                <a:ea typeface="Roboto"/>
                <a:cs typeface="Roboto"/>
                <a:sym typeface="Roboto"/>
              </a:defRPr>
            </a:lvl8pPr>
            <a:lvl9pPr marL="4114800" marR="0" lvl="8" indent="-304800" algn="l" rtl="0">
              <a:lnSpc>
                <a:spcPct val="115000"/>
              </a:lnSpc>
              <a:spcBef>
                <a:spcPts val="1600"/>
              </a:spcBef>
              <a:spcAft>
                <a:spcPts val="1600"/>
              </a:spcAft>
              <a:buClr>
                <a:schemeClr val="lt2"/>
              </a:buClr>
              <a:buSzPts val="1200"/>
              <a:buFont typeface="Roboto"/>
              <a:buChar char="■"/>
              <a:defRPr sz="1200" b="0" i="0" u="none" strike="noStrike" cap="none">
                <a:solidFill>
                  <a:schemeClr val="lt2"/>
                </a:solidFill>
                <a:latin typeface="Roboto"/>
                <a:ea typeface="Roboto"/>
                <a:cs typeface="Roboto"/>
                <a:sym typeface="Roboto"/>
              </a:defRPr>
            </a:lvl9pPr>
          </a:lstStyle>
          <a:p>
            <a:pPr marL="0" indent="0" algn="ctr">
              <a:spcAft>
                <a:spcPts val="1600"/>
              </a:spcAft>
              <a:buFont typeface="Roboto"/>
              <a:buNone/>
            </a:pPr>
            <a:r>
              <a:rPr lang="en-US" b="1" dirty="0">
                <a:solidFill>
                  <a:srgbClr val="09548C"/>
                </a:solidFill>
              </a:rPr>
              <a:t>Kathy </a:t>
            </a:r>
            <a:r>
              <a:rPr lang="en-US" b="1" dirty="0" err="1">
                <a:solidFill>
                  <a:srgbClr val="09548C"/>
                </a:solidFill>
              </a:rPr>
              <a:t>Eng</a:t>
            </a:r>
            <a:br>
              <a:rPr lang="en-US" dirty="0">
                <a:solidFill>
                  <a:srgbClr val="09548C"/>
                </a:solidFill>
              </a:rPr>
            </a:br>
            <a:r>
              <a:rPr lang="en-US" sz="1100" dirty="0">
                <a:solidFill>
                  <a:srgbClr val="09548C"/>
                </a:solidFill>
              </a:rPr>
              <a:t>US Access Board</a:t>
            </a:r>
          </a:p>
        </p:txBody>
      </p:sp>
      <p:pic>
        <p:nvPicPr>
          <p:cNvPr id="100" name="Google Shape;100;p2">
            <a:extLs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3657600" y="1960282"/>
            <a:ext cx="1828800" cy="1828800"/>
          </a:xfrm>
          <a:prstGeom prst="rect">
            <a:avLst/>
          </a:prstGeom>
          <a:noFill/>
          <a:ln>
            <a:noFill/>
          </a:ln>
        </p:spPr>
      </p:pic>
      <p:sp>
        <p:nvSpPr>
          <p:cNvPr id="99" name="Google Shape;99;p2"/>
          <p:cNvSpPr txBox="1">
            <a:spLocks noGrp="1"/>
          </p:cNvSpPr>
          <p:nvPr>
            <p:ph type="body" idx="2"/>
          </p:nvPr>
        </p:nvSpPr>
        <p:spPr>
          <a:xfrm>
            <a:off x="3439950" y="3977391"/>
            <a:ext cx="2286000" cy="54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400"/>
              <a:buNone/>
            </a:pPr>
            <a:r>
              <a:rPr lang="en" b="1" dirty="0">
                <a:solidFill>
                  <a:srgbClr val="09548C"/>
                </a:solidFill>
              </a:rPr>
              <a:t>Andrew Nielson</a:t>
            </a:r>
            <a:br>
              <a:rPr lang="en" b="1" dirty="0">
                <a:solidFill>
                  <a:srgbClr val="09548C"/>
                </a:solidFill>
              </a:rPr>
            </a:br>
            <a:r>
              <a:rPr lang="en" sz="1100" dirty="0">
                <a:solidFill>
                  <a:srgbClr val="09548C"/>
                </a:solidFill>
              </a:rPr>
              <a:t>General Services Administration</a:t>
            </a:r>
            <a:endParaRPr dirty="0">
              <a:solidFill>
                <a:srgbClr val="09548C"/>
              </a:solidFill>
            </a:endParaRPr>
          </a:p>
        </p:txBody>
      </p:sp>
      <p:pic>
        <p:nvPicPr>
          <p:cNvPr id="101" name="Google Shape;101;p2">
            <a:extLst>
              <a:ext uri="{C183D7F6-B498-43B3-948B-1728B52AA6E4}">
                <adec:decorative xmlns:adec="http://schemas.microsoft.com/office/drawing/2017/decorative" val="1"/>
              </a:ext>
            </a:extLst>
          </p:cNvPr>
          <p:cNvPicPr preferRelativeResize="0"/>
          <p:nvPr/>
        </p:nvPicPr>
        <p:blipFill rotWithShape="1">
          <a:blip r:embed="rId5">
            <a:alphaModFix/>
          </a:blip>
          <a:srcRect/>
          <a:stretch/>
        </p:blipFill>
        <p:spPr>
          <a:xfrm>
            <a:off x="6494863" y="1860550"/>
            <a:ext cx="1828800" cy="1828800"/>
          </a:xfrm>
          <a:prstGeom prst="rect">
            <a:avLst/>
          </a:prstGeom>
          <a:noFill/>
          <a:ln>
            <a:noFill/>
          </a:ln>
        </p:spPr>
      </p:pic>
      <p:sp>
        <p:nvSpPr>
          <p:cNvPr id="98" name="Google Shape;98;p2"/>
          <p:cNvSpPr txBox="1">
            <a:spLocks noGrp="1"/>
          </p:cNvSpPr>
          <p:nvPr>
            <p:ph type="body" idx="2"/>
          </p:nvPr>
        </p:nvSpPr>
        <p:spPr>
          <a:xfrm>
            <a:off x="6266263" y="3977391"/>
            <a:ext cx="2286000" cy="540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400"/>
              <a:buNone/>
            </a:pPr>
            <a:r>
              <a:rPr lang="en" b="1" dirty="0">
                <a:solidFill>
                  <a:srgbClr val="09548C"/>
                </a:solidFill>
              </a:rPr>
              <a:t>Michael Horton</a:t>
            </a:r>
            <a:br>
              <a:rPr lang="en" dirty="0">
                <a:solidFill>
                  <a:srgbClr val="09548C"/>
                </a:solidFill>
              </a:rPr>
            </a:br>
            <a:r>
              <a:rPr lang="en" sz="1100" dirty="0">
                <a:solidFill>
                  <a:srgbClr val="09548C"/>
                </a:solidFill>
              </a:rPr>
              <a:t>General Services Administration</a:t>
            </a:r>
            <a:endParaRPr sz="1100" dirty="0">
              <a:solidFill>
                <a:srgbClr val="09548C"/>
              </a:solidFil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 name="Title 1">
            <a:extLst>
              <a:ext uri="{FF2B5EF4-FFF2-40B4-BE49-F238E27FC236}">
                <a16:creationId xmlns:a16="http://schemas.microsoft.com/office/drawing/2014/main" id="{EE72DDBB-FCC3-44F2-AD48-6A191BA21EE0}"/>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Test Case Detail (Test Data; Code snippet)</a:t>
            </a:r>
          </a:p>
        </p:txBody>
      </p:sp>
      <p:pic>
        <p:nvPicPr>
          <p:cNvPr id="4" name="Picture 3" descr="Test Case Detail, Test Data, Code snippet">
            <a:extLst>
              <a:ext uri="{FF2B5EF4-FFF2-40B4-BE49-F238E27FC236}">
                <a16:creationId xmlns:a16="http://schemas.microsoft.com/office/drawing/2014/main" id="{ADFAB9DB-BE9E-4B12-9B86-C616359F48FE}"/>
              </a:ext>
            </a:extLst>
          </p:cNvPr>
          <p:cNvPicPr>
            <a:picLocks noChangeAspect="1"/>
          </p:cNvPicPr>
          <p:nvPr/>
        </p:nvPicPr>
        <p:blipFill>
          <a:blip r:embed="rId3"/>
          <a:stretch>
            <a:fillRect/>
          </a:stretch>
        </p:blipFill>
        <p:spPr>
          <a:xfrm>
            <a:off x="10950" y="0"/>
            <a:ext cx="9144000" cy="4202349"/>
          </a:xfrm>
          <a:prstGeom prst="rect">
            <a:avLst/>
          </a:prstGeom>
        </p:spPr>
      </p:pic>
    </p:spTree>
    <p:extLst>
      <p:ext uri="{BB962C8B-B14F-4D97-AF65-F5344CB8AC3E}">
        <p14:creationId xmlns:p14="http://schemas.microsoft.com/office/powerpoint/2010/main" val="271472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 name="Title 1">
            <a:extLst>
              <a:ext uri="{FF2B5EF4-FFF2-40B4-BE49-F238E27FC236}">
                <a16:creationId xmlns:a16="http://schemas.microsoft.com/office/drawing/2014/main" id="{07216D0D-B724-4CDD-9D7E-934F66BA7765}"/>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Test Case Description (test steps)</a:t>
            </a:r>
          </a:p>
        </p:txBody>
      </p:sp>
      <p:pic>
        <p:nvPicPr>
          <p:cNvPr id="4" name="Picture 3" descr="Screenshot of Test Case Instruction table, highlights on Test Instruction column, Instruction Detail column, Expected Test Case Result column">
            <a:extLst>
              <a:ext uri="{FF2B5EF4-FFF2-40B4-BE49-F238E27FC236}">
                <a16:creationId xmlns:a16="http://schemas.microsoft.com/office/drawing/2014/main" id="{74C3ED9A-908D-4F5F-8D11-A95C56282D64}"/>
              </a:ext>
            </a:extLst>
          </p:cNvPr>
          <p:cNvPicPr>
            <a:picLocks noChangeAspect="1"/>
          </p:cNvPicPr>
          <p:nvPr/>
        </p:nvPicPr>
        <p:blipFill rotWithShape="1">
          <a:blip r:embed="rId3"/>
          <a:srcRect b="2601"/>
          <a:stretch/>
        </p:blipFill>
        <p:spPr>
          <a:xfrm>
            <a:off x="0" y="1"/>
            <a:ext cx="9144000" cy="3815862"/>
          </a:xfrm>
          <a:prstGeom prst="rect">
            <a:avLst/>
          </a:prstGeom>
        </p:spPr>
      </p:pic>
      <p:sp>
        <p:nvSpPr>
          <p:cNvPr id="260" name="Google Shape;260;p21">
            <a:extLst>
              <a:ext uri="{C183D7F6-B498-43B3-948B-1728B52AA6E4}">
                <adec:decorative xmlns:adec="http://schemas.microsoft.com/office/drawing/2017/decorative" val="1"/>
              </a:ext>
            </a:extLst>
          </p:cNvPr>
          <p:cNvSpPr/>
          <p:nvPr/>
        </p:nvSpPr>
        <p:spPr>
          <a:xfrm>
            <a:off x="2497014" y="888023"/>
            <a:ext cx="879233" cy="2927839"/>
          </a:xfrm>
          <a:prstGeom prst="roundRect">
            <a:avLst>
              <a:gd name="adj" fmla="val 16667"/>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Google Shape;261;p21">
            <a:extLst>
              <a:ext uri="{C183D7F6-B498-43B3-948B-1728B52AA6E4}">
                <adec:decorative xmlns:adec="http://schemas.microsoft.com/office/drawing/2017/decorative" val="1"/>
              </a:ext>
            </a:extLst>
          </p:cNvPr>
          <p:cNvSpPr/>
          <p:nvPr/>
        </p:nvSpPr>
        <p:spPr>
          <a:xfrm>
            <a:off x="3420207" y="888023"/>
            <a:ext cx="2883877" cy="2927839"/>
          </a:xfrm>
          <a:prstGeom prst="roundRect">
            <a:avLst>
              <a:gd name="adj" fmla="val 2418"/>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21">
            <a:extLst>
              <a:ext uri="{C183D7F6-B498-43B3-948B-1728B52AA6E4}">
                <adec:decorative xmlns:adec="http://schemas.microsoft.com/office/drawing/2017/decorative" val="1"/>
              </a:ext>
            </a:extLst>
          </p:cNvPr>
          <p:cNvSpPr/>
          <p:nvPr/>
        </p:nvSpPr>
        <p:spPr>
          <a:xfrm>
            <a:off x="6348044" y="888023"/>
            <a:ext cx="2505809" cy="2927839"/>
          </a:xfrm>
          <a:prstGeom prst="roundRect">
            <a:avLst>
              <a:gd name="adj" fmla="val 2418"/>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0786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2"/>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Alignment Validation Tools</a:t>
            </a:r>
            <a:endParaRPr dirty="0"/>
          </a:p>
        </p:txBody>
      </p:sp>
      <p:sp>
        <p:nvSpPr>
          <p:cNvPr id="268" name="Google Shape;268;p22"/>
          <p:cNvSpPr txBox="1">
            <a:spLocks noGrp="1"/>
          </p:cNvSpPr>
          <p:nvPr>
            <p:ph type="body" idx="1"/>
          </p:nvPr>
        </p:nvSpPr>
        <p:spPr>
          <a:xfrm>
            <a:off x="636912" y="1600200"/>
            <a:ext cx="7870177" cy="302907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Traceability Matrix</a:t>
            </a:r>
            <a:endParaRPr dirty="0"/>
          </a:p>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Alignment Validation Report Template</a:t>
            </a:r>
            <a:endParaRPr sz="2000" dirty="0">
              <a:solidFill>
                <a:srgbClr val="09548C"/>
              </a:solidFill>
            </a:endParaRPr>
          </a:p>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JavaScript Object Notation (JSON) file of test case info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Validation Methods</a:t>
            </a:r>
            <a:endParaRPr dirty="0"/>
          </a:p>
        </p:txBody>
      </p:sp>
      <p:sp>
        <p:nvSpPr>
          <p:cNvPr id="274" name="Google Shape;274;p23"/>
          <p:cNvSpPr txBox="1">
            <a:spLocks noGrp="1"/>
          </p:cNvSpPr>
          <p:nvPr>
            <p:ph type="body" idx="1"/>
          </p:nvPr>
        </p:nvSpPr>
        <p:spPr>
          <a:xfrm>
            <a:off x="636912" y="1608992"/>
            <a:ext cx="7870177" cy="3020283"/>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Government Representative Validation</a:t>
            </a:r>
            <a:endParaRPr dirty="0"/>
          </a:p>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3</a:t>
            </a:r>
            <a:r>
              <a:rPr lang="en" sz="2800" baseline="30000" dirty="0">
                <a:solidFill>
                  <a:srgbClr val="09548C"/>
                </a:solidFill>
              </a:rPr>
              <a:t>rd</a:t>
            </a:r>
            <a:r>
              <a:rPr lang="en" sz="2800" dirty="0">
                <a:solidFill>
                  <a:srgbClr val="09548C"/>
                </a:solidFill>
              </a:rPr>
              <a:t>-Party Accreditation (3PAO)</a:t>
            </a:r>
            <a:endParaRPr dirty="0"/>
          </a:p>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Self-Assessment and Attestation</a:t>
            </a:r>
            <a:endParaRPr dirty="0"/>
          </a:p>
          <a:p>
            <a:pPr marL="457200" lvl="0" indent="-342900" algn="l" rtl="0">
              <a:lnSpc>
                <a:spcPct val="115000"/>
              </a:lnSpc>
              <a:spcBef>
                <a:spcPts val="600"/>
              </a:spcBef>
              <a:spcAft>
                <a:spcPts val="0"/>
              </a:spcAft>
              <a:buClr>
                <a:srgbClr val="09548C"/>
              </a:buClr>
              <a:buSzPts val="1800"/>
              <a:buChar char="●"/>
            </a:pPr>
            <a:r>
              <a:rPr lang="en" sz="2800" dirty="0">
                <a:solidFill>
                  <a:srgbClr val="09548C"/>
                </a:solidFill>
              </a:rPr>
              <a:t>Some Combination</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4"/>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Validation Steps</a:t>
            </a:r>
            <a:endParaRPr dirty="0"/>
          </a:p>
        </p:txBody>
      </p:sp>
      <p:sp>
        <p:nvSpPr>
          <p:cNvPr id="280" name="Google Shape;280;p24"/>
          <p:cNvSpPr txBox="1">
            <a:spLocks noGrp="1"/>
          </p:cNvSpPr>
          <p:nvPr>
            <p:ph type="body" idx="1"/>
          </p:nvPr>
        </p:nvSpPr>
        <p:spPr>
          <a:xfrm>
            <a:off x="636912" y="1565031"/>
            <a:ext cx="7870177" cy="3064244"/>
          </a:xfrm>
          <a:prstGeom prst="rect">
            <a:avLst/>
          </a:prstGeom>
          <a:noFill/>
          <a:ln>
            <a:noFill/>
          </a:ln>
        </p:spPr>
        <p:txBody>
          <a:bodyPr spcFirstLastPara="1" wrap="square" lIns="91425" tIns="91425" rIns="91425" bIns="91425" anchor="t" anchorCtr="0">
            <a:noAutofit/>
          </a:bodyPr>
          <a:lstStyle/>
          <a:p>
            <a:pPr marL="628650" lvl="0" indent="-514350" algn="l" rtl="0">
              <a:lnSpc>
                <a:spcPct val="115000"/>
              </a:lnSpc>
              <a:spcBef>
                <a:spcPts val="600"/>
              </a:spcBef>
              <a:spcAft>
                <a:spcPts val="0"/>
              </a:spcAft>
              <a:buClr>
                <a:srgbClr val="09548C"/>
              </a:buClr>
              <a:buSzPts val="1800"/>
              <a:buFont typeface="Arial"/>
              <a:buAutoNum type="arabicPeriod"/>
            </a:pPr>
            <a:r>
              <a:rPr lang="en" sz="3200" dirty="0">
                <a:solidFill>
                  <a:srgbClr val="09548C"/>
                </a:solidFill>
              </a:rPr>
              <a:t>Self Assessment</a:t>
            </a:r>
            <a:endParaRPr sz="1600" dirty="0"/>
          </a:p>
          <a:p>
            <a:pPr marL="628650" lvl="0" indent="-514350" algn="l" rtl="0">
              <a:lnSpc>
                <a:spcPct val="115000"/>
              </a:lnSpc>
              <a:spcBef>
                <a:spcPts val="600"/>
              </a:spcBef>
              <a:spcAft>
                <a:spcPts val="0"/>
              </a:spcAft>
              <a:buClr>
                <a:srgbClr val="09548C"/>
              </a:buClr>
              <a:buSzPts val="1800"/>
              <a:buFont typeface="Arial"/>
              <a:buAutoNum type="arabicPeriod"/>
            </a:pPr>
            <a:r>
              <a:rPr lang="en" sz="3200" dirty="0">
                <a:solidFill>
                  <a:srgbClr val="09548C"/>
                </a:solidFill>
              </a:rPr>
              <a:t>Submit Request for Validation</a:t>
            </a:r>
            <a:endParaRPr sz="1600" dirty="0"/>
          </a:p>
          <a:p>
            <a:pPr marL="628650" lvl="0" indent="-514350" algn="l" rtl="0">
              <a:lnSpc>
                <a:spcPct val="115000"/>
              </a:lnSpc>
              <a:spcBef>
                <a:spcPts val="600"/>
              </a:spcBef>
              <a:spcAft>
                <a:spcPts val="0"/>
              </a:spcAft>
              <a:buClr>
                <a:srgbClr val="09548C"/>
              </a:buClr>
              <a:buSzPts val="1800"/>
              <a:buFont typeface="Arial"/>
              <a:buAutoNum type="arabicPeriod"/>
            </a:pPr>
            <a:r>
              <a:rPr lang="en" sz="3200" dirty="0">
                <a:solidFill>
                  <a:srgbClr val="09548C"/>
                </a:solidFill>
              </a:rPr>
              <a:t>Independent Validation</a:t>
            </a:r>
            <a:endParaRPr sz="1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5"/>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Baseline Governance Board</a:t>
            </a:r>
            <a:endParaRPr dirty="0"/>
          </a:p>
        </p:txBody>
      </p:sp>
      <p:pic>
        <p:nvPicPr>
          <p:cNvPr id="286" name="Google Shape;286;p25" descr="Three professional women in discussion at a conference room table"/>
          <p:cNvPicPr preferRelativeResize="0"/>
          <p:nvPr/>
        </p:nvPicPr>
        <p:blipFill rotWithShape="1">
          <a:blip r:embed="rId3">
            <a:alphaModFix/>
          </a:blip>
          <a:srcRect l="10040" t="22499" r="2189" b="9899"/>
          <a:stretch/>
        </p:blipFill>
        <p:spPr>
          <a:xfrm>
            <a:off x="2105758" y="1987060"/>
            <a:ext cx="4932485" cy="2536053"/>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cxnSp>
        <p:nvCxnSpPr>
          <p:cNvPr id="302" name="Google Shape;302;p27">
            <a:extLst>
              <a:ext uri="{C183D7F6-B498-43B3-948B-1728B52AA6E4}">
                <adec:decorative xmlns:adec="http://schemas.microsoft.com/office/drawing/2017/decorative" val="1"/>
              </a:ext>
            </a:extLst>
          </p:cNvPr>
          <p:cNvCxnSpPr>
            <a:cxnSpLocks/>
            <a:stCxn id="297" idx="2"/>
            <a:endCxn id="300" idx="1"/>
          </p:cNvCxnSpPr>
          <p:nvPr/>
        </p:nvCxnSpPr>
        <p:spPr>
          <a:xfrm rot="16200000" flipH="1">
            <a:off x="3639538" y="2867501"/>
            <a:ext cx="1364551" cy="1892150"/>
          </a:xfrm>
          <a:prstGeom prst="bentConnector2">
            <a:avLst/>
          </a:prstGeom>
          <a:noFill/>
          <a:ln w="38100" cap="flat" cmpd="sng">
            <a:solidFill>
              <a:srgbClr val="0075BC"/>
            </a:solidFill>
            <a:prstDash val="solid"/>
            <a:round/>
            <a:headEnd type="none" w="sm" len="sm"/>
            <a:tailEnd type="none" w="sm" len="sm"/>
          </a:ln>
        </p:spPr>
      </p:cxnSp>
      <p:cxnSp>
        <p:nvCxnSpPr>
          <p:cNvPr id="301" name="Google Shape;301;p27">
            <a:extLst>
              <a:ext uri="{C183D7F6-B498-43B3-948B-1728B52AA6E4}">
                <adec:decorative xmlns:adec="http://schemas.microsoft.com/office/drawing/2017/decorative" val="1"/>
              </a:ext>
            </a:extLst>
          </p:cNvPr>
          <p:cNvCxnSpPr>
            <a:cxnSpLocks/>
            <a:stCxn id="297" idx="2"/>
            <a:endCxn id="299" idx="1"/>
          </p:cNvCxnSpPr>
          <p:nvPr/>
        </p:nvCxnSpPr>
        <p:spPr>
          <a:xfrm rot="16200000" flipH="1">
            <a:off x="4183606" y="2323433"/>
            <a:ext cx="276415" cy="1892150"/>
          </a:xfrm>
          <a:prstGeom prst="bentConnector2">
            <a:avLst/>
          </a:prstGeom>
          <a:noFill/>
          <a:ln w="38100" cap="flat" cmpd="sng">
            <a:solidFill>
              <a:srgbClr val="0075BC"/>
            </a:solidFill>
            <a:prstDash val="solid"/>
            <a:round/>
            <a:headEnd type="none" w="sm" len="sm"/>
            <a:tailEnd type="none" w="sm" len="sm"/>
          </a:ln>
        </p:spPr>
      </p:cxnSp>
      <p:sp>
        <p:nvSpPr>
          <p:cNvPr id="298" name="Google Shape;298;p27"/>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Baseline Governance Board</a:t>
            </a:r>
            <a:br>
              <a:rPr lang="en" dirty="0"/>
            </a:br>
            <a:r>
              <a:rPr lang="en" sz="2400" dirty="0"/>
              <a:t>- Organization</a:t>
            </a:r>
            <a:endParaRPr dirty="0"/>
          </a:p>
        </p:txBody>
      </p:sp>
      <p:pic>
        <p:nvPicPr>
          <p:cNvPr id="297" name="Google Shape;297;p27" descr="Baseline Governance Board"/>
          <p:cNvPicPr preferRelativeResize="0"/>
          <p:nvPr/>
        </p:nvPicPr>
        <p:blipFill rotWithShape="1">
          <a:blip r:embed="rId3">
            <a:alphaModFix/>
          </a:blip>
          <a:srcRect/>
          <a:stretch/>
        </p:blipFill>
        <p:spPr>
          <a:xfrm>
            <a:off x="2077177" y="1756534"/>
            <a:ext cx="2597121" cy="1374767"/>
          </a:xfrm>
          <a:prstGeom prst="rect">
            <a:avLst/>
          </a:prstGeom>
          <a:noFill/>
          <a:ln>
            <a:noFill/>
          </a:ln>
        </p:spPr>
      </p:pic>
      <p:sp>
        <p:nvSpPr>
          <p:cNvPr id="299" name="Google Shape;299;p27"/>
          <p:cNvSpPr/>
          <p:nvPr/>
        </p:nvSpPr>
        <p:spPr>
          <a:xfrm>
            <a:off x="5267888" y="2942551"/>
            <a:ext cx="1817985" cy="930330"/>
          </a:xfrm>
          <a:prstGeom prst="roundRect">
            <a:avLst>
              <a:gd name="adj" fmla="val 9733"/>
            </a:avLst>
          </a:prstGeom>
          <a:solidFill>
            <a:srgbClr val="0B754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dirty="0">
                <a:solidFill>
                  <a:schemeClr val="lt1"/>
                </a:solidFill>
                <a:latin typeface="Arial"/>
                <a:ea typeface="Arial"/>
                <a:cs typeface="Arial"/>
                <a:sym typeface="Arial"/>
              </a:rPr>
              <a:t>Authorizing Officials</a:t>
            </a:r>
            <a:endParaRPr dirty="0"/>
          </a:p>
        </p:txBody>
      </p:sp>
      <p:sp>
        <p:nvSpPr>
          <p:cNvPr id="300" name="Google Shape;300;p27"/>
          <p:cNvSpPr/>
          <p:nvPr/>
        </p:nvSpPr>
        <p:spPr>
          <a:xfrm>
            <a:off x="5267888" y="4030687"/>
            <a:ext cx="1817985" cy="930330"/>
          </a:xfrm>
          <a:prstGeom prst="roundRect">
            <a:avLst>
              <a:gd name="adj" fmla="val 9733"/>
            </a:avLst>
          </a:prstGeom>
          <a:solidFill>
            <a:srgbClr val="0B754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dirty="0">
                <a:solidFill>
                  <a:schemeClr val="lt1"/>
                </a:solidFill>
                <a:latin typeface="Arial"/>
                <a:ea typeface="Arial"/>
                <a:cs typeface="Arial"/>
                <a:sym typeface="Arial"/>
              </a:rPr>
              <a:t>Technical Advisory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cxnSp>
        <p:nvCxnSpPr>
          <p:cNvPr id="321" name="Google Shape;321;p28">
            <a:extLst>
              <a:ext uri="{C183D7F6-B498-43B3-948B-1728B52AA6E4}">
                <adec:decorative xmlns:adec="http://schemas.microsoft.com/office/drawing/2017/decorative" val="1"/>
              </a:ext>
            </a:extLst>
          </p:cNvPr>
          <p:cNvCxnSpPr>
            <a:stCxn id="322" idx="2"/>
            <a:endCxn id="312" idx="1"/>
          </p:cNvCxnSpPr>
          <p:nvPr/>
        </p:nvCxnSpPr>
        <p:spPr>
          <a:xfrm rot="-5400000" flipH="1">
            <a:off x="6119280" y="2814913"/>
            <a:ext cx="286200" cy="171000"/>
          </a:xfrm>
          <a:prstGeom prst="bentConnector2">
            <a:avLst/>
          </a:prstGeom>
          <a:noFill/>
          <a:ln w="28575" cap="flat" cmpd="sng">
            <a:solidFill>
              <a:srgbClr val="0075BC"/>
            </a:solidFill>
            <a:prstDash val="solid"/>
            <a:round/>
            <a:headEnd type="none" w="sm" len="sm"/>
            <a:tailEnd type="none" w="sm" len="sm"/>
          </a:ln>
        </p:spPr>
      </p:cxnSp>
      <p:cxnSp>
        <p:nvCxnSpPr>
          <p:cNvPr id="323" name="Google Shape;323;p28">
            <a:extLst>
              <a:ext uri="{C183D7F6-B498-43B3-948B-1728B52AA6E4}">
                <adec:decorative xmlns:adec="http://schemas.microsoft.com/office/drawing/2017/decorative" val="1"/>
              </a:ext>
            </a:extLst>
          </p:cNvPr>
          <p:cNvCxnSpPr>
            <a:stCxn id="322" idx="2"/>
            <a:endCxn id="313" idx="1"/>
          </p:cNvCxnSpPr>
          <p:nvPr/>
        </p:nvCxnSpPr>
        <p:spPr>
          <a:xfrm rot="-5400000" flipH="1">
            <a:off x="5944230" y="2989963"/>
            <a:ext cx="636300" cy="171000"/>
          </a:xfrm>
          <a:prstGeom prst="bentConnector2">
            <a:avLst/>
          </a:prstGeom>
          <a:noFill/>
          <a:ln w="28575" cap="flat" cmpd="sng">
            <a:solidFill>
              <a:srgbClr val="0075BC"/>
            </a:solidFill>
            <a:prstDash val="solid"/>
            <a:round/>
            <a:headEnd type="none" w="sm" len="sm"/>
            <a:tailEnd type="none" w="sm" len="sm"/>
          </a:ln>
        </p:spPr>
      </p:cxnSp>
      <p:cxnSp>
        <p:nvCxnSpPr>
          <p:cNvPr id="324" name="Google Shape;324;p28">
            <a:extLst>
              <a:ext uri="{C183D7F6-B498-43B3-948B-1728B52AA6E4}">
                <adec:decorative xmlns:adec="http://schemas.microsoft.com/office/drawing/2017/decorative" val="1"/>
              </a:ext>
            </a:extLst>
          </p:cNvPr>
          <p:cNvCxnSpPr>
            <a:stCxn id="322" idx="2"/>
            <a:endCxn id="314" idx="1"/>
          </p:cNvCxnSpPr>
          <p:nvPr/>
        </p:nvCxnSpPr>
        <p:spPr>
          <a:xfrm rot="-5400000" flipH="1">
            <a:off x="5771730" y="3162463"/>
            <a:ext cx="981300" cy="171000"/>
          </a:xfrm>
          <a:prstGeom prst="bentConnector2">
            <a:avLst/>
          </a:prstGeom>
          <a:noFill/>
          <a:ln w="28575" cap="flat" cmpd="sng">
            <a:solidFill>
              <a:srgbClr val="0075BC"/>
            </a:solidFill>
            <a:prstDash val="solid"/>
            <a:round/>
            <a:headEnd type="none" w="sm" len="sm"/>
            <a:tailEnd type="none" w="sm" len="sm"/>
          </a:ln>
        </p:spPr>
      </p:cxnSp>
      <p:cxnSp>
        <p:nvCxnSpPr>
          <p:cNvPr id="325" name="Google Shape;325;p28">
            <a:extLst>
              <a:ext uri="{C183D7F6-B498-43B3-948B-1728B52AA6E4}">
                <adec:decorative xmlns:adec="http://schemas.microsoft.com/office/drawing/2017/decorative" val="1"/>
              </a:ext>
            </a:extLst>
          </p:cNvPr>
          <p:cNvCxnSpPr>
            <a:stCxn id="322" idx="2"/>
            <a:endCxn id="315" idx="1"/>
          </p:cNvCxnSpPr>
          <p:nvPr/>
        </p:nvCxnSpPr>
        <p:spPr>
          <a:xfrm rot="-5400000" flipH="1">
            <a:off x="5599230" y="3334963"/>
            <a:ext cx="1326300" cy="171000"/>
          </a:xfrm>
          <a:prstGeom prst="bentConnector2">
            <a:avLst/>
          </a:prstGeom>
          <a:noFill/>
          <a:ln w="28575" cap="flat" cmpd="sng">
            <a:solidFill>
              <a:srgbClr val="0075BC"/>
            </a:solidFill>
            <a:prstDash val="solid"/>
            <a:round/>
            <a:headEnd type="none" w="sm" len="sm"/>
            <a:tailEnd type="none" w="sm" len="sm"/>
          </a:ln>
        </p:spPr>
      </p:cxnSp>
      <p:cxnSp>
        <p:nvCxnSpPr>
          <p:cNvPr id="316" name="Google Shape;316;p28">
            <a:extLst>
              <a:ext uri="{C183D7F6-B498-43B3-948B-1728B52AA6E4}">
                <adec:decorative xmlns:adec="http://schemas.microsoft.com/office/drawing/2017/decorative" val="1"/>
              </a:ext>
            </a:extLst>
          </p:cNvPr>
          <p:cNvCxnSpPr>
            <a:stCxn id="317" idx="2"/>
            <a:endCxn id="308" idx="1"/>
          </p:cNvCxnSpPr>
          <p:nvPr/>
        </p:nvCxnSpPr>
        <p:spPr>
          <a:xfrm rot="-5400000" flipH="1">
            <a:off x="1952226" y="2863213"/>
            <a:ext cx="393900" cy="182100"/>
          </a:xfrm>
          <a:prstGeom prst="bentConnector2">
            <a:avLst/>
          </a:prstGeom>
          <a:noFill/>
          <a:ln w="28575" cap="flat" cmpd="sng">
            <a:solidFill>
              <a:srgbClr val="0075BC"/>
            </a:solidFill>
            <a:prstDash val="solid"/>
            <a:round/>
            <a:headEnd type="none" w="sm" len="sm"/>
            <a:tailEnd type="none" w="sm" len="sm"/>
          </a:ln>
        </p:spPr>
      </p:cxnSp>
      <p:cxnSp>
        <p:nvCxnSpPr>
          <p:cNvPr id="318" name="Google Shape;318;p28">
            <a:extLst>
              <a:ext uri="{C183D7F6-B498-43B3-948B-1728B52AA6E4}">
                <adec:decorative xmlns:adec="http://schemas.microsoft.com/office/drawing/2017/decorative" val="1"/>
              </a:ext>
            </a:extLst>
          </p:cNvPr>
          <p:cNvCxnSpPr>
            <a:stCxn id="317" idx="2"/>
            <a:endCxn id="309" idx="1"/>
          </p:cNvCxnSpPr>
          <p:nvPr/>
        </p:nvCxnSpPr>
        <p:spPr>
          <a:xfrm rot="-5400000" flipH="1">
            <a:off x="1725876" y="3089563"/>
            <a:ext cx="846600" cy="182100"/>
          </a:xfrm>
          <a:prstGeom prst="bentConnector2">
            <a:avLst/>
          </a:prstGeom>
          <a:noFill/>
          <a:ln w="28575" cap="flat" cmpd="sng">
            <a:solidFill>
              <a:srgbClr val="0075BC"/>
            </a:solidFill>
            <a:prstDash val="solid"/>
            <a:round/>
            <a:headEnd type="none" w="sm" len="sm"/>
            <a:tailEnd type="none" w="sm" len="sm"/>
          </a:ln>
        </p:spPr>
      </p:cxnSp>
      <p:cxnSp>
        <p:nvCxnSpPr>
          <p:cNvPr id="319" name="Google Shape;319;p28">
            <a:extLst>
              <a:ext uri="{C183D7F6-B498-43B3-948B-1728B52AA6E4}">
                <adec:decorative xmlns:adec="http://schemas.microsoft.com/office/drawing/2017/decorative" val="1"/>
              </a:ext>
            </a:extLst>
          </p:cNvPr>
          <p:cNvCxnSpPr>
            <a:stCxn id="317" idx="2"/>
            <a:endCxn id="310" idx="1"/>
          </p:cNvCxnSpPr>
          <p:nvPr/>
        </p:nvCxnSpPr>
        <p:spPr>
          <a:xfrm rot="-5400000" flipH="1">
            <a:off x="1553376" y="3262063"/>
            <a:ext cx="1191600" cy="182100"/>
          </a:xfrm>
          <a:prstGeom prst="bentConnector2">
            <a:avLst/>
          </a:prstGeom>
          <a:noFill/>
          <a:ln w="28575" cap="flat" cmpd="sng">
            <a:solidFill>
              <a:srgbClr val="0075BC"/>
            </a:solidFill>
            <a:prstDash val="solid"/>
            <a:round/>
            <a:headEnd type="none" w="sm" len="sm"/>
            <a:tailEnd type="none" w="sm" len="sm"/>
          </a:ln>
        </p:spPr>
      </p:cxnSp>
      <p:cxnSp>
        <p:nvCxnSpPr>
          <p:cNvPr id="320" name="Google Shape;320;p28">
            <a:extLst>
              <a:ext uri="{C183D7F6-B498-43B3-948B-1728B52AA6E4}">
                <adec:decorative xmlns:adec="http://schemas.microsoft.com/office/drawing/2017/decorative" val="1"/>
              </a:ext>
            </a:extLst>
          </p:cNvPr>
          <p:cNvCxnSpPr>
            <a:stCxn id="317" idx="2"/>
            <a:endCxn id="311" idx="1"/>
          </p:cNvCxnSpPr>
          <p:nvPr/>
        </p:nvCxnSpPr>
        <p:spPr>
          <a:xfrm rot="-5400000" flipH="1">
            <a:off x="1380876" y="3434563"/>
            <a:ext cx="1536600" cy="182100"/>
          </a:xfrm>
          <a:prstGeom prst="bentConnector2">
            <a:avLst/>
          </a:prstGeom>
          <a:noFill/>
          <a:ln w="28575" cap="flat" cmpd="sng">
            <a:solidFill>
              <a:srgbClr val="0075BC"/>
            </a:solidFill>
            <a:prstDash val="solid"/>
            <a:round/>
            <a:headEnd type="none" w="sm" len="sm"/>
            <a:tailEnd type="none" w="sm" len="sm"/>
          </a:ln>
        </p:spPr>
      </p:cxnSp>
      <p:sp>
        <p:nvSpPr>
          <p:cNvPr id="307" name="Google Shape;307;p28"/>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Baseline Governance Board</a:t>
            </a:r>
            <a:br>
              <a:rPr lang="en" dirty="0"/>
            </a:br>
            <a:r>
              <a:rPr lang="en" sz="2400" dirty="0"/>
              <a:t>- Authorizing Officials v. Technical Advisory</a:t>
            </a:r>
            <a:endParaRPr dirty="0"/>
          </a:p>
        </p:txBody>
      </p:sp>
      <p:sp>
        <p:nvSpPr>
          <p:cNvPr id="317" name="Google Shape;317;p28"/>
          <p:cNvSpPr/>
          <p:nvPr/>
        </p:nvSpPr>
        <p:spPr>
          <a:xfrm>
            <a:off x="1149134" y="1826983"/>
            <a:ext cx="1817985" cy="930330"/>
          </a:xfrm>
          <a:prstGeom prst="roundRect">
            <a:avLst>
              <a:gd name="adj" fmla="val 9733"/>
            </a:avLst>
          </a:prstGeom>
          <a:solidFill>
            <a:srgbClr val="0B754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Arial"/>
                <a:ea typeface="Arial"/>
                <a:cs typeface="Arial"/>
                <a:sym typeface="Arial"/>
              </a:rPr>
              <a:t>Authorizing Officials</a:t>
            </a:r>
            <a:endParaRPr/>
          </a:p>
        </p:txBody>
      </p:sp>
      <p:sp>
        <p:nvSpPr>
          <p:cNvPr id="308" name="Google Shape;308;p28"/>
          <p:cNvSpPr txBox="1"/>
          <p:nvPr/>
        </p:nvSpPr>
        <p:spPr>
          <a:xfrm>
            <a:off x="2240280" y="2889504"/>
            <a:ext cx="267004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Designate Technical Advisory Representative</a:t>
            </a:r>
            <a:endParaRPr dirty="0"/>
          </a:p>
        </p:txBody>
      </p:sp>
      <p:sp>
        <p:nvSpPr>
          <p:cNvPr id="309" name="Google Shape;309;p28"/>
          <p:cNvSpPr txBox="1"/>
          <p:nvPr/>
        </p:nvSpPr>
        <p:spPr>
          <a:xfrm>
            <a:off x="2240280" y="3449969"/>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Adjudicate proposed changes</a:t>
            </a:r>
            <a:endParaRPr dirty="0"/>
          </a:p>
        </p:txBody>
      </p:sp>
      <p:sp>
        <p:nvSpPr>
          <p:cNvPr id="310" name="Google Shape;310;p28"/>
          <p:cNvSpPr txBox="1"/>
          <p:nvPr/>
        </p:nvSpPr>
        <p:spPr>
          <a:xfrm>
            <a:off x="2240280" y="3794991"/>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Evaluate impact of changes</a:t>
            </a:r>
            <a:endParaRPr/>
          </a:p>
        </p:txBody>
      </p:sp>
      <p:sp>
        <p:nvSpPr>
          <p:cNvPr id="311" name="Google Shape;311;p28"/>
          <p:cNvSpPr txBox="1"/>
          <p:nvPr/>
        </p:nvSpPr>
        <p:spPr>
          <a:xfrm>
            <a:off x="2240280" y="4140012"/>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Notify stakeholders</a:t>
            </a:r>
            <a:endParaRPr/>
          </a:p>
        </p:txBody>
      </p:sp>
      <p:sp>
        <p:nvSpPr>
          <p:cNvPr id="322" name="Google Shape;322;p28"/>
          <p:cNvSpPr/>
          <p:nvPr/>
        </p:nvSpPr>
        <p:spPr>
          <a:xfrm>
            <a:off x="5267888" y="1826983"/>
            <a:ext cx="1817985" cy="930330"/>
          </a:xfrm>
          <a:prstGeom prst="roundRect">
            <a:avLst>
              <a:gd name="adj" fmla="val 9733"/>
            </a:avLst>
          </a:prstGeom>
          <a:solidFill>
            <a:srgbClr val="0B754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400" b="0" i="0" u="none" strike="noStrike" cap="none">
                <a:solidFill>
                  <a:schemeClr val="lt1"/>
                </a:solidFill>
                <a:latin typeface="Arial"/>
                <a:ea typeface="Arial"/>
                <a:cs typeface="Arial"/>
                <a:sym typeface="Arial"/>
              </a:rPr>
              <a:t>Technical Advisory</a:t>
            </a:r>
            <a:endParaRPr/>
          </a:p>
        </p:txBody>
      </p:sp>
      <p:sp>
        <p:nvSpPr>
          <p:cNvPr id="312" name="Google Shape;312;p28"/>
          <p:cNvSpPr txBox="1"/>
          <p:nvPr/>
        </p:nvSpPr>
        <p:spPr>
          <a:xfrm>
            <a:off x="6347742" y="2889504"/>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Review input and feedback</a:t>
            </a:r>
            <a:endParaRPr/>
          </a:p>
        </p:txBody>
      </p:sp>
      <p:sp>
        <p:nvSpPr>
          <p:cNvPr id="313" name="Google Shape;313;p28"/>
          <p:cNvSpPr txBox="1"/>
          <p:nvPr/>
        </p:nvSpPr>
        <p:spPr>
          <a:xfrm>
            <a:off x="6347742" y="3239657"/>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Monitor trends</a:t>
            </a:r>
            <a:endParaRPr/>
          </a:p>
        </p:txBody>
      </p:sp>
      <p:sp>
        <p:nvSpPr>
          <p:cNvPr id="314" name="Google Shape;314;p28"/>
          <p:cNvSpPr txBox="1"/>
          <p:nvPr/>
        </p:nvSpPr>
        <p:spPr>
          <a:xfrm>
            <a:off x="6347742" y="3584679"/>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Propose changes</a:t>
            </a:r>
            <a:endParaRPr/>
          </a:p>
        </p:txBody>
      </p:sp>
      <p:sp>
        <p:nvSpPr>
          <p:cNvPr id="315" name="Google Shape;315;p28"/>
          <p:cNvSpPr txBox="1"/>
          <p:nvPr/>
        </p:nvSpPr>
        <p:spPr>
          <a:xfrm>
            <a:off x="6347742" y="3929700"/>
            <a:ext cx="267004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Advise Authorizing Officials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Feedback and Contributions</a:t>
            </a:r>
            <a:endParaRPr dirty="0"/>
          </a:p>
        </p:txBody>
      </p:sp>
      <p:sp>
        <p:nvSpPr>
          <p:cNvPr id="331" name="Google Shape;331;p29"/>
          <p:cNvSpPr txBox="1">
            <a:spLocks noGrp="1"/>
          </p:cNvSpPr>
          <p:nvPr>
            <p:ph type="body" idx="1"/>
          </p:nvPr>
        </p:nvSpPr>
        <p:spPr>
          <a:xfrm>
            <a:off x="471900" y="1514629"/>
            <a:ext cx="8222100" cy="113053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09548C"/>
                </a:solidFill>
              </a:rPr>
              <a:t>Like the Section 508 ICT Testing Baseline for Web, the ICT Baseline Alignment Framework is hosted on GitHub as a platform to facilitate feedback and contributions to the alignment framework and test cases.</a:t>
            </a:r>
            <a:endParaRPr dirty="0">
              <a:solidFill>
                <a:srgbClr val="09548C"/>
              </a:solidFill>
            </a:endParaRPr>
          </a:p>
        </p:txBody>
      </p:sp>
      <p:sp>
        <p:nvSpPr>
          <p:cNvPr id="332" name="Google Shape;332;p29"/>
          <p:cNvSpPr txBox="1"/>
          <p:nvPr/>
        </p:nvSpPr>
        <p:spPr>
          <a:xfrm>
            <a:off x="471900" y="2645160"/>
            <a:ext cx="8222100" cy="1771776"/>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600"/>
              </a:spcAft>
              <a:buClr>
                <a:schemeClr val="lt2"/>
              </a:buClr>
              <a:buSzPts val="1800"/>
              <a:buFont typeface="Roboto"/>
              <a:buNone/>
            </a:pPr>
            <a:r>
              <a:rPr lang="en" sz="1800" b="0" i="0" u="none" strike="noStrike" cap="none">
                <a:solidFill>
                  <a:srgbClr val="09548C"/>
                </a:solidFill>
                <a:latin typeface="Roboto"/>
                <a:ea typeface="Roboto"/>
                <a:cs typeface="Roboto"/>
                <a:sym typeface="Roboto"/>
              </a:rPr>
              <a:t>The ICT Testing Baseline Working Group (ITBWG) welcomes feedback from government and industry web development and accessibility testing communities to ensure the maintenance of the Baseline in accordance with established web-based technologies.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Provide Feedback</a:t>
            </a:r>
            <a:endParaRPr dirty="0"/>
          </a:p>
        </p:txBody>
      </p:sp>
      <p:sp>
        <p:nvSpPr>
          <p:cNvPr id="338" name="Google Shape;338;p30"/>
          <p:cNvSpPr txBox="1">
            <a:spLocks noGrp="1"/>
          </p:cNvSpPr>
          <p:nvPr>
            <p:ph type="body" idx="1"/>
          </p:nvPr>
        </p:nvSpPr>
        <p:spPr>
          <a:xfrm>
            <a:off x="353150" y="1473393"/>
            <a:ext cx="8474400" cy="334479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dirty="0">
                <a:solidFill>
                  <a:srgbClr val="09548C"/>
                </a:solidFill>
              </a:rPr>
              <a:t>Individuals interested in providing feedback should contact the ITBWG by: </a:t>
            </a:r>
            <a:endParaRPr sz="2000" dirty="0">
              <a:solidFill>
                <a:srgbClr val="09548C"/>
              </a:solidFill>
            </a:endParaRPr>
          </a:p>
          <a:p>
            <a:pPr marL="457200" lvl="0" indent="-342900" algn="l" rtl="0">
              <a:lnSpc>
                <a:spcPct val="115000"/>
              </a:lnSpc>
              <a:spcBef>
                <a:spcPts val="600"/>
              </a:spcBef>
              <a:spcAft>
                <a:spcPts val="0"/>
              </a:spcAft>
              <a:buClr>
                <a:srgbClr val="09548C"/>
              </a:buClr>
              <a:buSzPts val="1800"/>
              <a:buChar char="●"/>
            </a:pPr>
            <a:r>
              <a:rPr lang="en" dirty="0">
                <a:solidFill>
                  <a:srgbClr val="09548C"/>
                </a:solidFill>
              </a:rPr>
              <a:t>Sending an email to </a:t>
            </a:r>
            <a:r>
              <a:rPr lang="en" dirty="0" err="1">
                <a:solidFill>
                  <a:srgbClr val="09548C"/>
                </a:solidFill>
              </a:rPr>
              <a:t>ictbaseline@gsa.gov</a:t>
            </a:r>
            <a:r>
              <a:rPr lang="en" dirty="0">
                <a:solidFill>
                  <a:srgbClr val="09548C"/>
                </a:solidFill>
              </a:rPr>
              <a:t>, with feedback which: </a:t>
            </a:r>
            <a:endParaRPr dirty="0">
              <a:solidFill>
                <a:srgbClr val="09548C"/>
              </a:solidFill>
            </a:endParaRPr>
          </a:p>
          <a:p>
            <a:pPr marL="914400" lvl="1" indent="-323850" algn="l" rtl="0">
              <a:lnSpc>
                <a:spcPct val="115000"/>
              </a:lnSpc>
              <a:spcBef>
                <a:spcPts val="0"/>
              </a:spcBef>
              <a:spcAft>
                <a:spcPts val="0"/>
              </a:spcAft>
              <a:buClr>
                <a:srgbClr val="09548C"/>
              </a:buClr>
              <a:buSzPts val="1500"/>
              <a:buChar char="○"/>
            </a:pPr>
            <a:r>
              <a:rPr lang="en" sz="1500" dirty="0">
                <a:solidFill>
                  <a:srgbClr val="09548C"/>
                </a:solidFill>
              </a:rPr>
              <a:t>Includes your full name, email address, phone number, and agency or business</a:t>
            </a:r>
            <a:endParaRPr sz="1500" dirty="0">
              <a:solidFill>
                <a:srgbClr val="09548C"/>
              </a:solidFill>
            </a:endParaRPr>
          </a:p>
          <a:p>
            <a:pPr marL="914400" lvl="1" indent="-323850" algn="l" rtl="0">
              <a:lnSpc>
                <a:spcPct val="115000"/>
              </a:lnSpc>
              <a:spcBef>
                <a:spcPts val="0"/>
              </a:spcBef>
              <a:spcAft>
                <a:spcPts val="0"/>
              </a:spcAft>
              <a:buClr>
                <a:srgbClr val="09548C"/>
              </a:buClr>
              <a:buSzPts val="1500"/>
              <a:buChar char="○"/>
            </a:pPr>
            <a:r>
              <a:rPr lang="en" sz="1500" dirty="0">
                <a:solidFill>
                  <a:srgbClr val="09548C"/>
                </a:solidFill>
              </a:rPr>
              <a:t>Specifies the baseline test(s) being discussed in your feedback  </a:t>
            </a:r>
            <a:endParaRPr sz="1500" dirty="0">
              <a:solidFill>
                <a:srgbClr val="09548C"/>
              </a:solidFill>
            </a:endParaRPr>
          </a:p>
          <a:p>
            <a:pPr marL="914400" lvl="1" indent="-317500" algn="l" rtl="0">
              <a:lnSpc>
                <a:spcPct val="115000"/>
              </a:lnSpc>
              <a:spcBef>
                <a:spcPts val="0"/>
              </a:spcBef>
              <a:spcAft>
                <a:spcPts val="0"/>
              </a:spcAft>
              <a:buClr>
                <a:srgbClr val="09548C"/>
              </a:buClr>
              <a:buSzPts val="1400"/>
              <a:buChar char="○"/>
            </a:pPr>
            <a:r>
              <a:rPr lang="en" sz="1500" dirty="0">
                <a:solidFill>
                  <a:srgbClr val="09548C"/>
                </a:solidFill>
              </a:rPr>
              <a:t>Sufficiently describes the issue(s), with any recommendation(s) and reference(s)</a:t>
            </a:r>
            <a:r>
              <a:rPr lang="en" dirty="0">
                <a:solidFill>
                  <a:srgbClr val="09548C"/>
                </a:solidFill>
              </a:rPr>
              <a:t> </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Creating an “issue” in the GitHub repository (for the ICT Testing Baseline or for the Baseline Alignment Framework)</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Creating your own fork of the ICT Testing Baseline or Baseline Alignment Framework GitHub repository and submit pull requests to propose changes directly</a:t>
            </a:r>
            <a:endParaRPr dirty="0">
              <a:solidFill>
                <a:srgbClr val="0954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3"/>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Agenda</a:t>
            </a:r>
            <a:endParaRPr dirty="0"/>
          </a:p>
        </p:txBody>
      </p:sp>
      <p:sp>
        <p:nvSpPr>
          <p:cNvPr id="106" name="Google Shape;106;p3"/>
          <p:cNvSpPr txBox="1">
            <a:spLocks noGrp="1"/>
          </p:cNvSpPr>
          <p:nvPr>
            <p:ph type="body" idx="1"/>
          </p:nvPr>
        </p:nvSpPr>
        <p:spPr>
          <a:xfrm>
            <a:off x="471900" y="1617785"/>
            <a:ext cx="8222100" cy="301149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09548C"/>
              </a:buClr>
              <a:buSzPts val="1700"/>
              <a:buChar char="●"/>
            </a:pPr>
            <a:r>
              <a:rPr lang="en" sz="2800" dirty="0">
                <a:solidFill>
                  <a:srgbClr val="09548C"/>
                </a:solidFill>
              </a:rPr>
              <a:t>ICT Testing Baseline</a:t>
            </a:r>
            <a:endParaRPr sz="2000" dirty="0"/>
          </a:p>
          <a:p>
            <a:pPr marL="457200" lvl="0" indent="-336550" algn="l" rtl="0">
              <a:lnSpc>
                <a:spcPct val="115000"/>
              </a:lnSpc>
              <a:spcBef>
                <a:spcPts val="0"/>
              </a:spcBef>
              <a:spcAft>
                <a:spcPts val="0"/>
              </a:spcAft>
              <a:buClr>
                <a:srgbClr val="09548C"/>
              </a:buClr>
              <a:buSzPts val="1700"/>
              <a:buChar char="●"/>
            </a:pPr>
            <a:r>
              <a:rPr lang="en" sz="2800" dirty="0">
                <a:solidFill>
                  <a:srgbClr val="09548C"/>
                </a:solidFill>
              </a:rPr>
              <a:t>Elements of the ICT Testing Baseline Alignment Framework</a:t>
            </a:r>
            <a:endParaRPr sz="2800" dirty="0">
              <a:solidFill>
                <a:srgbClr val="09548C"/>
              </a:solidFill>
            </a:endParaRPr>
          </a:p>
          <a:p>
            <a:pPr marL="457200" lvl="0" indent="-336550" algn="l" rtl="0">
              <a:lnSpc>
                <a:spcPct val="115000"/>
              </a:lnSpc>
              <a:spcBef>
                <a:spcPts val="0"/>
              </a:spcBef>
              <a:spcAft>
                <a:spcPts val="0"/>
              </a:spcAft>
              <a:buClr>
                <a:srgbClr val="09548C"/>
              </a:buClr>
              <a:buSzPts val="1700"/>
              <a:buChar char="●"/>
            </a:pPr>
            <a:r>
              <a:rPr lang="en" sz="2800" dirty="0">
                <a:solidFill>
                  <a:srgbClr val="09548C"/>
                </a:solidFill>
              </a:rPr>
              <a:t>Feedback and Contributions</a:t>
            </a:r>
            <a:endParaRPr sz="2800" dirty="0">
              <a:solidFill>
                <a:srgbClr val="09548C"/>
              </a:solidFill>
            </a:endParaRPr>
          </a:p>
          <a:p>
            <a:pPr marL="457200" lvl="0" indent="-336550" algn="l" rtl="0">
              <a:lnSpc>
                <a:spcPct val="115000"/>
              </a:lnSpc>
              <a:spcBef>
                <a:spcPts val="0"/>
              </a:spcBef>
              <a:spcAft>
                <a:spcPts val="0"/>
              </a:spcAft>
              <a:buClr>
                <a:srgbClr val="09548C"/>
              </a:buClr>
              <a:buSzPts val="1700"/>
              <a:buChar char="●"/>
            </a:pPr>
            <a:r>
              <a:rPr lang="en" sz="2800" dirty="0">
                <a:solidFill>
                  <a:srgbClr val="09548C"/>
                </a:solidFill>
              </a:rPr>
              <a:t>Framework Rollout Milestones</a:t>
            </a:r>
            <a:endParaRPr sz="2800" dirty="0">
              <a:solidFill>
                <a:srgbClr val="0954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dirty="0"/>
              <a:t>Become a Contributor</a:t>
            </a:r>
            <a:endParaRPr sz="2800" dirty="0"/>
          </a:p>
        </p:txBody>
      </p:sp>
      <p:sp>
        <p:nvSpPr>
          <p:cNvPr id="344" name="Google Shape;344;p31"/>
          <p:cNvSpPr txBox="1">
            <a:spLocks noGrp="1"/>
          </p:cNvSpPr>
          <p:nvPr>
            <p:ph type="body" idx="1"/>
          </p:nvPr>
        </p:nvSpPr>
        <p:spPr>
          <a:xfrm>
            <a:off x="475488" y="936208"/>
            <a:ext cx="8222100" cy="148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dirty="0">
                <a:solidFill>
                  <a:srgbClr val="09548C"/>
                </a:solidFill>
              </a:rPr>
              <a:t>Participation in the ICT Testing Baseline Working Group (ITBWG) is open to government employees and representatives who specialize in the development and testing of web-based products. The ITBWG welcomes the support of contributors in various areas of focus including, but not limited to:</a:t>
            </a:r>
            <a:endParaRPr dirty="0">
              <a:solidFill>
                <a:srgbClr val="09548C"/>
              </a:solidFill>
            </a:endParaRPr>
          </a:p>
        </p:txBody>
      </p:sp>
      <p:sp>
        <p:nvSpPr>
          <p:cNvPr id="345" name="Google Shape;345;p31"/>
          <p:cNvSpPr txBox="1">
            <a:spLocks noGrp="1"/>
          </p:cNvSpPr>
          <p:nvPr>
            <p:ph type="body" idx="1"/>
          </p:nvPr>
        </p:nvSpPr>
        <p:spPr>
          <a:xfrm>
            <a:off x="475500" y="2390530"/>
            <a:ext cx="4107000" cy="1485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9548C"/>
              </a:buClr>
              <a:buSzPts val="1800"/>
              <a:buChar char="●"/>
            </a:pPr>
            <a:r>
              <a:rPr lang="en">
                <a:solidFill>
                  <a:srgbClr val="09548C"/>
                </a:solidFill>
              </a:rPr>
              <a:t>Test case developers</a:t>
            </a:r>
            <a:endParaRPr>
              <a:solidFill>
                <a:srgbClr val="09548C"/>
              </a:solidFill>
            </a:endParaRPr>
          </a:p>
          <a:p>
            <a:pPr marL="457200" lvl="0" indent="-342900" algn="l" rtl="0">
              <a:lnSpc>
                <a:spcPct val="115000"/>
              </a:lnSpc>
              <a:spcBef>
                <a:spcPts val="0"/>
              </a:spcBef>
              <a:spcAft>
                <a:spcPts val="0"/>
              </a:spcAft>
              <a:buClr>
                <a:srgbClr val="09548C"/>
              </a:buClr>
              <a:buSzPts val="1800"/>
              <a:buChar char="●"/>
            </a:pPr>
            <a:r>
              <a:rPr lang="en">
                <a:solidFill>
                  <a:srgbClr val="09548C"/>
                </a:solidFill>
              </a:rPr>
              <a:t>Requirements officials</a:t>
            </a:r>
            <a:endParaRPr>
              <a:solidFill>
                <a:srgbClr val="09548C"/>
              </a:solidFill>
            </a:endParaRPr>
          </a:p>
          <a:p>
            <a:pPr marL="457200" lvl="0" indent="-342900" algn="l" rtl="0">
              <a:lnSpc>
                <a:spcPct val="115000"/>
              </a:lnSpc>
              <a:spcBef>
                <a:spcPts val="0"/>
              </a:spcBef>
              <a:spcAft>
                <a:spcPts val="0"/>
              </a:spcAft>
              <a:buClr>
                <a:srgbClr val="09548C"/>
              </a:buClr>
              <a:buSzPts val="1800"/>
              <a:buChar char="●"/>
            </a:pPr>
            <a:r>
              <a:rPr lang="en">
                <a:solidFill>
                  <a:srgbClr val="09548C"/>
                </a:solidFill>
              </a:rPr>
              <a:t>Change management officials</a:t>
            </a:r>
            <a:endParaRPr>
              <a:solidFill>
                <a:srgbClr val="09548C"/>
              </a:solidFill>
            </a:endParaRPr>
          </a:p>
          <a:p>
            <a:pPr marL="457200" lvl="0" indent="-342900" algn="l" rtl="0">
              <a:lnSpc>
                <a:spcPct val="115000"/>
              </a:lnSpc>
              <a:spcBef>
                <a:spcPts val="0"/>
              </a:spcBef>
              <a:spcAft>
                <a:spcPts val="0"/>
              </a:spcAft>
              <a:buClr>
                <a:srgbClr val="09548C"/>
              </a:buClr>
              <a:buSzPts val="1800"/>
              <a:buChar char="●"/>
            </a:pPr>
            <a:r>
              <a:rPr lang="en">
                <a:solidFill>
                  <a:srgbClr val="09548C"/>
                </a:solidFill>
              </a:rPr>
              <a:t>Technical writing</a:t>
            </a:r>
            <a:endParaRPr>
              <a:solidFill>
                <a:srgbClr val="09548C"/>
              </a:solidFill>
            </a:endParaRPr>
          </a:p>
        </p:txBody>
      </p:sp>
      <p:sp>
        <p:nvSpPr>
          <p:cNvPr id="346" name="Google Shape;346;p31"/>
          <p:cNvSpPr txBox="1">
            <a:spLocks noGrp="1"/>
          </p:cNvSpPr>
          <p:nvPr>
            <p:ph type="body" idx="1"/>
          </p:nvPr>
        </p:nvSpPr>
        <p:spPr>
          <a:xfrm>
            <a:off x="4582500" y="2421505"/>
            <a:ext cx="4107000" cy="1485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9548C"/>
              </a:buClr>
              <a:buSzPts val="1800"/>
              <a:buChar char="●"/>
            </a:pPr>
            <a:r>
              <a:rPr lang="en">
                <a:solidFill>
                  <a:srgbClr val="09548C"/>
                </a:solidFill>
              </a:rPr>
              <a:t>Administrative support </a:t>
            </a:r>
            <a:endParaRPr>
              <a:solidFill>
                <a:srgbClr val="09548C"/>
              </a:solidFill>
            </a:endParaRPr>
          </a:p>
          <a:p>
            <a:pPr marL="457200" lvl="0" indent="-342900" algn="l" rtl="0">
              <a:lnSpc>
                <a:spcPct val="115000"/>
              </a:lnSpc>
              <a:spcBef>
                <a:spcPts val="0"/>
              </a:spcBef>
              <a:spcAft>
                <a:spcPts val="0"/>
              </a:spcAft>
              <a:buClr>
                <a:srgbClr val="09548C"/>
              </a:buClr>
              <a:buSzPts val="1800"/>
              <a:buChar char="●"/>
            </a:pPr>
            <a:r>
              <a:rPr lang="en">
                <a:solidFill>
                  <a:srgbClr val="09548C"/>
                </a:solidFill>
              </a:rPr>
              <a:t>Section 508 SMEs</a:t>
            </a:r>
            <a:endParaRPr>
              <a:solidFill>
                <a:srgbClr val="09548C"/>
              </a:solidFill>
            </a:endParaRPr>
          </a:p>
          <a:p>
            <a:pPr marL="457200" lvl="0" indent="-342900" algn="l" rtl="0">
              <a:lnSpc>
                <a:spcPct val="115000"/>
              </a:lnSpc>
              <a:spcBef>
                <a:spcPts val="0"/>
              </a:spcBef>
              <a:spcAft>
                <a:spcPts val="0"/>
              </a:spcAft>
              <a:buClr>
                <a:srgbClr val="09548C"/>
              </a:buClr>
              <a:buSzPts val="1800"/>
              <a:buChar char="●"/>
            </a:pPr>
            <a:r>
              <a:rPr lang="en">
                <a:solidFill>
                  <a:srgbClr val="09548C"/>
                </a:solidFill>
              </a:rPr>
              <a:t>IT testing specialists</a:t>
            </a:r>
            <a:endParaRPr>
              <a:solidFill>
                <a:srgbClr val="09548C"/>
              </a:solidFill>
            </a:endParaRPr>
          </a:p>
        </p:txBody>
      </p:sp>
      <p:sp>
        <p:nvSpPr>
          <p:cNvPr id="347" name="Google Shape;347;p31"/>
          <p:cNvSpPr txBox="1">
            <a:spLocks noGrp="1"/>
          </p:cNvSpPr>
          <p:nvPr>
            <p:ph type="body" idx="1"/>
          </p:nvPr>
        </p:nvSpPr>
        <p:spPr>
          <a:xfrm>
            <a:off x="475500" y="3875830"/>
            <a:ext cx="8222100" cy="83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a:solidFill>
                  <a:srgbClr val="09548C"/>
                </a:solidFill>
              </a:rPr>
              <a:t>Eligible individuals interested in becoming a contributor should contact the ITBWG at ictbaseline@gsa.gov.</a:t>
            </a:r>
            <a:endParaRPr>
              <a:solidFill>
                <a:srgbClr val="09548C"/>
              </a:solidFill>
            </a:endParaRP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2800" dirty="0"/>
              <a:t>Framework Rollout Milestones</a:t>
            </a:r>
            <a:endParaRPr sz="2800" dirty="0"/>
          </a:p>
        </p:txBody>
      </p:sp>
      <p:sp>
        <p:nvSpPr>
          <p:cNvPr id="353" name="Google Shape;353;p32"/>
          <p:cNvSpPr txBox="1">
            <a:spLocks noGrp="1"/>
          </p:cNvSpPr>
          <p:nvPr>
            <p:ph type="body" idx="1"/>
          </p:nvPr>
        </p:nvSpPr>
        <p:spPr>
          <a:xfrm>
            <a:off x="280163" y="1023151"/>
            <a:ext cx="8583674" cy="382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SzPts val="1800"/>
              <a:buNone/>
            </a:pPr>
            <a:r>
              <a:rPr lang="en" sz="1600" dirty="0">
                <a:solidFill>
                  <a:srgbClr val="09548C"/>
                </a:solidFill>
              </a:rPr>
              <a:t>The following table represents a high level timeline of key milestones of the Baseline rollout.</a:t>
            </a:r>
            <a:endParaRPr sz="1600" dirty="0">
              <a:solidFill>
                <a:srgbClr val="09548C"/>
              </a:solidFill>
            </a:endParaRPr>
          </a:p>
        </p:txBody>
      </p:sp>
      <p:graphicFrame>
        <p:nvGraphicFramePr>
          <p:cNvPr id="354" name="Google Shape;354;p32"/>
          <p:cNvGraphicFramePr/>
          <p:nvPr>
            <p:extLst>
              <p:ext uri="{D42A27DB-BD31-4B8C-83A1-F6EECF244321}">
                <p14:modId xmlns:p14="http://schemas.microsoft.com/office/powerpoint/2010/main" val="3282838749"/>
              </p:ext>
            </p:extLst>
          </p:nvPr>
        </p:nvGraphicFramePr>
        <p:xfrm>
          <a:off x="471900" y="1639950"/>
          <a:ext cx="8222100" cy="3062975"/>
        </p:xfrm>
        <a:graphic>
          <a:graphicData uri="http://schemas.openxmlformats.org/drawingml/2006/table">
            <a:tbl>
              <a:tblPr firstRow="1" firstCol="1">
                <a:noFill/>
                <a:tableStyleId>{BB0CB008-D897-4025-B884-EB008A9AEBCD}</a:tableStyleId>
              </a:tblPr>
              <a:tblGrid>
                <a:gridCol w="7346995">
                  <a:extLst>
                    <a:ext uri="{9D8B030D-6E8A-4147-A177-3AD203B41FA5}">
                      <a16:colId xmlns:a16="http://schemas.microsoft.com/office/drawing/2014/main" val="20000"/>
                    </a:ext>
                  </a:extLst>
                </a:gridCol>
                <a:gridCol w="875105">
                  <a:extLst>
                    <a:ext uri="{9D8B030D-6E8A-4147-A177-3AD203B41FA5}">
                      <a16:colId xmlns:a16="http://schemas.microsoft.com/office/drawing/2014/main" val="20001"/>
                    </a:ext>
                  </a:extLst>
                </a:gridCol>
              </a:tblGrid>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FFFFFF"/>
                          </a:solidFill>
                        </a:rPr>
                        <a:t>Milestone</a:t>
                      </a:r>
                      <a:endParaRPr sz="1200" b="1" u="none" strike="noStrike" cap="none" dirty="0">
                        <a:solidFill>
                          <a:srgbClr val="FFFFFF"/>
                        </a:solidFill>
                      </a:endParaRPr>
                    </a:p>
                  </a:txBody>
                  <a:tcPr marL="63500" marR="63500" marT="63500" marB="63500" anchor="ctr">
                    <a:solidFill>
                      <a:srgbClr val="1C4587"/>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a:solidFill>
                            <a:srgbClr val="FFFFFF"/>
                          </a:solidFill>
                        </a:rPr>
                        <a:t>Timeline</a:t>
                      </a:r>
                      <a:endParaRPr sz="1200" b="1" u="none" strike="noStrike" cap="none">
                        <a:solidFill>
                          <a:srgbClr val="FFFFFF"/>
                        </a:solidFill>
                      </a:endParaRPr>
                    </a:p>
                  </a:txBody>
                  <a:tcPr marL="63500" marR="63500" marT="63500" marB="63500" anchor="ctr">
                    <a:solidFill>
                      <a:srgbClr val="1C4587"/>
                    </a:solidFill>
                  </a:tcPr>
                </a:tc>
                <a:extLst>
                  <a:ext uri="{0D108BD9-81ED-4DB2-BD59-A6C34878D82A}">
                    <a16:rowId xmlns:a16="http://schemas.microsoft.com/office/drawing/2014/main" val="10000"/>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09548C"/>
                          </a:solidFill>
                        </a:rPr>
                        <a:t>Finalization of the Section 508 ICT Testing Baseline</a:t>
                      </a:r>
                      <a:endParaRPr sz="1200" b="1" u="none" strike="noStrike" cap="none" dirty="0">
                        <a:solidFill>
                          <a:srgbClr val="09548C"/>
                        </a:solidFill>
                      </a:endParaRPr>
                    </a:p>
                  </a:txBody>
                  <a:tcPr marL="63500" marR="63500" marT="63500" marB="63500" anchor="ctr">
                    <a:solidFill>
                      <a:schemeClr val="accent5">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olidFill>
                            <a:srgbClr val="09548C"/>
                          </a:solidFill>
                        </a:rPr>
                        <a:t>Phase 1</a:t>
                      </a:r>
                      <a:endParaRPr sz="1200" b="1" u="none" strike="noStrike" cap="none" dirty="0">
                        <a:solidFill>
                          <a:srgbClr val="09548C"/>
                        </a:solidFill>
                      </a:endParaRPr>
                    </a:p>
                  </a:txBody>
                  <a:tcPr marL="63500" marR="63500" marT="63500" marB="63500" anchor="ctr">
                    <a:solidFill>
                      <a:schemeClr val="accent5">
                        <a:lumMod val="20000"/>
                        <a:lumOff val="80000"/>
                      </a:schemeClr>
                    </a:solidFill>
                  </a:tcPr>
                </a:tc>
                <a:extLst>
                  <a:ext uri="{0D108BD9-81ED-4DB2-BD59-A6C34878D82A}">
                    <a16:rowId xmlns:a16="http://schemas.microsoft.com/office/drawing/2014/main" val="10001"/>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b="1" u="none" strike="noStrike" cap="none" dirty="0">
                          <a:solidFill>
                            <a:srgbClr val="09548C"/>
                          </a:solidFill>
                        </a:rPr>
                        <a:t>Formal adoption of the ICT Baseline by OMB and/or the Federal Chief Information Officers’ Council</a:t>
                      </a:r>
                      <a:endParaRPr sz="1200" b="1" u="none" strike="noStrike" cap="none" dirty="0">
                        <a:solidFill>
                          <a:srgbClr val="09548C"/>
                        </a:solidFill>
                      </a:endParaRPr>
                    </a:p>
                  </a:txBody>
                  <a:tcPr marL="63500" marR="63500" marT="63500" marB="63500" anchor="ctr">
                    <a:solidFill>
                      <a:schemeClr val="accent5">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olidFill>
                            <a:srgbClr val="09548C"/>
                          </a:solidFill>
                        </a:rPr>
                        <a:t>Phase 1</a:t>
                      </a:r>
                      <a:endParaRPr sz="1200" b="1" u="none" strike="noStrike" cap="none" dirty="0">
                        <a:solidFill>
                          <a:srgbClr val="09548C"/>
                        </a:solidFill>
                      </a:endParaRPr>
                    </a:p>
                  </a:txBody>
                  <a:tcPr marL="63500" marR="63500" marT="63500" marB="63500" anchor="ctr">
                    <a:solidFill>
                      <a:schemeClr val="accent5">
                        <a:lumMod val="20000"/>
                        <a:lumOff val="80000"/>
                      </a:schemeClr>
                    </a:solidFill>
                  </a:tcPr>
                </a:tc>
                <a:extLst>
                  <a:ext uri="{0D108BD9-81ED-4DB2-BD59-A6C34878D82A}">
                    <a16:rowId xmlns:a16="http://schemas.microsoft.com/office/drawing/2014/main" val="10002"/>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9548C"/>
                          </a:solidFill>
                        </a:rPr>
                        <a:t>Designation and allocation of resources to support ongoing governance</a:t>
                      </a:r>
                      <a:endParaRPr sz="1200" u="none" strike="noStrike" cap="none" dirty="0">
                        <a:solidFill>
                          <a:srgbClr val="09548C"/>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Phase 2</a:t>
                      </a:r>
                      <a:endParaRPr sz="1200" u="none" strike="noStrike" cap="none">
                        <a:solidFill>
                          <a:srgbClr val="09548C"/>
                        </a:solidFill>
                      </a:endParaRPr>
                    </a:p>
                  </a:txBody>
                  <a:tcPr marL="63500" marR="63500" marT="63500" marB="63500" anchor="ctr"/>
                </a:tc>
                <a:extLst>
                  <a:ext uri="{0D108BD9-81ED-4DB2-BD59-A6C34878D82A}">
                    <a16:rowId xmlns:a16="http://schemas.microsoft.com/office/drawing/2014/main" val="10003"/>
                  </a:ext>
                </a:extLst>
              </a:tr>
              <a:tr h="56625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rgbClr val="09548C"/>
                          </a:solidFill>
                        </a:rPr>
                        <a:t>Start date for accepting recommendations and proposals for validation of test processes and tools from federal agencies</a:t>
                      </a:r>
                      <a:endParaRPr sz="1200" u="none" strike="noStrike" cap="none" dirty="0">
                        <a:solidFill>
                          <a:srgbClr val="09548C"/>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Phase 2</a:t>
                      </a:r>
                      <a:endParaRPr sz="1200" u="none" strike="noStrike" cap="none">
                        <a:solidFill>
                          <a:srgbClr val="09548C"/>
                        </a:solidFill>
                      </a:endParaRPr>
                    </a:p>
                  </a:txBody>
                  <a:tcPr marL="63500" marR="63500" marT="63500" marB="63500" anchor="ctr"/>
                </a:tc>
                <a:extLst>
                  <a:ext uri="{0D108BD9-81ED-4DB2-BD59-A6C34878D82A}">
                    <a16:rowId xmlns:a16="http://schemas.microsoft.com/office/drawing/2014/main" val="10004"/>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Finalization of the ICT Baseline Alignment Validation process and test cases</a:t>
                      </a:r>
                      <a:endParaRPr sz="1200" u="none" strike="noStrike" cap="none">
                        <a:solidFill>
                          <a:srgbClr val="09548C"/>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Phase 2</a:t>
                      </a:r>
                      <a:endParaRPr sz="1200" u="none" strike="noStrike" cap="none">
                        <a:solidFill>
                          <a:srgbClr val="09548C"/>
                        </a:solidFill>
                      </a:endParaRPr>
                    </a:p>
                  </a:txBody>
                  <a:tcPr marL="63500" marR="63500" marT="63500" marB="63500" anchor="ctr"/>
                </a:tc>
                <a:extLst>
                  <a:ext uri="{0D108BD9-81ED-4DB2-BD59-A6C34878D82A}">
                    <a16:rowId xmlns:a16="http://schemas.microsoft.com/office/drawing/2014/main" val="10005"/>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Anticipated turnaround time for alignment validation of individual processes and tools</a:t>
                      </a:r>
                      <a:endParaRPr sz="1200" u="none" strike="noStrike" cap="none">
                        <a:solidFill>
                          <a:srgbClr val="09548C"/>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Phase 3</a:t>
                      </a:r>
                      <a:endParaRPr sz="1200" u="none" strike="noStrike" cap="none">
                        <a:solidFill>
                          <a:srgbClr val="09548C"/>
                        </a:solidFill>
                      </a:endParaRPr>
                    </a:p>
                  </a:txBody>
                  <a:tcPr marL="63500" marR="63500" marT="63500" marB="63500" anchor="ctr"/>
                </a:tc>
                <a:extLst>
                  <a:ext uri="{0D108BD9-81ED-4DB2-BD59-A6C34878D82A}">
                    <a16:rowId xmlns:a16="http://schemas.microsoft.com/office/drawing/2014/main" val="10006"/>
                  </a:ext>
                </a:extLst>
              </a:tr>
              <a:tr h="35667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9548C"/>
                          </a:solidFill>
                        </a:rPr>
                        <a:t>Pilot the Validation process with two-three federal agencies</a:t>
                      </a:r>
                      <a:endParaRPr sz="1200" u="none" strike="noStrike" cap="none">
                        <a:solidFill>
                          <a:srgbClr val="09548C"/>
                        </a:solidFill>
                      </a:endParaRPr>
                    </a:p>
                  </a:txBody>
                  <a:tcPr marL="63500" marR="63500" marT="63500" marB="635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rgbClr val="09548C"/>
                          </a:solidFill>
                        </a:rPr>
                        <a:t>Phase 3</a:t>
                      </a:r>
                      <a:endParaRPr sz="1200" u="none" strike="noStrike" cap="none" dirty="0">
                        <a:solidFill>
                          <a:srgbClr val="09548C"/>
                        </a:solidFill>
                      </a:endParaRPr>
                    </a:p>
                  </a:txBody>
                  <a:tcPr marL="63500" marR="63500" marT="63500" marB="6350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3"/>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 sz="1900" dirty="0"/>
              <a:t>What Organizations Can Do to Prepare for and Adopt the ICT Baseline</a:t>
            </a:r>
            <a:endParaRPr sz="1900" dirty="0"/>
          </a:p>
        </p:txBody>
      </p:sp>
      <p:sp>
        <p:nvSpPr>
          <p:cNvPr id="360" name="Google Shape;360;p33"/>
          <p:cNvSpPr txBox="1">
            <a:spLocks noGrp="1"/>
          </p:cNvSpPr>
          <p:nvPr>
            <p:ph type="body" idx="1"/>
          </p:nvPr>
        </p:nvSpPr>
        <p:spPr>
          <a:xfrm>
            <a:off x="471900" y="970748"/>
            <a:ext cx="8222100" cy="377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dirty="0">
                <a:solidFill>
                  <a:srgbClr val="09548C"/>
                </a:solidFill>
              </a:rPr>
              <a:t>While practical adoption of the Baseline will necessitate use of the validation framework, agencies may be interested in an initial review of their products for alignment to the Baseline. Organizations may find some benefit to reviewing the Baseline in order to gain some insight into any possible adjustments that may be necessary for successful validation. A preliminary review might include:</a:t>
            </a:r>
            <a:endParaRPr dirty="0">
              <a:solidFill>
                <a:srgbClr val="09548C"/>
              </a:solidFill>
            </a:endParaRPr>
          </a:p>
          <a:p>
            <a:pPr marL="457200" lvl="0" indent="-342900" algn="l" rtl="0">
              <a:lnSpc>
                <a:spcPct val="115000"/>
              </a:lnSpc>
              <a:spcBef>
                <a:spcPts val="1600"/>
              </a:spcBef>
              <a:spcAft>
                <a:spcPts val="0"/>
              </a:spcAft>
              <a:buClr>
                <a:srgbClr val="09548C"/>
              </a:buClr>
              <a:buSzPts val="1800"/>
              <a:buChar char="●"/>
            </a:pPr>
            <a:r>
              <a:rPr lang="en" dirty="0">
                <a:solidFill>
                  <a:srgbClr val="09548C"/>
                </a:solidFill>
              </a:rPr>
              <a:t>Evaluating existing test processes for possible adoption and implementation in an organization’s system development processes</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Evaluating testing tools for possible incorporation in test processes</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Modifying existing processes to align to the ICT Baseline</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Combining automated and manual testing processes in system development processes</a:t>
            </a:r>
            <a:endParaRPr dirty="0">
              <a:solidFill>
                <a:srgbClr val="09548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Review / Summary</a:t>
            </a:r>
            <a:endParaRPr dirty="0"/>
          </a:p>
        </p:txBody>
      </p:sp>
      <p:sp>
        <p:nvSpPr>
          <p:cNvPr id="366" name="Google Shape;366;p34"/>
          <p:cNvSpPr txBox="1">
            <a:spLocks noGrp="1"/>
          </p:cNvSpPr>
          <p:nvPr>
            <p:ph type="body" idx="1"/>
          </p:nvPr>
        </p:nvSpPr>
        <p:spPr>
          <a:xfrm>
            <a:off x="471900" y="1552576"/>
            <a:ext cx="8222100" cy="336232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9548C"/>
              </a:buClr>
              <a:buSzPts val="1800"/>
              <a:buChar char="●"/>
            </a:pPr>
            <a:r>
              <a:rPr lang="en" dirty="0">
                <a:solidFill>
                  <a:srgbClr val="09548C"/>
                </a:solidFill>
              </a:rPr>
              <a:t>Simplify the testing of “things on a page”</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“Categories of testing” ensure consistency of results </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Allows users to select mode of testing that fits their needs</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First in a series of testing Baselines</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Foundation for consistent test results for all Section 508 requirements</a:t>
            </a:r>
            <a:endParaRPr dirty="0">
              <a:solidFill>
                <a:srgbClr val="09548C"/>
              </a:solidFill>
            </a:endParaRPr>
          </a:p>
          <a:p>
            <a:pPr marL="457200" lvl="0" indent="-342900" algn="l" rtl="0">
              <a:lnSpc>
                <a:spcPct val="115000"/>
              </a:lnSpc>
              <a:spcBef>
                <a:spcPts val="0"/>
              </a:spcBef>
              <a:spcAft>
                <a:spcPts val="0"/>
              </a:spcAft>
              <a:buClr>
                <a:srgbClr val="09548C"/>
              </a:buClr>
              <a:buSzPts val="1800"/>
              <a:buChar char="●"/>
            </a:pPr>
            <a:r>
              <a:rPr lang="en" dirty="0">
                <a:solidFill>
                  <a:srgbClr val="09548C"/>
                </a:solidFill>
              </a:rPr>
              <a:t>The Baseline Alignment Framework test cases enable validation of alignment</a:t>
            </a:r>
            <a:endParaRPr dirty="0">
              <a:solidFill>
                <a:srgbClr val="09548C"/>
              </a:solidFill>
            </a:endParaRPr>
          </a:p>
          <a:p>
            <a:pPr lvl="0">
              <a:buClr>
                <a:srgbClr val="09548C"/>
              </a:buClr>
            </a:pPr>
            <a:r>
              <a:rPr lang="en" dirty="0">
                <a:solidFill>
                  <a:srgbClr val="09548C"/>
                </a:solidFill>
              </a:rPr>
              <a:t>Visit: </a:t>
            </a:r>
            <a:r>
              <a:rPr lang="en-US" dirty="0">
                <a:solidFill>
                  <a:srgbClr val="09548C"/>
                </a:solidFill>
              </a:rPr>
              <a:t>https://</a:t>
            </a:r>
            <a:r>
              <a:rPr lang="en-US" dirty="0" err="1">
                <a:solidFill>
                  <a:srgbClr val="09548C"/>
                </a:solidFill>
              </a:rPr>
              <a:t>ictbaseline.access-board.gov</a:t>
            </a:r>
            <a:r>
              <a:rPr lang="en-US" dirty="0">
                <a:solidFill>
                  <a:srgbClr val="09548C"/>
                </a:solidFill>
              </a:rPr>
              <a:t> </a:t>
            </a:r>
          </a:p>
          <a:p>
            <a:pPr lvl="0">
              <a:buClr>
                <a:srgbClr val="09548C"/>
              </a:buClr>
            </a:pPr>
            <a:r>
              <a:rPr lang="en" dirty="0">
                <a:solidFill>
                  <a:srgbClr val="09548C"/>
                </a:solidFill>
              </a:rPr>
              <a:t>Contact us at: </a:t>
            </a:r>
            <a:r>
              <a:rPr lang="en" dirty="0" err="1">
                <a:solidFill>
                  <a:srgbClr val="09548C"/>
                </a:solidFill>
              </a:rPr>
              <a:t>ictbaseline@gsa.gov</a:t>
            </a:r>
            <a:endParaRPr dirty="0">
              <a:solidFill>
                <a:srgbClr val="09548C"/>
              </a:solidFill>
            </a:endParaRPr>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5"/>
          <p:cNvSpPr txBox="1">
            <a:spLocks noGrp="1"/>
          </p:cNvSpPr>
          <p:nvPr>
            <p:ph type="title"/>
          </p:nvPr>
        </p:nvSpPr>
        <p:spPr>
          <a:xfrm>
            <a:off x="460950" y="2065350"/>
            <a:ext cx="8222100" cy="1012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6000"/>
              <a:t>Questions?</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71900" y="182880"/>
            <a:ext cx="8222100"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Section 508 Testing Challenges</a:t>
            </a:r>
            <a:endParaRPr dirty="0"/>
          </a:p>
        </p:txBody>
      </p:sp>
      <p:sp>
        <p:nvSpPr>
          <p:cNvPr id="113" name="Google Shape;113;p4"/>
          <p:cNvSpPr txBox="1">
            <a:spLocks noGrp="1"/>
          </p:cNvSpPr>
          <p:nvPr>
            <p:ph type="body" idx="1"/>
          </p:nvPr>
        </p:nvSpPr>
        <p:spPr>
          <a:xfrm>
            <a:off x="471899" y="1538654"/>
            <a:ext cx="5735469" cy="3090621"/>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9548C"/>
              </a:buClr>
              <a:buSzPts val="1800"/>
              <a:buChar char="●"/>
            </a:pPr>
            <a:r>
              <a:rPr lang="en" sz="2400" dirty="0">
                <a:solidFill>
                  <a:srgbClr val="09548C"/>
                </a:solidFill>
              </a:rPr>
              <a:t>Interpretation of standards vary</a:t>
            </a:r>
            <a:endParaRPr sz="2400" dirty="0">
              <a:solidFill>
                <a:srgbClr val="09548C"/>
              </a:solidFill>
            </a:endParaRPr>
          </a:p>
          <a:p>
            <a:pPr marL="457200" lvl="0" indent="-342900" algn="l" rtl="0">
              <a:lnSpc>
                <a:spcPct val="115000"/>
              </a:lnSpc>
              <a:spcBef>
                <a:spcPts val="1000"/>
              </a:spcBef>
              <a:spcAft>
                <a:spcPts val="0"/>
              </a:spcAft>
              <a:buClr>
                <a:srgbClr val="09548C"/>
              </a:buClr>
              <a:buSzPts val="1800"/>
              <a:buChar char="●"/>
            </a:pPr>
            <a:r>
              <a:rPr lang="en" sz="2400" dirty="0">
                <a:solidFill>
                  <a:srgbClr val="09548C"/>
                </a:solidFill>
              </a:rPr>
              <a:t>Variety of testing methods</a:t>
            </a:r>
            <a:endParaRPr sz="2400" dirty="0">
              <a:solidFill>
                <a:srgbClr val="09548C"/>
              </a:solidFill>
            </a:endParaRPr>
          </a:p>
          <a:p>
            <a:pPr marL="914400" lvl="1" indent="-330200" algn="l" rtl="0">
              <a:lnSpc>
                <a:spcPct val="115000"/>
              </a:lnSpc>
              <a:spcBef>
                <a:spcPts val="1000"/>
              </a:spcBef>
              <a:spcAft>
                <a:spcPts val="0"/>
              </a:spcAft>
              <a:buClr>
                <a:srgbClr val="09548C"/>
              </a:buClr>
              <a:buSzPts val="1600"/>
              <a:buChar char="○"/>
            </a:pPr>
            <a:r>
              <a:rPr lang="en" sz="2000" i="1" dirty="0">
                <a:solidFill>
                  <a:srgbClr val="09548C"/>
                </a:solidFill>
              </a:rPr>
              <a:t>Many approaches to manual testing</a:t>
            </a:r>
            <a:endParaRPr sz="2000" i="1" dirty="0">
              <a:solidFill>
                <a:srgbClr val="09548C"/>
              </a:solidFill>
            </a:endParaRPr>
          </a:p>
          <a:p>
            <a:pPr marL="914400" lvl="1" indent="-330200" algn="l" rtl="0">
              <a:lnSpc>
                <a:spcPct val="115000"/>
              </a:lnSpc>
              <a:spcBef>
                <a:spcPts val="1000"/>
              </a:spcBef>
              <a:spcAft>
                <a:spcPts val="0"/>
              </a:spcAft>
              <a:buClr>
                <a:srgbClr val="09548C"/>
              </a:buClr>
              <a:buSzPts val="1600"/>
              <a:buChar char="○"/>
            </a:pPr>
            <a:r>
              <a:rPr lang="en" sz="2000" i="1" dirty="0">
                <a:solidFill>
                  <a:srgbClr val="09548C"/>
                </a:solidFill>
              </a:rPr>
              <a:t>Lots of automated testing tools</a:t>
            </a:r>
            <a:endParaRPr sz="2000" i="1" dirty="0">
              <a:solidFill>
                <a:srgbClr val="09548C"/>
              </a:solidFill>
            </a:endParaRPr>
          </a:p>
          <a:p>
            <a:pPr marL="457200" lvl="0" indent="-342900" algn="l" rtl="0">
              <a:lnSpc>
                <a:spcPct val="115000"/>
              </a:lnSpc>
              <a:spcBef>
                <a:spcPts val="1000"/>
              </a:spcBef>
              <a:spcAft>
                <a:spcPts val="1000"/>
              </a:spcAft>
              <a:buClr>
                <a:srgbClr val="09548C"/>
              </a:buClr>
              <a:buSzPts val="1800"/>
              <a:buChar char="●"/>
            </a:pPr>
            <a:r>
              <a:rPr lang="en" sz="2400" dirty="0">
                <a:solidFill>
                  <a:srgbClr val="09548C"/>
                </a:solidFill>
              </a:rPr>
              <a:t>Inconsistent test results</a:t>
            </a:r>
            <a:endParaRPr sz="2400" dirty="0">
              <a:solidFill>
                <a:srgbClr val="09548C"/>
              </a:solidFill>
            </a:endParaRPr>
          </a:p>
        </p:txBody>
      </p:sp>
      <p:pic>
        <p:nvPicPr>
          <p:cNvPr id="114" name="Google Shape;114;p4" descr="3-point logic diagram"/>
          <p:cNvPicPr preferRelativeResize="0"/>
          <p:nvPr/>
        </p:nvPicPr>
        <p:blipFill rotWithShape="1">
          <a:blip r:embed="rId3">
            <a:alphaModFix/>
          </a:blip>
          <a:srcRect/>
          <a:stretch/>
        </p:blipFill>
        <p:spPr>
          <a:xfrm>
            <a:off x="6400800" y="1879500"/>
            <a:ext cx="1828800" cy="1848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71900" y="182880"/>
            <a:ext cx="5921973" cy="914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dirty="0"/>
              <a:t>ICT Testing Baseline for Web</a:t>
            </a:r>
            <a:endParaRPr dirty="0"/>
          </a:p>
        </p:txBody>
      </p:sp>
      <p:sp>
        <p:nvSpPr>
          <p:cNvPr id="120" name="Google Shape;120;p5"/>
          <p:cNvSpPr/>
          <p:nvPr/>
        </p:nvSpPr>
        <p:spPr>
          <a:xfrm>
            <a:off x="540327" y="1811481"/>
            <a:ext cx="2195946" cy="2194560"/>
          </a:xfrm>
          <a:prstGeom prst="ellipse">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Revised Section 508</a:t>
            </a:r>
            <a:endParaRPr/>
          </a:p>
          <a:p>
            <a:pPr marL="0" marR="0" lvl="0" indent="0" algn="ctr"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(WCAG 2.0)</a:t>
            </a:r>
            <a:endParaRPr/>
          </a:p>
        </p:txBody>
      </p:sp>
      <p:sp>
        <p:nvSpPr>
          <p:cNvPr id="122" name="Google Shape;122;p5" descr="plus symbol"/>
          <p:cNvSpPr/>
          <p:nvPr/>
        </p:nvSpPr>
        <p:spPr>
          <a:xfrm>
            <a:off x="2918806" y="2725881"/>
            <a:ext cx="365760" cy="365760"/>
          </a:xfrm>
          <a:prstGeom prst="plus">
            <a:avLst>
              <a:gd name="adj" fmla="val 36719"/>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p5"/>
          <p:cNvSpPr/>
          <p:nvPr/>
        </p:nvSpPr>
        <p:spPr>
          <a:xfrm>
            <a:off x="3467100" y="1811481"/>
            <a:ext cx="2195946" cy="2194560"/>
          </a:xfrm>
          <a:prstGeom prst="ellipse">
            <a:avLst/>
          </a:prstGeom>
          <a:solidFill>
            <a:schemeClr val="accent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2000" b="1" i="0" u="none" strike="noStrike" cap="none">
                <a:solidFill>
                  <a:schemeClr val="lt1"/>
                </a:solidFill>
                <a:latin typeface="Arial"/>
                <a:ea typeface="Arial"/>
                <a:cs typeface="Arial"/>
                <a:sym typeface="Arial"/>
              </a:rPr>
              <a:t>WHAT</a:t>
            </a:r>
            <a:endParaRPr sz="2400" b="1"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Needs to be checked</a:t>
            </a:r>
            <a:endParaRPr/>
          </a:p>
        </p:txBody>
      </p:sp>
      <p:sp>
        <p:nvSpPr>
          <p:cNvPr id="123" name="Google Shape;123;p5" descr="equals symbol"/>
          <p:cNvSpPr/>
          <p:nvPr/>
        </p:nvSpPr>
        <p:spPr>
          <a:xfrm>
            <a:off x="5789469" y="2725881"/>
            <a:ext cx="514350" cy="365760"/>
          </a:xfrm>
          <a:prstGeom prst="mathEqual">
            <a:avLst>
              <a:gd name="adj1" fmla="val 23520"/>
              <a:gd name="adj2" fmla="val 11760"/>
            </a:avLst>
          </a:prstGeom>
          <a:solidFill>
            <a:schemeClr val="lt2"/>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24" name="Google Shape;124;p5" descr="ICT Testing Baseline"/>
          <p:cNvGrpSpPr/>
          <p:nvPr/>
        </p:nvGrpSpPr>
        <p:grpSpPr>
          <a:xfrm>
            <a:off x="6393873" y="1811481"/>
            <a:ext cx="2195946" cy="2194560"/>
            <a:chOff x="6393873" y="2154381"/>
            <a:chExt cx="2195946" cy="2194560"/>
          </a:xfrm>
        </p:grpSpPr>
        <p:sp>
          <p:nvSpPr>
            <p:cNvPr id="125" name="Google Shape;125;p5"/>
            <p:cNvSpPr/>
            <p:nvPr/>
          </p:nvSpPr>
          <p:spPr>
            <a:xfrm>
              <a:off x="6393873" y="2154381"/>
              <a:ext cx="2195946" cy="2194560"/>
            </a:xfrm>
            <a:prstGeom prst="ellipse">
              <a:avLst/>
            </a:prstGeom>
            <a:solidFill>
              <a:schemeClr val="accent2"/>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pic>
          <p:nvPicPr>
            <p:cNvPr id="126" name="Google Shape;126;p5" descr="ICT Testing Baseline"/>
            <p:cNvPicPr preferRelativeResize="0"/>
            <p:nvPr/>
          </p:nvPicPr>
          <p:blipFill rotWithShape="1">
            <a:blip r:embed="rId3">
              <a:alphaModFix/>
            </a:blip>
            <a:srcRect/>
            <a:stretch/>
          </p:blipFill>
          <p:spPr>
            <a:xfrm>
              <a:off x="6540870" y="2869338"/>
              <a:ext cx="1901952" cy="764645"/>
            </a:xfrm>
            <a:prstGeom prst="rect">
              <a:avLst/>
            </a:prstGeom>
            <a:noFill/>
            <a:ln>
              <a:noFill/>
            </a:ln>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7" name="Title 6">
            <a:extLst>
              <a:ext uri="{FF2B5EF4-FFF2-40B4-BE49-F238E27FC236}">
                <a16:creationId xmlns:a16="http://schemas.microsoft.com/office/drawing/2014/main" id="{782DA027-CB02-49B4-8DB0-EA2B84A603A0}"/>
              </a:ext>
            </a:extLst>
          </p:cNvPr>
          <p:cNvSpPr>
            <a:spLocks noGrp="1"/>
          </p:cNvSpPr>
          <p:nvPr>
            <p:ph type="title"/>
          </p:nvPr>
        </p:nvSpPr>
        <p:spPr>
          <a:xfrm>
            <a:off x="138156" y="15916"/>
            <a:ext cx="2991907" cy="953400"/>
          </a:xfrm>
        </p:spPr>
        <p:txBody>
          <a:bodyPr/>
          <a:lstStyle/>
          <a:p>
            <a:r>
              <a:rPr lang="en-US" sz="2800" dirty="0"/>
              <a:t>Baseline for Web</a:t>
            </a:r>
          </a:p>
        </p:txBody>
      </p:sp>
      <p:sp>
        <p:nvSpPr>
          <p:cNvPr id="8" name="Text Placeholder 7">
            <a:extLst>
              <a:ext uri="{FF2B5EF4-FFF2-40B4-BE49-F238E27FC236}">
                <a16:creationId xmlns:a16="http://schemas.microsoft.com/office/drawing/2014/main" id="{72111A3D-D935-46E7-B4FC-B83C937195B2}"/>
              </a:ext>
            </a:extLst>
          </p:cNvPr>
          <p:cNvSpPr>
            <a:spLocks noGrp="1"/>
          </p:cNvSpPr>
          <p:nvPr>
            <p:ph type="body" idx="1"/>
          </p:nvPr>
        </p:nvSpPr>
        <p:spPr>
          <a:xfrm>
            <a:off x="140677" y="989100"/>
            <a:ext cx="3077308" cy="3163500"/>
          </a:xfrm>
        </p:spPr>
        <p:txBody>
          <a:bodyPr/>
          <a:lstStyle/>
          <a:p>
            <a:pPr marL="304800"/>
            <a:r>
              <a:rPr lang="en-US" sz="1600" dirty="0"/>
              <a:t>24 Baseline Categories</a:t>
            </a:r>
          </a:p>
          <a:p>
            <a:pPr marL="304800"/>
            <a:r>
              <a:rPr lang="en-US" sz="1600" dirty="0"/>
              <a:t>91 tests results</a:t>
            </a:r>
          </a:p>
          <a:p>
            <a:pPr marL="304800"/>
            <a:r>
              <a:rPr lang="en-US" sz="1600" dirty="0"/>
              <a:t>43 Section 508 requirements </a:t>
            </a:r>
          </a:p>
          <a:p>
            <a:pPr marL="571500" lvl="1">
              <a:spcBef>
                <a:spcPts val="600"/>
              </a:spcBef>
            </a:pPr>
            <a:r>
              <a:rPr lang="en-US" sz="1600" dirty="0"/>
              <a:t>(37) WCAG SCs</a:t>
            </a:r>
          </a:p>
          <a:p>
            <a:pPr marL="571500" lvl="1">
              <a:spcBef>
                <a:spcPts val="600"/>
              </a:spcBef>
            </a:pPr>
            <a:r>
              <a:rPr lang="en-US" sz="1600" dirty="0"/>
              <a:t>(2) WCAG Conformance Requirements</a:t>
            </a:r>
          </a:p>
          <a:p>
            <a:pPr marL="571500" lvl="1">
              <a:spcBef>
                <a:spcPts val="600"/>
              </a:spcBef>
            </a:pPr>
            <a:r>
              <a:rPr lang="en-US" sz="1600" dirty="0"/>
              <a:t>(3) 508 Media Player CC and AD</a:t>
            </a:r>
          </a:p>
        </p:txBody>
      </p:sp>
      <p:sp>
        <p:nvSpPr>
          <p:cNvPr id="2" name="TextBox 1">
            <a:extLst>
              <a:ext uri="{FF2B5EF4-FFF2-40B4-BE49-F238E27FC236}">
                <a16:creationId xmlns:a16="http://schemas.microsoft.com/office/drawing/2014/main" id="{D691A02A-7C5A-4A42-B440-CB7D6DE6F3A2}"/>
              </a:ext>
            </a:extLst>
          </p:cNvPr>
          <p:cNvSpPr txBox="1"/>
          <p:nvPr/>
        </p:nvSpPr>
        <p:spPr>
          <a:xfrm>
            <a:off x="3376246" y="969316"/>
            <a:ext cx="5556739" cy="2804498"/>
          </a:xfrm>
          <a:prstGeom prst="rect">
            <a:avLst/>
          </a:prstGeom>
          <a:noFill/>
        </p:spPr>
        <p:txBody>
          <a:bodyPr wrap="square" numCol="2" rtlCol="0">
            <a:normAutofit/>
          </a:bodyPr>
          <a:lstStyle/>
          <a:p>
            <a:pPr marL="342900" indent="-342900">
              <a:buFont typeface="+mj-lt"/>
              <a:buAutoNum type="arabicPeriod"/>
            </a:pPr>
            <a:r>
              <a:rPr lang="en-US" dirty="0"/>
              <a:t>Keyboard Accessible</a:t>
            </a:r>
          </a:p>
          <a:p>
            <a:pPr marL="342900" indent="-342900">
              <a:buFont typeface="+mj-lt"/>
              <a:buAutoNum type="arabicPeriod"/>
            </a:pPr>
            <a:r>
              <a:rPr lang="en-US" dirty="0"/>
              <a:t>Focus</a:t>
            </a:r>
          </a:p>
          <a:p>
            <a:pPr marL="342900" indent="-342900">
              <a:buFont typeface="+mj-lt"/>
              <a:buAutoNum type="arabicPeriod"/>
            </a:pPr>
            <a:r>
              <a:rPr lang="en-US" dirty="0"/>
              <a:t>Non-Interference</a:t>
            </a:r>
          </a:p>
          <a:p>
            <a:pPr marL="342900" indent="-342900">
              <a:buFont typeface="+mj-lt"/>
              <a:buAutoNum type="arabicPeriod"/>
            </a:pPr>
            <a:r>
              <a:rPr lang="en-US" dirty="0"/>
              <a:t>Repetitive Content</a:t>
            </a:r>
          </a:p>
          <a:p>
            <a:pPr marL="342900" indent="-342900">
              <a:buFont typeface="+mj-lt"/>
              <a:buAutoNum type="arabicPeriod"/>
            </a:pPr>
            <a:r>
              <a:rPr lang="en-US" dirty="0"/>
              <a:t>Changing Content</a:t>
            </a:r>
          </a:p>
          <a:p>
            <a:pPr marL="342900" indent="-342900">
              <a:buFont typeface="+mj-lt"/>
              <a:buAutoNum type="arabicPeriod"/>
            </a:pPr>
            <a:r>
              <a:rPr lang="en-US" dirty="0"/>
              <a:t>Images</a:t>
            </a:r>
          </a:p>
          <a:p>
            <a:pPr marL="342900" indent="-342900">
              <a:buFont typeface="+mj-lt"/>
              <a:buAutoNum type="arabicPeriod"/>
            </a:pPr>
            <a:r>
              <a:rPr lang="en-US" dirty="0"/>
              <a:t>Sensory Characteristics</a:t>
            </a:r>
          </a:p>
          <a:p>
            <a:pPr marL="342900" indent="-342900">
              <a:buFont typeface="+mj-lt"/>
              <a:buAutoNum type="arabicPeriod"/>
            </a:pPr>
            <a:r>
              <a:rPr lang="en-US" dirty="0"/>
              <a:t>Contrast</a:t>
            </a:r>
          </a:p>
          <a:p>
            <a:pPr marL="342900" indent="-342900">
              <a:buFont typeface="+mj-lt"/>
              <a:buAutoNum type="arabicPeriod"/>
            </a:pPr>
            <a:r>
              <a:rPr lang="en-US" dirty="0"/>
              <a:t>Flashing</a:t>
            </a:r>
          </a:p>
          <a:p>
            <a:pPr marL="342900" indent="-342900">
              <a:buFont typeface="+mj-lt"/>
              <a:buAutoNum type="arabicPeriod"/>
            </a:pPr>
            <a:r>
              <a:rPr lang="en-US" dirty="0"/>
              <a:t>Forms</a:t>
            </a:r>
          </a:p>
          <a:p>
            <a:pPr marL="342900" indent="-342900">
              <a:buFont typeface="+mj-lt"/>
              <a:buAutoNum type="arabicPeriod"/>
            </a:pPr>
            <a:r>
              <a:rPr lang="en-US" dirty="0"/>
              <a:t>Page Titles</a:t>
            </a:r>
          </a:p>
          <a:p>
            <a:pPr marL="342900" indent="-342900">
              <a:buFont typeface="+mj-lt"/>
              <a:buAutoNum type="arabicPeriod"/>
            </a:pPr>
            <a:r>
              <a:rPr lang="en-US" dirty="0"/>
              <a:t>Tables</a:t>
            </a:r>
          </a:p>
          <a:p>
            <a:pPr marL="342900" indent="-342900">
              <a:buFont typeface="+mj-lt"/>
              <a:buAutoNum type="arabicPeriod"/>
            </a:pPr>
            <a:r>
              <a:rPr lang="en-US" dirty="0"/>
              <a:t>Content Structure</a:t>
            </a:r>
          </a:p>
          <a:p>
            <a:pPr marL="342900" indent="-342900">
              <a:buFont typeface="+mj-lt"/>
              <a:buAutoNum type="arabicPeriod"/>
            </a:pPr>
            <a:r>
              <a:rPr lang="en-US" dirty="0"/>
              <a:t>Links</a:t>
            </a:r>
          </a:p>
          <a:p>
            <a:pPr marL="342900" indent="-342900">
              <a:buFont typeface="+mj-lt"/>
              <a:buAutoNum type="arabicPeriod"/>
            </a:pPr>
            <a:r>
              <a:rPr lang="en-US" dirty="0"/>
              <a:t>Language</a:t>
            </a:r>
          </a:p>
          <a:p>
            <a:pPr marL="342900" indent="-342900">
              <a:buFont typeface="+mj-lt"/>
              <a:buAutoNum type="arabicPeriod"/>
            </a:pPr>
            <a:r>
              <a:rPr lang="en-US" dirty="0"/>
              <a:t>Audio-Only and Video-Only</a:t>
            </a:r>
          </a:p>
          <a:p>
            <a:pPr marL="342900" indent="-342900">
              <a:buFont typeface="+mj-lt"/>
              <a:buAutoNum type="arabicPeriod"/>
            </a:pPr>
            <a:r>
              <a:rPr lang="en-US" dirty="0"/>
              <a:t>Synchronized Media</a:t>
            </a:r>
          </a:p>
          <a:p>
            <a:pPr marL="342900" indent="-342900">
              <a:buFont typeface="+mj-lt"/>
              <a:buAutoNum type="arabicPeriod"/>
            </a:pPr>
            <a:r>
              <a:rPr lang="en-US" dirty="0"/>
              <a:t>CSS Content and Positioning</a:t>
            </a:r>
          </a:p>
          <a:p>
            <a:pPr marL="342900" indent="-342900">
              <a:buFont typeface="+mj-lt"/>
              <a:buAutoNum type="arabicPeriod"/>
            </a:pPr>
            <a:r>
              <a:rPr lang="en-US" dirty="0"/>
              <a:t>Frames and </a:t>
            </a:r>
            <a:r>
              <a:rPr lang="en-US" dirty="0" err="1"/>
              <a:t>iFrames</a:t>
            </a:r>
            <a:endParaRPr lang="en-US" dirty="0"/>
          </a:p>
          <a:p>
            <a:pPr marL="342900" indent="-342900">
              <a:buFont typeface="+mj-lt"/>
              <a:buAutoNum type="arabicPeriod"/>
            </a:pPr>
            <a:r>
              <a:rPr lang="en-US" dirty="0"/>
              <a:t>Conforming Alternate Version</a:t>
            </a:r>
          </a:p>
          <a:p>
            <a:pPr marL="342900" indent="-342900">
              <a:buFont typeface="+mj-lt"/>
              <a:buAutoNum type="arabicPeriod"/>
            </a:pPr>
            <a:r>
              <a:rPr lang="en-US" dirty="0"/>
              <a:t>Timed Events</a:t>
            </a:r>
          </a:p>
          <a:p>
            <a:pPr marL="342900" indent="-342900">
              <a:buFont typeface="+mj-lt"/>
              <a:buAutoNum type="arabicPeriod"/>
            </a:pPr>
            <a:r>
              <a:rPr lang="en-US" dirty="0"/>
              <a:t>Resize Text</a:t>
            </a:r>
          </a:p>
          <a:p>
            <a:pPr marL="342900" indent="-342900">
              <a:buFont typeface="+mj-lt"/>
              <a:buAutoNum type="arabicPeriod"/>
            </a:pPr>
            <a:r>
              <a:rPr lang="en-US" dirty="0"/>
              <a:t>Multiple Ways</a:t>
            </a:r>
          </a:p>
          <a:p>
            <a:pPr marL="342900" indent="-342900">
              <a:buFont typeface="+mj-lt"/>
              <a:buAutoNum type="arabicPeriod"/>
            </a:pPr>
            <a:r>
              <a:rPr lang="en-US" dirty="0"/>
              <a:t>Parsing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3" name="Title 2">
            <a:extLst>
              <a:ext uri="{FF2B5EF4-FFF2-40B4-BE49-F238E27FC236}">
                <a16:creationId xmlns:a16="http://schemas.microsoft.com/office/drawing/2014/main" id="{2425A24D-87CC-4098-9DEA-79635BD74356}"/>
              </a:ext>
            </a:extLst>
          </p:cNvPr>
          <p:cNvSpPr>
            <a:spLocks noGrp="1"/>
          </p:cNvSpPr>
          <p:nvPr>
            <p:ph type="title" idx="4294967295"/>
          </p:nvPr>
        </p:nvSpPr>
        <p:spPr>
          <a:xfrm>
            <a:off x="471900" y="-767700"/>
            <a:ext cx="8222100" cy="767700"/>
          </a:xfrm>
        </p:spPr>
        <p:txBody>
          <a:bodyPr spcFirstLastPara="1" wrap="square" lIns="91425" tIns="91425" rIns="91425" bIns="91425" anchor="b" anchorCtr="0">
            <a:noAutofit/>
          </a:bodyPr>
          <a:lstStyle/>
          <a:p>
            <a:r>
              <a:rPr lang="en-US" dirty="0"/>
              <a:t>WCAG Success Criteria</a:t>
            </a:r>
          </a:p>
        </p:txBody>
      </p:sp>
      <p:pic>
        <p:nvPicPr>
          <p:cNvPr id="136" name="Google Shape;136;p7" descr="Screenshot of WCAG How to page, highlighting SC 1.3.1 from the many SCs listed on the page"/>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 name="Rectangle 1">
            <a:extLst>
              <a:ext uri="{FF2B5EF4-FFF2-40B4-BE49-F238E27FC236}">
                <a16:creationId xmlns:a16="http://schemas.microsoft.com/office/drawing/2014/main" id="{FACBC985-88D2-411F-A16E-92DDE43FFDD3}"/>
              </a:ext>
              <a:ext uri="{C183D7F6-B498-43B3-948B-1728B52AA6E4}">
                <adec:decorative xmlns:adec="http://schemas.microsoft.com/office/drawing/2017/decorative" val="1"/>
              </a:ext>
            </a:extLst>
          </p:cNvPr>
          <p:cNvSpPr/>
          <p:nvPr/>
        </p:nvSpPr>
        <p:spPr>
          <a:xfrm>
            <a:off x="2518117" y="576775"/>
            <a:ext cx="4797083" cy="127312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2" name="Title 1">
            <a:extLst>
              <a:ext uri="{FF2B5EF4-FFF2-40B4-BE49-F238E27FC236}">
                <a16:creationId xmlns:a16="http://schemas.microsoft.com/office/drawing/2014/main" id="{B6F67507-F769-4A3A-864E-78466DA7C83A}"/>
              </a:ext>
            </a:extLst>
          </p:cNvPr>
          <p:cNvSpPr>
            <a:spLocks noGrp="1"/>
          </p:cNvSpPr>
          <p:nvPr>
            <p:ph type="title"/>
          </p:nvPr>
        </p:nvSpPr>
        <p:spPr>
          <a:xfrm>
            <a:off x="471900" y="182880"/>
            <a:ext cx="8222100" cy="914400"/>
          </a:xfrm>
        </p:spPr>
        <p:txBody>
          <a:bodyPr/>
          <a:lstStyle/>
          <a:p>
            <a:r>
              <a:rPr lang="en-US" sz="2800" dirty="0"/>
              <a:t>10 Baseline Tests for WCAG SC 1.3.1</a:t>
            </a:r>
          </a:p>
        </p:txBody>
      </p:sp>
      <p:pic>
        <p:nvPicPr>
          <p:cNvPr id="5" name="Picture 4" descr="Screenshot of Baseline Tests mapped to SC 1.3.1 in the following categories: Forms, Data Tables, Layout Tables, Visual Headings, Visually Apparent Lists. Total of 10 tests for one SC.">
            <a:extLst>
              <a:ext uri="{FF2B5EF4-FFF2-40B4-BE49-F238E27FC236}">
                <a16:creationId xmlns:a16="http://schemas.microsoft.com/office/drawing/2014/main" id="{9B782FBF-884F-44D2-9018-6BF178BFD394}"/>
              </a:ext>
            </a:extLst>
          </p:cNvPr>
          <p:cNvPicPr>
            <a:picLocks noChangeAspect="1"/>
          </p:cNvPicPr>
          <p:nvPr/>
        </p:nvPicPr>
        <p:blipFill>
          <a:blip r:embed="rId3"/>
          <a:stretch>
            <a:fillRect/>
          </a:stretch>
        </p:blipFill>
        <p:spPr>
          <a:xfrm>
            <a:off x="146584" y="1587682"/>
            <a:ext cx="8775409" cy="20699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4" name="Title 3">
            <a:extLst>
              <a:ext uri="{FF2B5EF4-FFF2-40B4-BE49-F238E27FC236}">
                <a16:creationId xmlns:a16="http://schemas.microsoft.com/office/drawing/2014/main" id="{0E186F02-23CB-43CF-8D3F-5936E6FF87F4}"/>
              </a:ext>
            </a:extLst>
          </p:cNvPr>
          <p:cNvSpPr>
            <a:spLocks noGrp="1"/>
          </p:cNvSpPr>
          <p:nvPr>
            <p:ph type="title"/>
          </p:nvPr>
        </p:nvSpPr>
        <p:spPr/>
        <p:txBody>
          <a:bodyPr/>
          <a:lstStyle/>
          <a:p>
            <a:r>
              <a:rPr lang="en-US" dirty="0"/>
              <a:t>Forms Baseline</a:t>
            </a:r>
          </a:p>
        </p:txBody>
      </p:sp>
      <p:sp>
        <p:nvSpPr>
          <p:cNvPr id="5" name="Text Placeholder 4">
            <a:extLst>
              <a:ext uri="{FF2B5EF4-FFF2-40B4-BE49-F238E27FC236}">
                <a16:creationId xmlns:a16="http://schemas.microsoft.com/office/drawing/2014/main" id="{5DC58963-4D26-40BF-874C-4B7604B1716E}"/>
              </a:ext>
            </a:extLst>
          </p:cNvPr>
          <p:cNvSpPr>
            <a:spLocks noGrp="1"/>
          </p:cNvSpPr>
          <p:nvPr>
            <p:ph type="body" idx="1"/>
          </p:nvPr>
        </p:nvSpPr>
        <p:spPr/>
        <p:txBody>
          <a:bodyPr/>
          <a:lstStyle/>
          <a:p>
            <a:r>
              <a:rPr lang="en-US" sz="2000" dirty="0"/>
              <a:t>8 WCAG SCs</a:t>
            </a:r>
          </a:p>
          <a:p>
            <a:r>
              <a:rPr lang="en-US" sz="2000" dirty="0"/>
              <a:t>7 Baseline Tests</a:t>
            </a:r>
          </a:p>
          <a:p>
            <a:pPr marL="571500" lvl="1">
              <a:spcBef>
                <a:spcPts val="600"/>
              </a:spcBef>
            </a:pPr>
            <a:r>
              <a:rPr lang="en-US" sz="2000" dirty="0"/>
              <a:t>Test for Form name covers 2 SCs (4.1.2 and 1.3.1)</a:t>
            </a:r>
          </a:p>
        </p:txBody>
      </p:sp>
      <p:pic>
        <p:nvPicPr>
          <p:cNvPr id="3" name="Picture 2" descr="Screenshot of Forms, listing 1.3.1 as one of 8 WCAG Accessibility Requirements tested in this Baseline.">
            <a:extLst>
              <a:ext uri="{FF2B5EF4-FFF2-40B4-BE49-F238E27FC236}">
                <a16:creationId xmlns:a16="http://schemas.microsoft.com/office/drawing/2014/main" id="{CE933C33-2DB9-4D00-8D43-9EE1E35CC97F}"/>
              </a:ext>
            </a:extLst>
          </p:cNvPr>
          <p:cNvPicPr>
            <a:picLocks noChangeAspect="1"/>
          </p:cNvPicPr>
          <p:nvPr/>
        </p:nvPicPr>
        <p:blipFill>
          <a:blip r:embed="rId3"/>
          <a:stretch>
            <a:fillRect/>
          </a:stretch>
        </p:blipFill>
        <p:spPr>
          <a:xfrm>
            <a:off x="3737868" y="37387"/>
            <a:ext cx="4744112" cy="51061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6175</TotalTime>
  <Words>1842</Words>
  <Application>Microsoft Office PowerPoint</Application>
  <PresentationFormat>On-screen Show (16:9)</PresentationFormat>
  <Paragraphs>227</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Wingdings</vt:lpstr>
      <vt:lpstr>Arial</vt:lpstr>
      <vt:lpstr>Roboto</vt:lpstr>
      <vt:lpstr>Material</vt:lpstr>
      <vt:lpstr>IAAF 2021</vt:lpstr>
      <vt:lpstr>Introduction</vt:lpstr>
      <vt:lpstr>Agenda</vt:lpstr>
      <vt:lpstr>Section 508 Testing Challenges</vt:lpstr>
      <vt:lpstr>ICT Testing Baseline for Web</vt:lpstr>
      <vt:lpstr>Baseline for Web</vt:lpstr>
      <vt:lpstr>WCAG Success Criteria</vt:lpstr>
      <vt:lpstr>10 Baseline Tests for WCAG SC 1.3.1</vt:lpstr>
      <vt:lpstr>Forms Baseline</vt:lpstr>
      <vt:lpstr>ICT Testing Baseline for Web home page</vt:lpstr>
      <vt:lpstr>ICT Testing Baseline for Web - URL and Contact info</vt:lpstr>
      <vt:lpstr>Baseline-aligned Test Process</vt:lpstr>
      <vt:lpstr>Baseline-aligned Test Process - Consistent Test Results</vt:lpstr>
      <vt:lpstr>The ICT Testing Baseline Portfolio</vt:lpstr>
      <vt:lpstr>ICT Baseline Alignment Framework</vt:lpstr>
      <vt:lpstr>Elements of the ICT Testing  Baseline Alignment Framework</vt:lpstr>
      <vt:lpstr>Test Case Description (title, test ID) </vt:lpstr>
      <vt:lpstr>Test Case Description</vt:lpstr>
      <vt:lpstr>Test Case Detail (result, URL, embedded code)</vt:lpstr>
      <vt:lpstr>Test Case Detail (Test Data; Code snippet)</vt:lpstr>
      <vt:lpstr>Test Case Description (test steps)</vt:lpstr>
      <vt:lpstr>Alignment Validation Tools</vt:lpstr>
      <vt:lpstr>Validation Methods</vt:lpstr>
      <vt:lpstr>Validation Steps</vt:lpstr>
      <vt:lpstr>Baseline Governance Board</vt:lpstr>
      <vt:lpstr>Baseline Governance Board - Organization</vt:lpstr>
      <vt:lpstr>Baseline Governance Board - Authorizing Officials v. Technical Advisory</vt:lpstr>
      <vt:lpstr>Feedback and Contributions</vt:lpstr>
      <vt:lpstr>Provide Feedback</vt:lpstr>
      <vt:lpstr>Become a Contributor</vt:lpstr>
      <vt:lpstr>Framework Rollout Milestones</vt:lpstr>
      <vt:lpstr>What Organizations Can Do to Prepare for and Adopt the ICT Baseline</vt:lpstr>
      <vt:lpstr>Review / 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CSUN AT Conference</dc:title>
  <dc:creator>Andrew Nielson</dc:creator>
  <cp:lastModifiedBy>Andrew Nielson</cp:lastModifiedBy>
  <cp:revision>13</cp:revision>
  <dcterms:modified xsi:type="dcterms:W3CDTF">2021-10-11T03:27:54Z</dcterms:modified>
</cp:coreProperties>
</file>