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8"/>
  </p:notesMasterIdLst>
  <p:sldIdLst>
    <p:sldId id="256" r:id="rId3"/>
    <p:sldId id="258" r:id="rId4"/>
    <p:sldId id="276" r:id="rId5"/>
    <p:sldId id="259" r:id="rId6"/>
    <p:sldId id="260" r:id="rId7"/>
    <p:sldId id="261" r:id="rId8"/>
    <p:sldId id="277" r:id="rId9"/>
    <p:sldId id="269" r:id="rId10"/>
    <p:sldId id="282" r:id="rId11"/>
    <p:sldId id="279" r:id="rId12"/>
    <p:sldId id="280" r:id="rId13"/>
    <p:sldId id="278" r:id="rId14"/>
    <p:sldId id="268" r:id="rId15"/>
    <p:sldId id="262" r:id="rId16"/>
    <p:sldId id="281" r:id="rId1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ain Presentation" id="{9C699BF3-58AF-4635-9CDE-13C65976702F}">
          <p14:sldIdLst>
            <p14:sldId id="256"/>
            <p14:sldId id="258"/>
            <p14:sldId id="276"/>
            <p14:sldId id="259"/>
            <p14:sldId id="260"/>
            <p14:sldId id="261"/>
            <p14:sldId id="277"/>
            <p14:sldId id="269"/>
            <p14:sldId id="282"/>
            <p14:sldId id="279"/>
            <p14:sldId id="280"/>
            <p14:sldId id="278"/>
            <p14:sldId id="268"/>
            <p14:sldId id="262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986B5-5DB8-469F-A2BA-DDE3EF5984F0}" v="8" dt="2021-10-03T18:14:20.453"/>
    <p1510:client id="{4650E62C-712C-48D9-B4A0-945618235DF0}" v="8" dt="2021-10-04T14:24:51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78422" autoAdjust="0"/>
  </p:normalViewPr>
  <p:slideViewPr>
    <p:cSldViewPr snapToGrid="0">
      <p:cViewPr varScale="1">
        <p:scale>
          <a:sx n="119" d="100"/>
          <a:sy n="119" d="100"/>
        </p:scale>
        <p:origin x="1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8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n, Gary (NIH/NCI) [E]" userId="9951e509-aae2-4155-bb86-c97d1f498420" providerId="ADAL" clId="{4650E62C-712C-48D9-B4A0-945618235DF0}"/>
    <pc:docChg chg="undo custSel addSld delSld modSld delSection modSection">
      <pc:chgData name="Morin, Gary (NIH/NCI) [E]" userId="9951e509-aae2-4155-bb86-c97d1f498420" providerId="ADAL" clId="{4650E62C-712C-48D9-B4A0-945618235DF0}" dt="2021-10-04T15:29:30.335" v="783" actId="255"/>
      <pc:docMkLst>
        <pc:docMk/>
      </pc:docMkLst>
      <pc:sldChg chg="modSp mod">
        <pc:chgData name="Morin, Gary (NIH/NCI) [E]" userId="9951e509-aae2-4155-bb86-c97d1f498420" providerId="ADAL" clId="{4650E62C-712C-48D9-B4A0-945618235DF0}" dt="2021-10-04T15:11:22.821" v="700" actId="962"/>
        <pc:sldMkLst>
          <pc:docMk/>
          <pc:sldMk cId="0" sldId="256"/>
        </pc:sldMkLst>
        <pc:picChg chg="mod">
          <ac:chgData name="Morin, Gary (NIH/NCI) [E]" userId="9951e509-aae2-4155-bb86-c97d1f498420" providerId="ADAL" clId="{4650E62C-712C-48D9-B4A0-945618235DF0}" dt="2021-10-04T15:11:22.821" v="700" actId="962"/>
          <ac:picMkLst>
            <pc:docMk/>
            <pc:sldMk cId="0" sldId="256"/>
            <ac:picMk id="2" creationId="{7253CFFF-569A-4AC7-8FE8-8760C4BC49EC}"/>
          </ac:picMkLst>
        </pc:picChg>
      </pc:sldChg>
      <pc:sldChg chg="modSp mod">
        <pc:chgData name="Morin, Gary (NIH/NCI) [E]" userId="9951e509-aae2-4155-bb86-c97d1f498420" providerId="ADAL" clId="{4650E62C-712C-48D9-B4A0-945618235DF0}" dt="2021-10-04T15:06:22.778" v="588" actId="20577"/>
        <pc:sldMkLst>
          <pc:docMk/>
          <pc:sldMk cId="630641359" sldId="259"/>
        </pc:sldMkLst>
        <pc:spChg chg="mod">
          <ac:chgData name="Morin, Gary (NIH/NCI) [E]" userId="9951e509-aae2-4155-bb86-c97d1f498420" providerId="ADAL" clId="{4650E62C-712C-48D9-B4A0-945618235DF0}" dt="2021-10-04T15:06:22.778" v="588" actId="20577"/>
          <ac:spMkLst>
            <pc:docMk/>
            <pc:sldMk cId="630641359" sldId="259"/>
            <ac:spMk id="6" creationId="{122DB483-3F8E-4D9C-92BE-0257B83BF055}"/>
          </ac:spMkLst>
        </pc:spChg>
      </pc:sldChg>
      <pc:sldChg chg="addSp delSp modSp mod">
        <pc:chgData name="Morin, Gary (NIH/NCI) [E]" userId="9951e509-aae2-4155-bb86-c97d1f498420" providerId="ADAL" clId="{4650E62C-712C-48D9-B4A0-945618235DF0}" dt="2021-10-04T14:54:55.309" v="582" actId="20577"/>
        <pc:sldMkLst>
          <pc:docMk/>
          <pc:sldMk cId="3468958875" sldId="260"/>
        </pc:sldMkLst>
        <pc:spChg chg="add del mod">
          <ac:chgData name="Morin, Gary (NIH/NCI) [E]" userId="9951e509-aae2-4155-bb86-c97d1f498420" providerId="ADAL" clId="{4650E62C-712C-48D9-B4A0-945618235DF0}" dt="2021-10-04T13:46:13.294" v="1" actId="478"/>
          <ac:spMkLst>
            <pc:docMk/>
            <pc:sldMk cId="3468958875" sldId="260"/>
            <ac:spMk id="3" creationId="{2F5ABC09-BD3B-47E5-B0BA-83FBB4A5020F}"/>
          </ac:spMkLst>
        </pc:spChg>
        <pc:spChg chg="add del mod">
          <ac:chgData name="Morin, Gary (NIH/NCI) [E]" userId="9951e509-aae2-4155-bb86-c97d1f498420" providerId="ADAL" clId="{4650E62C-712C-48D9-B4A0-945618235DF0}" dt="2021-10-04T14:54:55.309" v="582" actId="20577"/>
          <ac:spMkLst>
            <pc:docMk/>
            <pc:sldMk cId="3468958875" sldId="260"/>
            <ac:spMk id="7" creationId="{BCE89D05-24F8-46A9-BC59-ADF62EAE4BF7}"/>
          </ac:spMkLst>
        </pc:spChg>
      </pc:sldChg>
      <pc:sldChg chg="modNotesTx">
        <pc:chgData name="Morin, Gary (NIH/NCI) [E]" userId="9951e509-aae2-4155-bb86-c97d1f498420" providerId="ADAL" clId="{4650E62C-712C-48D9-B4A0-945618235DF0}" dt="2021-10-04T15:06:49.209" v="596" actId="20577"/>
        <pc:sldMkLst>
          <pc:docMk/>
          <pc:sldMk cId="1598755348" sldId="261"/>
        </pc:sldMkLst>
      </pc:sldChg>
      <pc:sldChg chg="modSp del mod modClrScheme chgLayout">
        <pc:chgData name="Morin, Gary (NIH/NCI) [E]" userId="9951e509-aae2-4155-bb86-c97d1f498420" providerId="ADAL" clId="{4650E62C-712C-48D9-B4A0-945618235DF0}" dt="2021-10-04T15:11:48.926" v="701" actId="47"/>
        <pc:sldMkLst>
          <pc:docMk/>
          <pc:sldMk cId="2038878017" sldId="263"/>
        </pc:sldMkLst>
        <pc:spChg chg="mod ord">
          <ac:chgData name="Morin, Gary (NIH/NCI) [E]" userId="9951e509-aae2-4155-bb86-c97d1f498420" providerId="ADAL" clId="{4650E62C-712C-48D9-B4A0-945618235DF0}" dt="2021-10-04T14:26:21.762" v="200" actId="700"/>
          <ac:spMkLst>
            <pc:docMk/>
            <pc:sldMk cId="2038878017" sldId="263"/>
            <ac:spMk id="2" creationId="{626E14A3-C8C8-499A-8123-3F717ACB6E36}"/>
          </ac:spMkLst>
        </pc:spChg>
        <pc:spChg chg="mod ord">
          <ac:chgData name="Morin, Gary (NIH/NCI) [E]" userId="9951e509-aae2-4155-bb86-c97d1f498420" providerId="ADAL" clId="{4650E62C-712C-48D9-B4A0-945618235DF0}" dt="2021-10-04T14:26:21.762" v="200" actId="700"/>
          <ac:spMkLst>
            <pc:docMk/>
            <pc:sldMk cId="2038878017" sldId="263"/>
            <ac:spMk id="3" creationId="{05108D88-24D6-4321-9009-BAE9BF6B6DD0}"/>
          </ac:spMkLst>
        </pc:spChg>
        <pc:spChg chg="mod ord">
          <ac:chgData name="Morin, Gary (NIH/NCI) [E]" userId="9951e509-aae2-4155-bb86-c97d1f498420" providerId="ADAL" clId="{4650E62C-712C-48D9-B4A0-945618235DF0}" dt="2021-10-04T14:26:21.762" v="200" actId="700"/>
          <ac:spMkLst>
            <pc:docMk/>
            <pc:sldMk cId="2038878017" sldId="263"/>
            <ac:spMk id="4" creationId="{9A06122B-6519-44C0-A609-A6B197814855}"/>
          </ac:spMkLst>
        </pc:spChg>
        <pc:spChg chg="mod ord">
          <ac:chgData name="Morin, Gary (NIH/NCI) [E]" userId="9951e509-aae2-4155-bb86-c97d1f498420" providerId="ADAL" clId="{4650E62C-712C-48D9-B4A0-945618235DF0}" dt="2021-10-04T14:26:21.762" v="200" actId="700"/>
          <ac:spMkLst>
            <pc:docMk/>
            <pc:sldMk cId="2038878017" sldId="263"/>
            <ac:spMk id="5" creationId="{57042807-A481-4ACF-B5B3-B5498934162D}"/>
          </ac:spMkLst>
        </pc:spChg>
      </pc:sldChg>
      <pc:sldChg chg="modSp mod">
        <pc:chgData name="Morin, Gary (NIH/NCI) [E]" userId="9951e509-aae2-4155-bb86-c97d1f498420" providerId="ADAL" clId="{4650E62C-712C-48D9-B4A0-945618235DF0}" dt="2021-10-04T15:29:30.335" v="783" actId="255"/>
        <pc:sldMkLst>
          <pc:docMk/>
          <pc:sldMk cId="3988803281" sldId="268"/>
        </pc:sldMkLst>
        <pc:spChg chg="mod">
          <ac:chgData name="Morin, Gary (NIH/NCI) [E]" userId="9951e509-aae2-4155-bb86-c97d1f498420" providerId="ADAL" clId="{4650E62C-712C-48D9-B4A0-945618235DF0}" dt="2021-10-04T15:29:30.335" v="783" actId="255"/>
          <ac:spMkLst>
            <pc:docMk/>
            <pc:sldMk cId="3988803281" sldId="268"/>
            <ac:spMk id="3" creationId="{1D4BEED3-88C7-41F0-B7A7-0BE4AD72F44A}"/>
          </ac:spMkLst>
        </pc:spChg>
      </pc:sldChg>
      <pc:sldChg chg="modSp mod modNotesTx">
        <pc:chgData name="Morin, Gary (NIH/NCI) [E]" userId="9951e509-aae2-4155-bb86-c97d1f498420" providerId="ADAL" clId="{4650E62C-712C-48D9-B4A0-945618235DF0}" dt="2021-10-04T13:54:17.983" v="133" actId="20577"/>
        <pc:sldMkLst>
          <pc:docMk/>
          <pc:sldMk cId="2226370344" sldId="277"/>
        </pc:sldMkLst>
        <pc:spChg chg="mod">
          <ac:chgData name="Morin, Gary (NIH/NCI) [E]" userId="9951e509-aae2-4155-bb86-c97d1f498420" providerId="ADAL" clId="{4650E62C-712C-48D9-B4A0-945618235DF0}" dt="2021-10-04T13:53:45.346" v="22" actId="20577"/>
          <ac:spMkLst>
            <pc:docMk/>
            <pc:sldMk cId="2226370344" sldId="277"/>
            <ac:spMk id="6" creationId="{91DDC8ED-3133-4BCF-A1B6-C36866BED350}"/>
          </ac:spMkLst>
        </pc:spChg>
      </pc:sldChg>
      <pc:sldChg chg="modSp mod">
        <pc:chgData name="Morin, Gary (NIH/NCI) [E]" userId="9951e509-aae2-4155-bb86-c97d1f498420" providerId="ADAL" clId="{4650E62C-712C-48D9-B4A0-945618235DF0}" dt="2021-10-04T14:29:25.447" v="511" actId="123"/>
        <pc:sldMkLst>
          <pc:docMk/>
          <pc:sldMk cId="833083233" sldId="280"/>
        </pc:sldMkLst>
        <pc:spChg chg="mod">
          <ac:chgData name="Morin, Gary (NIH/NCI) [E]" userId="9951e509-aae2-4155-bb86-c97d1f498420" providerId="ADAL" clId="{4650E62C-712C-48D9-B4A0-945618235DF0}" dt="2021-10-04T14:29:25.447" v="511" actId="123"/>
          <ac:spMkLst>
            <pc:docMk/>
            <pc:sldMk cId="833083233" sldId="280"/>
            <ac:spMk id="4" creationId="{CA5CC71B-F8FA-4FEA-BC8E-F0991B4738D4}"/>
          </ac:spMkLst>
        </pc:spChg>
      </pc:sldChg>
      <pc:sldChg chg="delSp modSp add mod modClrScheme chgLayout">
        <pc:chgData name="Morin, Gary (NIH/NCI) [E]" userId="9951e509-aae2-4155-bb86-c97d1f498420" providerId="ADAL" clId="{4650E62C-712C-48D9-B4A0-945618235DF0}" dt="2021-10-04T15:18:35.821" v="782" actId="948"/>
        <pc:sldMkLst>
          <pc:docMk/>
          <pc:sldMk cId="4142983982" sldId="282"/>
        </pc:sldMkLst>
        <pc:spChg chg="mod ord">
          <ac:chgData name="Morin, Gary (NIH/NCI) [E]" userId="9951e509-aae2-4155-bb86-c97d1f498420" providerId="ADAL" clId="{4650E62C-712C-48D9-B4A0-945618235DF0}" dt="2021-10-04T14:26:45.150" v="204" actId="700"/>
          <ac:spMkLst>
            <pc:docMk/>
            <pc:sldMk cId="4142983982" sldId="282"/>
            <ac:spMk id="2" creationId="{626E14A3-C8C8-499A-8123-3F717ACB6E36}"/>
          </ac:spMkLst>
        </pc:spChg>
        <pc:spChg chg="del mod ord">
          <ac:chgData name="Morin, Gary (NIH/NCI) [E]" userId="9951e509-aae2-4155-bb86-c97d1f498420" providerId="ADAL" clId="{4650E62C-712C-48D9-B4A0-945618235DF0}" dt="2021-10-04T14:26:45.150" v="204" actId="700"/>
          <ac:spMkLst>
            <pc:docMk/>
            <pc:sldMk cId="4142983982" sldId="282"/>
            <ac:spMk id="3" creationId="{05108D88-24D6-4321-9009-BAE9BF6B6DD0}"/>
          </ac:spMkLst>
        </pc:spChg>
        <pc:spChg chg="mod ord">
          <ac:chgData name="Morin, Gary (NIH/NCI) [E]" userId="9951e509-aae2-4155-bb86-c97d1f498420" providerId="ADAL" clId="{4650E62C-712C-48D9-B4A0-945618235DF0}" dt="2021-10-04T15:18:35.821" v="782" actId="948"/>
          <ac:spMkLst>
            <pc:docMk/>
            <pc:sldMk cId="4142983982" sldId="282"/>
            <ac:spMk id="4" creationId="{9A06122B-6519-44C0-A609-A6B197814855}"/>
          </ac:spMkLst>
        </pc:spChg>
        <pc:spChg chg="mod ord">
          <ac:chgData name="Morin, Gary (NIH/NCI) [E]" userId="9951e509-aae2-4155-bb86-c97d1f498420" providerId="ADAL" clId="{4650E62C-712C-48D9-B4A0-945618235DF0}" dt="2021-10-04T14:26:45.150" v="204" actId="700"/>
          <ac:spMkLst>
            <pc:docMk/>
            <pc:sldMk cId="4142983982" sldId="282"/>
            <ac:spMk id="5" creationId="{57042807-A481-4ACF-B5B3-B549893416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Joel</a:t>
            </a:r>
            <a:endParaRPr dirty="0"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– Pat</a:t>
            </a:r>
          </a:p>
          <a:p>
            <a:endParaRPr lang="en-US" dirty="0"/>
          </a:p>
          <a:p>
            <a:r>
              <a:rPr lang="en-US" dirty="0"/>
              <a:t>NCI – links from YouTube to third-party site which produced hosts the AD version, while NEI links to other version on YouTube – two styles or options.</a:t>
            </a:r>
          </a:p>
          <a:p>
            <a:r>
              <a:rPr lang="en-US" dirty="0"/>
              <a:t>Some NCI videos with AD are on YouTube.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07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– Pat</a:t>
            </a:r>
          </a:p>
          <a:p>
            <a:endParaRPr lang="en-US" dirty="0"/>
          </a:p>
          <a:p>
            <a:r>
              <a:rPr lang="en-US" dirty="0"/>
              <a:t>Some videos have the link to the other version in their YouTube description, some do not.  We have not reached a state of consistency yet in this promotion of videos with and without AD. </a:t>
            </a:r>
          </a:p>
          <a:p>
            <a:r>
              <a:rPr lang="en-US" dirty="0"/>
              <a:t>The first example, Help Your Toddler Learn to Read does not, while On the Road to Recovery does.  We’re learning as we go.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308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– Pat</a:t>
            </a:r>
          </a:p>
          <a:p>
            <a:endParaRPr lang="en-US" dirty="0"/>
          </a:p>
          <a:p>
            <a:r>
              <a:rPr lang="en-US" dirty="0"/>
              <a:t>While the VA doesn’t link back and forth on YouTube between the AD version and the non-AD version, it links to both of them from the </a:t>
            </a:r>
            <a:r>
              <a:rPr lang="en-US" dirty="0" err="1"/>
              <a:t>VA.gov’s</a:t>
            </a:r>
            <a:r>
              <a:rPr lang="en-US" dirty="0"/>
              <a:t> own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062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634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0">
              <a:buFont typeface="Arial" panose="020B0604020202020204" pitchFamily="34" charset="0"/>
              <a:buNone/>
            </a:pPr>
            <a:r>
              <a:rPr lang="en-US" dirty="0"/>
              <a:t>Gary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dirty="0"/>
              <a:t>https://chicagolighthouse.org/sandys-view/accessible-movies/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en-US" dirty="0"/>
              <a:t>https://diginclusion.com/resources/what-makes-a-video-accessible/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251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02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74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73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62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Gary - Pat</a:t>
            </a:r>
          </a:p>
          <a:p>
            <a:endParaRPr lang="en-US" dirty="0"/>
          </a:p>
          <a:p>
            <a:r>
              <a:rPr lang="en-US" dirty="0"/>
              <a:t>Inclusive Narration is just as valid and important.  A good speaker or presenter can describe what’s in their slides or the objects they’re discussing, thus avoiding the needed for a formal audio-description script and track.  Sometimes a formal AD is needed.  This should, of course, be discussed during the project development and before the video production – so that silence is built-in to the video timing.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02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 – Training (ADI) and Awareness (ADP)</a:t>
            </a:r>
          </a:p>
          <a:p>
            <a:endParaRPr lang="en-US" dirty="0"/>
          </a:p>
          <a:p>
            <a:r>
              <a:rPr lang="en-US" dirty="0"/>
              <a:t>Gary – Target Audiences</a:t>
            </a:r>
          </a:p>
          <a:p>
            <a:endParaRPr lang="en-US" dirty="0"/>
          </a:p>
          <a:p>
            <a:r>
              <a:rPr lang="en-US" dirty="0"/>
              <a:t>Pat – Promotion</a:t>
            </a:r>
          </a:p>
          <a:p>
            <a:endParaRPr lang="en-US" dirty="0"/>
          </a:p>
          <a:p>
            <a:r>
              <a:rPr lang="en-US" dirty="0"/>
              <a:t>Do we have a point of contact at YouTube.</a:t>
            </a:r>
          </a:p>
          <a:p>
            <a:r>
              <a:rPr lang="en-US" dirty="0"/>
              <a:t>Should YouTube separate captioned videos from subtitled videos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78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 - Gary</a:t>
            </a:r>
          </a:p>
          <a:p>
            <a:endParaRPr lang="en-US" dirty="0"/>
          </a:p>
          <a:p>
            <a:r>
              <a:rPr lang="en-US" dirty="0"/>
              <a:t>We hope to see GSA create a unique code for audio description services so that such providers can more easily register and be more quickly found by federal agencies looking to conduct market research.</a:t>
            </a:r>
          </a:p>
          <a:p>
            <a:r>
              <a:rPr lang="en-US" dirty="0"/>
              <a:t>The ACB ADP listing will be updated based on our survey.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78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Joel (first two) (only raise TTS if it comes out as a question)</a:t>
            </a:r>
          </a:p>
          <a:p>
            <a:endParaRPr lang="en-US" dirty="0"/>
          </a:p>
          <a:p>
            <a:r>
              <a:rPr lang="en-US" dirty="0"/>
              <a:t>Pat &amp; 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48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 and Gary</a:t>
            </a:r>
          </a:p>
          <a:p>
            <a:endParaRPr lang="en-US" dirty="0"/>
          </a:p>
          <a:p>
            <a:r>
              <a:rPr lang="en-US" dirty="0"/>
              <a:t>Joel – last bullet</a:t>
            </a:r>
          </a:p>
          <a:p>
            <a:endParaRPr lang="en-US" dirty="0"/>
          </a:p>
          <a:p>
            <a:r>
              <a:rPr lang="en-US" dirty="0"/>
              <a:t>Edit – possibly remove the numbers, since they’re incomplete.  We don’t want to stress how small a proportion of our videos have AD yet, but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A, how many videos we do have!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B, that our videos with AD are increasing by year.  This would take a much bigger data call – how many videos are there in total,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have CC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have OC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How many have AD</a:t>
            </a:r>
          </a:p>
          <a:p>
            <a:pPr marL="5143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JjB4c_iTqpg" TargetMode="External"/><Relationship Id="rId3" Type="http://schemas.openxmlformats.org/officeDocument/2006/relationships/hyperlink" Target="https://youtu.be/-skOjzwoYKk" TargetMode="External"/><Relationship Id="rId7" Type="http://schemas.openxmlformats.org/officeDocument/2006/relationships/hyperlink" Target="https://sbir.cancer.gov/videos" TargetMode="External"/><Relationship Id="rId12" Type="http://schemas.openxmlformats.org/officeDocument/2006/relationships/hyperlink" Target="https://www.youtube.com/playlist?list=PLNol8zIT_P1DNsMILlCS0_ltXXNR9DgG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martplayer.captionsync.com/play.php?vid=1617811628jswarz_98299176c48795a4" TargetMode="External"/><Relationship Id="rId11" Type="http://schemas.openxmlformats.org/officeDocument/2006/relationships/hyperlink" Target="https://youtu.be/8_ssjeaZEIE" TargetMode="External"/><Relationship Id="rId5" Type="http://schemas.openxmlformats.org/officeDocument/2006/relationships/hyperlink" Target="https://youtu.be/mzC58T5VVYE" TargetMode="External"/><Relationship Id="rId10" Type="http://schemas.openxmlformats.org/officeDocument/2006/relationships/hyperlink" Target="https://youtu.be/8HzYgT0opfI" TargetMode="External"/><Relationship Id="rId4" Type="http://schemas.openxmlformats.org/officeDocument/2006/relationships/hyperlink" Target="https://smartplayer.captionsync.com/play.php?vid=1624642579nciocplopa_9bfba9d7f12b0f73" TargetMode="External"/><Relationship Id="rId9" Type="http://schemas.openxmlformats.org/officeDocument/2006/relationships/hyperlink" Target="https://youtu.be/tX-5lVsrJN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EgkjtQP8jsU" TargetMode="External"/><Relationship Id="rId3" Type="http://schemas.openxmlformats.org/officeDocument/2006/relationships/hyperlink" Target="https://youtu.be/PFGvx6busts" TargetMode="External"/><Relationship Id="rId7" Type="http://schemas.openxmlformats.org/officeDocument/2006/relationships/hyperlink" Target="https://youtu.be/GQigLJ6iV4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youtu.be/PZZbU24GT_8" TargetMode="External"/><Relationship Id="rId5" Type="http://schemas.openxmlformats.org/officeDocument/2006/relationships/hyperlink" Target="https://youtu.be/W71jBVMwLvk" TargetMode="External"/><Relationship Id="rId10" Type="http://schemas.openxmlformats.org/officeDocument/2006/relationships/hyperlink" Target="https://youtu.be/yJWVwPk5_BU" TargetMode="External"/><Relationship Id="rId4" Type="http://schemas.openxmlformats.org/officeDocument/2006/relationships/hyperlink" Target="https://youtu.be/WSGuJ7hd-ss" TargetMode="External"/><Relationship Id="rId9" Type="http://schemas.openxmlformats.org/officeDocument/2006/relationships/hyperlink" Target="https://youtu.be/IeX5ebadgiA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Ywt2-Rd4FqE" TargetMode="External"/><Relationship Id="rId13" Type="http://schemas.openxmlformats.org/officeDocument/2006/relationships/hyperlink" Target="https://youtu.be/weenhM5Q6Ro" TargetMode="External"/><Relationship Id="rId3" Type="http://schemas.openxmlformats.org/officeDocument/2006/relationships/hyperlink" Target="https://youtu.be/WvqR_TNJBAE" TargetMode="External"/><Relationship Id="rId7" Type="http://schemas.openxmlformats.org/officeDocument/2006/relationships/hyperlink" Target="https://www.mirecc.va.gov/visn19/postvention/workplace/" TargetMode="External"/><Relationship Id="rId12" Type="http://schemas.openxmlformats.org/officeDocument/2006/relationships/hyperlink" Target="https://www.mirecc.va.gov/visn19/postvention/community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nOukW-jSlAw" TargetMode="External"/><Relationship Id="rId11" Type="http://schemas.openxmlformats.org/officeDocument/2006/relationships/hyperlink" Target="https://youtu.be/h2G0zdgWAp0" TargetMode="External"/><Relationship Id="rId5" Type="http://schemas.openxmlformats.org/officeDocument/2006/relationships/hyperlink" Target="https://youtu.be/qy2JCMzOf_k" TargetMode="External"/><Relationship Id="rId10" Type="http://schemas.openxmlformats.org/officeDocument/2006/relationships/hyperlink" Target="https://youtu.be/epEaD8Rzc6c" TargetMode="External"/><Relationship Id="rId4" Type="http://schemas.openxmlformats.org/officeDocument/2006/relationships/hyperlink" Target="https://www.mirecc.va.gov/visn19/postvention/providers/" TargetMode="External"/><Relationship Id="rId9" Type="http://schemas.openxmlformats.org/officeDocument/2006/relationships/hyperlink" Target="https://youtu.be/TPARir557IA" TargetMode="External"/><Relationship Id="rId14" Type="http://schemas.openxmlformats.org/officeDocument/2006/relationships/hyperlink" Target="https://youtu.be/Wzdl4LKKJf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odescribe.com/" TargetMode="External"/><Relationship Id="rId7" Type="http://schemas.openxmlformats.org/officeDocument/2006/relationships/hyperlink" Target="https://vimeo.com/51922853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meo.com/583601783" TargetMode="External"/><Relationship Id="rId5" Type="http://schemas.openxmlformats.org/officeDocument/2006/relationships/hyperlink" Target="https://drive.google.com/file/d/1xM7YR-mSGvDST6WkV66C_Rb24Gx-qOWa/view?usp=sharing" TargetMode="External"/><Relationship Id="rId4" Type="http://schemas.openxmlformats.org/officeDocument/2006/relationships/hyperlink" Target="https://www.youtube.com/watch?v=E7cg4KNVqGI&amp;t=1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jsnyder@audiodescribe.com" TargetMode="External"/><Relationship Id="rId13" Type="http://schemas.openxmlformats.org/officeDocument/2006/relationships/hyperlink" Target="https://www.section508.gov/create/synchronized-media" TargetMode="External"/><Relationship Id="rId3" Type="http://schemas.openxmlformats.org/officeDocument/2006/relationships/hyperlink" Target="https://www.cancer.gov/about-nci/organization/ocpl" TargetMode="External"/><Relationship Id="rId7" Type="http://schemas.openxmlformats.org/officeDocument/2006/relationships/hyperlink" Target="https://audiodescribe.com/" TargetMode="External"/><Relationship Id="rId12" Type="http://schemas.openxmlformats.org/officeDocument/2006/relationships/hyperlink" Target="https://www.w3.org/WAI/media/av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Pat.Sheehan@VA.GOV" TargetMode="External"/><Relationship Id="rId11" Type="http://schemas.openxmlformats.org/officeDocument/2006/relationships/hyperlink" Target="https://www.w3.org/WAI/media/av/description/" TargetMode="External"/><Relationship Id="rId5" Type="http://schemas.openxmlformats.org/officeDocument/2006/relationships/hyperlink" Target="https://www.va.gov/opa/speeches/2016/08_24_2016.asp" TargetMode="External"/><Relationship Id="rId10" Type="http://schemas.openxmlformats.org/officeDocument/2006/relationships/hyperlink" Target="https://adp.acb.org/" TargetMode="External"/><Relationship Id="rId4" Type="http://schemas.openxmlformats.org/officeDocument/2006/relationships/hyperlink" Target="mailto:MorinG@mail.nih.gov" TargetMode="External"/><Relationship Id="rId9" Type="http://schemas.openxmlformats.org/officeDocument/2006/relationships/hyperlink" Target="https://www.acb.org/" TargetMode="External"/><Relationship Id="rId14" Type="http://schemas.openxmlformats.org/officeDocument/2006/relationships/hyperlink" Target="https://section508.gov/create/video-socia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b.org/" TargetMode="External"/><Relationship Id="rId7" Type="http://schemas.openxmlformats.org/officeDocument/2006/relationships/hyperlink" Target="https://dcmp.org/learn/179-description-service-vendor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cmp.org/" TargetMode="External"/><Relationship Id="rId5" Type="http://schemas.openxmlformats.org/officeDocument/2006/relationships/hyperlink" Target="https://adp.acb.org/services.html" TargetMode="External"/><Relationship Id="rId4" Type="http://schemas.openxmlformats.org/officeDocument/2006/relationships/hyperlink" Target="https://adp.acb.org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1/#audio-description-prerecord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WCAG21/#extended-audio-description-prerecord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</a:t>
            </a:r>
            <a:br>
              <a:rPr lang="en-US" dirty="0"/>
            </a:br>
            <a:r>
              <a:rPr lang="en-US" dirty="0"/>
              <a:t>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399" y="1891357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Accessibility: A Foundation for Inclusion, Diversity, and Equity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dirty="0"/>
              <a:t>October 12-14, 2021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dirty="0"/>
              <a:t>The Current State Of Audio Description in the US Federal Government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sz="2000" dirty="0"/>
              <a:t>Gary Morin (NCI), Patrick Sheehan (VA), &amp; Joel Snyder, PhD</a:t>
            </a:r>
            <a:endParaRPr sz="2000" dirty="0"/>
          </a:p>
        </p:txBody>
      </p:sp>
      <p:pic>
        <p:nvPicPr>
          <p:cNvPr id="2" name="Picture 1" descr="AD: logo for Audio Description">
            <a:extLst>
              <a:ext uri="{FF2B5EF4-FFF2-40B4-BE49-F238E27FC236}">
                <a16:creationId xmlns:a16="http://schemas.microsoft.com/office/drawing/2014/main" id="{7253CFFF-569A-4AC7-8FE8-8760C4BC4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077" y="5595706"/>
            <a:ext cx="1060323" cy="10121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14E4-639B-4183-84D1-B0AB61E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Stories –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012E-B7AD-46DC-AEE7-B27273242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National Cancer Institute (NCI)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C71B-F8FA-4FEA-BC8E-F0991B4738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R="0" lvl="0" indent="-4572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  <a:hlinkClick r:id="rId3"/>
              </a:rPr>
              <a:t>The Frederick National Laboratory for Cancer Research: A Shared National Resource (Short Version)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rPr>
              <a:t>, which links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  <a:hlinkClick r:id="rId4"/>
              </a:rPr>
              <a:t> CaptionSync (Short)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/>
              <a:sym typeface="Arial"/>
            </a:endParaRPr>
          </a:p>
          <a:p>
            <a:pPr marR="0" lvl="0" indent="-4572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  <a:hlinkClick r:id="rId5"/>
              </a:rPr>
              <a:t>The Frederick National Laboratory for Cancer Research: A Shared National Resource (Full Length)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</a:rPr>
              <a:t>, which links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  <a:hlinkClick r:id="rId6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/>
                <a:sym typeface="Arial"/>
                <a:hlinkClick r:id="rId6"/>
              </a:rPr>
              <a:t>CaptionSync (Full)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/>
              <a:sym typeface="Arial"/>
            </a:endParaRPr>
          </a:p>
          <a:p>
            <a:pPr marR="0" lvl="0" indent="-4572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NCI SBIR Development Center</a:t>
            </a:r>
            <a:endParaRPr lang="en-US" sz="2000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indent="-457200"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Videos without AD are embedded; Links to versions with AD are listed below each video.</a:t>
            </a:r>
          </a:p>
          <a:p>
            <a:pPr marR="0" lvl="0" indent="-45720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8EDE9-0991-4E43-BB9E-D1ED95718E6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National Eye Institute (NEI)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957A7-C679-4145-9FE3-58CAEE3959C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8"/>
              </a:rPr>
              <a:t>NEI Glaucoma Program: June 14, 2018 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9"/>
              </a:rPr>
              <a:t>NEI Glaucoma Program: June 14, 2018 </a:t>
            </a: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(CC &amp; AD)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0"/>
              </a:rPr>
              <a:t>Imaging Methods in Eye Cells Using ICG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1"/>
              </a:rPr>
              <a:t>Imaging Methods in Eye Cells Using ICG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(CC &amp; AD)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it-IT" sz="20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2"/>
              </a:rPr>
              <a:t>NEI Audio-Described Playlist</a:t>
            </a: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3811D-E875-4EF6-B139-A8010CB71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14E4-639B-4183-84D1-B0AB61EF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Stories –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012E-B7AD-46DC-AEE7-B27273242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2400" dirty="0"/>
              <a:t>National Institute of Child Health and Human Development (NICHD)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C71B-F8FA-4FEA-BC8E-F0991B4738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457200" marR="0" lvl="0" indent="-406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Help Your Toddler Learn to Read (with Audio Description)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06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Help Your Toddler Learn to Read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06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5"/>
              </a:rPr>
              <a:t>NICHD: On the Road to Recovery (with Audio Description)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064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6"/>
              </a:rPr>
              <a:t>NICHD: On the Road to Recovery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8EDE9-0991-4E43-BB9E-D1ED95718E6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2400" dirty="0"/>
              <a:t>National Library of Medicine (NLM)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957A7-C679-4145-9FE3-58CAEE3959C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7"/>
              </a:rPr>
              <a:t>National Library of Medicine Welcome Video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(CC)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8"/>
              </a:rPr>
              <a:t>National Library of Medicine Welcome Video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(AD &amp; CC)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9"/>
              </a:rPr>
              <a:t>Lauren Porter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(CC)</a:t>
            </a:r>
          </a:p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0"/>
              </a:rPr>
              <a:t>Lauren Porter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197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(AD &amp; CC)</a:t>
            </a:r>
          </a:p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rgbClr val="006197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3811D-E875-4EF6-B139-A8010CB71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253-81DD-4DC8-B61A-960FAE0F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of Veterans Affairs (VA)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416A-10B3-46F0-8931-6EB28D21C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+mn-lt"/>
                <a:hlinkClick r:id="rId3"/>
              </a:rPr>
              <a:t>The Personal and Professional Impact of Suicide Loss, w/AD</a:t>
            </a:r>
            <a:r>
              <a:rPr lang="en-US" sz="2000" dirty="0">
                <a:latin typeface="+mn-lt"/>
              </a:rPr>
              <a:t>, Veterans Health Administration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+mn-lt"/>
                <a:hlinkClick r:id="rId4"/>
              </a:rPr>
              <a:t>Uniting for Suicide Postvention – Providers</a:t>
            </a:r>
            <a:endParaRPr lang="en-US" sz="20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5"/>
              </a:rPr>
              <a:t>Now What?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6"/>
              </a:rPr>
              <a:t>Now What? with Audio Description</a:t>
            </a:r>
            <a:endParaRPr lang="en-US" sz="18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+mn-lt"/>
                <a:hlinkClick r:id="rId7"/>
              </a:rPr>
              <a:t>Uniting for Suicide Postvention – Workplace</a:t>
            </a:r>
            <a:endParaRPr lang="en-US" sz="20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8"/>
              </a:rPr>
              <a:t>Workplace Suicide Postvention: A Supervisor’s Perspective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9"/>
              </a:rPr>
              <a:t>Workplace Suicide Postvention: A Supervisor’s Perspective w/AD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s-ES" sz="1800" b="0" i="0" u="sng" dirty="0">
                <a:solidFill>
                  <a:srgbClr val="990000"/>
                </a:solidFill>
                <a:effectLst/>
                <a:latin typeface="+mn-lt"/>
                <a:hlinkClick r:id="rId10"/>
              </a:rPr>
              <a:t>En Español</a:t>
            </a:r>
            <a:r>
              <a:rPr lang="es-ES" sz="1800" b="0" i="0" dirty="0">
                <a:solidFill>
                  <a:srgbClr val="2E2E2E"/>
                </a:solidFill>
                <a:effectLst/>
                <a:latin typeface="+mn-lt"/>
              </a:rPr>
              <a:t> 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s-ES" sz="1800" b="0" i="0" u="none" strike="noStrike" dirty="0">
                <a:solidFill>
                  <a:srgbClr val="0B6CB2"/>
                </a:solidFill>
                <a:effectLst/>
                <a:latin typeface="+mn-lt"/>
                <a:hlinkClick r:id="rId11"/>
              </a:rPr>
              <a:t>En Español con Descripción de Audio</a:t>
            </a:r>
            <a:endParaRPr lang="en-US" sz="18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+mn-lt"/>
                <a:hlinkClick r:id="rId12"/>
              </a:rPr>
              <a:t>Uniting for Suicide Postvention - Community</a:t>
            </a:r>
            <a:endParaRPr lang="en-US" sz="20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13"/>
              </a:rPr>
              <a:t>So Am I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+mn-lt"/>
                <a:hlinkClick r:id="rId14"/>
              </a:rPr>
              <a:t>So Am I w/AD</a:t>
            </a:r>
            <a:endParaRPr lang="en-US" sz="18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30B67-4363-47EE-A69B-9AC2B5031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A104-9C84-4B05-83E1-98C4E801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Joel Snyder, PhD - Audio Description Associates, LLC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EED3-88C7-41F0-B7A7-0BE4AD72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19841"/>
            <a:ext cx="9767977" cy="4937760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000" u="sng" dirty="0"/>
              <a:t>Examples of Federal work with AD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National Park Service - </a:t>
            </a:r>
            <a:r>
              <a:rPr lang="en-US" sz="2000" dirty="0">
                <a:hlinkClick r:id="rId4"/>
              </a:rPr>
              <a:t>An Island’s Legacy: The Fortifications at Old San Juan</a:t>
            </a: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White House – </a:t>
            </a:r>
            <a:r>
              <a:rPr lang="en-US" sz="2000" dirty="0">
                <a:hlinkClick r:id="rId5"/>
              </a:rPr>
              <a:t>Obama 2015 video Greetings Card</a:t>
            </a: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000" u="sng" dirty="0"/>
              <a:t>Examples of AD with Microsoft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linkClick r:id="rId6"/>
              </a:rPr>
              <a:t>Flight Simulator</a:t>
            </a: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linkClick r:id="rId6"/>
              </a:rPr>
              <a:t>Reindeer</a:t>
            </a:r>
            <a:endParaRPr lang="en-US" sz="2000" dirty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</a:pPr>
            <a:r>
              <a:rPr lang="en-US" sz="2000" u="sng" dirty="0"/>
              <a:t>Examples of AD with entertainment industry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linkClick r:id="rId7"/>
              </a:rPr>
              <a:t>Budweiser/Super Bowl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1D260-B87F-49FE-BF02-87A5CBFBF0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6F93-19A8-4C79-A62F-CFAF4286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Contact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EA092-7EA2-4EA0-BFB0-9328ED31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638800" cy="4937760"/>
          </a:xfrm>
        </p:spPr>
        <p:txBody>
          <a:bodyPr/>
          <a:lstStyle/>
          <a:p>
            <a:pPr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hlinkClick r:id="rId3"/>
              </a:rPr>
              <a:t>Gary M. Morin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MorinG@mail.nih.gov</a:t>
            </a:r>
            <a:endParaRPr lang="en-US" dirty="0"/>
          </a:p>
          <a:p>
            <a:pPr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hlinkClick r:id="rId5"/>
              </a:rPr>
              <a:t>Patrick Sheehan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Pat.Sheehan@VA.GOV</a:t>
            </a:r>
            <a:endParaRPr lang="en-US" dirty="0"/>
          </a:p>
          <a:p>
            <a:pPr indent="-457200"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hlinkClick r:id="rId7"/>
              </a:rPr>
              <a:t>Joel Snyder, PhD-Audio Description Associates, LLC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jsnyder@audiodescribe.com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A5ED-AC83-4587-8FA7-A7C713DC2CF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Resources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American Council of the Blind </a:t>
            </a:r>
            <a:r>
              <a:rPr lang="en-US" sz="2400" dirty="0">
                <a:hlinkClick r:id="rId9"/>
              </a:rPr>
              <a:t>https://www.acb.org/</a:t>
            </a:r>
            <a:endParaRPr lang="en-US" sz="2400" dirty="0"/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Audio Description Project </a:t>
            </a:r>
            <a:r>
              <a:rPr lang="en-US" sz="2400" dirty="0">
                <a:hlinkClick r:id="rId10"/>
              </a:rPr>
              <a:t>https://adp.acb.org/</a:t>
            </a:r>
            <a:endParaRPr lang="en-US" sz="2400" dirty="0"/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hlinkClick r:id="rId11"/>
              </a:rPr>
              <a:t>Audio Description of Visual Information</a:t>
            </a:r>
            <a:r>
              <a:rPr lang="en-US" sz="2400" dirty="0"/>
              <a:t>, in </a:t>
            </a:r>
            <a:r>
              <a:rPr lang="en-US" sz="2400" dirty="0">
                <a:hlinkClick r:id="rId12"/>
              </a:rPr>
              <a:t>Making Audio and Video Media Accessible</a:t>
            </a:r>
            <a:r>
              <a:rPr lang="en-US" sz="2400" dirty="0"/>
              <a:t> (W3C)</a:t>
            </a:r>
          </a:p>
          <a:p>
            <a:pPr marR="0" indent="-457200"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sng" strike="noStrike" baseline="0" dirty="0">
                <a:solidFill>
                  <a:srgbClr val="1155CC"/>
                </a:solidFill>
                <a:latin typeface="Arial" panose="020B0604020202020204" pitchFamily="34" charset="0"/>
                <a:hlinkClick r:id="rId13"/>
              </a:rPr>
              <a:t>Create Accessible Synchronized Media Content</a:t>
            </a:r>
            <a:r>
              <a:rPr lang="en-US" sz="2400" b="0" i="0" u="none" strike="noStrike" baseline="0" dirty="0">
                <a:solidFill>
                  <a:srgbClr val="1155CC"/>
                </a:solidFill>
                <a:latin typeface="Arial" panose="020B0604020202020204" pitchFamily="34" charset="0"/>
                <a:hlinkClick r:id="rId13"/>
              </a:rPr>
              <a:t> (Section508)</a:t>
            </a:r>
          </a:p>
          <a:p>
            <a:pPr marR="0" indent="-457200"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sng" strike="noStrike" baseline="0" dirty="0">
                <a:solidFill>
                  <a:srgbClr val="1155CC"/>
                </a:solidFill>
                <a:latin typeface="Arial" panose="020B0604020202020204" pitchFamily="34" charset="0"/>
                <a:hlinkClick r:id="rId14"/>
              </a:rPr>
              <a:t>Create Accessible Video, Audio, Social</a:t>
            </a:r>
            <a:r>
              <a:rPr lang="en-US" sz="2400" b="0" i="0" u="none" strike="noStrike" baseline="0" dirty="0">
                <a:solidFill>
                  <a:srgbClr val="1155CC"/>
                </a:solidFill>
                <a:latin typeface="Arial" panose="020B0604020202020204" pitchFamily="34" charset="0"/>
                <a:hlinkClick r:id="rId14"/>
              </a:rPr>
              <a:t> (Section508)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1BA9-A7FE-418B-85FA-01CDE2A61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1C32-8370-48A3-AB6C-22DFC732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877143"/>
          </a:xfrm>
        </p:spPr>
        <p:txBody>
          <a:bodyPr/>
          <a:lstStyle/>
          <a:p>
            <a:r>
              <a:rPr lang="en-US" dirty="0"/>
              <a:t>Questions and Answers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2824E-3CCC-4A78-B8A6-50A12DA56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0092B9-6D98-4C6A-930A-63E00DE9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Colleagues: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FC2B25-ADA4-4614-8CE3-E0B625141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Panelists: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Gary M. Morin, National Cancer Institute (NIH NCI), Section 508 Program Manager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Patrick Sheehan, Department of Veterans' Affairs, Chief, Section 508 Office, Section 508 Program Manager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Moderator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Joel Snyder, PhD, President, Audio Description Associates, LLC / Founder-Senior Consultant, Audio Description Project, American Council of the Blind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2A101-43C1-4634-834B-2227FBD59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2406-FAD5-4A7F-961C-E23E716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D8568-D097-4AC9-9113-0463CB818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Refresher on what Audio Description (AD) is and where it’s used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How many federally-produced videos and multimedia have audio descriptions?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Demonstrate examples of where and how they’re posted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Challenges, Successes, and Lessons Learned in getting videos audio described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Measures of Success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Future challenges and goals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A9234-047D-412D-B914-779D8AC91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4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2DB483-3F8E-4D9C-92BE-0257B83B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Descriptions – Section 501/4 or Section 508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67C5AD-707F-4DE7-98E8-F1908B33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When do you provide AD as a Reasonable Accommodation (RA) versus Multimedia requirement?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Describe when AD is provided as a Reasonable Accommodation upon request – museums, training, tours, etc. within a federal agency or facility. Are there such occasions at the VA or at the NIH?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Describe when AD is provided, by default, in videos and multimedia, as a requirement of Section 508.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FE1FA-A118-41D3-92EE-1C26449C3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FC999A-1C48-41FD-94F4-60F94D4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Talking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E89D05-24F8-46A9-BC59-ADF62EAE4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Successes: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National Institutes of Health (NIH), National Cancer Institute (NCI), National Eye Institute (NEI), National Library of Medicine (NLM)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These four NIH Institutes have been adding AD for the last couple of years.  The proportion of AD to non-AD videos is increasing.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Veterans Administration – has also been adding AD to its videos.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Within eLearning?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VA is adding Audio Description to eLearning, which is being centralized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Within social media and multimedia?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Videos on .gov sites and on YouTube is gaining traction.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533F2-63ED-449A-A0AA-BBA873EBE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EC7F72-6844-44BB-B1B1-AFE389F7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0E735-AB3A-42EF-B635-B5D49F570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Training and Awareness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Target Audiences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Managers and Supervisors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Program Staff (the content owners)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Video Production Staff, eLearning Staff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Acquisitions, Procurement, and Contracting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Promotion of Existing Videos and Multimedia that are Audio Described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Could federal videos be listed on ACB ADP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Could we get YouTube to add an AD icon (as well as an OC icon)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2BF0-025B-48E9-B11A-6A8740CDB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17A2-08B0-4548-B545-854F9645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Capability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DDC8ED-3133-4BCF-A1B6-C36866BED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ACB Audio Description Project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Surveyed 120 vendors – twenty responses so far.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This updates ACB’s listing of vendors on which the Federal government can call.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the meantime, vendors are listed at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hlinkClick r:id="rId3"/>
              </a:rPr>
              <a:t>American Council of the Blind</a:t>
            </a:r>
            <a:r>
              <a:rPr lang="en-US" dirty="0"/>
              <a:t>’s </a:t>
            </a:r>
            <a:r>
              <a:rPr lang="en-US" dirty="0">
                <a:hlinkClick r:id="rId4"/>
              </a:rPr>
              <a:t>Audio Description Project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USA Audio Description Service Providers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hlinkClick r:id="rId6"/>
              </a:rPr>
              <a:t>Described and Captioned Media Program</a:t>
            </a:r>
            <a:r>
              <a:rPr lang="en-US" dirty="0"/>
              <a:t>’s </a:t>
            </a:r>
            <a:r>
              <a:rPr lang="en-US" dirty="0">
                <a:hlinkClick r:id="rId7"/>
              </a:rPr>
              <a:t>Description Service Vendors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6424-3B31-4A4D-97AB-1F00FF847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2BD701-11D6-428A-B800-CF5590A8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3B2D6A-2E5A-4339-A3B6-70175C08A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Quantity of Videos with Audio Description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Quality of Audio Description?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Viewership?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Numbers of Unique Viewers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3000" dirty="0"/>
              <a:t>Number of Videos viewed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Labor Categories within the US Federal Government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AD for non-Multimedia Artifacts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Certification in Audio Description, as a standard for hiring or contracting</a:t>
            </a:r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8F4E-F5BB-45C8-91BD-BFFC3D5F46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14A3-C8C8-499A-8123-3F717ACB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Our Experiences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6122B-6519-44C0-A609-A6B197814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AD requires planning from the start of the video development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Resources (e.g., staff time, dollars, etc.)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Videos must be promoted to garner viewership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Establish Playlists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Link to and from AD version and non-AD version – both on YouTube and/or on other sites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Promote use of media players that support a toggle switch (on-off AD)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Do not caption the audio descriptions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Do provide an extended transcript, which includes both the spoken word and the audio-description, formatted to indicate which represents the captioning and which represents the visual information.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Determine early if video can be done with just Inclusive Narration, with standard </a:t>
            </a:r>
            <a:r>
              <a:rPr lang="en-US" sz="2000" dirty="0">
                <a:hlinkClick r:id="rId3"/>
              </a:rPr>
              <a:t>Audio Description</a:t>
            </a:r>
            <a:r>
              <a:rPr lang="en-US" sz="2000" dirty="0"/>
              <a:t>, or if it requires </a:t>
            </a:r>
            <a:r>
              <a:rPr lang="en-US" sz="2000" dirty="0">
                <a:hlinkClick r:id="rId4"/>
              </a:rPr>
              <a:t>Extended Audio Description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42807-A481-4ACF-B5B3-B549893416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8398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3926</TotalTime>
  <Words>1577</Words>
  <Application>Microsoft Macintosh PowerPoint</Application>
  <PresentationFormat>Widescreen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Helvetica Neue</vt:lpstr>
      <vt:lpstr>Noto Sans Symbols</vt:lpstr>
      <vt:lpstr>Master Cover Slide</vt:lpstr>
      <vt:lpstr>Content Layout</vt:lpstr>
      <vt:lpstr>Annual Interagency  Accessibility Forum</vt:lpstr>
      <vt:lpstr>Your Colleagues:</vt:lpstr>
      <vt:lpstr>Goals for Today</vt:lpstr>
      <vt:lpstr>Audio Descriptions – Section 501/4 or Section 508</vt:lpstr>
      <vt:lpstr>Talking Points</vt:lpstr>
      <vt:lpstr>Priorities</vt:lpstr>
      <vt:lpstr>Capability Statement</vt:lpstr>
      <vt:lpstr>Measures of Success</vt:lpstr>
      <vt:lpstr>Learning From Our Experiences </vt:lpstr>
      <vt:lpstr>Success Stories – 1</vt:lpstr>
      <vt:lpstr>Success Stories – 2</vt:lpstr>
      <vt:lpstr>Department of Veterans Affairs (VA)</vt:lpstr>
      <vt:lpstr>Joel Snyder, PhD - Audio Description Associates, LLC</vt:lpstr>
      <vt:lpstr>Points of Contact</vt:lpstr>
      <vt:lpstr>Questions and Answers 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Current State Of Audio Description in the US Federal Government - IAAF 2021</dc:title>
  <dc:subject/>
  <dc:creator>MichaelDHorton</dc:creator>
  <cp:keywords/>
  <dc:description/>
  <cp:lastModifiedBy>Michael Horton</cp:lastModifiedBy>
  <cp:revision>40</cp:revision>
  <dcterms:created xsi:type="dcterms:W3CDTF">2020-09-11T19:28:10Z</dcterms:created>
  <dcterms:modified xsi:type="dcterms:W3CDTF">2021-10-13T20:25:05Z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