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29"/>
  </p:notesMasterIdLst>
  <p:handoutMasterIdLst>
    <p:handoutMasterId r:id="rId30"/>
  </p:handoutMasterIdLst>
  <p:sldIdLst>
    <p:sldId id="298" r:id="rId6"/>
    <p:sldId id="343" r:id="rId7"/>
    <p:sldId id="349" r:id="rId8"/>
    <p:sldId id="331" r:id="rId9"/>
    <p:sldId id="303" r:id="rId10"/>
    <p:sldId id="347" r:id="rId11"/>
    <p:sldId id="350" r:id="rId12"/>
    <p:sldId id="330" r:id="rId13"/>
    <p:sldId id="352" r:id="rId14"/>
    <p:sldId id="355" r:id="rId15"/>
    <p:sldId id="361" r:id="rId16"/>
    <p:sldId id="356" r:id="rId17"/>
    <p:sldId id="359" r:id="rId18"/>
    <p:sldId id="357" r:id="rId19"/>
    <p:sldId id="360" r:id="rId20"/>
    <p:sldId id="353" r:id="rId21"/>
    <p:sldId id="363" r:id="rId22"/>
    <p:sldId id="364" r:id="rId23"/>
    <p:sldId id="329" r:id="rId24"/>
    <p:sldId id="365" r:id="rId25"/>
    <p:sldId id="366" r:id="rId26"/>
    <p:sldId id="367" r:id="rId27"/>
    <p:sldId id="348"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ckering, Mary" initials="PM" lastIdx="7" clrIdx="0"/>
  <p:cmAuthor id="2" name="Almy, Michael" initials="AM" lastIdx="0" clrIdx="1">
    <p:extLst>
      <p:ext uri="{19B8F6BF-5375-455C-9EA6-DF929625EA0E}">
        <p15:presenceInfo xmlns:p15="http://schemas.microsoft.com/office/powerpoint/2012/main" userId="Almy, Michael" providerId="None"/>
      </p:ext>
    </p:extLst>
  </p:cmAuthor>
  <p:cmAuthor id="3" name="Davis, Ann Marie (CTR)" initials="DAM(" lastIdx="3" clrIdx="2">
    <p:extLst>
      <p:ext uri="{19B8F6BF-5375-455C-9EA6-DF929625EA0E}">
        <p15:presenceInfo xmlns:p15="http://schemas.microsoft.com/office/powerpoint/2012/main" userId="Davis, Ann Marie (CT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777"/>
    <a:srgbClr val="004A8B"/>
    <a:srgbClr val="0072B8"/>
    <a:srgbClr val="00579A"/>
    <a:srgbClr val="006635"/>
    <a:srgbClr val="023B90"/>
    <a:srgbClr val="023784"/>
    <a:srgbClr val="022F70"/>
    <a:srgbClr val="022E6F"/>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1" autoAdjust="0"/>
    <p:restoredTop sz="94923" autoAdjust="0"/>
  </p:normalViewPr>
  <p:slideViewPr>
    <p:cSldViewPr>
      <p:cViewPr varScale="1">
        <p:scale>
          <a:sx n="76" d="100"/>
          <a:sy n="76" d="100"/>
        </p:scale>
        <p:origin x="105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1-30T07:44:25.396" idx="1">
    <p:pos x="10" y="10"/>
    <p:text/>
    <p:extLst>
      <p:ext uri="{C676402C-5697-4E1C-873F-D02D1690AC5C}">
        <p15:threadingInfo xmlns:p15="http://schemas.microsoft.com/office/powerpoint/2012/main" timeZoneBias="300"/>
      </p:ext>
    </p:extLst>
  </p:cm>
  <p:cm authorId="3" dt="2020-01-30T07:46:09.410" idx="3">
    <p:pos x="10" y="106"/>
    <p:text>I'm</p:text>
    <p:extLst>
      <p:ext uri="{C676402C-5697-4E1C-873F-D02D1690AC5C}">
        <p15:threadingInfo xmlns:p15="http://schemas.microsoft.com/office/powerpoint/2012/main" timeZoneBias="300">
          <p15:parentCm authorId="3" idx="1"/>
        </p15:threadingInfo>
      </p:ext>
    </p:extLst>
  </p:cm>
  <p:cm authorId="3" dt="2020-01-30T07:45:02.477" idx="2">
    <p:pos x="106" y="106"/>
    <p:text>I'm open to a new graphic, OR this one needs the screen icon to be grey.</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FAD7AF0-C877-43EE-ABF8-549707762860}" type="datetimeFigureOut">
              <a:rPr lang="en-US" smtClean="0">
                <a:latin typeface="Arial" panose="020B0604020202020204" pitchFamily="34" charset="0"/>
              </a:rPr>
              <a:t>3/2/2020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2252EA-AF11-4435-80EF-3E2222E20B94}"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288930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panose="020B0604020202020204" pitchFamily="34" charset="0"/>
              </a:defRPr>
            </a:lvl1pPr>
          </a:lstStyle>
          <a:p>
            <a:fld id="{EC23F042-C451-4D82-B310-F2163E2ACF29}" type="datetimeFigureOut">
              <a:rPr lang="en-US" smtClean="0"/>
              <a:pPr/>
              <a:t>3/2/2020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panose="020B0604020202020204" pitchFamily="34" charset="0"/>
              </a:defRPr>
            </a:lvl1pPr>
          </a:lstStyle>
          <a:p>
            <a:fld id="{D1311240-ED03-42C6-AAA3-2D9EB6993C40}" type="slidenum">
              <a:rPr lang="en-US" smtClean="0"/>
              <a:pPr/>
              <a:t>‹#›</a:t>
            </a:fld>
            <a:endParaRPr lang="en-US" dirty="0"/>
          </a:p>
        </p:txBody>
      </p:sp>
    </p:spTree>
    <p:extLst>
      <p:ext uri="{BB962C8B-B14F-4D97-AF65-F5344CB8AC3E}">
        <p14:creationId xmlns:p14="http://schemas.microsoft.com/office/powerpoint/2010/main" val="29754316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t>2</a:t>
            </a:fld>
            <a:endParaRPr lang="en-US" dirty="0"/>
          </a:p>
        </p:txBody>
      </p:sp>
    </p:spTree>
    <p:extLst>
      <p:ext uri="{BB962C8B-B14F-4D97-AF65-F5344CB8AC3E}">
        <p14:creationId xmlns:p14="http://schemas.microsoft.com/office/powerpoint/2010/main" val="422888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18</a:t>
            </a:fld>
            <a:endParaRPr lang="en-US" dirty="0"/>
          </a:p>
        </p:txBody>
      </p:sp>
    </p:spTree>
    <p:extLst>
      <p:ext uri="{BB962C8B-B14F-4D97-AF65-F5344CB8AC3E}">
        <p14:creationId xmlns:p14="http://schemas.microsoft.com/office/powerpoint/2010/main" val="214223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8</a:t>
            </a:fld>
            <a:endParaRPr lang="en-US" dirty="0"/>
          </a:p>
        </p:txBody>
      </p:sp>
    </p:spTree>
    <p:extLst>
      <p:ext uri="{BB962C8B-B14F-4D97-AF65-F5344CB8AC3E}">
        <p14:creationId xmlns:p14="http://schemas.microsoft.com/office/powerpoint/2010/main" val="1374799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10</a:t>
            </a:fld>
            <a:endParaRPr lang="en-US" dirty="0"/>
          </a:p>
        </p:txBody>
      </p:sp>
    </p:spTree>
    <p:extLst>
      <p:ext uri="{BB962C8B-B14F-4D97-AF65-F5344CB8AC3E}">
        <p14:creationId xmlns:p14="http://schemas.microsoft.com/office/powerpoint/2010/main" val="103581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11</a:t>
            </a:fld>
            <a:endParaRPr lang="en-US" dirty="0"/>
          </a:p>
        </p:txBody>
      </p:sp>
    </p:spTree>
    <p:extLst>
      <p:ext uri="{BB962C8B-B14F-4D97-AF65-F5344CB8AC3E}">
        <p14:creationId xmlns:p14="http://schemas.microsoft.com/office/powerpoint/2010/main" val="326096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open to a different icon OR  the screen icon needs to be grey. </a:t>
            </a:r>
          </a:p>
        </p:txBody>
      </p:sp>
      <p:sp>
        <p:nvSpPr>
          <p:cNvPr id="4" name="Slide Number Placeholder 3"/>
          <p:cNvSpPr>
            <a:spLocks noGrp="1"/>
          </p:cNvSpPr>
          <p:nvPr>
            <p:ph type="sldNum" sz="quarter" idx="10"/>
          </p:nvPr>
        </p:nvSpPr>
        <p:spPr/>
        <p:txBody>
          <a:bodyPr/>
          <a:lstStyle/>
          <a:p>
            <a:fld id="{D1311240-ED03-42C6-AAA3-2D9EB6993C40}" type="slidenum">
              <a:rPr lang="en-US" smtClean="0"/>
              <a:pPr/>
              <a:t>12</a:t>
            </a:fld>
            <a:endParaRPr lang="en-US" dirty="0"/>
          </a:p>
        </p:txBody>
      </p:sp>
    </p:spTree>
    <p:extLst>
      <p:ext uri="{BB962C8B-B14F-4D97-AF65-F5344CB8AC3E}">
        <p14:creationId xmlns:p14="http://schemas.microsoft.com/office/powerpoint/2010/main" val="565581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open to a different icon OR  the connection icon needs to be green. </a:t>
            </a:r>
          </a:p>
        </p:txBody>
      </p:sp>
      <p:sp>
        <p:nvSpPr>
          <p:cNvPr id="4" name="Slide Number Placeholder 3"/>
          <p:cNvSpPr>
            <a:spLocks noGrp="1"/>
          </p:cNvSpPr>
          <p:nvPr>
            <p:ph type="sldNum" sz="quarter" idx="10"/>
          </p:nvPr>
        </p:nvSpPr>
        <p:spPr/>
        <p:txBody>
          <a:bodyPr/>
          <a:lstStyle/>
          <a:p>
            <a:fld id="{D1311240-ED03-42C6-AAA3-2D9EB6993C40}" type="slidenum">
              <a:rPr lang="en-US" smtClean="0"/>
              <a:pPr/>
              <a:t>14</a:t>
            </a:fld>
            <a:endParaRPr lang="en-US" dirty="0"/>
          </a:p>
        </p:txBody>
      </p:sp>
    </p:spTree>
    <p:extLst>
      <p:ext uri="{BB962C8B-B14F-4D97-AF65-F5344CB8AC3E}">
        <p14:creationId xmlns:p14="http://schemas.microsoft.com/office/powerpoint/2010/main" val="1006895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15</a:t>
            </a:fld>
            <a:endParaRPr lang="en-US" dirty="0"/>
          </a:p>
        </p:txBody>
      </p:sp>
    </p:spTree>
    <p:extLst>
      <p:ext uri="{BB962C8B-B14F-4D97-AF65-F5344CB8AC3E}">
        <p14:creationId xmlns:p14="http://schemas.microsoft.com/office/powerpoint/2010/main" val="4192605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16</a:t>
            </a:fld>
            <a:endParaRPr lang="en-US" dirty="0"/>
          </a:p>
        </p:txBody>
      </p:sp>
    </p:spTree>
    <p:extLst>
      <p:ext uri="{BB962C8B-B14F-4D97-AF65-F5344CB8AC3E}">
        <p14:creationId xmlns:p14="http://schemas.microsoft.com/office/powerpoint/2010/main" val="379932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311240-ED03-42C6-AAA3-2D9EB6993C40}" type="slidenum">
              <a:rPr lang="en-US" smtClean="0"/>
              <a:pPr/>
              <a:t>17</a:t>
            </a:fld>
            <a:endParaRPr lang="en-US" dirty="0"/>
          </a:p>
        </p:txBody>
      </p:sp>
    </p:spTree>
    <p:extLst>
      <p:ext uri="{BB962C8B-B14F-4D97-AF65-F5344CB8AC3E}">
        <p14:creationId xmlns:p14="http://schemas.microsoft.com/office/powerpoint/2010/main" val="1040827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5962"/>
          </a:xfrm>
        </p:spPr>
        <p:txBody>
          <a:bodyPr/>
          <a:lstStyle/>
          <a:p>
            <a:r>
              <a:rPr lang="en-US" dirty="0"/>
              <a:t>Click to edit Master title style</a:t>
            </a:r>
          </a:p>
        </p:txBody>
      </p:sp>
      <p:sp>
        <p:nvSpPr>
          <p:cNvPr id="3" name="Content Placeholder 2"/>
          <p:cNvSpPr>
            <a:spLocks noGrp="1"/>
          </p:cNvSpPr>
          <p:nvPr>
            <p:ph idx="1"/>
          </p:nvPr>
        </p:nvSpPr>
        <p:spPr>
          <a:xfrm>
            <a:off x="457200" y="1447801"/>
            <a:ext cx="8229600" cy="4267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255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79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17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Alternative Title Slide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09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5200" y="1371600"/>
            <a:ext cx="5638800" cy="715962"/>
          </a:xfrm>
          <a:prstGeom prst="rect">
            <a:avLst/>
          </a:prstGeom>
        </p:spPr>
        <p:txBody>
          <a:bodyPr vert="horz" lIns="91440" tIns="45720" rIns="91440" bIns="45720" rtlCol="0" anchor="ctr">
            <a:normAutofit/>
          </a:bodyPr>
          <a:lstStyle/>
          <a:p>
            <a:r>
              <a:rPr lang="en-US" dirty="0"/>
              <a:t>Click to edit Master title style</a:t>
            </a:r>
          </a:p>
        </p:txBody>
      </p:sp>
      <p:sp>
        <p:nvSpPr>
          <p:cNvPr id="4" name="TextBox 3"/>
          <p:cNvSpPr txBox="1"/>
          <p:nvPr userDrawn="1"/>
        </p:nvSpPr>
        <p:spPr>
          <a:xfrm>
            <a:off x="8610600" y="6394733"/>
            <a:ext cx="533400" cy="276999"/>
          </a:xfrm>
          <a:prstGeom prst="rect">
            <a:avLst/>
          </a:prstGeom>
          <a:noFill/>
        </p:spPr>
        <p:txBody>
          <a:bodyPr wrap="square" rtlCol="0">
            <a:spAutoFit/>
          </a:bodyPr>
          <a:lstStyle/>
          <a:p>
            <a:fld id="{AB3131DB-4437-4E00-B267-7D77F5D80688}" type="slidenum">
              <a:rPr lang="en-US" sz="1200" smtClean="0">
                <a:solidFill>
                  <a:schemeClr val="bg1"/>
                </a:solidFill>
                <a:latin typeface="Arial" panose="020B0604020202020204" pitchFamily="34" charset="0"/>
              </a:rPr>
              <a:t>‹#›</a:t>
            </a:fld>
            <a:endParaRPr lang="en-US" sz="1400" dirty="0">
              <a:solidFill>
                <a:schemeClr val="bg1"/>
              </a:solidFill>
              <a:latin typeface="Arial" panose="020B0604020202020204" pitchFamily="34" charset="0"/>
            </a:endParaRPr>
          </a:p>
        </p:txBody>
      </p:sp>
    </p:spTree>
    <p:extLst>
      <p:ext uri="{BB962C8B-B14F-4D97-AF65-F5344CB8AC3E}">
        <p14:creationId xmlns:p14="http://schemas.microsoft.com/office/powerpoint/2010/main" val="604786128"/>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6" r:id="rId3"/>
    <p:sldLayoutId id="2147483657" r:id="rId4"/>
  </p:sldLayoutIdLst>
  <p:hf sldNum="0" hdr="0" dt="0"/>
  <p:txStyles>
    <p:title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hs.gov/"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microsoft.com/office/2007/relationships/hdphoto" Target="../media/hdphoto1.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accessibility@dhs.gov" TargetMode="External"/><Relationship Id="rId2" Type="http://schemas.openxmlformats.org/officeDocument/2006/relationships/hyperlink" Target="https://training.section508testing.net/" TargetMode="External"/><Relationship Id="rId1" Type="http://schemas.openxmlformats.org/officeDocument/2006/relationships/slideLayout" Target="../slideLayouts/slideLayout2.xml"/><Relationship Id="rId4" Type="http://schemas.openxmlformats.org/officeDocument/2006/relationships/hyperlink" Target="mailto:accessibility@hq.dhs.gov"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43400" y="762000"/>
            <a:ext cx="4598893" cy="2715256"/>
          </a:xfrm>
        </p:spPr>
        <p:txBody>
          <a:bodyPr>
            <a:normAutofit/>
          </a:bodyPr>
          <a:lstStyle/>
          <a:p>
            <a:pPr algn="l"/>
            <a:r>
              <a:rPr lang="en-US" sz="3200" dirty="0">
                <a:solidFill>
                  <a:schemeClr val="bg1"/>
                </a:solidFill>
                <a:latin typeface="Franklin Gothic Book" panose="020B0503020102020204" pitchFamily="34" charset="0"/>
              </a:rPr>
              <a:t>How to be successful in the Trusted Tester Certification Process</a:t>
            </a:r>
            <a:br>
              <a:rPr lang="en-US" sz="3200" dirty="0">
                <a:solidFill>
                  <a:schemeClr val="bg1"/>
                </a:solidFill>
                <a:latin typeface="Franklin Gothic Book" panose="020B0503020102020204" pitchFamily="34" charset="0"/>
              </a:rPr>
            </a:br>
            <a:r>
              <a:rPr lang="en-US" sz="2400" b="0" dirty="0">
                <a:solidFill>
                  <a:schemeClr val="bg1"/>
                </a:solidFill>
                <a:effectLst/>
                <a:latin typeface="Franklin Gothic Book" panose="020B0503020102020204" pitchFamily="34" charset="0"/>
              </a:rPr>
              <a:t>March 12, 2020</a:t>
            </a:r>
          </a:p>
        </p:txBody>
      </p:sp>
      <p:sp>
        <p:nvSpPr>
          <p:cNvPr id="4" name="Subtitle 3"/>
          <p:cNvSpPr>
            <a:spLocks noGrp="1"/>
          </p:cNvSpPr>
          <p:nvPr>
            <p:ph type="subTitle" idx="4294967295"/>
          </p:nvPr>
        </p:nvSpPr>
        <p:spPr>
          <a:xfrm>
            <a:off x="838200" y="4038600"/>
            <a:ext cx="7467600" cy="1828800"/>
          </a:xfrm>
          <a:prstGeom prst="rect">
            <a:avLst/>
          </a:prstGeom>
        </p:spPr>
        <p:txBody>
          <a:bodyPr/>
          <a:lstStyle/>
          <a:p>
            <a:pPr marL="0" indent="0">
              <a:buNone/>
            </a:pPr>
            <a:r>
              <a:rPr lang="en-US" sz="2400" i="1" dirty="0">
                <a:solidFill>
                  <a:srgbClr val="00397C"/>
                </a:solidFill>
                <a:latin typeface="Franklin Gothic Book" panose="020B0503020102020204" pitchFamily="34" charset="0"/>
              </a:rPr>
              <a:t>CSUN Presentation</a:t>
            </a:r>
            <a:endParaRPr lang="en-US" sz="2000" i="1" dirty="0">
              <a:solidFill>
                <a:srgbClr val="00397C"/>
              </a:solidFill>
              <a:latin typeface="Franklin Gothic Book" panose="020B0503020102020204" pitchFamily="34" charset="0"/>
            </a:endParaRPr>
          </a:p>
          <a:p>
            <a:pPr marL="0" indent="0">
              <a:buNone/>
            </a:pPr>
            <a:r>
              <a:rPr lang="en-US" sz="2000" i="1" dirty="0">
                <a:solidFill>
                  <a:srgbClr val="00397C"/>
                </a:solidFill>
                <a:latin typeface="Franklin Gothic Book" panose="020B0503020102020204" pitchFamily="34" charset="0"/>
              </a:rPr>
              <a:t>Department of Homeland Security</a:t>
            </a:r>
          </a:p>
          <a:p>
            <a:pPr marL="0" indent="0">
              <a:buNone/>
            </a:pPr>
            <a:r>
              <a:rPr lang="en-US" i="1" dirty="0">
                <a:solidFill>
                  <a:srgbClr val="00397C"/>
                </a:solidFill>
                <a:latin typeface="Franklin Gothic Book" panose="020B0503020102020204" pitchFamily="34" charset="0"/>
              </a:rPr>
              <a:t>Office of Accessible Systems and Technology </a:t>
            </a:r>
            <a:r>
              <a:rPr lang="en-US" sz="2000" i="1" dirty="0">
                <a:solidFill>
                  <a:srgbClr val="00397C"/>
                </a:solidFill>
                <a:latin typeface="Franklin Gothic Book" panose="020B0503020102020204" pitchFamily="34" charset="0"/>
              </a:rPr>
              <a:t>(OAST) </a:t>
            </a:r>
          </a:p>
          <a:p>
            <a:pPr marL="0" indent="0">
              <a:buNone/>
            </a:pPr>
            <a:endParaRPr lang="en-US" sz="1400" dirty="0">
              <a:latin typeface="Franklin Gothic Book" panose="020B0503020102020204" pitchFamily="34" charset="0"/>
            </a:endParaRPr>
          </a:p>
          <a:p>
            <a:pPr marL="0" indent="0" algn="ctr">
              <a:buNone/>
            </a:pPr>
            <a:r>
              <a:rPr lang="en-US" dirty="0">
                <a:latin typeface="Franklin Gothic Book" panose="020B0503020102020204" pitchFamily="34" charset="0"/>
              </a:rPr>
              <a:t>This presentation is available on line </a:t>
            </a:r>
            <a:r>
              <a:rPr lang="en-US" dirty="0">
                <a:latin typeface="Franklin Gothic Book" panose="020B0503020102020204" pitchFamily="34" charset="0"/>
                <a:hlinkClick r:id="rId3"/>
              </a:rPr>
              <a:t>www.dhs.gov</a:t>
            </a:r>
            <a:r>
              <a:rPr lang="en-US" dirty="0">
                <a:latin typeface="Franklin Gothic Book" panose="020B0503020102020204" pitchFamily="34" charset="0"/>
              </a:rPr>
              <a:t> </a:t>
            </a:r>
          </a:p>
        </p:txBody>
      </p:sp>
    </p:spTree>
    <p:extLst>
      <p:ext uri="{BB962C8B-B14F-4D97-AF65-F5344CB8AC3E}">
        <p14:creationId xmlns:p14="http://schemas.microsoft.com/office/powerpoint/2010/main" val="2011489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3580881" y="3800506"/>
            <a:ext cx="1982238" cy="830991"/>
          </a:xfrm>
          <a:prstGeom prst="rect">
            <a:avLst/>
          </a:prstGeom>
          <a:noFill/>
        </p:spPr>
        <p:txBody>
          <a:bodyPr wrap="square" lIns="91434" tIns="45717" rIns="91434" bIns="45717" rtlCol="0">
            <a:spAutoFit/>
          </a:bodyPr>
          <a:lstStyle/>
          <a:p>
            <a:pPr algn="ctr" defTabSz="914333"/>
            <a:r>
              <a:rPr lang="en-US" sz="2400" b="1" dirty="0">
                <a:solidFill>
                  <a:srgbClr val="C00000"/>
                </a:solidFill>
                <a:latin typeface="Franklin Gothic Book" panose="020B0503020102020204" pitchFamily="34" charset="0"/>
                <a:cs typeface="Arial" panose="020B0604020202020204" pitchFamily="34" charset="0"/>
              </a:rPr>
              <a:t>APPLY </a:t>
            </a:r>
            <a:r>
              <a:rPr lang="en-US" sz="2400" dirty="0">
                <a:solidFill>
                  <a:srgbClr val="C00000"/>
                </a:solidFill>
                <a:latin typeface="Franklin Gothic Book" panose="020B0503020102020204" pitchFamily="34" charset="0"/>
                <a:cs typeface="Arial" panose="020B0604020202020204" pitchFamily="34" charset="0"/>
              </a:rPr>
              <a:t>the test process</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819150" y="4655403"/>
            <a:ext cx="7505700" cy="830997"/>
          </a:xfrm>
          <a:prstGeom prst="rect">
            <a:avLst/>
          </a:prstGeom>
          <a:noFill/>
        </p:spPr>
        <p:txBody>
          <a:bodyPr wrap="square" rtlCol="0">
            <a:spAutoFit/>
          </a:bodyPr>
          <a:lstStyle/>
          <a:p>
            <a:pPr marL="457200" lvl="0" indent="-457200">
              <a:buFont typeface="+mj-lt"/>
              <a:buAutoNum type="arabicPeriod"/>
            </a:pPr>
            <a:r>
              <a:rPr lang="en-US" sz="2400" dirty="0">
                <a:solidFill>
                  <a:srgbClr val="12427A"/>
                </a:solidFill>
                <a:latin typeface="Franklin Gothic Book" panose="020B0503020102020204" pitchFamily="34" charset="0"/>
              </a:rPr>
              <a:t>Make a commitment to understand the test process.</a:t>
            </a:r>
          </a:p>
          <a:p>
            <a:pPr marL="457200" lvl="0" indent="-457200">
              <a:buFont typeface="+mj-lt"/>
              <a:buAutoNum type="arabicPeriod"/>
            </a:pPr>
            <a:r>
              <a:rPr lang="en-US" sz="2400" dirty="0">
                <a:solidFill>
                  <a:srgbClr val="12427A"/>
                </a:solidFill>
                <a:latin typeface="Franklin Gothic Book" panose="020B0503020102020204" pitchFamily="34" charset="0"/>
              </a:rPr>
              <a:t>Learn how to evaluate results in the same way.</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5" name="Picture 4" descr="&quot;&quot;">
            <a:extLst>
              <a:ext uri="{FF2B5EF4-FFF2-40B4-BE49-F238E27FC236}">
                <a16:creationId xmlns:a16="http://schemas.microsoft.com/office/drawing/2014/main" id="{5D065471-D582-424D-8761-8612847C12B9}"/>
              </a:ext>
            </a:extLst>
          </p:cNvPr>
          <p:cNvPicPr>
            <a:picLocks noChangeAspect="1"/>
          </p:cNvPicPr>
          <p:nvPr/>
        </p:nvPicPr>
        <p:blipFill>
          <a:blip r:embed="rId4"/>
          <a:stretch>
            <a:fillRect/>
          </a:stretch>
        </p:blipFill>
        <p:spPr>
          <a:xfrm>
            <a:off x="3580881" y="1933366"/>
            <a:ext cx="1982238" cy="1867140"/>
          </a:xfrm>
          <a:prstGeom prst="rect">
            <a:avLst/>
          </a:prstGeom>
        </p:spPr>
      </p:pic>
    </p:spTree>
    <p:extLst>
      <p:ext uri="{BB962C8B-B14F-4D97-AF65-F5344CB8AC3E}">
        <p14:creationId xmlns:p14="http://schemas.microsoft.com/office/powerpoint/2010/main" val="120769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3274952" y="3836064"/>
            <a:ext cx="2285574" cy="830991"/>
          </a:xfrm>
          <a:prstGeom prst="rect">
            <a:avLst/>
          </a:prstGeom>
          <a:noFill/>
        </p:spPr>
        <p:txBody>
          <a:bodyPr wrap="square" lIns="91434" tIns="45717" rIns="91434" bIns="45717" rtlCol="0">
            <a:spAutoFit/>
          </a:bodyPr>
          <a:lstStyle/>
          <a:p>
            <a:pPr algn="ctr" defTabSz="914333"/>
            <a:r>
              <a:rPr lang="en-US" sz="2400" b="1" dirty="0">
                <a:solidFill>
                  <a:srgbClr val="C00000"/>
                </a:solidFill>
                <a:latin typeface="Franklin Gothic Book" panose="020B0503020102020204" pitchFamily="34" charset="0"/>
                <a:cs typeface="Arial" panose="020B0604020202020204" pitchFamily="34" charset="0"/>
              </a:rPr>
              <a:t>Strive </a:t>
            </a:r>
            <a:r>
              <a:rPr lang="en-US" sz="2400" dirty="0">
                <a:solidFill>
                  <a:srgbClr val="C00000"/>
                </a:solidFill>
                <a:latin typeface="Franklin Gothic Book" panose="020B0503020102020204" pitchFamily="34" charset="0"/>
                <a:cs typeface="Arial" panose="020B0604020202020204" pitchFamily="34" charset="0"/>
              </a:rPr>
              <a:t>for understanding</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893427" y="4807803"/>
            <a:ext cx="7357147" cy="830997"/>
          </a:xfrm>
          <a:prstGeom prst="rect">
            <a:avLst/>
          </a:prstGeom>
          <a:noFill/>
        </p:spPr>
        <p:txBody>
          <a:bodyPr wrap="square" rtlCol="0">
            <a:spAutoFit/>
          </a:bodyPr>
          <a:lstStyle/>
          <a:p>
            <a:pPr marL="457200" lvl="0" indent="-457200">
              <a:buFont typeface="+mj-lt"/>
              <a:buAutoNum type="arabicPeriod"/>
            </a:pPr>
            <a:r>
              <a:rPr lang="en-US" sz="2400" dirty="0">
                <a:solidFill>
                  <a:srgbClr val="12427A"/>
                </a:solidFill>
                <a:latin typeface="Franklin Gothic Book" panose="020B0503020102020204" pitchFamily="34" charset="0"/>
              </a:rPr>
              <a:t>Understand what is covered in each Test ID, </a:t>
            </a:r>
          </a:p>
          <a:p>
            <a:pPr marL="457200" lvl="0" indent="-457200">
              <a:buFont typeface="+mj-lt"/>
              <a:buAutoNum type="arabicPeriod"/>
            </a:pPr>
            <a:r>
              <a:rPr lang="en-US" sz="2400" dirty="0">
                <a:solidFill>
                  <a:srgbClr val="12427A"/>
                </a:solidFill>
                <a:latin typeface="Franklin Gothic Book" panose="020B0503020102020204" pitchFamily="34" charset="0"/>
              </a:rPr>
              <a:t>Appropriately use the ANDI tool to interpret results.</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2" name="Picture 1" descr="&quot;&quot;">
            <a:extLst>
              <a:ext uri="{FF2B5EF4-FFF2-40B4-BE49-F238E27FC236}">
                <a16:creationId xmlns:a16="http://schemas.microsoft.com/office/drawing/2014/main" id="{19AD4286-8178-454C-B465-E514815EE3EF}"/>
              </a:ext>
            </a:extLst>
          </p:cNvPr>
          <p:cNvPicPr>
            <a:picLocks noChangeAspect="1"/>
          </p:cNvPicPr>
          <p:nvPr/>
        </p:nvPicPr>
        <p:blipFill>
          <a:blip r:embed="rId4"/>
          <a:stretch>
            <a:fillRect/>
          </a:stretch>
        </p:blipFill>
        <p:spPr>
          <a:xfrm>
            <a:off x="3657613" y="1949704"/>
            <a:ext cx="1828774" cy="1815986"/>
          </a:xfrm>
          <a:prstGeom prst="rect">
            <a:avLst/>
          </a:prstGeom>
        </p:spPr>
      </p:pic>
    </p:spTree>
    <p:extLst>
      <p:ext uri="{BB962C8B-B14F-4D97-AF65-F5344CB8AC3E}">
        <p14:creationId xmlns:p14="http://schemas.microsoft.com/office/powerpoint/2010/main" val="183973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3277743" y="3752780"/>
            <a:ext cx="2588514" cy="830991"/>
          </a:xfrm>
          <a:prstGeom prst="rect">
            <a:avLst/>
          </a:prstGeom>
          <a:noFill/>
        </p:spPr>
        <p:txBody>
          <a:bodyPr wrap="square" lIns="91434" tIns="45717" rIns="91434" bIns="45717" rtlCol="0">
            <a:spAutoFit/>
          </a:bodyPr>
          <a:lstStyle/>
          <a:p>
            <a:pPr algn="ctr" defTabSz="914333"/>
            <a:r>
              <a:rPr lang="en-US" sz="2400" b="1" dirty="0">
                <a:solidFill>
                  <a:schemeClr val="tx1">
                    <a:lumMod val="65000"/>
                    <a:lumOff val="35000"/>
                  </a:schemeClr>
                </a:solidFill>
                <a:latin typeface="Franklin Gothic Book" panose="020B0503020102020204" pitchFamily="34" charset="0"/>
                <a:cs typeface="Arial" panose="020B0604020202020204" pitchFamily="34" charset="0"/>
              </a:rPr>
              <a:t>Use self-help</a:t>
            </a:r>
            <a:r>
              <a:rPr lang="en-US" sz="2400" dirty="0">
                <a:solidFill>
                  <a:schemeClr val="tx1">
                    <a:lumMod val="65000"/>
                    <a:lumOff val="35000"/>
                  </a:schemeClr>
                </a:solidFill>
                <a:latin typeface="Franklin Gothic Book" panose="020B0503020102020204" pitchFamily="34" charset="0"/>
                <a:cs typeface="Arial" panose="020B0604020202020204" pitchFamily="34" charset="0"/>
              </a:rPr>
              <a:t> features </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1638300" y="4807803"/>
            <a:ext cx="5867400" cy="830997"/>
          </a:xfrm>
          <a:prstGeom prst="rect">
            <a:avLst/>
          </a:prstGeom>
          <a:noFill/>
        </p:spPr>
        <p:txBody>
          <a:bodyPr wrap="square" rtlCol="0">
            <a:spAutoFit/>
          </a:bodyPr>
          <a:lstStyle/>
          <a:p>
            <a:pPr lvl="0"/>
            <a:r>
              <a:rPr lang="en-US" sz="2400" dirty="0">
                <a:solidFill>
                  <a:srgbClr val="12427A"/>
                </a:solidFill>
                <a:latin typeface="Franklin Gothic Book" panose="020B0503020102020204" pitchFamily="34" charset="0"/>
              </a:rPr>
              <a:t>Course Resources include: Test Process, Q&amp;A Board, Q&amp;A Database, Video library </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2" name="Picture 1" descr="&quot;&quot;">
            <a:extLst>
              <a:ext uri="{FF2B5EF4-FFF2-40B4-BE49-F238E27FC236}">
                <a16:creationId xmlns:a16="http://schemas.microsoft.com/office/drawing/2014/main" id="{47DFEBA5-1845-48DE-9269-229D79959C6E}"/>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648110" y="1905000"/>
            <a:ext cx="1847780" cy="1847780"/>
          </a:xfrm>
          <a:prstGeom prst="rect">
            <a:avLst/>
          </a:prstGeom>
          <a:gradFill flip="none" rotWithShape="1">
            <a:gsLst>
              <a:gs pos="0">
                <a:schemeClr val="bg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Tree>
    <p:extLst>
      <p:ext uri="{BB962C8B-B14F-4D97-AF65-F5344CB8AC3E}">
        <p14:creationId xmlns:p14="http://schemas.microsoft.com/office/powerpoint/2010/main" val="421439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Franklin Gothic Book" panose="020B0503020102020204" pitchFamily="34" charset="0"/>
                <a:ea typeface="+mj-ea"/>
                <a:cs typeface="Arial" panose="020B0604020202020204" pitchFamily="34" charset="0"/>
              </a:rPr>
              <a:t>Course Resources</a:t>
            </a:r>
          </a:p>
        </p:txBody>
      </p:sp>
      <p:grpSp>
        <p:nvGrpSpPr>
          <p:cNvPr id="39" name="Group 38">
            <a:extLst>
              <a:ext uri="{FF2B5EF4-FFF2-40B4-BE49-F238E27FC236}">
                <a16:creationId xmlns:a16="http://schemas.microsoft.com/office/drawing/2014/main" id="{AB9CE0EB-94AE-7943-8DF9-E8CD2FB0E431}"/>
              </a:ext>
            </a:extLst>
          </p:cNvPr>
          <p:cNvGrpSpPr/>
          <p:nvPr/>
        </p:nvGrpSpPr>
        <p:grpSpPr>
          <a:xfrm>
            <a:off x="381000" y="3742085"/>
            <a:ext cx="4151647" cy="1015273"/>
            <a:chOff x="836513" y="2235738"/>
            <a:chExt cx="3710010" cy="1015273"/>
          </a:xfrm>
        </p:grpSpPr>
        <p:sp>
          <p:nvSpPr>
            <p:cNvPr id="4" name="TextBox 3"/>
            <p:cNvSpPr txBox="1"/>
            <p:nvPr/>
          </p:nvSpPr>
          <p:spPr>
            <a:xfrm>
              <a:off x="1363956" y="2327681"/>
              <a:ext cx="31825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The Trusted Tester Test Process for Web should be used while testing</a:t>
              </a: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 Take notes in it.</a:t>
              </a:r>
            </a:p>
          </p:txBody>
        </p:sp>
        <p:grpSp>
          <p:nvGrpSpPr>
            <p:cNvPr id="38" name="Group 37">
              <a:extLst>
                <a:ext uri="{FF2B5EF4-FFF2-40B4-BE49-F238E27FC236}">
                  <a16:creationId xmlns:a16="http://schemas.microsoft.com/office/drawing/2014/main" id="{1F151ADD-D3BE-B846-B2A4-38203AC2BAC1}"/>
                </a:ext>
              </a:extLst>
            </p:cNvPr>
            <p:cNvGrpSpPr/>
            <p:nvPr/>
          </p:nvGrpSpPr>
          <p:grpSpPr>
            <a:xfrm>
              <a:off x="836513" y="2235738"/>
              <a:ext cx="535087" cy="535087"/>
              <a:chOff x="836513" y="2235738"/>
              <a:chExt cx="535087" cy="535087"/>
            </a:xfrm>
          </p:grpSpPr>
          <p:sp>
            <p:nvSpPr>
              <p:cNvPr id="8" name="Oval 7"/>
              <p:cNvSpPr/>
              <p:nvPr/>
            </p:nvSpPr>
            <p:spPr>
              <a:xfrm rot="5400000">
                <a:off x="836513" y="2235738"/>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solidFill>
                      <a:srgbClr val="4F81BD"/>
                    </a:solidFill>
                  </a:ln>
                  <a:noFill/>
                  <a:effectLst/>
                  <a:uLnTx/>
                  <a:uFillTx/>
                  <a:latin typeface="Franklin Gothic Book" panose="020B0503020102020204" pitchFamily="34" charset="0"/>
                  <a:ea typeface="+mn-ea"/>
                  <a:cs typeface="+mn-cs"/>
                </a:endParaRPr>
              </a:p>
            </p:txBody>
          </p:sp>
          <p:sp>
            <p:nvSpPr>
              <p:cNvPr id="9" name="Oval 8"/>
              <p:cNvSpPr/>
              <p:nvPr/>
            </p:nvSpPr>
            <p:spPr>
              <a:xfrm>
                <a:off x="881974" y="2281199"/>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endParaRPr>
              </a:p>
            </p:txBody>
          </p:sp>
          <p:sp>
            <p:nvSpPr>
              <p:cNvPr id="7" name="Rectangle 6"/>
              <p:cNvSpPr/>
              <p:nvPr/>
            </p:nvSpPr>
            <p:spPr>
              <a:xfrm>
                <a:off x="936383" y="2286000"/>
                <a:ext cx="335348"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rPr>
                  <a:t>1</a:t>
                </a:r>
              </a:p>
            </p:txBody>
          </p:sp>
        </p:grpSp>
      </p:grpSp>
      <p:grpSp>
        <p:nvGrpSpPr>
          <p:cNvPr id="10" name="Group 9"/>
          <p:cNvGrpSpPr/>
          <p:nvPr/>
        </p:nvGrpSpPr>
        <p:grpSpPr>
          <a:xfrm>
            <a:off x="381000" y="4876800"/>
            <a:ext cx="4191000" cy="1200329"/>
            <a:chOff x="802401" y="2200583"/>
            <a:chExt cx="3730246" cy="1200329"/>
          </a:xfrm>
        </p:grpSpPr>
        <p:sp>
          <p:nvSpPr>
            <p:cNvPr id="11" name="TextBox 10"/>
            <p:cNvSpPr txBox="1"/>
            <p:nvPr/>
          </p:nvSpPr>
          <p:spPr>
            <a:xfrm>
              <a:off x="1350080" y="2200583"/>
              <a:ext cx="3182567"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AT and Service-Based User Guide guides those needing accommodations.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a:t>
              </a:r>
            </a:p>
          </p:txBody>
        </p:sp>
        <p:grpSp>
          <p:nvGrpSpPr>
            <p:cNvPr id="12" name="Group 11"/>
            <p:cNvGrpSpPr/>
            <p:nvPr/>
          </p:nvGrpSpPr>
          <p:grpSpPr>
            <a:xfrm>
              <a:off x="802401" y="2246258"/>
              <a:ext cx="535087" cy="535087"/>
              <a:chOff x="783872" y="1422283"/>
              <a:chExt cx="535087" cy="535087"/>
            </a:xfrm>
          </p:grpSpPr>
          <p:grpSp>
            <p:nvGrpSpPr>
              <p:cNvPr id="13" name="Group 12"/>
              <p:cNvGrpSpPr/>
              <p:nvPr/>
            </p:nvGrpSpPr>
            <p:grpSpPr>
              <a:xfrm>
                <a:off x="783872" y="1422283"/>
                <a:ext cx="535087" cy="535087"/>
                <a:chOff x="783872" y="1422283"/>
                <a:chExt cx="535087" cy="535087"/>
              </a:xfrm>
            </p:grpSpPr>
            <p:sp>
              <p:nvSpPr>
                <p:cNvPr id="15" name="Oval 14"/>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solidFill>
                        <a:srgbClr val="4F81BD"/>
                      </a:solidFill>
                    </a:ln>
                    <a:noFill/>
                    <a:effectLst/>
                    <a:uLnTx/>
                    <a:uFillTx/>
                    <a:latin typeface="Franklin Gothic Book" panose="020B0503020102020204" pitchFamily="34" charset="0"/>
                    <a:ea typeface="+mn-ea"/>
                    <a:cs typeface="+mn-cs"/>
                  </a:endParaRPr>
                </a:p>
              </p:txBody>
            </p:sp>
            <p:sp>
              <p:nvSpPr>
                <p:cNvPr id="16" name="Oval 15"/>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endParaRPr>
                </a:p>
              </p:txBody>
            </p:sp>
          </p:grpSp>
          <p:sp>
            <p:nvSpPr>
              <p:cNvPr id="14" name="Rectangle 13"/>
              <p:cNvSpPr/>
              <p:nvPr/>
            </p:nvSpPr>
            <p:spPr>
              <a:xfrm>
                <a:off x="891046" y="1467745"/>
                <a:ext cx="335348"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rPr>
                  <a:t>2</a:t>
                </a:r>
              </a:p>
            </p:txBody>
          </p:sp>
        </p:grpSp>
      </p:grpSp>
      <p:grpSp>
        <p:nvGrpSpPr>
          <p:cNvPr id="17" name="Group 16"/>
          <p:cNvGrpSpPr/>
          <p:nvPr/>
        </p:nvGrpSpPr>
        <p:grpSpPr>
          <a:xfrm>
            <a:off x="4800600" y="3757274"/>
            <a:ext cx="4125122" cy="967126"/>
            <a:chOff x="802401" y="3114028"/>
            <a:chExt cx="3744122" cy="967126"/>
          </a:xfrm>
        </p:grpSpPr>
        <p:sp>
          <p:nvSpPr>
            <p:cNvPr id="18" name="TextBox 17"/>
            <p:cNvSpPr txBox="1"/>
            <p:nvPr/>
          </p:nvSpPr>
          <p:spPr>
            <a:xfrm>
              <a:off x="1363956" y="3157824"/>
              <a:ext cx="31825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12427A"/>
                  </a:solidFill>
                  <a:latin typeface="Franklin Gothic Book" panose="020B0503020102020204" pitchFamily="34" charset="0"/>
                </a:rPr>
                <a:t>Question Boards and Q&amp;A Database (FAQ) provide instructor guidance and are searchable</a:t>
              </a: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a:t>
              </a:r>
            </a:p>
          </p:txBody>
        </p:sp>
        <p:grpSp>
          <p:nvGrpSpPr>
            <p:cNvPr id="19" name="Group 18"/>
            <p:cNvGrpSpPr/>
            <p:nvPr/>
          </p:nvGrpSpPr>
          <p:grpSpPr>
            <a:xfrm>
              <a:off x="802401" y="3114028"/>
              <a:ext cx="535087" cy="535087"/>
              <a:chOff x="783872" y="1422283"/>
              <a:chExt cx="535087" cy="535087"/>
            </a:xfrm>
          </p:grpSpPr>
          <p:grpSp>
            <p:nvGrpSpPr>
              <p:cNvPr id="20" name="Group 19"/>
              <p:cNvGrpSpPr/>
              <p:nvPr/>
            </p:nvGrpSpPr>
            <p:grpSpPr>
              <a:xfrm>
                <a:off x="783872" y="1422283"/>
                <a:ext cx="535087" cy="535087"/>
                <a:chOff x="783872" y="1422283"/>
                <a:chExt cx="535087" cy="535087"/>
              </a:xfrm>
            </p:grpSpPr>
            <p:sp>
              <p:nvSpPr>
                <p:cNvPr id="22" name="Oval 21"/>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solidFill>
                        <a:srgbClr val="4F81BD"/>
                      </a:solidFill>
                    </a:ln>
                    <a:noFill/>
                    <a:effectLst/>
                    <a:uLnTx/>
                    <a:uFillTx/>
                    <a:latin typeface="Franklin Gothic Book" panose="020B0503020102020204" pitchFamily="34" charset="0"/>
                    <a:ea typeface="+mn-ea"/>
                    <a:cs typeface="+mn-cs"/>
                  </a:endParaRPr>
                </a:p>
              </p:txBody>
            </p:sp>
            <p:sp>
              <p:nvSpPr>
                <p:cNvPr id="23" name="Oval 22"/>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endParaRPr>
                </a:p>
              </p:txBody>
            </p:sp>
          </p:grpSp>
          <p:sp>
            <p:nvSpPr>
              <p:cNvPr id="21" name="Rectangle 20"/>
              <p:cNvSpPr/>
              <p:nvPr/>
            </p:nvSpPr>
            <p:spPr>
              <a:xfrm>
                <a:off x="891046" y="1467745"/>
                <a:ext cx="335348"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rPr>
                  <a:t>3</a:t>
                </a:r>
              </a:p>
            </p:txBody>
          </p:sp>
        </p:grpSp>
      </p:grpSp>
      <p:grpSp>
        <p:nvGrpSpPr>
          <p:cNvPr id="24" name="Group 23"/>
          <p:cNvGrpSpPr/>
          <p:nvPr/>
        </p:nvGrpSpPr>
        <p:grpSpPr>
          <a:xfrm>
            <a:off x="4800600" y="5043328"/>
            <a:ext cx="4343400" cy="976472"/>
            <a:chOff x="4717663" y="1422804"/>
            <a:chExt cx="3739550" cy="976472"/>
          </a:xfrm>
        </p:grpSpPr>
        <p:sp>
          <p:nvSpPr>
            <p:cNvPr id="25" name="TextBox 24"/>
            <p:cNvSpPr txBox="1"/>
            <p:nvPr/>
          </p:nvSpPr>
          <p:spPr>
            <a:xfrm>
              <a:off x="5274646" y="1475946"/>
              <a:ext cx="318256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Library of Video Demos </a:t>
              </a:r>
              <a:r>
                <a:rPr lang="en-US" dirty="0">
                  <a:solidFill>
                    <a:srgbClr val="12427A"/>
                  </a:solidFill>
                  <a:latin typeface="Franklin Gothic Book" panose="020B0503020102020204" pitchFamily="34" charset="0"/>
                </a:rPr>
                <a:t>used in the course are cross-referenced here</a:t>
              </a:r>
              <a:r>
                <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2427A"/>
                </a:solidFill>
                <a:effectLst/>
                <a:uLnTx/>
                <a:uFillTx/>
                <a:latin typeface="Franklin Gothic Book" panose="020B0503020102020204" pitchFamily="34" charset="0"/>
                <a:ea typeface="+mn-ea"/>
                <a:cs typeface="+mn-cs"/>
              </a:endParaRPr>
            </a:p>
          </p:txBody>
        </p:sp>
        <p:grpSp>
          <p:nvGrpSpPr>
            <p:cNvPr id="26" name="Group 25"/>
            <p:cNvGrpSpPr/>
            <p:nvPr/>
          </p:nvGrpSpPr>
          <p:grpSpPr>
            <a:xfrm>
              <a:off x="4717663" y="1422804"/>
              <a:ext cx="535087" cy="535087"/>
              <a:chOff x="783872" y="1422283"/>
              <a:chExt cx="535087" cy="535087"/>
            </a:xfrm>
          </p:grpSpPr>
          <p:grpSp>
            <p:nvGrpSpPr>
              <p:cNvPr id="27" name="Group 26"/>
              <p:cNvGrpSpPr/>
              <p:nvPr/>
            </p:nvGrpSpPr>
            <p:grpSpPr>
              <a:xfrm>
                <a:off x="783872" y="1422283"/>
                <a:ext cx="535087" cy="535087"/>
                <a:chOff x="783872" y="1422283"/>
                <a:chExt cx="535087" cy="535087"/>
              </a:xfrm>
            </p:grpSpPr>
            <p:sp>
              <p:nvSpPr>
                <p:cNvPr id="29" name="Oval 28"/>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marL="0" marR="0" lvl="0" indent="0" algn="ctr" defTabSz="91433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solidFill>
                        <a:srgbClr val="4F81BD"/>
                      </a:solidFill>
                    </a:ln>
                    <a:noFill/>
                    <a:effectLst/>
                    <a:uLnTx/>
                    <a:uFillTx/>
                    <a:latin typeface="Franklin Gothic Book" panose="020B0503020102020204" pitchFamily="34" charset="0"/>
                    <a:ea typeface="+mn-ea"/>
                    <a:cs typeface="+mn-cs"/>
                  </a:endParaRPr>
                </a:p>
              </p:txBody>
            </p:sp>
            <p:sp>
              <p:nvSpPr>
                <p:cNvPr id="30" name="Oval 29"/>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endParaRPr>
                </a:p>
              </p:txBody>
            </p:sp>
          </p:grpSp>
          <p:sp>
            <p:nvSpPr>
              <p:cNvPr id="28" name="Rectangle 27"/>
              <p:cNvSpPr/>
              <p:nvPr/>
            </p:nvSpPr>
            <p:spPr>
              <a:xfrm>
                <a:off x="891046" y="1467745"/>
                <a:ext cx="335348"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Franklin Gothic Book" panose="020B0503020102020204" pitchFamily="34" charset="0"/>
                    <a:ea typeface="+mn-ea"/>
                    <a:cs typeface="+mn-cs"/>
                  </a:rPr>
                  <a:t>4</a:t>
                </a:r>
              </a:p>
            </p:txBody>
          </p:sp>
        </p:grpSp>
      </p:grpSp>
      <p:pic>
        <p:nvPicPr>
          <p:cNvPr id="3" name="Picture 2" descr="Trusted Tester Training for Web on Windows Dashboard for DHSA-TT-200-A Course Resources include: Glossary, PDF of Trusted Tester Process for Web, PDF of AT and Service-Based User Guide, Submit an Issue; Trusted Tester Q&amp;A - Question Board, Q&amp;A Database (FAQ), and Video Demos. The page displays a Browser ALERT: Some interactive content within this training will not function in Internet Explorer (IE).">
            <a:extLst>
              <a:ext uri="{FF2B5EF4-FFF2-40B4-BE49-F238E27FC236}">
                <a16:creationId xmlns:a16="http://schemas.microsoft.com/office/drawing/2014/main" id="{245BADE4-5D20-436E-950C-48A5D0FBECBF}"/>
              </a:ext>
            </a:extLst>
          </p:cNvPr>
          <p:cNvPicPr>
            <a:picLocks noChangeAspect="1"/>
          </p:cNvPicPr>
          <p:nvPr/>
        </p:nvPicPr>
        <p:blipFill>
          <a:blip r:embed="rId2"/>
          <a:stretch>
            <a:fillRect/>
          </a:stretch>
        </p:blipFill>
        <p:spPr>
          <a:xfrm>
            <a:off x="0" y="1143000"/>
            <a:ext cx="9144000" cy="2570860"/>
          </a:xfrm>
          <a:prstGeom prst="rect">
            <a:avLst/>
          </a:prstGeom>
          <a:ln>
            <a:solidFill>
              <a:schemeClr val="tx2">
                <a:lumMod val="60000"/>
                <a:lumOff val="40000"/>
              </a:schemeClr>
            </a:solidFill>
          </a:ln>
        </p:spPr>
      </p:pic>
      <p:sp>
        <p:nvSpPr>
          <p:cNvPr id="32" name="Arrow: Down 31">
            <a:extLst>
              <a:ext uri="{FF2B5EF4-FFF2-40B4-BE49-F238E27FC236}">
                <a16:creationId xmlns:a16="http://schemas.microsoft.com/office/drawing/2014/main" id="{023155A0-5C16-4FE8-B5A7-A27E16640D1D}"/>
              </a:ext>
            </a:extLst>
          </p:cNvPr>
          <p:cNvSpPr/>
          <p:nvPr/>
        </p:nvSpPr>
        <p:spPr>
          <a:xfrm rot="7028449">
            <a:off x="1946846" y="2094687"/>
            <a:ext cx="457200" cy="715962"/>
          </a:xfrm>
          <a:prstGeom prst="downArrow">
            <a:avLst/>
          </a:prstGeom>
          <a:solidFill>
            <a:srgbClr val="92D050"/>
          </a:solidFill>
          <a:ln>
            <a:solidFill>
              <a:srgbClr val="006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24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3429000" y="3800506"/>
            <a:ext cx="2286000" cy="830991"/>
          </a:xfrm>
          <a:prstGeom prst="rect">
            <a:avLst/>
          </a:prstGeom>
          <a:noFill/>
        </p:spPr>
        <p:txBody>
          <a:bodyPr wrap="square" lIns="91434" tIns="45717" rIns="91434" bIns="45717" rtlCol="0">
            <a:spAutoFit/>
          </a:bodyPr>
          <a:lstStyle/>
          <a:p>
            <a:pPr algn="ctr" defTabSz="914333"/>
            <a:r>
              <a:rPr lang="en-US" sz="2400" b="1" dirty="0">
                <a:solidFill>
                  <a:srgbClr val="006635"/>
                </a:solidFill>
                <a:latin typeface="Franklin Gothic Book" panose="020B0503020102020204" pitchFamily="34" charset="0"/>
                <a:cs typeface="Arial" panose="020B0604020202020204" pitchFamily="34" charset="0"/>
              </a:rPr>
              <a:t>Apply </a:t>
            </a:r>
            <a:r>
              <a:rPr lang="en-US" sz="2400" dirty="0">
                <a:solidFill>
                  <a:srgbClr val="006635"/>
                </a:solidFill>
                <a:latin typeface="Franklin Gothic Book" panose="020B0503020102020204" pitchFamily="34" charset="0"/>
                <a:cs typeface="Arial" panose="020B0604020202020204" pitchFamily="34" charset="0"/>
              </a:rPr>
              <a:t>concepts holistically </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381000" y="4655403"/>
            <a:ext cx="8610600" cy="1077218"/>
          </a:xfrm>
          <a:prstGeom prst="rect">
            <a:avLst/>
          </a:prstGeom>
          <a:noFill/>
        </p:spPr>
        <p:txBody>
          <a:bodyPr wrap="square" rtlCol="0">
            <a:spAutoFit/>
          </a:bodyPr>
          <a:lstStyle/>
          <a:p>
            <a:pPr lvl="0"/>
            <a:r>
              <a:rPr lang="en-US" sz="2400" dirty="0">
                <a:solidFill>
                  <a:srgbClr val="12427A"/>
                </a:solidFill>
                <a:latin typeface="Franklin Gothic Book" panose="020B0503020102020204" pitchFamily="34" charset="0"/>
              </a:rPr>
              <a:t>Can understand and evaluate how multiple concepts apply </a:t>
            </a:r>
            <a:br>
              <a:rPr lang="en-US" sz="2400" dirty="0">
                <a:solidFill>
                  <a:srgbClr val="12427A"/>
                </a:solidFill>
                <a:latin typeface="Franklin Gothic Book" panose="020B0503020102020204" pitchFamily="34" charset="0"/>
              </a:rPr>
            </a:br>
            <a:r>
              <a:rPr lang="en-US" sz="2000" dirty="0">
                <a:solidFill>
                  <a:srgbClr val="12427A"/>
                </a:solidFill>
                <a:latin typeface="Franklin Gothic Book" panose="020B0503020102020204" pitchFamily="34" charset="0"/>
              </a:rPr>
              <a:t>(A single form field may be evaluated for keyboard access, focus, focus order, descriptive and programmatic label, color contrast, change in content, etc.)</a:t>
            </a:r>
            <a:endParaRPr lang="en-US" sz="2400" dirty="0">
              <a:solidFill>
                <a:srgbClr val="12427A"/>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3074" name="Picture 2" descr="&quot;&quot;">
            <a:extLst>
              <a:ext uri="{FF2B5EF4-FFF2-40B4-BE49-F238E27FC236}">
                <a16:creationId xmlns:a16="http://schemas.microsoft.com/office/drawing/2014/main" id="{9CB33ECE-D687-4E20-99D5-682A4EF19FF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3526631" y="1752600"/>
            <a:ext cx="2090738" cy="209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0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81400" y="3733800"/>
            <a:ext cx="2055114" cy="830991"/>
          </a:xfrm>
          <a:prstGeom prst="rect">
            <a:avLst/>
          </a:prstGeom>
          <a:noFill/>
        </p:spPr>
        <p:txBody>
          <a:bodyPr wrap="square" lIns="91434" tIns="45717" rIns="91434" bIns="45717" rtlCol="0">
            <a:spAutoFit/>
          </a:bodyPr>
          <a:lstStyle/>
          <a:p>
            <a:pPr algn="ctr" defTabSz="914333"/>
            <a:r>
              <a:rPr lang="en-US" sz="2400" b="1" dirty="0">
                <a:solidFill>
                  <a:srgbClr val="12427A"/>
                </a:solidFill>
                <a:latin typeface="Franklin Gothic Book" panose="020B0503020102020204" pitchFamily="34" charset="0"/>
              </a:rPr>
              <a:t>Read</a:t>
            </a:r>
            <a:r>
              <a:rPr lang="en-US" sz="2400" dirty="0">
                <a:solidFill>
                  <a:srgbClr val="12427A"/>
                </a:solidFill>
                <a:latin typeface="Franklin Gothic Book" panose="020B0503020102020204" pitchFamily="34" charset="0"/>
              </a:rPr>
              <a:t> content thoroughly</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304800" y="4655403"/>
            <a:ext cx="8839200" cy="1200329"/>
          </a:xfrm>
          <a:prstGeom prst="rect">
            <a:avLst/>
          </a:prstGeom>
          <a:noFill/>
        </p:spPr>
        <p:txBody>
          <a:bodyPr wrap="square" rtlCol="0">
            <a:spAutoFit/>
          </a:bodyPr>
          <a:lstStyle/>
          <a:p>
            <a:pPr lvl="0"/>
            <a:r>
              <a:rPr lang="en-US" sz="2400" dirty="0">
                <a:solidFill>
                  <a:srgbClr val="12427A"/>
                </a:solidFill>
                <a:latin typeface="Franklin Gothic Book" panose="020B0503020102020204" pitchFamily="34" charset="0"/>
              </a:rPr>
              <a:t>Including instructions for how to mark answers (e.g., Mark the last item that </a:t>
            </a:r>
            <a:r>
              <a:rPr lang="en-US" sz="2400" b="1" dirty="0">
                <a:solidFill>
                  <a:srgbClr val="12427A"/>
                </a:solidFill>
                <a:latin typeface="Franklin Gothic Book" panose="020B0503020102020204" pitchFamily="34" charset="0"/>
              </a:rPr>
              <a:t>received</a:t>
            </a:r>
            <a:r>
              <a:rPr lang="en-US" sz="2400" dirty="0">
                <a:solidFill>
                  <a:srgbClr val="12427A"/>
                </a:solidFill>
                <a:latin typeface="Franklin Gothic Book" panose="020B0503020102020204" pitchFamily="34" charset="0"/>
              </a:rPr>
              <a:t> focus when encountering a form field that does not receive visible focus.)  </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2052" name="Picture 4" descr="&quot;&quot;">
            <a:extLst>
              <a:ext uri="{FF2B5EF4-FFF2-40B4-BE49-F238E27FC236}">
                <a16:creationId xmlns:a16="http://schemas.microsoft.com/office/drawing/2014/main" id="{0F71ED14-94F4-43DB-A59B-9F6610E54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15" y="1884640"/>
            <a:ext cx="1752571" cy="175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4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pic>
        <p:nvPicPr>
          <p:cNvPr id="9" name="Picture 8" descr="Q&amp;A Boards are arranged in tabel format with by the Course Topic, Test ID and Test Condition. The student Question is followed by the Answer. The guidance for topic 4 test IDs related to using ANDI for testing keyboard and focus is displayed. The answer reminds students not to use ANDI to test for these and provides guidance on how to mark answers on the exam answer sheet for topic 4.">
            <a:extLst>
              <a:ext uri="{FF2B5EF4-FFF2-40B4-BE49-F238E27FC236}">
                <a16:creationId xmlns:a16="http://schemas.microsoft.com/office/drawing/2014/main" id="{E1480190-5FD2-4475-A82F-E11124914B61}"/>
              </a:ext>
            </a:extLst>
          </p:cNvPr>
          <p:cNvPicPr>
            <a:picLocks noChangeAspect="1"/>
          </p:cNvPicPr>
          <p:nvPr/>
        </p:nvPicPr>
        <p:blipFill>
          <a:blip r:embed="rId4"/>
          <a:stretch>
            <a:fillRect/>
          </a:stretch>
        </p:blipFill>
        <p:spPr>
          <a:xfrm>
            <a:off x="0" y="889000"/>
            <a:ext cx="9144000" cy="5080000"/>
          </a:xfrm>
          <a:prstGeom prst="rect">
            <a:avLst/>
          </a:prstGeom>
        </p:spPr>
      </p:pic>
      <p:sp>
        <p:nvSpPr>
          <p:cNvPr id="5" name="Arrow: Down 4">
            <a:extLst>
              <a:ext uri="{FF2B5EF4-FFF2-40B4-BE49-F238E27FC236}">
                <a16:creationId xmlns:a16="http://schemas.microsoft.com/office/drawing/2014/main" id="{58FDC10A-CC91-4302-8478-386691360803}"/>
              </a:ext>
            </a:extLst>
          </p:cNvPr>
          <p:cNvSpPr/>
          <p:nvPr/>
        </p:nvSpPr>
        <p:spPr>
          <a:xfrm rot="12448146">
            <a:off x="139353" y="2856162"/>
            <a:ext cx="457200" cy="715962"/>
          </a:xfrm>
          <a:prstGeom prst="downArrow">
            <a:avLst/>
          </a:prstGeom>
          <a:solidFill>
            <a:srgbClr val="92D050"/>
          </a:solidFill>
          <a:ln>
            <a:solidFill>
              <a:srgbClr val="006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17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3083644" y="3812459"/>
            <a:ext cx="2668190" cy="830991"/>
          </a:xfrm>
          <a:prstGeom prst="rect">
            <a:avLst/>
          </a:prstGeom>
          <a:noFill/>
        </p:spPr>
        <p:txBody>
          <a:bodyPr wrap="square" lIns="91434" tIns="45717" rIns="91434" bIns="45717" rtlCol="0">
            <a:spAutoFit/>
          </a:bodyPr>
          <a:lstStyle/>
          <a:p>
            <a:pPr algn="ctr" defTabSz="914333"/>
            <a:r>
              <a:rPr lang="en-US" sz="2400" b="1" dirty="0">
                <a:solidFill>
                  <a:srgbClr val="C00000"/>
                </a:solidFill>
                <a:latin typeface="Franklin Gothic Book" panose="020B0503020102020204" pitchFamily="34" charset="0"/>
                <a:cs typeface="Arial" panose="020B0604020202020204" pitchFamily="34" charset="0"/>
              </a:rPr>
              <a:t>REVIEW course content as needed</a:t>
            </a:r>
            <a:endParaRPr lang="en-US" sz="2400" dirty="0">
              <a:solidFill>
                <a:srgbClr val="C00000"/>
              </a:solidFill>
              <a:latin typeface="Franklin Gothic Book" panose="020B0503020102020204" pitchFamily="34" charset="0"/>
              <a:cs typeface="Arial" panose="020B0604020202020204" pitchFamily="34" charset="0"/>
            </a:endParaRP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1638300" y="4655403"/>
            <a:ext cx="5753100" cy="830997"/>
          </a:xfrm>
          <a:prstGeom prst="rect">
            <a:avLst/>
          </a:prstGeom>
          <a:noFill/>
        </p:spPr>
        <p:txBody>
          <a:bodyPr wrap="square" rtlCol="0">
            <a:spAutoFit/>
          </a:bodyPr>
          <a:lstStyle/>
          <a:p>
            <a:pPr lvl="0"/>
            <a:r>
              <a:rPr lang="en-US" sz="2400" dirty="0">
                <a:solidFill>
                  <a:srgbClr val="12427A"/>
                </a:solidFill>
                <a:latin typeface="Franklin Gothic Book" panose="020B0503020102020204" pitchFamily="34" charset="0"/>
              </a:rPr>
              <a:t>Revisit the appropriate course lesson if incremental exam score is less than 100%</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53453" y="1371600"/>
            <a:ext cx="6637094"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4098" name="Picture 2" descr="&quot;&quot;">
            <a:extLst>
              <a:ext uri="{FF2B5EF4-FFF2-40B4-BE49-F238E27FC236}">
                <a16:creationId xmlns:a16="http://schemas.microsoft.com/office/drawing/2014/main" id="{C3D83802-7020-4725-B398-01C49DFBC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881" y="1920069"/>
            <a:ext cx="1982238" cy="186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1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2959302" y="3790824"/>
            <a:ext cx="2916872" cy="830991"/>
          </a:xfrm>
          <a:prstGeom prst="rect">
            <a:avLst/>
          </a:prstGeom>
          <a:noFill/>
        </p:spPr>
        <p:txBody>
          <a:bodyPr wrap="square" lIns="91434" tIns="45717" rIns="91434" bIns="45717" rtlCol="0">
            <a:spAutoFit/>
          </a:bodyPr>
          <a:lstStyle/>
          <a:p>
            <a:pPr algn="ctr" defTabSz="914333"/>
            <a:r>
              <a:rPr lang="en-US" sz="2400" b="1" dirty="0">
                <a:solidFill>
                  <a:srgbClr val="006635"/>
                </a:solidFill>
                <a:latin typeface="Franklin Gothic Book" panose="020B0503020102020204" pitchFamily="34" charset="0"/>
                <a:cs typeface="Arial" panose="020B0604020202020204" pitchFamily="34" charset="0"/>
              </a:rPr>
              <a:t>RETEST with fresh eyes</a:t>
            </a:r>
            <a:endParaRPr lang="en-US" sz="2400" dirty="0">
              <a:solidFill>
                <a:srgbClr val="006635"/>
              </a:solidFill>
              <a:latin typeface="Franklin Gothic Book" panose="020B0503020102020204" pitchFamily="34" charset="0"/>
              <a:cs typeface="Arial" panose="020B0604020202020204" pitchFamily="34" charset="0"/>
            </a:endParaRP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2133600" y="4932402"/>
            <a:ext cx="5486400" cy="1107996"/>
          </a:xfrm>
          <a:prstGeom prst="rect">
            <a:avLst/>
          </a:prstGeom>
          <a:noFill/>
        </p:spPr>
        <p:txBody>
          <a:bodyPr wrap="square" rtlCol="0">
            <a:spAutoFit/>
          </a:bodyPr>
          <a:lstStyle/>
          <a:p>
            <a:pPr lvl="0"/>
            <a:r>
              <a:rPr lang="en-US" sz="2400" dirty="0">
                <a:solidFill>
                  <a:srgbClr val="12427A"/>
                </a:solidFill>
                <a:latin typeface="Franklin Gothic Book" panose="020B0503020102020204" pitchFamily="34" charset="0"/>
              </a:rPr>
              <a:t>Test each randomized exam page independently of any previous results</a:t>
            </a:r>
          </a:p>
          <a:p>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00150" y="1371600"/>
            <a:ext cx="6743700"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pic>
        <p:nvPicPr>
          <p:cNvPr id="2" name="Picture 1" descr="&quot;&quot;">
            <a:extLst>
              <a:ext uri="{FF2B5EF4-FFF2-40B4-BE49-F238E27FC236}">
                <a16:creationId xmlns:a16="http://schemas.microsoft.com/office/drawing/2014/main" id="{45DF2889-4FA5-4870-B85B-1ADB4492E5C3}"/>
              </a:ext>
            </a:extLst>
          </p:cNvPr>
          <p:cNvPicPr>
            <a:picLocks noChangeAspect="1"/>
          </p:cNvPicPr>
          <p:nvPr/>
        </p:nvPicPr>
        <p:blipFill>
          <a:blip r:embed="rId4"/>
          <a:stretch>
            <a:fillRect/>
          </a:stretch>
        </p:blipFill>
        <p:spPr>
          <a:xfrm>
            <a:off x="3628839" y="1905000"/>
            <a:ext cx="1886323" cy="1886323"/>
          </a:xfrm>
          <a:prstGeom prst="rect">
            <a:avLst/>
          </a:prstGeom>
        </p:spPr>
      </p:pic>
    </p:spTree>
    <p:extLst>
      <p:ext uri="{BB962C8B-B14F-4D97-AF65-F5344CB8AC3E}">
        <p14:creationId xmlns:p14="http://schemas.microsoft.com/office/powerpoint/2010/main" val="410502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58528"/>
            <a:ext cx="7160348" cy="4308872"/>
          </a:xfrm>
          <a:prstGeom prst="rect">
            <a:avLst/>
          </a:prstGeom>
          <a:noFill/>
        </p:spPr>
        <p:txBody>
          <a:bodyPr wrap="square" rtlCol="0" anchor="b">
            <a:spAutoFit/>
          </a:bodyPr>
          <a:lstStyle/>
          <a:p>
            <a:pPr algn="r">
              <a:spcAft>
                <a:spcPts val="600"/>
              </a:spcAft>
            </a:pPr>
            <a:r>
              <a:rPr lang="en-US" sz="2000" b="1" dirty="0">
                <a:solidFill>
                  <a:srgbClr val="12427A"/>
                </a:solidFill>
                <a:latin typeface="Franklin Gothic Book" panose="020B0503020102020204" pitchFamily="34" charset="0"/>
              </a:rPr>
              <a:t>Laura Renfro</a:t>
            </a:r>
            <a:br>
              <a:rPr lang="en-US" sz="2000" b="1" dirty="0">
                <a:solidFill>
                  <a:srgbClr val="12427A"/>
                </a:solidFill>
                <a:latin typeface="Franklin Gothic Book" panose="020B0503020102020204" pitchFamily="34" charset="0"/>
              </a:rPr>
            </a:br>
            <a:r>
              <a:rPr lang="en-US" sz="1600" b="1" dirty="0">
                <a:solidFill>
                  <a:srgbClr val="12427A"/>
                </a:solidFill>
                <a:latin typeface="Franklin Gothic Book" panose="020B0503020102020204" pitchFamily="34" charset="0"/>
              </a:rPr>
              <a:t>Renfro Consulting</a:t>
            </a:r>
            <a:endParaRPr lang="en-US" sz="2000" b="1" dirty="0">
              <a:solidFill>
                <a:srgbClr val="12427A"/>
              </a:solidFill>
              <a:latin typeface="Franklin Gothic Book" panose="020B0503020102020204" pitchFamily="34" charset="0"/>
            </a:endParaRPr>
          </a:p>
          <a:p>
            <a:pPr>
              <a:spcAft>
                <a:spcPts val="600"/>
              </a:spcAft>
            </a:pPr>
            <a:r>
              <a:rPr lang="en-US" dirty="0">
                <a:solidFill>
                  <a:srgbClr val="12427A"/>
                </a:solidFill>
                <a:latin typeface="Franklin Gothic Book" panose="020B0503020102020204" pitchFamily="34" charset="0"/>
              </a:rPr>
              <a:t>The initial Trusted Tester Certification really helped grow me as a tester.</a:t>
            </a:r>
          </a:p>
          <a:p>
            <a:pPr>
              <a:spcAft>
                <a:spcPts val="600"/>
              </a:spcAft>
            </a:pPr>
            <a:r>
              <a:rPr lang="en-US" dirty="0">
                <a:solidFill>
                  <a:srgbClr val="12427A"/>
                </a:solidFill>
                <a:latin typeface="Franklin Gothic Book" panose="020B0503020102020204" pitchFamily="34" charset="0"/>
              </a:rPr>
              <a:t>I was very happy when the DHS and OAST were going to allow testers, like me, outside the US Government space to take the course for the V5 Certification....</a:t>
            </a:r>
          </a:p>
          <a:p>
            <a:pPr>
              <a:spcAft>
                <a:spcPts val="600"/>
              </a:spcAft>
            </a:pPr>
            <a:r>
              <a:rPr lang="en-US" dirty="0">
                <a:solidFill>
                  <a:srgbClr val="12427A"/>
                </a:solidFill>
                <a:latin typeface="Franklin Gothic Book" panose="020B0503020102020204" pitchFamily="34" charset="0"/>
              </a:rPr>
              <a:t>The course is demanding. I think it should be.…. I recommend this course wholeheartedly.... When I go to help a product or application or website improve I can speak to how the developers should be coding and then testing so that it can be compliant….</a:t>
            </a:r>
          </a:p>
          <a:p>
            <a:pPr>
              <a:spcAft>
                <a:spcPts val="600"/>
              </a:spcAft>
            </a:pPr>
            <a:r>
              <a:rPr lang="en-US" dirty="0">
                <a:solidFill>
                  <a:srgbClr val="12427A"/>
                </a:solidFill>
                <a:latin typeface="Franklin Gothic Book" panose="020B0503020102020204" pitchFamily="34" charset="0"/>
              </a:rPr>
              <a:t>This V5 course has so many improvements over the last TT Certification and I definitely felt helped and supported with the Q &amp; A board, emailing for help if I needed it and the detailed instructions…</a:t>
            </a:r>
          </a:p>
          <a:p>
            <a:endParaRPr lang="en-US" sz="1600" dirty="0">
              <a:solidFill>
                <a:srgbClr val="12427A"/>
              </a:solidFill>
              <a:latin typeface="Franklin Gothic Book" panose="020B0503020102020204" pitchFamily="34" charset="0"/>
            </a:endParaRPr>
          </a:p>
        </p:txBody>
      </p:sp>
      <p:grpSp>
        <p:nvGrpSpPr>
          <p:cNvPr id="15" name="Group 14"/>
          <p:cNvGrpSpPr/>
          <p:nvPr/>
        </p:nvGrpSpPr>
        <p:grpSpPr>
          <a:xfrm>
            <a:off x="7465148" y="1507882"/>
            <a:ext cx="1113687" cy="1113687"/>
            <a:chOff x="3444845" y="1588481"/>
            <a:chExt cx="1113687" cy="1113687"/>
          </a:xfrm>
        </p:grpSpPr>
        <p:sp>
          <p:nvSpPr>
            <p:cNvPr id="16" name="TextBox 15"/>
            <p:cNvSpPr txBox="1"/>
            <p:nvPr/>
          </p:nvSpPr>
          <p:spPr>
            <a:xfrm>
              <a:off x="3763998" y="1759638"/>
              <a:ext cx="514885" cy="769441"/>
            </a:xfrm>
            <a:prstGeom prst="rect">
              <a:avLst/>
            </a:prstGeom>
            <a:noFill/>
          </p:spPr>
          <p:txBody>
            <a:bodyPr wrap="none" rtlCol="0">
              <a:spAutoFit/>
            </a:bodyPr>
            <a:lstStyle/>
            <a:p>
              <a:r>
                <a:rPr lang="en-US" sz="4400" dirty="0">
                  <a:solidFill>
                    <a:schemeClr val="accent1"/>
                  </a:solidFill>
                  <a:latin typeface="Franklin Gothic Book" panose="020B0503020102020204" pitchFamily="34" charset="0"/>
                </a:rPr>
                <a:t>1</a:t>
              </a:r>
            </a:p>
          </p:txBody>
        </p:sp>
        <p:sp>
          <p:nvSpPr>
            <p:cNvPr id="17" name="Teardrop 16"/>
            <p:cNvSpPr/>
            <p:nvPr/>
          </p:nvSpPr>
          <p:spPr>
            <a:xfrm rot="5400000">
              <a:off x="3444845" y="1588481"/>
              <a:ext cx="1113687" cy="1113687"/>
            </a:xfrm>
            <a:prstGeom prst="teardrop">
              <a:avLst/>
            </a:prstGeom>
            <a:noFill/>
            <a:ln w="76200">
              <a:gradFill flip="none" rotWithShape="1">
                <a:gsLst>
                  <a:gs pos="0">
                    <a:schemeClr val="accent1"/>
                  </a:gs>
                  <a:gs pos="81000">
                    <a:schemeClr val="bg2">
                      <a:alpha val="18000"/>
                    </a:schemeClr>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grpSp>
      <p:sp>
        <p:nvSpPr>
          <p:cNvPr id="18" name="Title 1"/>
          <p:cNvSpPr txBox="1">
            <a:spLocks/>
          </p:cNvSpPr>
          <p:nvPr/>
        </p:nvSpPr>
        <p:spPr>
          <a:xfrm>
            <a:off x="457200" y="304800"/>
            <a:ext cx="8229600" cy="566804"/>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An Expert’s Testimonial</a:t>
            </a:r>
          </a:p>
        </p:txBody>
      </p:sp>
    </p:spTree>
    <p:extLst>
      <p:ext uri="{BB962C8B-B14F-4D97-AF65-F5344CB8AC3E}">
        <p14:creationId xmlns:p14="http://schemas.microsoft.com/office/powerpoint/2010/main" val="316213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Today’s Agenda</a:t>
            </a:r>
          </a:p>
        </p:txBody>
      </p:sp>
      <p:graphicFrame>
        <p:nvGraphicFramePr>
          <p:cNvPr id="3" name="Table 2"/>
          <p:cNvGraphicFramePr>
            <a:graphicFrameLocks noGrp="1"/>
          </p:cNvGraphicFramePr>
          <p:nvPr>
            <p:extLst>
              <p:ext uri="{D42A27DB-BD31-4B8C-83A1-F6EECF244321}">
                <p14:modId xmlns:p14="http://schemas.microsoft.com/office/powerpoint/2010/main" val="1645233580"/>
              </p:ext>
            </p:extLst>
          </p:nvPr>
        </p:nvGraphicFramePr>
        <p:xfrm>
          <a:off x="2361256" y="2057404"/>
          <a:ext cx="4421495" cy="3378995"/>
        </p:xfrm>
        <a:graphic>
          <a:graphicData uri="http://schemas.openxmlformats.org/drawingml/2006/table">
            <a:tbl>
              <a:tblPr firstRow="1" bandRow="1">
                <a:tableStyleId>{5C22544A-7EE6-4342-B048-85BDC9FD1C3A}</a:tableStyleId>
              </a:tblPr>
              <a:tblGrid>
                <a:gridCol w="4421495">
                  <a:extLst>
                    <a:ext uri="{9D8B030D-6E8A-4147-A177-3AD203B41FA5}">
                      <a16:colId xmlns:a16="http://schemas.microsoft.com/office/drawing/2014/main" val="20000"/>
                    </a:ext>
                  </a:extLst>
                </a:gridCol>
              </a:tblGrid>
              <a:tr h="547783">
                <a:tc>
                  <a:txBody>
                    <a:bodyPr/>
                    <a:lstStyle/>
                    <a:p>
                      <a:pPr algn="ctr"/>
                      <a:r>
                        <a:rPr lang="en-US" b="0" dirty="0">
                          <a:solidFill>
                            <a:srgbClr val="12427A"/>
                          </a:solidFill>
                          <a:latin typeface="Franklin Gothic Book" panose="020B0503020102020204" pitchFamily="34" charset="0"/>
                        </a:rPr>
                        <a:t>Introduction of Speakers </a:t>
                      </a:r>
                    </a:p>
                  </a:txBody>
                  <a:tcPr anchor="ctr">
                    <a:lnT w="12700" cap="flat" cmpd="sng" algn="ctr">
                      <a:noFill/>
                      <a:prstDash val="solid"/>
                      <a:round/>
                      <a:headEnd type="none" w="med" len="med"/>
                      <a:tailEnd type="none" w="med" len="med"/>
                    </a:lnT>
                    <a:lnB w="12700" cap="flat" cmpd="sng" algn="ctr">
                      <a:solidFill>
                        <a:srgbClr val="12427A"/>
                      </a:solidFill>
                      <a:prstDash val="solid"/>
                      <a:round/>
                      <a:headEnd type="none" w="med" len="med"/>
                      <a:tailEnd type="none" w="med" len="med"/>
                    </a:lnB>
                    <a:noFill/>
                  </a:tcPr>
                </a:tc>
                <a:extLst>
                  <a:ext uri="{0D108BD9-81ED-4DB2-BD59-A6C34878D82A}">
                    <a16:rowId xmlns:a16="http://schemas.microsoft.com/office/drawing/2014/main" val="10000"/>
                  </a:ext>
                </a:extLst>
              </a:tr>
              <a:tr h="547783">
                <a:tc>
                  <a:txBody>
                    <a:bodyPr/>
                    <a:lstStyle/>
                    <a:p>
                      <a:pPr algn="ctr"/>
                      <a:r>
                        <a:rPr lang="en-US" dirty="0">
                          <a:solidFill>
                            <a:srgbClr val="12427A"/>
                          </a:solidFill>
                          <a:latin typeface="Franklin Gothic Book" panose="020B0503020102020204" pitchFamily="34" charset="0"/>
                        </a:rPr>
                        <a:t>Advantages of Trusted Tester Process</a:t>
                      </a:r>
                    </a:p>
                  </a:txBody>
                  <a:tcPr anchor="ctr">
                    <a:lnT w="12700" cap="flat" cmpd="sng" algn="ctr">
                      <a:solidFill>
                        <a:srgbClr val="12427A"/>
                      </a:solidFill>
                      <a:prstDash val="solid"/>
                      <a:round/>
                      <a:headEnd type="none" w="med" len="med"/>
                      <a:tailEnd type="none" w="med" len="med"/>
                    </a:lnT>
                    <a:lnB w="12700" cap="flat" cmpd="sng" algn="ctr">
                      <a:solidFill>
                        <a:srgbClr val="12427A"/>
                      </a:solidFill>
                      <a:prstDash val="solid"/>
                      <a:round/>
                      <a:headEnd type="none" w="med" len="med"/>
                      <a:tailEnd type="none" w="med" len="med"/>
                    </a:lnB>
                    <a:noFill/>
                  </a:tcPr>
                </a:tc>
                <a:extLst>
                  <a:ext uri="{0D108BD9-81ED-4DB2-BD59-A6C34878D82A}">
                    <a16:rowId xmlns:a16="http://schemas.microsoft.com/office/drawing/2014/main" val="10001"/>
                  </a:ext>
                </a:extLst>
              </a:tr>
              <a:tr h="547783">
                <a:tc>
                  <a:txBody>
                    <a:bodyPr/>
                    <a:lstStyle/>
                    <a:p>
                      <a:pPr algn="ctr"/>
                      <a:r>
                        <a:rPr lang="en-US" dirty="0">
                          <a:solidFill>
                            <a:srgbClr val="12427A"/>
                          </a:solidFill>
                          <a:latin typeface="Franklin Gothic Book" panose="020B0503020102020204" pitchFamily="34" charset="0"/>
                        </a:rPr>
                        <a:t>Benefits to IT Vendors and Service Providers</a:t>
                      </a:r>
                    </a:p>
                  </a:txBody>
                  <a:tcPr anchor="ctr">
                    <a:lnT w="12700" cap="flat" cmpd="sng" algn="ctr">
                      <a:solidFill>
                        <a:srgbClr val="12427A"/>
                      </a:solidFill>
                      <a:prstDash val="solid"/>
                      <a:round/>
                      <a:headEnd type="none" w="med" len="med"/>
                      <a:tailEnd type="none" w="med" len="med"/>
                    </a:lnT>
                    <a:lnB w="12700" cap="flat" cmpd="sng" algn="ctr">
                      <a:solidFill>
                        <a:srgbClr val="12427A"/>
                      </a:solidFill>
                      <a:prstDash val="solid"/>
                      <a:round/>
                      <a:headEnd type="none" w="med" len="med"/>
                      <a:tailEnd type="none" w="med" len="med"/>
                    </a:lnB>
                    <a:noFill/>
                  </a:tcPr>
                </a:tc>
                <a:extLst>
                  <a:ext uri="{0D108BD9-81ED-4DB2-BD59-A6C34878D82A}">
                    <a16:rowId xmlns:a16="http://schemas.microsoft.com/office/drawing/2014/main" val="10002"/>
                  </a:ext>
                </a:extLst>
              </a:tr>
              <a:tr h="547783">
                <a:tc>
                  <a:txBody>
                    <a:bodyPr/>
                    <a:lstStyle/>
                    <a:p>
                      <a:pPr algn="ctr"/>
                      <a:r>
                        <a:rPr lang="en-US" dirty="0">
                          <a:solidFill>
                            <a:srgbClr val="12427A"/>
                          </a:solidFill>
                          <a:latin typeface="Franklin Gothic Book" panose="020B0503020102020204" pitchFamily="34" charset="0"/>
                        </a:rPr>
                        <a:t>Trusted Tester Course Success Predictors</a:t>
                      </a:r>
                    </a:p>
                  </a:txBody>
                  <a:tcPr anchor="ctr">
                    <a:lnT w="12700" cap="flat" cmpd="sng" algn="ctr">
                      <a:solidFill>
                        <a:srgbClr val="12427A"/>
                      </a:solidFill>
                      <a:prstDash val="solid"/>
                      <a:round/>
                      <a:headEnd type="none" w="med" len="med"/>
                      <a:tailEnd type="none" w="med" len="med"/>
                    </a:lnT>
                    <a:lnB w="12700" cap="flat" cmpd="sng" algn="ctr">
                      <a:solidFill>
                        <a:srgbClr val="12427A"/>
                      </a:solidFill>
                      <a:prstDash val="solid"/>
                      <a:round/>
                      <a:headEnd type="none" w="med" len="med"/>
                      <a:tailEnd type="none" w="med" len="med"/>
                    </a:lnB>
                    <a:noFill/>
                  </a:tcPr>
                </a:tc>
                <a:extLst>
                  <a:ext uri="{0D108BD9-81ED-4DB2-BD59-A6C34878D82A}">
                    <a16:rowId xmlns:a16="http://schemas.microsoft.com/office/drawing/2014/main" val="10003"/>
                  </a:ext>
                </a:extLst>
              </a:tr>
              <a:tr h="547783">
                <a:tc>
                  <a:txBody>
                    <a:bodyPr/>
                    <a:lstStyle/>
                    <a:p>
                      <a:pPr algn="ctr"/>
                      <a:r>
                        <a:rPr lang="en-US" b="0" dirty="0">
                          <a:solidFill>
                            <a:srgbClr val="12427A"/>
                          </a:solidFill>
                          <a:latin typeface="Franklin Gothic Book" panose="020B0503020102020204" pitchFamily="34" charset="0"/>
                        </a:rPr>
                        <a:t>Testimonials</a:t>
                      </a:r>
                    </a:p>
                  </a:txBody>
                  <a:tcPr anchor="ctr">
                    <a:lnT w="12700" cap="flat" cmpd="sng" algn="ctr">
                      <a:solidFill>
                        <a:srgbClr val="12427A"/>
                      </a:solidFill>
                      <a:prstDash val="solid"/>
                      <a:round/>
                      <a:headEnd type="none" w="med" len="med"/>
                      <a:tailEnd type="none" w="med" len="med"/>
                    </a:lnT>
                    <a:lnB w="12700" cap="flat" cmpd="sng" algn="ctr">
                      <a:solidFill>
                        <a:srgbClr val="12427A"/>
                      </a:solidFill>
                      <a:prstDash val="solid"/>
                      <a:round/>
                      <a:headEnd type="none" w="med" len="med"/>
                      <a:tailEnd type="none" w="med" len="med"/>
                    </a:lnB>
                    <a:noFill/>
                  </a:tcPr>
                </a:tc>
                <a:extLst>
                  <a:ext uri="{0D108BD9-81ED-4DB2-BD59-A6C34878D82A}">
                    <a16:rowId xmlns:a16="http://schemas.microsoft.com/office/drawing/2014/main" val="10004"/>
                  </a:ext>
                </a:extLst>
              </a:tr>
              <a:tr h="547783">
                <a:tc>
                  <a:txBody>
                    <a:bodyPr/>
                    <a:lstStyle/>
                    <a:p>
                      <a:pPr algn="ctr"/>
                      <a:r>
                        <a:rPr lang="en-US" dirty="0">
                          <a:solidFill>
                            <a:srgbClr val="12427A"/>
                          </a:solidFill>
                          <a:latin typeface="Franklin Gothic Book" panose="020B0503020102020204" pitchFamily="34" charset="0"/>
                        </a:rPr>
                        <a:t>Questions and Answers</a:t>
                      </a:r>
                    </a:p>
                  </a:txBody>
                  <a:tcPr anchor="ctr">
                    <a:lnT w="12700" cap="flat" cmpd="sng" algn="ctr">
                      <a:solidFill>
                        <a:srgbClr val="12427A"/>
                      </a:solidFill>
                      <a:prstDash val="solid"/>
                      <a:round/>
                      <a:headEnd type="none" w="med" len="med"/>
                      <a:tailEnd type="none" w="med" len="med"/>
                    </a:lnT>
                    <a:noFill/>
                  </a:tcPr>
                </a:tc>
                <a:extLst>
                  <a:ext uri="{0D108BD9-81ED-4DB2-BD59-A6C34878D82A}">
                    <a16:rowId xmlns:a16="http://schemas.microsoft.com/office/drawing/2014/main" val="3439673097"/>
                  </a:ext>
                </a:extLst>
              </a:tr>
            </a:tbl>
          </a:graphicData>
        </a:graphic>
      </p:graphicFrame>
    </p:spTree>
    <p:extLst>
      <p:ext uri="{BB962C8B-B14F-4D97-AF65-F5344CB8AC3E}">
        <p14:creationId xmlns:p14="http://schemas.microsoft.com/office/powerpoint/2010/main" val="203833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50916"/>
            <a:ext cx="3291840" cy="4016484"/>
          </a:xfrm>
          <a:prstGeom prst="rect">
            <a:avLst/>
          </a:prstGeom>
          <a:noFill/>
        </p:spPr>
        <p:txBody>
          <a:bodyPr wrap="square" rtlCol="0" anchor="b">
            <a:spAutoFit/>
          </a:bodyPr>
          <a:lstStyle/>
          <a:p>
            <a:pPr>
              <a:spcAft>
                <a:spcPts val="600"/>
              </a:spcAft>
            </a:pPr>
            <a:r>
              <a:rPr lang="en-US" sz="2000" b="1" dirty="0">
                <a:solidFill>
                  <a:srgbClr val="C00000"/>
                </a:solidFill>
                <a:latin typeface="Franklin Gothic Book" panose="020B0503020102020204" pitchFamily="34" charset="0"/>
              </a:rPr>
              <a:t>Jay Trinckes</a:t>
            </a:r>
            <a:br>
              <a:rPr lang="en-US" sz="2000" b="1" dirty="0">
                <a:solidFill>
                  <a:srgbClr val="C00000"/>
                </a:solidFill>
                <a:latin typeface="Franklin Gothic Book" panose="020B0503020102020204" pitchFamily="34" charset="0"/>
              </a:rPr>
            </a:br>
            <a:r>
              <a:rPr lang="en-US" sz="1600" b="1" dirty="0">
                <a:solidFill>
                  <a:srgbClr val="C00000"/>
                </a:solidFill>
                <a:latin typeface="Franklin Gothic Book" panose="020B0503020102020204" pitchFamily="34" charset="0"/>
              </a:rPr>
              <a:t>Wind Stream</a:t>
            </a:r>
          </a:p>
          <a:p>
            <a:r>
              <a:rPr lang="en-US" dirty="0">
                <a:solidFill>
                  <a:srgbClr val="12427A"/>
                </a:solidFill>
                <a:latin typeface="Franklin Gothic Book" panose="020B0503020102020204" pitchFamily="34" charset="0"/>
              </a:rPr>
              <a:t>I really enjoyed taking the Section 508 Trusted Tester training.  It was probably one of the best training curriculums I've seen put out by the government.  It was challenging, yet fair and provided practical knowledge on how to perform these types of test.  The staff was very helpful and responded quickly to requests.  Great job!!!</a:t>
            </a:r>
          </a:p>
          <a:p>
            <a:endParaRPr lang="en-US" sz="1600" dirty="0">
              <a:solidFill>
                <a:srgbClr val="12427A"/>
              </a:solidFill>
              <a:latin typeface="Franklin Gothic Book" panose="020B0503020102020204" pitchFamily="34" charset="0"/>
            </a:endParaRPr>
          </a:p>
        </p:txBody>
      </p:sp>
      <p:sp>
        <p:nvSpPr>
          <p:cNvPr id="5" name="TextBox 4"/>
          <p:cNvSpPr txBox="1"/>
          <p:nvPr/>
        </p:nvSpPr>
        <p:spPr>
          <a:xfrm>
            <a:off x="5029200" y="2212300"/>
            <a:ext cx="3200400" cy="3200876"/>
          </a:xfrm>
          <a:prstGeom prst="rect">
            <a:avLst/>
          </a:prstGeom>
          <a:noFill/>
        </p:spPr>
        <p:txBody>
          <a:bodyPr wrap="square" rtlCol="0">
            <a:spAutoFit/>
          </a:bodyPr>
          <a:lstStyle/>
          <a:p>
            <a:pPr>
              <a:spcAft>
                <a:spcPts val="600"/>
              </a:spcAft>
            </a:pPr>
            <a:r>
              <a:rPr lang="en-US" sz="2000" b="1" dirty="0" err="1">
                <a:solidFill>
                  <a:srgbClr val="339900"/>
                </a:solidFill>
                <a:latin typeface="Franklin Gothic Book" panose="020B0503020102020204" pitchFamily="34" charset="0"/>
              </a:rPr>
              <a:t>Sonali</a:t>
            </a:r>
            <a:r>
              <a:rPr lang="en-US" sz="2000" b="1" dirty="0">
                <a:solidFill>
                  <a:srgbClr val="339900"/>
                </a:solidFill>
                <a:latin typeface="Franklin Gothic Book" panose="020B0503020102020204" pitchFamily="34" charset="0"/>
              </a:rPr>
              <a:t> </a:t>
            </a:r>
            <a:r>
              <a:rPr lang="en-US" sz="2000" b="1" dirty="0" err="1">
                <a:solidFill>
                  <a:srgbClr val="339900"/>
                </a:solidFill>
                <a:latin typeface="Franklin Gothic Book" panose="020B0503020102020204" pitchFamily="34" charset="0"/>
              </a:rPr>
              <a:t>Wabale</a:t>
            </a:r>
            <a:br>
              <a:rPr lang="en-US" sz="2000" b="1" dirty="0">
                <a:solidFill>
                  <a:srgbClr val="339900"/>
                </a:solidFill>
                <a:latin typeface="Franklin Gothic Book" panose="020B0503020102020204" pitchFamily="34" charset="0"/>
              </a:rPr>
            </a:br>
            <a:r>
              <a:rPr lang="en-US" sz="1600" b="1" dirty="0">
                <a:solidFill>
                  <a:srgbClr val="339900"/>
                </a:solidFill>
                <a:latin typeface="Franklin Gothic Book" panose="020B0503020102020204" pitchFamily="34" charset="0"/>
              </a:rPr>
              <a:t>Tata Consultancy Service</a:t>
            </a:r>
          </a:p>
          <a:p>
            <a:r>
              <a:rPr lang="en-US" dirty="0">
                <a:solidFill>
                  <a:srgbClr val="12427A"/>
                </a:solidFill>
                <a:latin typeface="Franklin Gothic Book" panose="020B0503020102020204" pitchFamily="34" charset="0"/>
              </a:rPr>
              <a:t>Thank you so much for all your support. …this course is very helpful in terms of knowledge and it covers all the important topics which we never realized in our daily life. All topics are very well described in all aspects like examples, description etc.</a:t>
            </a:r>
          </a:p>
        </p:txBody>
      </p:sp>
      <p:sp>
        <p:nvSpPr>
          <p:cNvPr id="10" name="TextBox 9"/>
          <p:cNvSpPr txBox="1"/>
          <p:nvPr/>
        </p:nvSpPr>
        <p:spPr>
          <a:xfrm>
            <a:off x="7957290" y="1680573"/>
            <a:ext cx="514885" cy="769441"/>
          </a:xfrm>
          <a:prstGeom prst="rect">
            <a:avLst/>
          </a:prstGeom>
          <a:noFill/>
        </p:spPr>
        <p:txBody>
          <a:bodyPr wrap="none" rtlCol="0">
            <a:spAutoFit/>
          </a:bodyPr>
          <a:lstStyle/>
          <a:p>
            <a:r>
              <a:rPr lang="en-US" sz="4400" dirty="0">
                <a:solidFill>
                  <a:srgbClr val="339900"/>
                </a:solidFill>
                <a:latin typeface="Franklin Gothic Book" panose="020B0503020102020204" pitchFamily="34" charset="0"/>
              </a:rPr>
              <a:t>3</a:t>
            </a:r>
          </a:p>
        </p:txBody>
      </p:sp>
      <p:sp>
        <p:nvSpPr>
          <p:cNvPr id="11" name="Teardrop 10"/>
          <p:cNvSpPr/>
          <p:nvPr/>
        </p:nvSpPr>
        <p:spPr>
          <a:xfrm rot="16200000">
            <a:off x="7687413" y="1527279"/>
            <a:ext cx="1113687" cy="1113687"/>
          </a:xfrm>
          <a:prstGeom prst="teardrop">
            <a:avLst/>
          </a:prstGeom>
          <a:noFill/>
          <a:ln w="76200">
            <a:gradFill>
              <a:gsLst>
                <a:gs pos="100000">
                  <a:srgbClr val="009900"/>
                </a:gs>
                <a:gs pos="0">
                  <a:schemeClr val="accent1">
                    <a:lumMod val="0"/>
                    <a:lumOff val="100000"/>
                  </a:schemeClr>
                </a:gs>
                <a:gs pos="53000">
                  <a:srgbClr val="D2E8DB"/>
                </a:gs>
                <a:gs pos="64000">
                  <a:srgbClr val="A1D0B4"/>
                </a:gs>
                <a:gs pos="83000">
                  <a:srgbClr val="42A069">
                    <a:lumMod val="60000"/>
                    <a:lumOff val="40000"/>
                  </a:srgbClr>
                </a:gs>
                <a:gs pos="100000">
                  <a:schemeClr val="accent1">
                    <a:lumMod val="30000"/>
                    <a:lumOff val="70000"/>
                  </a:schemeClr>
                </a:gs>
              </a:gsLst>
              <a:lin ang="5400000" scaled="1"/>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grpSp>
        <p:nvGrpSpPr>
          <p:cNvPr id="12" name="Group 11"/>
          <p:cNvGrpSpPr/>
          <p:nvPr/>
        </p:nvGrpSpPr>
        <p:grpSpPr>
          <a:xfrm>
            <a:off x="2895600" y="1527279"/>
            <a:ext cx="1113687" cy="1113687"/>
            <a:chOff x="4556984" y="1588481"/>
            <a:chExt cx="1113687" cy="1113687"/>
          </a:xfrm>
        </p:grpSpPr>
        <p:sp>
          <p:nvSpPr>
            <p:cNvPr id="13" name="TextBox 12"/>
            <p:cNvSpPr txBox="1"/>
            <p:nvPr/>
          </p:nvSpPr>
          <p:spPr>
            <a:xfrm>
              <a:off x="4831861" y="1748689"/>
              <a:ext cx="514885" cy="769441"/>
            </a:xfrm>
            <a:prstGeom prst="rect">
              <a:avLst/>
            </a:prstGeom>
            <a:noFill/>
          </p:spPr>
          <p:txBody>
            <a:bodyPr wrap="none" rtlCol="0">
              <a:spAutoFit/>
            </a:bodyPr>
            <a:lstStyle/>
            <a:p>
              <a:r>
                <a:rPr lang="en-US" sz="4400" dirty="0">
                  <a:solidFill>
                    <a:schemeClr val="accent2"/>
                  </a:solidFill>
                  <a:latin typeface="Franklin Gothic Book" panose="020B0503020102020204" pitchFamily="34" charset="0"/>
                </a:rPr>
                <a:t>2</a:t>
              </a:r>
            </a:p>
          </p:txBody>
        </p:sp>
        <p:sp>
          <p:nvSpPr>
            <p:cNvPr id="14" name="Teardrop 13"/>
            <p:cNvSpPr/>
            <p:nvPr/>
          </p:nvSpPr>
          <p:spPr>
            <a:xfrm rot="10800000">
              <a:off x="4556984" y="1588481"/>
              <a:ext cx="1113687" cy="1113687"/>
            </a:xfrm>
            <a:prstGeom prst="teardrop">
              <a:avLst/>
            </a:prstGeom>
            <a:noFill/>
            <a:ln w="76200">
              <a:gradFill flip="none" rotWithShape="1">
                <a:gsLst>
                  <a:gs pos="0">
                    <a:schemeClr val="accent2"/>
                  </a:gs>
                  <a:gs pos="81000">
                    <a:schemeClr val="bg2">
                      <a:alpha val="18000"/>
                    </a:schemeClr>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grpSp>
      <p:sp>
        <p:nvSpPr>
          <p:cNvPr id="18" name="Title 1"/>
          <p:cNvSpPr txBox="1">
            <a:spLocks/>
          </p:cNvSpPr>
          <p:nvPr/>
        </p:nvSpPr>
        <p:spPr>
          <a:xfrm>
            <a:off x="457200" y="304800"/>
            <a:ext cx="8229600" cy="566804"/>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Practitioner and Global Testimonials</a:t>
            </a:r>
          </a:p>
        </p:txBody>
      </p:sp>
    </p:spTree>
    <p:extLst>
      <p:ext uri="{BB962C8B-B14F-4D97-AF65-F5344CB8AC3E}">
        <p14:creationId xmlns:p14="http://schemas.microsoft.com/office/powerpoint/2010/main" val="330526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46280"/>
            <a:ext cx="7160348" cy="3416320"/>
          </a:xfrm>
          <a:prstGeom prst="rect">
            <a:avLst/>
          </a:prstGeom>
          <a:noFill/>
        </p:spPr>
        <p:txBody>
          <a:bodyPr wrap="square" rtlCol="0" anchor="b">
            <a:spAutoFit/>
          </a:bodyPr>
          <a:lstStyle/>
          <a:p>
            <a:pPr algn="r">
              <a:spcAft>
                <a:spcPts val="600"/>
              </a:spcAft>
            </a:pPr>
            <a:br>
              <a:rPr lang="en-US" sz="2000" b="1" dirty="0">
                <a:solidFill>
                  <a:schemeClr val="tx1">
                    <a:lumMod val="50000"/>
                    <a:lumOff val="50000"/>
                  </a:schemeClr>
                </a:solidFill>
                <a:latin typeface="Franklin Gothic Book" panose="020B0503020102020204" pitchFamily="34" charset="0"/>
              </a:rPr>
            </a:br>
            <a:r>
              <a:rPr lang="en-US" sz="1600" b="1" dirty="0">
                <a:solidFill>
                  <a:schemeClr val="tx1">
                    <a:lumMod val="50000"/>
                    <a:lumOff val="50000"/>
                  </a:schemeClr>
                </a:solidFill>
                <a:latin typeface="Franklin Gothic Book" panose="020B0503020102020204" pitchFamily="34" charset="0"/>
              </a:rPr>
              <a:t>User of Assistive Technology</a:t>
            </a:r>
            <a:endParaRPr lang="en-US" sz="2000" b="1" dirty="0">
              <a:solidFill>
                <a:schemeClr val="tx1">
                  <a:lumMod val="50000"/>
                  <a:lumOff val="50000"/>
                </a:schemeClr>
              </a:solidFill>
              <a:latin typeface="Franklin Gothic Book" panose="020B0503020102020204" pitchFamily="34" charset="0"/>
            </a:endParaRPr>
          </a:p>
          <a:p>
            <a:pPr>
              <a:spcAft>
                <a:spcPts val="600"/>
              </a:spcAft>
            </a:pPr>
            <a:r>
              <a:rPr lang="en-US" dirty="0">
                <a:solidFill>
                  <a:srgbClr val="12427A"/>
                </a:solidFill>
                <a:latin typeface="Franklin Gothic Book" panose="020B0503020102020204" pitchFamily="34" charset="0"/>
              </a:rPr>
              <a:t>I shared my vision impairment … and felt encouraged to began (sic) the program…. I have called the Help Desk a couple of different times to discuss issues related to my vision.  </a:t>
            </a:r>
          </a:p>
          <a:p>
            <a:pPr>
              <a:spcAft>
                <a:spcPts val="600"/>
              </a:spcAft>
            </a:pPr>
            <a:endParaRPr lang="en-US" dirty="0">
              <a:solidFill>
                <a:srgbClr val="12427A"/>
              </a:solidFill>
              <a:latin typeface="Franklin Gothic Book" panose="020B0503020102020204" pitchFamily="34" charset="0"/>
            </a:endParaRPr>
          </a:p>
          <a:p>
            <a:pPr>
              <a:spcAft>
                <a:spcPts val="600"/>
              </a:spcAft>
            </a:pPr>
            <a:r>
              <a:rPr lang="en-US" dirty="0">
                <a:solidFill>
                  <a:srgbClr val="12427A"/>
                </a:solidFill>
                <a:latin typeface="Franklin Gothic Book" panose="020B0503020102020204" pitchFamily="34" charset="0"/>
              </a:rPr>
              <a:t>I would like to convey my </a:t>
            </a:r>
            <a:r>
              <a:rPr lang="en-US" dirty="0" err="1">
                <a:solidFill>
                  <a:srgbClr val="12427A"/>
                </a:solidFill>
                <a:latin typeface="Franklin Gothic Book" panose="020B0503020102020204" pitchFamily="34" charset="0"/>
              </a:rPr>
              <a:t>dcreep</a:t>
            </a:r>
            <a:r>
              <a:rPr lang="en-US" dirty="0">
                <a:solidFill>
                  <a:srgbClr val="12427A"/>
                </a:solidFill>
                <a:latin typeface="Franklin Gothic Book" panose="020B0503020102020204" pitchFamily="34" charset="0"/>
              </a:rPr>
              <a:t> (sic) gratitude to … for their patient assistance.  ….  Everyone I've encountered on the Trusted Tester team has helped me.... also the instructors who have posted on the Q&amp;A database. </a:t>
            </a:r>
          </a:p>
          <a:p>
            <a:endParaRPr lang="en-US" sz="1600" dirty="0">
              <a:solidFill>
                <a:srgbClr val="12427A"/>
              </a:solidFill>
              <a:latin typeface="Franklin Gothic Book" panose="020B0503020102020204" pitchFamily="34" charset="0"/>
            </a:endParaRPr>
          </a:p>
        </p:txBody>
      </p:sp>
      <p:grpSp>
        <p:nvGrpSpPr>
          <p:cNvPr id="15" name="Group 14"/>
          <p:cNvGrpSpPr/>
          <p:nvPr/>
        </p:nvGrpSpPr>
        <p:grpSpPr>
          <a:xfrm>
            <a:off x="7465148" y="1507882"/>
            <a:ext cx="1113687" cy="1113687"/>
            <a:chOff x="3444845" y="1588481"/>
            <a:chExt cx="1113687" cy="1113687"/>
          </a:xfrm>
        </p:grpSpPr>
        <p:sp>
          <p:nvSpPr>
            <p:cNvPr id="16" name="TextBox 15"/>
            <p:cNvSpPr txBox="1"/>
            <p:nvPr/>
          </p:nvSpPr>
          <p:spPr>
            <a:xfrm>
              <a:off x="3763998" y="1759638"/>
              <a:ext cx="514885" cy="769441"/>
            </a:xfrm>
            <a:prstGeom prst="rect">
              <a:avLst/>
            </a:prstGeom>
            <a:noFill/>
          </p:spPr>
          <p:txBody>
            <a:bodyPr wrap="none" rtlCol="0">
              <a:spAutoFit/>
            </a:bodyPr>
            <a:lstStyle/>
            <a:p>
              <a:r>
                <a:rPr lang="en-US" sz="4400" dirty="0">
                  <a:solidFill>
                    <a:schemeClr val="tx1">
                      <a:lumMod val="50000"/>
                      <a:lumOff val="50000"/>
                    </a:schemeClr>
                  </a:solidFill>
                  <a:latin typeface="Franklin Gothic Book" panose="020B0503020102020204" pitchFamily="34" charset="0"/>
                </a:rPr>
                <a:t>4</a:t>
              </a:r>
            </a:p>
          </p:txBody>
        </p:sp>
        <p:sp>
          <p:nvSpPr>
            <p:cNvPr id="17" name="Teardrop 16"/>
            <p:cNvSpPr/>
            <p:nvPr/>
          </p:nvSpPr>
          <p:spPr>
            <a:xfrm rot="5400000">
              <a:off x="3444845" y="1588481"/>
              <a:ext cx="1113687" cy="1113687"/>
            </a:xfrm>
            <a:prstGeom prst="teardrop">
              <a:avLst/>
            </a:prstGeom>
            <a:noFill/>
            <a:ln w="76200">
              <a:gradFill flip="none" rotWithShape="1">
                <a:gsLst>
                  <a:gs pos="0">
                    <a:schemeClr val="accent1"/>
                  </a:gs>
                  <a:gs pos="81000">
                    <a:schemeClr val="bg2">
                      <a:alpha val="18000"/>
                    </a:schemeClr>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panose="020B0503020102020204" pitchFamily="34" charset="0"/>
              </a:endParaRPr>
            </a:p>
          </p:txBody>
        </p:sp>
      </p:grpSp>
      <p:sp>
        <p:nvSpPr>
          <p:cNvPr id="18" name="Title 1"/>
          <p:cNvSpPr txBox="1">
            <a:spLocks/>
          </p:cNvSpPr>
          <p:nvPr/>
        </p:nvSpPr>
        <p:spPr>
          <a:xfrm>
            <a:off x="457200" y="304800"/>
            <a:ext cx="8229600" cy="566804"/>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An AT User’s Testimonial</a:t>
            </a:r>
          </a:p>
        </p:txBody>
      </p:sp>
    </p:spTree>
    <p:extLst>
      <p:ext uri="{BB962C8B-B14F-4D97-AF65-F5344CB8AC3E}">
        <p14:creationId xmlns:p14="http://schemas.microsoft.com/office/powerpoint/2010/main" val="394899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457200" y="304800"/>
            <a:ext cx="8229600" cy="566804"/>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Contacts and Resources</a:t>
            </a:r>
          </a:p>
        </p:txBody>
      </p:sp>
      <p:sp>
        <p:nvSpPr>
          <p:cNvPr id="7" name="Content Placeholder 2">
            <a:extLst>
              <a:ext uri="{FF2B5EF4-FFF2-40B4-BE49-F238E27FC236}">
                <a16:creationId xmlns:a16="http://schemas.microsoft.com/office/drawing/2014/main" id="{ED747CB0-7920-485D-A2D8-5F2A560146BD}"/>
              </a:ext>
            </a:extLst>
          </p:cNvPr>
          <p:cNvSpPr txBox="1">
            <a:spLocks/>
          </p:cNvSpPr>
          <p:nvPr/>
        </p:nvSpPr>
        <p:spPr>
          <a:xfrm>
            <a:off x="0" y="1295400"/>
            <a:ext cx="8915400" cy="43434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3200" dirty="0">
                <a:solidFill>
                  <a:srgbClr val="12427A"/>
                </a:solidFill>
                <a:latin typeface="Franklin Gothic Book" panose="020B0503020102020204" pitchFamily="34" charset="0"/>
                <a:cs typeface="+mn-cs"/>
              </a:rPr>
              <a:t>DHS Online Training Self-Registration</a:t>
            </a:r>
          </a:p>
          <a:p>
            <a:pPr marL="457200" lvl="1" indent="0" algn="ctr">
              <a:buNone/>
            </a:pPr>
            <a:r>
              <a:rPr lang="en-US" sz="3200" spc="10" dirty="0">
                <a:solidFill>
                  <a:srgbClr val="0070C0"/>
                </a:solidFill>
                <a:latin typeface="Monaco"/>
                <a:hlinkClick r:id="rId2"/>
              </a:rPr>
              <a:t>https://training.section508testing.net/</a:t>
            </a:r>
            <a:endParaRPr lang="en-US" sz="3200" spc="10" dirty="0">
              <a:solidFill>
                <a:srgbClr val="0070C0"/>
              </a:solidFill>
              <a:latin typeface="Monaco"/>
            </a:endParaRPr>
          </a:p>
          <a:p>
            <a:pPr marL="457200" lvl="1" indent="0" algn="ctr">
              <a:buNone/>
            </a:pPr>
            <a:endParaRPr lang="en-US" sz="3200" spc="10" dirty="0">
              <a:solidFill>
                <a:srgbClr val="0070C0"/>
              </a:solidFill>
              <a:latin typeface="Monaco"/>
              <a:cs typeface="+mn-cs"/>
            </a:endParaRPr>
          </a:p>
          <a:p>
            <a:pPr marL="857250" lvl="2" indent="0" algn="ctr">
              <a:buNone/>
            </a:pPr>
            <a:r>
              <a:rPr lang="en-US" sz="3200" dirty="0">
                <a:solidFill>
                  <a:srgbClr val="12427A"/>
                </a:solidFill>
                <a:latin typeface="Franklin Gothic Book" panose="020B0503020102020204" pitchFamily="34" charset="0"/>
                <a:cs typeface="+mn-cs"/>
              </a:rPr>
              <a:t>OAST Accessibility Help Desk</a:t>
            </a:r>
            <a:endParaRPr lang="en-US" sz="3200" dirty="0">
              <a:solidFill>
                <a:srgbClr val="12427A"/>
              </a:solidFill>
              <a:latin typeface="Franklin Gothic Book" panose="020B0503020102020204" pitchFamily="34" charset="0"/>
              <a:cs typeface="+mn-cs"/>
              <a:hlinkClick r:id="rId3"/>
            </a:endParaRPr>
          </a:p>
          <a:p>
            <a:pPr marL="1314450" lvl="3" indent="0" algn="ctr">
              <a:spcBef>
                <a:spcPts val="0"/>
              </a:spcBef>
              <a:buNone/>
            </a:pPr>
            <a:r>
              <a:rPr lang="en-US" sz="3200" spc="10" dirty="0">
                <a:solidFill>
                  <a:srgbClr val="0070C0"/>
                </a:solidFill>
                <a:latin typeface="Monaco"/>
                <a:hlinkClick r:id="rId4"/>
              </a:rPr>
              <a:t>accessibility@hq.dhs.gov</a:t>
            </a:r>
            <a:endParaRPr lang="en-US" sz="3200" spc="10" dirty="0">
              <a:solidFill>
                <a:srgbClr val="0070C0"/>
              </a:solidFill>
              <a:latin typeface="Monaco"/>
            </a:endParaRPr>
          </a:p>
          <a:p>
            <a:pPr marL="1314450" lvl="3" indent="0">
              <a:spcBef>
                <a:spcPts val="0"/>
              </a:spcBef>
              <a:buNone/>
            </a:pPr>
            <a:endParaRPr lang="en-US" sz="5400" spc="10" dirty="0">
              <a:solidFill>
                <a:srgbClr val="0070C0"/>
              </a:solidFill>
              <a:latin typeface="Monaco"/>
            </a:endParaRPr>
          </a:p>
          <a:p>
            <a:pPr marL="1314450" lvl="3" indent="0" algn="ctr">
              <a:spcBef>
                <a:spcPts val="0"/>
              </a:spcBef>
              <a:buNone/>
            </a:pPr>
            <a:r>
              <a:rPr lang="en-US" spc="10" dirty="0">
                <a:latin typeface="Monaco"/>
              </a:rPr>
              <a:t>Please complete the Presentation Evaluation Form </a:t>
            </a:r>
            <a:br>
              <a:rPr lang="en-US" spc="10" dirty="0">
                <a:solidFill>
                  <a:srgbClr val="0070C0"/>
                </a:solidFill>
                <a:latin typeface="Monaco"/>
              </a:rPr>
            </a:br>
            <a:r>
              <a:rPr lang="en-US" spc="10" dirty="0">
                <a:solidFill>
                  <a:srgbClr val="0070C0"/>
                </a:solidFill>
                <a:latin typeface="Monaco"/>
              </a:rPr>
              <a:t>csun.at/sessions</a:t>
            </a:r>
            <a:endParaRPr lang="en-US" sz="2800" dirty="0"/>
          </a:p>
          <a:p>
            <a:endParaRPr lang="en-US" dirty="0"/>
          </a:p>
        </p:txBody>
      </p:sp>
    </p:spTree>
    <p:extLst>
      <p:ext uri="{BB962C8B-B14F-4D97-AF65-F5344CB8AC3E}">
        <p14:creationId xmlns:p14="http://schemas.microsoft.com/office/powerpoint/2010/main" val="152640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descr="U.S. Department of Homeland Security seal"/>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78023" y="1447800"/>
            <a:ext cx="4187953" cy="4187953"/>
          </a:xfrm>
        </p:spPr>
      </p:pic>
    </p:spTree>
    <p:extLst>
      <p:ext uri="{BB962C8B-B14F-4D97-AF65-F5344CB8AC3E}">
        <p14:creationId xmlns:p14="http://schemas.microsoft.com/office/powerpoint/2010/main" val="198375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descr="Ann Marie Davis portrait"/>
          <p:cNvSpPr/>
          <p:nvPr/>
        </p:nvSpPr>
        <p:spPr>
          <a:xfrm>
            <a:off x="762000" y="1828800"/>
            <a:ext cx="3331534" cy="3623699"/>
          </a:xfrm>
          <a:prstGeom prst="ellipse">
            <a:avLst/>
          </a:prstGeom>
          <a:blipFill>
            <a:blip r:embed="rId2"/>
            <a:stretch>
              <a:fillRect/>
            </a:stretch>
          </a:blip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2427A"/>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239BF0C0-504A-4D96-8B88-C016029F88C5}"/>
              </a:ext>
            </a:extLst>
          </p:cNvPr>
          <p:cNvSpPr txBox="1"/>
          <p:nvPr/>
        </p:nvSpPr>
        <p:spPr>
          <a:xfrm>
            <a:off x="4191000" y="2976027"/>
            <a:ext cx="4495800" cy="1415772"/>
          </a:xfrm>
          <a:prstGeom prst="rect">
            <a:avLst/>
          </a:prstGeom>
          <a:noFill/>
        </p:spPr>
        <p:txBody>
          <a:bodyPr wrap="square" rtlCol="0">
            <a:spAutoFit/>
          </a:bodyPr>
          <a:lstStyle/>
          <a:p>
            <a:r>
              <a:rPr lang="en-US" sz="3200" dirty="0">
                <a:solidFill>
                  <a:schemeClr val="tx2"/>
                </a:solidFill>
                <a:latin typeface="Franklin Gothic Book" panose="020B0503020102020204" pitchFamily="34" charset="0"/>
              </a:rPr>
              <a:t>Ann Marie Davis </a:t>
            </a:r>
          </a:p>
          <a:p>
            <a:r>
              <a:rPr lang="en-US" dirty="0">
                <a:solidFill>
                  <a:schemeClr val="tx2"/>
                </a:solidFill>
                <a:latin typeface="Franklin Gothic Book" panose="020B0503020102020204" pitchFamily="34" charset="0"/>
              </a:rPr>
              <a:t>Senior Section 508 Technical Specialist</a:t>
            </a:r>
          </a:p>
          <a:p>
            <a:r>
              <a:rPr lang="en-US" dirty="0">
                <a:solidFill>
                  <a:schemeClr val="tx2"/>
                </a:solidFill>
                <a:latin typeface="Franklin Gothic Book" panose="020B0503020102020204" pitchFamily="34" charset="0"/>
              </a:rPr>
              <a:t>Department of Homeland Security</a:t>
            </a:r>
          </a:p>
          <a:p>
            <a:r>
              <a:rPr lang="en-US" dirty="0">
                <a:solidFill>
                  <a:schemeClr val="tx2"/>
                </a:solidFill>
                <a:latin typeface="Franklin Gothic Book" panose="020B0503020102020204" pitchFamily="34" charset="0"/>
              </a:rPr>
              <a:t>OAST</a:t>
            </a:r>
          </a:p>
        </p:txBody>
      </p:sp>
    </p:spTree>
    <p:extLst>
      <p:ext uri="{BB962C8B-B14F-4D97-AF65-F5344CB8AC3E}">
        <p14:creationId xmlns:p14="http://schemas.microsoft.com/office/powerpoint/2010/main" val="63780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descr="Andrew Nielson portrait"/>
          <p:cNvSpPr/>
          <p:nvPr/>
        </p:nvSpPr>
        <p:spPr>
          <a:xfrm>
            <a:off x="609600" y="1676400"/>
            <a:ext cx="3776099" cy="3776099"/>
          </a:xfrm>
          <a:prstGeom prst="ellipse">
            <a:avLst/>
          </a:prstGeom>
          <a:blipFill>
            <a:blip r:embed="rId2"/>
            <a:stretch>
              <a:fillRect/>
            </a:stretch>
          </a:blip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12427A"/>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29B0924D-EF4F-489A-B1C5-2B58A7099382}"/>
              </a:ext>
            </a:extLst>
          </p:cNvPr>
          <p:cNvSpPr txBox="1"/>
          <p:nvPr/>
        </p:nvSpPr>
        <p:spPr>
          <a:xfrm>
            <a:off x="4572000" y="2895600"/>
            <a:ext cx="4038600" cy="1138773"/>
          </a:xfrm>
          <a:prstGeom prst="rect">
            <a:avLst/>
          </a:prstGeom>
          <a:noFill/>
        </p:spPr>
        <p:txBody>
          <a:bodyPr wrap="square" rtlCol="0">
            <a:spAutoFit/>
          </a:bodyPr>
          <a:lstStyle/>
          <a:p>
            <a:r>
              <a:rPr lang="en-US" sz="3200" dirty="0">
                <a:solidFill>
                  <a:schemeClr val="tx2"/>
                </a:solidFill>
                <a:latin typeface="Franklin Gothic Book" panose="020B0503020102020204" pitchFamily="34" charset="0"/>
              </a:rPr>
              <a:t>Andrew Nielson </a:t>
            </a:r>
          </a:p>
          <a:p>
            <a:r>
              <a:rPr lang="en-US" dirty="0">
                <a:solidFill>
                  <a:schemeClr val="tx2"/>
                </a:solidFill>
                <a:latin typeface="Franklin Gothic Book" panose="020B0503020102020204" pitchFamily="34" charset="0"/>
              </a:rPr>
              <a:t>ICT Accessibility Subject Matter Expert</a:t>
            </a:r>
          </a:p>
          <a:p>
            <a:r>
              <a:rPr lang="en-US" dirty="0">
                <a:solidFill>
                  <a:schemeClr val="tx2"/>
                </a:solidFill>
                <a:latin typeface="Franklin Gothic Book" panose="020B0503020102020204" pitchFamily="34" charset="0"/>
              </a:rPr>
              <a:t>General Services Administration</a:t>
            </a:r>
          </a:p>
        </p:txBody>
      </p:sp>
    </p:spTree>
    <p:extLst>
      <p:ext uri="{BB962C8B-B14F-4D97-AF65-F5344CB8AC3E}">
        <p14:creationId xmlns:p14="http://schemas.microsoft.com/office/powerpoint/2010/main" val="325237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52400"/>
            <a:ext cx="9144000" cy="715962"/>
          </a:xfrm>
        </p:spPr>
        <p:txBody>
          <a:bodyPr/>
          <a:lstStyle/>
          <a:p>
            <a:r>
              <a:rPr lang="en-US" dirty="0"/>
              <a:t>Purpose</a:t>
            </a:r>
          </a:p>
        </p:txBody>
      </p:sp>
      <p:grpSp>
        <p:nvGrpSpPr>
          <p:cNvPr id="6" name="Group 5">
            <a:extLst>
              <a:ext uri="{FF2B5EF4-FFF2-40B4-BE49-F238E27FC236}">
                <a16:creationId xmlns:a16="http://schemas.microsoft.com/office/drawing/2014/main" id="{13718DD6-4442-4A61-991C-E4D7A958A1CF}"/>
              </a:ext>
            </a:extLst>
          </p:cNvPr>
          <p:cNvGrpSpPr/>
          <p:nvPr/>
        </p:nvGrpSpPr>
        <p:grpSpPr>
          <a:xfrm>
            <a:off x="1143000" y="2281682"/>
            <a:ext cx="6858000" cy="2061717"/>
            <a:chOff x="1143000" y="2281682"/>
            <a:chExt cx="6858000" cy="2061717"/>
          </a:xfrm>
          <a:solidFill>
            <a:srgbClr val="00579A"/>
          </a:solidFill>
        </p:grpSpPr>
        <p:sp>
          <p:nvSpPr>
            <p:cNvPr id="3" name="Rectangle: Rounded Corners 2">
              <a:extLst>
                <a:ext uri="{FF2B5EF4-FFF2-40B4-BE49-F238E27FC236}">
                  <a16:creationId xmlns:a16="http://schemas.microsoft.com/office/drawing/2014/main" id="{67CC6EF5-CC74-4C9B-A4C6-D2E6F9D97A85}"/>
                </a:ext>
              </a:extLst>
            </p:cNvPr>
            <p:cNvSpPr/>
            <p:nvPr/>
          </p:nvSpPr>
          <p:spPr>
            <a:xfrm>
              <a:off x="1143000" y="2281682"/>
              <a:ext cx="6858000" cy="206171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0F71D1-AD8D-4E14-B2C0-B9E5D8DFA340}"/>
                </a:ext>
              </a:extLst>
            </p:cNvPr>
            <p:cNvSpPr txBox="1"/>
            <p:nvPr/>
          </p:nvSpPr>
          <p:spPr>
            <a:xfrm>
              <a:off x="1295400" y="2427385"/>
              <a:ext cx="6705600" cy="1815882"/>
            </a:xfrm>
            <a:prstGeom prst="rect">
              <a:avLst/>
            </a:prstGeom>
            <a:grpFill/>
            <a:effectLst>
              <a:softEdge rad="12700"/>
            </a:effectLst>
          </p:spPr>
          <p:txBody>
            <a:bodyPr wrap="square" rtlCol="0">
              <a:spAutoFit/>
            </a:bodyPr>
            <a:lstStyle/>
            <a:p>
              <a:pPr marL="457200" indent="-457200">
                <a:buFont typeface="Arial" panose="020B0604020202020204" pitchFamily="34" charset="0"/>
                <a:buChar char="•"/>
              </a:pPr>
              <a:r>
                <a:rPr lang="en-US" sz="2800" dirty="0">
                  <a:solidFill>
                    <a:srgbClr val="E9EDF4"/>
                  </a:solidFill>
                </a:rPr>
                <a:t>Encourage you to pursue becoming certified as a trusted tester</a:t>
              </a:r>
            </a:p>
            <a:p>
              <a:pPr marL="457200" indent="-457200">
                <a:buFont typeface="Arial" panose="020B0604020202020204" pitchFamily="34" charset="0"/>
                <a:buChar char="•"/>
              </a:pPr>
              <a:r>
                <a:rPr lang="en-US" sz="2800" dirty="0">
                  <a:solidFill>
                    <a:srgbClr val="E9EDF4"/>
                  </a:solidFill>
                </a:rPr>
                <a:t>Provide guidance to enable you to be a successful web accessibility tester</a:t>
              </a:r>
            </a:p>
          </p:txBody>
        </p:sp>
      </p:grpSp>
    </p:spTree>
    <p:extLst>
      <p:ext uri="{BB962C8B-B14F-4D97-AF65-F5344CB8AC3E}">
        <p14:creationId xmlns:p14="http://schemas.microsoft.com/office/powerpoint/2010/main" val="424004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Advantages of Trusted Tester </a:t>
            </a:r>
          </a:p>
        </p:txBody>
      </p:sp>
      <p:grpSp>
        <p:nvGrpSpPr>
          <p:cNvPr id="39" name="Group 38">
            <a:extLst>
              <a:ext uri="{FF2B5EF4-FFF2-40B4-BE49-F238E27FC236}">
                <a16:creationId xmlns:a16="http://schemas.microsoft.com/office/drawing/2014/main" id="{AB9CE0EB-94AE-7943-8DF9-E8CD2FB0E431}"/>
              </a:ext>
            </a:extLst>
          </p:cNvPr>
          <p:cNvGrpSpPr/>
          <p:nvPr/>
        </p:nvGrpSpPr>
        <p:grpSpPr>
          <a:xfrm>
            <a:off x="778296" y="2438400"/>
            <a:ext cx="3710010" cy="738274"/>
            <a:chOff x="836513" y="2235738"/>
            <a:chExt cx="3710010" cy="738274"/>
          </a:xfrm>
        </p:grpSpPr>
        <p:sp>
          <p:nvSpPr>
            <p:cNvPr id="4" name="TextBox 3"/>
            <p:cNvSpPr txBox="1"/>
            <p:nvPr/>
          </p:nvSpPr>
          <p:spPr>
            <a:xfrm>
              <a:off x="1363956" y="2327681"/>
              <a:ext cx="3182567" cy="646331"/>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The test process is repeatable, dependable, verifiable.</a:t>
              </a:r>
            </a:p>
          </p:txBody>
        </p:sp>
        <p:grpSp>
          <p:nvGrpSpPr>
            <p:cNvPr id="38" name="Group 37">
              <a:extLst>
                <a:ext uri="{FF2B5EF4-FFF2-40B4-BE49-F238E27FC236}">
                  <a16:creationId xmlns:a16="http://schemas.microsoft.com/office/drawing/2014/main" id="{1F151ADD-D3BE-B846-B2A4-38203AC2BAC1}"/>
                </a:ext>
              </a:extLst>
            </p:cNvPr>
            <p:cNvGrpSpPr/>
            <p:nvPr/>
          </p:nvGrpSpPr>
          <p:grpSpPr>
            <a:xfrm>
              <a:off x="836513" y="2235738"/>
              <a:ext cx="535087" cy="535087"/>
              <a:chOff x="836513" y="2235738"/>
              <a:chExt cx="535087" cy="535087"/>
            </a:xfrm>
          </p:grpSpPr>
          <p:sp>
            <p:nvSpPr>
              <p:cNvPr id="8" name="Oval 7"/>
              <p:cNvSpPr/>
              <p:nvPr/>
            </p:nvSpPr>
            <p:spPr>
              <a:xfrm rot="5400000">
                <a:off x="836513" y="2235738"/>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9" name="Oval 8"/>
              <p:cNvSpPr/>
              <p:nvPr/>
            </p:nvSpPr>
            <p:spPr>
              <a:xfrm>
                <a:off x="881974" y="2281199"/>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sp>
            <p:nvSpPr>
              <p:cNvPr id="7" name="Rectangle 6"/>
              <p:cNvSpPr/>
              <p:nvPr/>
            </p:nvSpPr>
            <p:spPr>
              <a:xfrm>
                <a:off x="936383" y="2286000"/>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1</a:t>
                </a:r>
              </a:p>
            </p:txBody>
          </p:sp>
        </p:grpSp>
      </p:grpSp>
      <p:grpSp>
        <p:nvGrpSpPr>
          <p:cNvPr id="10" name="Group 9"/>
          <p:cNvGrpSpPr/>
          <p:nvPr/>
        </p:nvGrpSpPr>
        <p:grpSpPr>
          <a:xfrm>
            <a:off x="802401" y="3352800"/>
            <a:ext cx="3730246" cy="1200329"/>
            <a:chOff x="802401" y="2200583"/>
            <a:chExt cx="3730246" cy="1200329"/>
          </a:xfrm>
        </p:grpSpPr>
        <p:sp>
          <p:nvSpPr>
            <p:cNvPr id="11" name="TextBox 10"/>
            <p:cNvSpPr txBox="1"/>
            <p:nvPr/>
          </p:nvSpPr>
          <p:spPr>
            <a:xfrm>
              <a:off x="1350080" y="2200583"/>
              <a:ext cx="3182567" cy="1200329"/>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Free, open-source tools are used. The main tool (ANDI) developed by the Social Security Administration.</a:t>
              </a:r>
            </a:p>
          </p:txBody>
        </p:sp>
        <p:grpSp>
          <p:nvGrpSpPr>
            <p:cNvPr id="12" name="Group 11"/>
            <p:cNvGrpSpPr/>
            <p:nvPr/>
          </p:nvGrpSpPr>
          <p:grpSpPr>
            <a:xfrm>
              <a:off x="802401" y="2246258"/>
              <a:ext cx="535087" cy="535087"/>
              <a:chOff x="783872" y="1422283"/>
              <a:chExt cx="535087" cy="535087"/>
            </a:xfrm>
          </p:grpSpPr>
          <p:grpSp>
            <p:nvGrpSpPr>
              <p:cNvPr id="13" name="Group 12"/>
              <p:cNvGrpSpPr/>
              <p:nvPr/>
            </p:nvGrpSpPr>
            <p:grpSpPr>
              <a:xfrm>
                <a:off x="783872" y="1422283"/>
                <a:ext cx="535087" cy="535087"/>
                <a:chOff x="783872" y="1422283"/>
                <a:chExt cx="535087" cy="535087"/>
              </a:xfrm>
            </p:grpSpPr>
            <p:sp>
              <p:nvSpPr>
                <p:cNvPr id="15" name="Oval 14"/>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16" name="Oval 15"/>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14" name="Rectangle 13"/>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2</a:t>
                </a:r>
              </a:p>
            </p:txBody>
          </p:sp>
        </p:grpSp>
      </p:grpSp>
      <p:grpSp>
        <p:nvGrpSpPr>
          <p:cNvPr id="17" name="Group 16"/>
          <p:cNvGrpSpPr/>
          <p:nvPr/>
        </p:nvGrpSpPr>
        <p:grpSpPr>
          <a:xfrm>
            <a:off x="778296" y="4572000"/>
            <a:ext cx="3744122" cy="967126"/>
            <a:chOff x="802401" y="3114028"/>
            <a:chExt cx="3744122" cy="967126"/>
          </a:xfrm>
        </p:grpSpPr>
        <p:sp>
          <p:nvSpPr>
            <p:cNvPr id="18" name="TextBox 17"/>
            <p:cNvSpPr txBox="1"/>
            <p:nvPr/>
          </p:nvSpPr>
          <p:spPr>
            <a:xfrm>
              <a:off x="1363956" y="3157824"/>
              <a:ext cx="3182567" cy="923330"/>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Differences in versions of Assistive Technology do not impact test results.</a:t>
              </a:r>
            </a:p>
          </p:txBody>
        </p:sp>
        <p:grpSp>
          <p:nvGrpSpPr>
            <p:cNvPr id="19" name="Group 18"/>
            <p:cNvGrpSpPr/>
            <p:nvPr/>
          </p:nvGrpSpPr>
          <p:grpSpPr>
            <a:xfrm>
              <a:off x="802401" y="3114028"/>
              <a:ext cx="535087" cy="535087"/>
              <a:chOff x="783872" y="1422283"/>
              <a:chExt cx="535087" cy="535087"/>
            </a:xfrm>
          </p:grpSpPr>
          <p:grpSp>
            <p:nvGrpSpPr>
              <p:cNvPr id="20" name="Group 19"/>
              <p:cNvGrpSpPr/>
              <p:nvPr/>
            </p:nvGrpSpPr>
            <p:grpSpPr>
              <a:xfrm>
                <a:off x="783872" y="1422283"/>
                <a:ext cx="535087" cy="535087"/>
                <a:chOff x="783872" y="1422283"/>
                <a:chExt cx="535087" cy="535087"/>
              </a:xfrm>
            </p:grpSpPr>
            <p:sp>
              <p:nvSpPr>
                <p:cNvPr id="22" name="Oval 21"/>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23" name="Oval 22"/>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21" name="Rectangle 20"/>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3</a:t>
                </a:r>
              </a:p>
            </p:txBody>
          </p:sp>
        </p:grpSp>
      </p:grpSp>
      <p:grpSp>
        <p:nvGrpSpPr>
          <p:cNvPr id="24" name="Group 23"/>
          <p:cNvGrpSpPr/>
          <p:nvPr/>
        </p:nvGrpSpPr>
        <p:grpSpPr>
          <a:xfrm>
            <a:off x="4794850" y="2438400"/>
            <a:ext cx="3739550" cy="535087"/>
            <a:chOff x="4717663" y="1422804"/>
            <a:chExt cx="3739550" cy="535087"/>
          </a:xfrm>
        </p:grpSpPr>
        <p:sp>
          <p:nvSpPr>
            <p:cNvPr id="25" name="TextBox 24"/>
            <p:cNvSpPr txBox="1"/>
            <p:nvPr/>
          </p:nvSpPr>
          <p:spPr>
            <a:xfrm>
              <a:off x="5274646" y="1475946"/>
              <a:ext cx="3182567" cy="369332"/>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Course is free.</a:t>
              </a:r>
            </a:p>
          </p:txBody>
        </p:sp>
        <p:grpSp>
          <p:nvGrpSpPr>
            <p:cNvPr id="26" name="Group 25"/>
            <p:cNvGrpSpPr/>
            <p:nvPr/>
          </p:nvGrpSpPr>
          <p:grpSpPr>
            <a:xfrm>
              <a:off x="4717663" y="1422804"/>
              <a:ext cx="535087" cy="535087"/>
              <a:chOff x="783872" y="1422283"/>
              <a:chExt cx="535087" cy="535087"/>
            </a:xfrm>
          </p:grpSpPr>
          <p:grpSp>
            <p:nvGrpSpPr>
              <p:cNvPr id="27" name="Group 26"/>
              <p:cNvGrpSpPr/>
              <p:nvPr/>
            </p:nvGrpSpPr>
            <p:grpSpPr>
              <a:xfrm>
                <a:off x="783872" y="1422283"/>
                <a:ext cx="535087" cy="535087"/>
                <a:chOff x="783872" y="1422283"/>
                <a:chExt cx="535087" cy="535087"/>
              </a:xfrm>
            </p:grpSpPr>
            <p:sp>
              <p:nvSpPr>
                <p:cNvPr id="29" name="Oval 28"/>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30" name="Oval 29"/>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28" name="Rectangle 27"/>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4</a:t>
                </a:r>
              </a:p>
            </p:txBody>
          </p:sp>
        </p:grpSp>
      </p:grpSp>
      <p:grpSp>
        <p:nvGrpSpPr>
          <p:cNvPr id="31" name="Group 30"/>
          <p:cNvGrpSpPr/>
          <p:nvPr/>
        </p:nvGrpSpPr>
        <p:grpSpPr>
          <a:xfrm>
            <a:off x="4824837" y="4572000"/>
            <a:ext cx="3739550" cy="987436"/>
            <a:chOff x="4717663" y="2314127"/>
            <a:chExt cx="3739550" cy="987436"/>
          </a:xfrm>
        </p:grpSpPr>
        <p:sp>
          <p:nvSpPr>
            <p:cNvPr id="32" name="TextBox 31"/>
            <p:cNvSpPr txBox="1"/>
            <p:nvPr/>
          </p:nvSpPr>
          <p:spPr>
            <a:xfrm>
              <a:off x="5274646" y="2378233"/>
              <a:ext cx="3182567" cy="923330"/>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Global participation by public, private, and government sectors.</a:t>
              </a:r>
            </a:p>
          </p:txBody>
        </p:sp>
        <p:grpSp>
          <p:nvGrpSpPr>
            <p:cNvPr id="33" name="Group 32"/>
            <p:cNvGrpSpPr/>
            <p:nvPr/>
          </p:nvGrpSpPr>
          <p:grpSpPr>
            <a:xfrm>
              <a:off x="4717663" y="2314127"/>
              <a:ext cx="535087" cy="535087"/>
              <a:chOff x="783872" y="1422283"/>
              <a:chExt cx="535087" cy="535087"/>
            </a:xfrm>
          </p:grpSpPr>
          <p:grpSp>
            <p:nvGrpSpPr>
              <p:cNvPr id="34" name="Group 33"/>
              <p:cNvGrpSpPr/>
              <p:nvPr/>
            </p:nvGrpSpPr>
            <p:grpSpPr>
              <a:xfrm>
                <a:off x="783872" y="1422283"/>
                <a:ext cx="535087" cy="535087"/>
                <a:chOff x="783872" y="1422283"/>
                <a:chExt cx="535087" cy="535087"/>
              </a:xfrm>
            </p:grpSpPr>
            <p:sp>
              <p:nvSpPr>
                <p:cNvPr id="36" name="Oval 35"/>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37" name="Oval 36"/>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35" name="Rectangle 34"/>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6</a:t>
                </a:r>
              </a:p>
            </p:txBody>
          </p:sp>
        </p:grpSp>
      </p:grpSp>
      <p:pic>
        <p:nvPicPr>
          <p:cNvPr id="41" name="Picture 40" descr="&quot;&quot;">
            <a:extLst>
              <a:ext uri="{FF2B5EF4-FFF2-40B4-BE49-F238E27FC236}">
                <a16:creationId xmlns:a16="http://schemas.microsoft.com/office/drawing/2014/main" id="{BD04D553-B2E5-41BA-BAF5-7D8BE95E066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76199" y="1239493"/>
            <a:ext cx="1122707" cy="1122707"/>
          </a:xfrm>
          <a:prstGeom prst="rect">
            <a:avLst/>
          </a:prstGeom>
        </p:spPr>
      </p:pic>
      <p:grpSp>
        <p:nvGrpSpPr>
          <p:cNvPr id="40" name="Group 39">
            <a:extLst>
              <a:ext uri="{FF2B5EF4-FFF2-40B4-BE49-F238E27FC236}">
                <a16:creationId xmlns:a16="http://schemas.microsoft.com/office/drawing/2014/main" id="{10761EA3-4A3F-4FBB-9C16-A2EC2DE941F2}"/>
              </a:ext>
            </a:extLst>
          </p:cNvPr>
          <p:cNvGrpSpPr/>
          <p:nvPr/>
        </p:nvGrpSpPr>
        <p:grpSpPr>
          <a:xfrm>
            <a:off x="4824390" y="3352800"/>
            <a:ext cx="3710010" cy="738274"/>
            <a:chOff x="836513" y="2235738"/>
            <a:chExt cx="3710010" cy="738274"/>
          </a:xfrm>
        </p:grpSpPr>
        <p:sp>
          <p:nvSpPr>
            <p:cNvPr id="42" name="TextBox 41">
              <a:extLst>
                <a:ext uri="{FF2B5EF4-FFF2-40B4-BE49-F238E27FC236}">
                  <a16:creationId xmlns:a16="http://schemas.microsoft.com/office/drawing/2014/main" id="{0A145A7E-76A5-44A0-877E-316AB6D71F73}"/>
                </a:ext>
              </a:extLst>
            </p:cNvPr>
            <p:cNvSpPr txBox="1"/>
            <p:nvPr/>
          </p:nvSpPr>
          <p:spPr>
            <a:xfrm>
              <a:off x="1363956" y="2327681"/>
              <a:ext cx="3182567" cy="646331"/>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Students can post questions to instructors.</a:t>
              </a:r>
            </a:p>
          </p:txBody>
        </p:sp>
        <p:grpSp>
          <p:nvGrpSpPr>
            <p:cNvPr id="43" name="Group 42">
              <a:extLst>
                <a:ext uri="{FF2B5EF4-FFF2-40B4-BE49-F238E27FC236}">
                  <a16:creationId xmlns:a16="http://schemas.microsoft.com/office/drawing/2014/main" id="{C8127BEA-AA0F-475E-9465-1A4C1EC8B42E}"/>
                </a:ext>
              </a:extLst>
            </p:cNvPr>
            <p:cNvGrpSpPr/>
            <p:nvPr/>
          </p:nvGrpSpPr>
          <p:grpSpPr>
            <a:xfrm>
              <a:off x="836513" y="2235738"/>
              <a:ext cx="535087" cy="535087"/>
              <a:chOff x="836513" y="2235738"/>
              <a:chExt cx="535087" cy="535087"/>
            </a:xfrm>
          </p:grpSpPr>
          <p:sp>
            <p:nvSpPr>
              <p:cNvPr id="44" name="Oval 43">
                <a:extLst>
                  <a:ext uri="{FF2B5EF4-FFF2-40B4-BE49-F238E27FC236}">
                    <a16:creationId xmlns:a16="http://schemas.microsoft.com/office/drawing/2014/main" id="{F70F5E55-232E-4772-B81F-151F5669F790}"/>
                  </a:ext>
                </a:extLst>
              </p:cNvPr>
              <p:cNvSpPr/>
              <p:nvPr/>
            </p:nvSpPr>
            <p:spPr>
              <a:xfrm rot="5400000">
                <a:off x="836513" y="2235738"/>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45" name="Oval 44">
                <a:extLst>
                  <a:ext uri="{FF2B5EF4-FFF2-40B4-BE49-F238E27FC236}">
                    <a16:creationId xmlns:a16="http://schemas.microsoft.com/office/drawing/2014/main" id="{57C5D425-D483-43A3-9281-A3F25EA3284F}"/>
                  </a:ext>
                </a:extLst>
              </p:cNvPr>
              <p:cNvSpPr/>
              <p:nvPr/>
            </p:nvSpPr>
            <p:spPr>
              <a:xfrm>
                <a:off x="881974" y="2281199"/>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sp>
            <p:nvSpPr>
              <p:cNvPr id="46" name="Rectangle 45">
                <a:extLst>
                  <a:ext uri="{FF2B5EF4-FFF2-40B4-BE49-F238E27FC236}">
                    <a16:creationId xmlns:a16="http://schemas.microsoft.com/office/drawing/2014/main" id="{B7264D22-064C-40AA-B302-17FD1BE0EC41}"/>
                  </a:ext>
                </a:extLst>
              </p:cNvPr>
              <p:cNvSpPr/>
              <p:nvPr/>
            </p:nvSpPr>
            <p:spPr>
              <a:xfrm>
                <a:off x="936383" y="2286000"/>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5</a:t>
                </a:r>
              </a:p>
            </p:txBody>
          </p:sp>
        </p:grpSp>
      </p:grpSp>
    </p:spTree>
    <p:extLst>
      <p:ext uri="{BB962C8B-B14F-4D97-AF65-F5344CB8AC3E}">
        <p14:creationId xmlns:p14="http://schemas.microsoft.com/office/powerpoint/2010/main" val="95476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Benefits to IT Vendors and Service Providers</a:t>
            </a:r>
          </a:p>
        </p:txBody>
      </p:sp>
      <p:grpSp>
        <p:nvGrpSpPr>
          <p:cNvPr id="39" name="Group 38">
            <a:extLst>
              <a:ext uri="{FF2B5EF4-FFF2-40B4-BE49-F238E27FC236}">
                <a16:creationId xmlns:a16="http://schemas.microsoft.com/office/drawing/2014/main" id="{AB9CE0EB-94AE-7943-8DF9-E8CD2FB0E431}"/>
              </a:ext>
            </a:extLst>
          </p:cNvPr>
          <p:cNvGrpSpPr/>
          <p:nvPr/>
        </p:nvGrpSpPr>
        <p:grpSpPr>
          <a:xfrm>
            <a:off x="836513" y="2489927"/>
            <a:ext cx="3710010" cy="1015273"/>
            <a:chOff x="836513" y="2235738"/>
            <a:chExt cx="3710010" cy="1015273"/>
          </a:xfrm>
        </p:grpSpPr>
        <p:sp>
          <p:nvSpPr>
            <p:cNvPr id="4" name="TextBox 3"/>
            <p:cNvSpPr txBox="1"/>
            <p:nvPr/>
          </p:nvSpPr>
          <p:spPr>
            <a:xfrm>
              <a:off x="1363956" y="2327681"/>
              <a:ext cx="3182567" cy="923330"/>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Aligned with WCAG 2.0 and recognized by GSA as best practice.</a:t>
              </a:r>
            </a:p>
          </p:txBody>
        </p:sp>
        <p:grpSp>
          <p:nvGrpSpPr>
            <p:cNvPr id="38" name="Group 37">
              <a:extLst>
                <a:ext uri="{FF2B5EF4-FFF2-40B4-BE49-F238E27FC236}">
                  <a16:creationId xmlns:a16="http://schemas.microsoft.com/office/drawing/2014/main" id="{1F151ADD-D3BE-B846-B2A4-38203AC2BAC1}"/>
                </a:ext>
              </a:extLst>
            </p:cNvPr>
            <p:cNvGrpSpPr/>
            <p:nvPr/>
          </p:nvGrpSpPr>
          <p:grpSpPr>
            <a:xfrm>
              <a:off x="836513" y="2235738"/>
              <a:ext cx="535087" cy="535087"/>
              <a:chOff x="836513" y="2235738"/>
              <a:chExt cx="535087" cy="535087"/>
            </a:xfrm>
          </p:grpSpPr>
          <p:sp>
            <p:nvSpPr>
              <p:cNvPr id="8" name="Oval 7"/>
              <p:cNvSpPr/>
              <p:nvPr/>
            </p:nvSpPr>
            <p:spPr>
              <a:xfrm rot="5400000">
                <a:off x="836513" y="2235738"/>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9" name="Oval 8"/>
              <p:cNvSpPr/>
              <p:nvPr/>
            </p:nvSpPr>
            <p:spPr>
              <a:xfrm>
                <a:off x="881974" y="2281199"/>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sp>
            <p:nvSpPr>
              <p:cNvPr id="7" name="Rectangle 6"/>
              <p:cNvSpPr/>
              <p:nvPr/>
            </p:nvSpPr>
            <p:spPr>
              <a:xfrm>
                <a:off x="936383" y="2286000"/>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1</a:t>
                </a:r>
              </a:p>
            </p:txBody>
          </p:sp>
        </p:grpSp>
      </p:grpSp>
      <p:grpSp>
        <p:nvGrpSpPr>
          <p:cNvPr id="10" name="Group 9"/>
          <p:cNvGrpSpPr/>
          <p:nvPr/>
        </p:nvGrpSpPr>
        <p:grpSpPr>
          <a:xfrm>
            <a:off x="802401" y="3657600"/>
            <a:ext cx="3730246" cy="1200329"/>
            <a:chOff x="802401" y="2200583"/>
            <a:chExt cx="3730246" cy="1200329"/>
          </a:xfrm>
        </p:grpSpPr>
        <p:sp>
          <p:nvSpPr>
            <p:cNvPr id="11" name="TextBox 10"/>
            <p:cNvSpPr txBox="1"/>
            <p:nvPr/>
          </p:nvSpPr>
          <p:spPr>
            <a:xfrm>
              <a:off x="1350080" y="2200583"/>
              <a:ext cx="3182567" cy="1200329"/>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Conformance with Section 508/WCAG 2.0 required on all government contract and IT purchases.</a:t>
              </a:r>
            </a:p>
          </p:txBody>
        </p:sp>
        <p:grpSp>
          <p:nvGrpSpPr>
            <p:cNvPr id="12" name="Group 11"/>
            <p:cNvGrpSpPr/>
            <p:nvPr/>
          </p:nvGrpSpPr>
          <p:grpSpPr>
            <a:xfrm>
              <a:off x="802401" y="2246258"/>
              <a:ext cx="535087" cy="535087"/>
              <a:chOff x="783872" y="1422283"/>
              <a:chExt cx="535087" cy="535087"/>
            </a:xfrm>
          </p:grpSpPr>
          <p:grpSp>
            <p:nvGrpSpPr>
              <p:cNvPr id="13" name="Group 12"/>
              <p:cNvGrpSpPr/>
              <p:nvPr/>
            </p:nvGrpSpPr>
            <p:grpSpPr>
              <a:xfrm>
                <a:off x="783872" y="1422283"/>
                <a:ext cx="535087" cy="535087"/>
                <a:chOff x="783872" y="1422283"/>
                <a:chExt cx="535087" cy="535087"/>
              </a:xfrm>
            </p:grpSpPr>
            <p:sp>
              <p:nvSpPr>
                <p:cNvPr id="15" name="Oval 14"/>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16" name="Oval 15"/>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14" name="Rectangle 13"/>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2</a:t>
                </a:r>
              </a:p>
            </p:txBody>
          </p:sp>
        </p:grpSp>
      </p:grpSp>
      <p:grpSp>
        <p:nvGrpSpPr>
          <p:cNvPr id="17" name="Group 16"/>
          <p:cNvGrpSpPr/>
          <p:nvPr/>
        </p:nvGrpSpPr>
        <p:grpSpPr>
          <a:xfrm>
            <a:off x="807440" y="4958662"/>
            <a:ext cx="3744122" cy="690127"/>
            <a:chOff x="802401" y="3114028"/>
            <a:chExt cx="3744122" cy="690127"/>
          </a:xfrm>
        </p:grpSpPr>
        <p:sp>
          <p:nvSpPr>
            <p:cNvPr id="18" name="TextBox 17"/>
            <p:cNvSpPr txBox="1"/>
            <p:nvPr/>
          </p:nvSpPr>
          <p:spPr>
            <a:xfrm>
              <a:off x="1363956" y="3157824"/>
              <a:ext cx="3182567" cy="646331"/>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Strong complement to automated testing.</a:t>
              </a:r>
            </a:p>
          </p:txBody>
        </p:sp>
        <p:grpSp>
          <p:nvGrpSpPr>
            <p:cNvPr id="19" name="Group 18"/>
            <p:cNvGrpSpPr/>
            <p:nvPr/>
          </p:nvGrpSpPr>
          <p:grpSpPr>
            <a:xfrm>
              <a:off x="802401" y="3114028"/>
              <a:ext cx="535087" cy="535087"/>
              <a:chOff x="783872" y="1422283"/>
              <a:chExt cx="535087" cy="535087"/>
            </a:xfrm>
          </p:grpSpPr>
          <p:grpSp>
            <p:nvGrpSpPr>
              <p:cNvPr id="20" name="Group 19"/>
              <p:cNvGrpSpPr/>
              <p:nvPr/>
            </p:nvGrpSpPr>
            <p:grpSpPr>
              <a:xfrm>
                <a:off x="783872" y="1422283"/>
                <a:ext cx="535087" cy="535087"/>
                <a:chOff x="783872" y="1422283"/>
                <a:chExt cx="535087" cy="535087"/>
              </a:xfrm>
            </p:grpSpPr>
            <p:sp>
              <p:nvSpPr>
                <p:cNvPr id="22" name="Oval 21"/>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23" name="Oval 22"/>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21" name="Rectangle 20"/>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3</a:t>
                </a:r>
              </a:p>
            </p:txBody>
          </p:sp>
        </p:grpSp>
      </p:grpSp>
      <p:grpSp>
        <p:nvGrpSpPr>
          <p:cNvPr id="24" name="Group 23"/>
          <p:cNvGrpSpPr/>
          <p:nvPr/>
        </p:nvGrpSpPr>
        <p:grpSpPr>
          <a:xfrm>
            <a:off x="4863987" y="2486036"/>
            <a:ext cx="3739550" cy="976472"/>
            <a:chOff x="4717663" y="1422804"/>
            <a:chExt cx="3739550" cy="976472"/>
          </a:xfrm>
        </p:grpSpPr>
        <p:sp>
          <p:nvSpPr>
            <p:cNvPr id="25" name="TextBox 24"/>
            <p:cNvSpPr txBox="1"/>
            <p:nvPr/>
          </p:nvSpPr>
          <p:spPr>
            <a:xfrm>
              <a:off x="5274646" y="1475946"/>
              <a:ext cx="3182567" cy="923330"/>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Test results are simply PASS, FAIL, or DNA. No ambivalence about accessibility issues.</a:t>
              </a:r>
            </a:p>
          </p:txBody>
        </p:sp>
        <p:grpSp>
          <p:nvGrpSpPr>
            <p:cNvPr id="26" name="Group 25"/>
            <p:cNvGrpSpPr/>
            <p:nvPr/>
          </p:nvGrpSpPr>
          <p:grpSpPr>
            <a:xfrm>
              <a:off x="4717663" y="1422804"/>
              <a:ext cx="535087" cy="535087"/>
              <a:chOff x="783872" y="1422283"/>
              <a:chExt cx="535087" cy="535087"/>
            </a:xfrm>
          </p:grpSpPr>
          <p:grpSp>
            <p:nvGrpSpPr>
              <p:cNvPr id="27" name="Group 26"/>
              <p:cNvGrpSpPr/>
              <p:nvPr/>
            </p:nvGrpSpPr>
            <p:grpSpPr>
              <a:xfrm>
                <a:off x="783872" y="1422283"/>
                <a:ext cx="535087" cy="535087"/>
                <a:chOff x="783872" y="1422283"/>
                <a:chExt cx="535087" cy="535087"/>
              </a:xfrm>
            </p:grpSpPr>
            <p:sp>
              <p:nvSpPr>
                <p:cNvPr id="29" name="Oval 28"/>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30" name="Oval 29"/>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28" name="Rectangle 27"/>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4</a:t>
                </a:r>
              </a:p>
            </p:txBody>
          </p:sp>
        </p:grpSp>
      </p:grpSp>
      <p:grpSp>
        <p:nvGrpSpPr>
          <p:cNvPr id="31" name="Group 30"/>
          <p:cNvGrpSpPr/>
          <p:nvPr/>
        </p:nvGrpSpPr>
        <p:grpSpPr>
          <a:xfrm>
            <a:off x="4897452" y="3699184"/>
            <a:ext cx="3706086" cy="1541434"/>
            <a:chOff x="4717663" y="2314127"/>
            <a:chExt cx="3706086" cy="1541434"/>
          </a:xfrm>
        </p:grpSpPr>
        <p:sp>
          <p:nvSpPr>
            <p:cNvPr id="32" name="TextBox 31"/>
            <p:cNvSpPr txBox="1"/>
            <p:nvPr/>
          </p:nvSpPr>
          <p:spPr>
            <a:xfrm>
              <a:off x="5274647" y="2378233"/>
              <a:ext cx="3149102" cy="1477328"/>
            </a:xfrm>
            <a:prstGeom prst="rect">
              <a:avLst/>
            </a:prstGeom>
            <a:noFill/>
          </p:spPr>
          <p:txBody>
            <a:bodyPr wrap="square" rtlCol="0">
              <a:spAutoFit/>
            </a:bodyPr>
            <a:lstStyle/>
            <a:p>
              <a:r>
                <a:rPr lang="en-US" dirty="0">
                  <a:solidFill>
                    <a:srgbClr val="12427A"/>
                  </a:solidFill>
                  <a:latin typeface="Franklin Gothic Book" panose="020B0503020102020204" pitchFamily="34" charset="0"/>
                </a:rPr>
                <a:t>Strengthens acceptance of vendor’s Accessibility Compliance Report (ACR) when a Trusted Tester Seal authenticates results.</a:t>
              </a:r>
            </a:p>
          </p:txBody>
        </p:sp>
        <p:grpSp>
          <p:nvGrpSpPr>
            <p:cNvPr id="33" name="Group 32"/>
            <p:cNvGrpSpPr/>
            <p:nvPr/>
          </p:nvGrpSpPr>
          <p:grpSpPr>
            <a:xfrm>
              <a:off x="4717663" y="2314127"/>
              <a:ext cx="535087" cy="535087"/>
              <a:chOff x="783872" y="1422283"/>
              <a:chExt cx="535087" cy="535087"/>
            </a:xfrm>
          </p:grpSpPr>
          <p:grpSp>
            <p:nvGrpSpPr>
              <p:cNvPr id="34" name="Group 33"/>
              <p:cNvGrpSpPr/>
              <p:nvPr/>
            </p:nvGrpSpPr>
            <p:grpSpPr>
              <a:xfrm>
                <a:off x="783872" y="1422283"/>
                <a:ext cx="535087" cy="535087"/>
                <a:chOff x="783872" y="1422283"/>
                <a:chExt cx="535087" cy="535087"/>
              </a:xfrm>
            </p:grpSpPr>
            <p:sp>
              <p:nvSpPr>
                <p:cNvPr id="36" name="Oval 35"/>
                <p:cNvSpPr/>
                <p:nvPr/>
              </p:nvSpPr>
              <p:spPr>
                <a:xfrm rot="5400000">
                  <a:off x="783872" y="1422283"/>
                  <a:ext cx="535087" cy="535087"/>
                </a:xfrm>
                <a:prstGeom prst="ellipse">
                  <a:avLst/>
                </a:prstGeom>
                <a:noFill/>
                <a:ln w="38100" cmpd="sng">
                  <a:gradFill flip="none" rotWithShape="1">
                    <a:gsLst>
                      <a:gs pos="100000">
                        <a:schemeClr val="bg1">
                          <a:lumMod val="85000"/>
                        </a:schemeClr>
                      </a:gs>
                      <a:gs pos="0">
                        <a:schemeClr val="accent2"/>
                      </a:gs>
                    </a:gsLst>
                    <a:lin ang="18900000" scaled="0"/>
                    <a:tileRect/>
                  </a:grad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defTabSz="914333"/>
                  <a:endParaRPr lang="en-US" sz="1350">
                    <a:ln>
                      <a:solidFill>
                        <a:schemeClr val="accent1"/>
                      </a:solidFill>
                    </a:ln>
                    <a:noFill/>
                    <a:latin typeface="Franklin Gothic Book" panose="020B0503020102020204" pitchFamily="34" charset="0"/>
                  </a:endParaRPr>
                </a:p>
              </p:txBody>
            </p:sp>
            <p:sp>
              <p:nvSpPr>
                <p:cNvPr id="37" name="Oval 36"/>
                <p:cNvSpPr/>
                <p:nvPr/>
              </p:nvSpPr>
              <p:spPr>
                <a:xfrm>
                  <a:off x="831076" y="1467745"/>
                  <a:ext cx="444165" cy="444165"/>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dirty="0">
                    <a:latin typeface="Franklin Gothic Book" panose="020B0503020102020204" pitchFamily="34" charset="0"/>
                  </a:endParaRPr>
                </a:p>
              </p:txBody>
            </p:sp>
          </p:grpSp>
          <p:sp>
            <p:nvSpPr>
              <p:cNvPr id="35" name="Rectangle 34"/>
              <p:cNvSpPr/>
              <p:nvPr/>
            </p:nvSpPr>
            <p:spPr>
              <a:xfrm>
                <a:off x="891046" y="1467745"/>
                <a:ext cx="335348" cy="400110"/>
              </a:xfrm>
              <a:prstGeom prst="rect">
                <a:avLst/>
              </a:prstGeom>
            </p:spPr>
            <p:txBody>
              <a:bodyPr wrap="none">
                <a:spAutoFit/>
              </a:bodyPr>
              <a:lstStyle/>
              <a:p>
                <a:pPr algn="ctr"/>
                <a:r>
                  <a:rPr lang="en-US" sz="2000" dirty="0">
                    <a:solidFill>
                      <a:schemeClr val="bg1"/>
                    </a:solidFill>
                    <a:latin typeface="Franklin Gothic Book" panose="020B0503020102020204" pitchFamily="34" charset="0"/>
                  </a:rPr>
                  <a:t>5</a:t>
                </a:r>
              </a:p>
            </p:txBody>
          </p:sp>
        </p:grpSp>
      </p:grpSp>
      <p:pic>
        <p:nvPicPr>
          <p:cNvPr id="40" name="Picture 39" descr="&quot;&quot;">
            <a:extLst>
              <a:ext uri="{FF2B5EF4-FFF2-40B4-BE49-F238E27FC236}">
                <a16:creationId xmlns:a16="http://schemas.microsoft.com/office/drawing/2014/main" id="{053A4B0A-4949-4296-85A5-9CD8A9380DF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25088" y="1309506"/>
            <a:ext cx="1272364" cy="1272364"/>
          </a:xfrm>
          <a:prstGeom prst="rect">
            <a:avLst/>
          </a:prstGeom>
        </p:spPr>
      </p:pic>
    </p:spTree>
    <p:extLst>
      <p:ext uri="{BB962C8B-B14F-4D97-AF65-F5344CB8AC3E}">
        <p14:creationId xmlns:p14="http://schemas.microsoft.com/office/powerpoint/2010/main" val="88712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quot;&quot;">
            <a:extLst>
              <a:ext uri="{FF2B5EF4-FFF2-40B4-BE49-F238E27FC236}">
                <a16:creationId xmlns:a16="http://schemas.microsoft.com/office/drawing/2014/main" id="{251B4A61-1C86-4729-A34C-CBD6BC949A91}"/>
              </a:ext>
            </a:extLst>
          </p:cNvPr>
          <p:cNvPicPr>
            <a:picLocks noChangeAspect="1"/>
          </p:cNvPicPr>
          <p:nvPr/>
        </p:nvPicPr>
        <p:blipFill>
          <a:blip r:embed="rId3"/>
          <a:stretch>
            <a:fillRect/>
          </a:stretch>
        </p:blipFill>
        <p:spPr>
          <a:xfrm>
            <a:off x="3474577" y="1676400"/>
            <a:ext cx="1886323" cy="1886323"/>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1012" y="2837506"/>
            <a:ext cx="799705" cy="799705"/>
          </a:xfrm>
          <a:prstGeom prst="rect">
            <a:avLst/>
          </a:prstGeom>
          <a:solidFill>
            <a:srgbClr val="FFFFFF"/>
          </a:solidFill>
        </p:spPr>
      </p:pic>
      <p:sp>
        <p:nvSpPr>
          <p:cNvPr id="6" name="TextBox 5"/>
          <p:cNvSpPr txBox="1"/>
          <p:nvPr/>
        </p:nvSpPr>
        <p:spPr>
          <a:xfrm>
            <a:off x="2959302" y="3581400"/>
            <a:ext cx="2916872" cy="830991"/>
          </a:xfrm>
          <a:prstGeom prst="rect">
            <a:avLst/>
          </a:prstGeom>
          <a:noFill/>
        </p:spPr>
        <p:txBody>
          <a:bodyPr wrap="square" lIns="91434" tIns="45717" rIns="91434" bIns="45717" rtlCol="0">
            <a:spAutoFit/>
          </a:bodyPr>
          <a:lstStyle/>
          <a:p>
            <a:pPr algn="ctr" defTabSz="914333"/>
            <a:r>
              <a:rPr lang="en-US" sz="2400" b="1" dirty="0">
                <a:solidFill>
                  <a:srgbClr val="006635"/>
                </a:solidFill>
                <a:latin typeface="Franklin Gothic Book" panose="020B0503020102020204" pitchFamily="34" charset="0"/>
                <a:cs typeface="Arial" panose="020B0604020202020204" pitchFamily="34" charset="0"/>
              </a:rPr>
              <a:t>UNDERSTAND </a:t>
            </a:r>
            <a:r>
              <a:rPr lang="en-US" sz="2400" dirty="0">
                <a:solidFill>
                  <a:srgbClr val="006635"/>
                </a:solidFill>
                <a:latin typeface="Franklin Gothic Book" panose="020B0503020102020204" pitchFamily="34" charset="0"/>
                <a:cs typeface="Arial" panose="020B0604020202020204" pitchFamily="34" charset="0"/>
              </a:rPr>
              <a:t>HTML and ARIA code</a:t>
            </a:r>
          </a:p>
        </p:txBody>
      </p:sp>
      <p:sp>
        <p:nvSpPr>
          <p:cNvPr id="19"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r>
              <a:rPr lang="en-US" dirty="0">
                <a:latin typeface="Franklin Gothic Book" panose="020B0503020102020204" pitchFamily="34" charset="0"/>
              </a:rPr>
              <a:t>Trusted Tester Course Success Predictors</a:t>
            </a:r>
          </a:p>
        </p:txBody>
      </p:sp>
      <p:sp>
        <p:nvSpPr>
          <p:cNvPr id="9" name="TextBox 8">
            <a:extLst>
              <a:ext uri="{FF2B5EF4-FFF2-40B4-BE49-F238E27FC236}">
                <a16:creationId xmlns:a16="http://schemas.microsoft.com/office/drawing/2014/main" id="{BB34F0E0-8239-47E1-85CE-96116C8C4331}"/>
              </a:ext>
            </a:extLst>
          </p:cNvPr>
          <p:cNvSpPr txBox="1"/>
          <p:nvPr/>
        </p:nvSpPr>
        <p:spPr>
          <a:xfrm>
            <a:off x="685800" y="4572000"/>
            <a:ext cx="7772400" cy="1200329"/>
          </a:xfrm>
          <a:prstGeom prst="rect">
            <a:avLst/>
          </a:prstGeom>
          <a:noFill/>
        </p:spPr>
        <p:txBody>
          <a:bodyPr wrap="square" rtlCol="0">
            <a:spAutoFit/>
          </a:bodyPr>
          <a:lstStyle/>
          <a:p>
            <a:pPr marL="457200" lvl="0" indent="-457200">
              <a:buFont typeface="+mj-lt"/>
              <a:buAutoNum type="arabicPeriod"/>
            </a:pPr>
            <a:r>
              <a:rPr lang="en-US" sz="2400" dirty="0">
                <a:solidFill>
                  <a:srgbClr val="12427A"/>
                </a:solidFill>
                <a:latin typeface="Franklin Gothic Book" panose="020B0503020102020204" pitchFamily="34" charset="0"/>
              </a:rPr>
              <a:t>A rudimentary understanding of code allows concepts to be grasped more easily.</a:t>
            </a:r>
          </a:p>
          <a:p>
            <a:pPr marL="457200" lvl="0" indent="-457200">
              <a:buFont typeface="+mj-lt"/>
              <a:buAutoNum type="arabicPeriod"/>
            </a:pPr>
            <a:r>
              <a:rPr lang="en-US" sz="2400" dirty="0">
                <a:solidFill>
                  <a:srgbClr val="12427A"/>
                </a:solidFill>
                <a:latin typeface="Franklin Gothic Book" panose="020B0503020102020204" pitchFamily="34" charset="0"/>
              </a:rPr>
              <a:t>Testers are better able to interpret results.</a:t>
            </a:r>
            <a:endParaRPr lang="en-US" dirty="0"/>
          </a:p>
        </p:txBody>
      </p:sp>
      <p:sp>
        <p:nvSpPr>
          <p:cNvPr id="10" name="TextBox 9">
            <a:extLst>
              <a:ext uri="{FF2B5EF4-FFF2-40B4-BE49-F238E27FC236}">
                <a16:creationId xmlns:a16="http://schemas.microsoft.com/office/drawing/2014/main" id="{0279E420-2F14-4262-A186-566E104EC0B4}"/>
              </a:ext>
            </a:extLst>
          </p:cNvPr>
          <p:cNvSpPr txBox="1"/>
          <p:nvPr/>
        </p:nvSpPr>
        <p:spPr>
          <a:xfrm>
            <a:off x="1200150" y="1371600"/>
            <a:ext cx="6743700" cy="523220"/>
          </a:xfrm>
          <a:prstGeom prst="rect">
            <a:avLst/>
          </a:prstGeom>
          <a:noFill/>
        </p:spPr>
        <p:txBody>
          <a:bodyPr wrap="square" rtlCol="0">
            <a:spAutoFit/>
          </a:bodyPr>
          <a:lstStyle/>
          <a:p>
            <a:r>
              <a:rPr lang="en-US" sz="2800" dirty="0">
                <a:solidFill>
                  <a:srgbClr val="12427A"/>
                </a:solidFill>
                <a:latin typeface="Franklin Gothic Book" panose="020B0503020102020204" pitchFamily="34" charset="0"/>
              </a:rPr>
              <a:t>Students are more successful when they …</a:t>
            </a:r>
          </a:p>
        </p:txBody>
      </p:sp>
    </p:spTree>
    <p:extLst>
      <p:ext uri="{BB962C8B-B14F-4D97-AF65-F5344CB8AC3E}">
        <p14:creationId xmlns:p14="http://schemas.microsoft.com/office/powerpoint/2010/main" val="8090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350838"/>
            <a:ext cx="9144000" cy="715962"/>
          </a:xfrm>
          <a:prstGeom prst="rect">
            <a:avLst/>
          </a:prstGeom>
        </p:spPr>
        <p:txBody>
          <a:bodyPr/>
          <a:lstStyle>
            <a:lvl1pPr algn="ctr" defTabSz="914400" rtl="0" eaLnBrk="1" latinLnBrk="0" hangingPunct="1">
              <a:spcBef>
                <a:spcPct val="0"/>
              </a:spcBef>
              <a:buNone/>
              <a:defRPr sz="2500" b="1" kern="1200">
                <a:solidFill>
                  <a:schemeClr val="bg1"/>
                </a:solidFill>
                <a:effectLst>
                  <a:outerShdw blurRad="50800" dist="38100" dir="2700000" algn="tl" rotWithShape="0">
                    <a:prstClr val="black">
                      <a:alpha val="40000"/>
                    </a:prstClr>
                  </a:outerShdw>
                </a:effectLst>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white"/>
                </a:solidFill>
                <a:effectLst>
                  <a:outerShdw blurRad="50800" dist="38100" dir="2700000" algn="tl" rotWithShape="0">
                    <a:prstClr val="black">
                      <a:alpha val="40000"/>
                    </a:prstClr>
                  </a:outerShdw>
                </a:effectLst>
                <a:uLnTx/>
                <a:uFillTx/>
                <a:latin typeface="Franklin Gothic Book" panose="020B0503020102020204" pitchFamily="34" charset="0"/>
                <a:ea typeface="+mj-ea"/>
                <a:cs typeface="Arial" panose="020B0604020202020204" pitchFamily="34" charset="0"/>
              </a:rPr>
              <a:t>Committed to Understanding Process</a:t>
            </a:r>
          </a:p>
        </p:txBody>
      </p:sp>
      <p:pic>
        <p:nvPicPr>
          <p:cNvPr id="6" name="Picture 5" descr="The web page Submit button is highlighted. ANDI displays the Element: &lt;input type=&quot;submit&quot;&gt;. ANDI's Accessibility Components displays alt: submit button, value: submit, legend: Was this page helpful? ">
            <a:extLst>
              <a:ext uri="{FF2B5EF4-FFF2-40B4-BE49-F238E27FC236}">
                <a16:creationId xmlns:a16="http://schemas.microsoft.com/office/drawing/2014/main" id="{FFE89E52-3BD7-48F7-9E38-097B813A371F}"/>
              </a:ext>
            </a:extLst>
          </p:cNvPr>
          <p:cNvPicPr>
            <a:picLocks noChangeAspect="1"/>
          </p:cNvPicPr>
          <p:nvPr/>
        </p:nvPicPr>
        <p:blipFill>
          <a:blip r:embed="rId2"/>
          <a:stretch>
            <a:fillRect/>
          </a:stretch>
        </p:blipFill>
        <p:spPr>
          <a:xfrm>
            <a:off x="12700" y="1143000"/>
            <a:ext cx="9144000" cy="3756946"/>
          </a:xfrm>
          <a:prstGeom prst="rect">
            <a:avLst/>
          </a:prstGeom>
        </p:spPr>
      </p:pic>
      <p:sp>
        <p:nvSpPr>
          <p:cNvPr id="5" name="Arrow: Down 4">
            <a:extLst>
              <a:ext uri="{FF2B5EF4-FFF2-40B4-BE49-F238E27FC236}">
                <a16:creationId xmlns:a16="http://schemas.microsoft.com/office/drawing/2014/main" id="{64E9588E-5155-45A6-ABFE-5FF28BE98DF1}"/>
              </a:ext>
            </a:extLst>
          </p:cNvPr>
          <p:cNvSpPr/>
          <p:nvPr/>
        </p:nvSpPr>
        <p:spPr>
          <a:xfrm rot="7028449">
            <a:off x="2404045" y="1837551"/>
            <a:ext cx="457200" cy="715962"/>
          </a:xfrm>
          <a:prstGeom prst="downArrow">
            <a:avLst/>
          </a:prstGeom>
          <a:solidFill>
            <a:srgbClr val="92D050"/>
          </a:solidFill>
          <a:ln>
            <a:solidFill>
              <a:srgbClr val="0066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04992"/>
      </p:ext>
    </p:extLst>
  </p:cSld>
  <p:clrMapOvr>
    <a:masterClrMapping/>
  </p:clrMapOvr>
</p:sld>
</file>

<file path=ppt/theme/theme1.xml><?xml version="1.0" encoding="utf-8"?>
<a:theme xmlns:a="http://schemas.openxmlformats.org/drawingml/2006/main" name="Office Theme">
  <a:themeElements>
    <a:clrScheme name="DHS Muted">
      <a:dk1>
        <a:sysClr val="windowText" lastClr="000000"/>
      </a:dk1>
      <a:lt1>
        <a:sysClr val="window" lastClr="FFFFFF"/>
      </a:lt1>
      <a:dk2>
        <a:srgbClr val="1F497D"/>
      </a:dk2>
      <a:lt2>
        <a:srgbClr val="F2F2F2"/>
      </a:lt2>
      <a:accent1>
        <a:srgbClr val="4F81BD"/>
      </a:accent1>
      <a:accent2>
        <a:srgbClr val="C0504D"/>
      </a:accent2>
      <a:accent3>
        <a:srgbClr val="A5A5A5"/>
      </a:accent3>
      <a:accent4>
        <a:srgbClr val="92CDDC"/>
      </a:accent4>
      <a:accent5>
        <a:srgbClr val="7F7F7F"/>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B56AA223E30A4AAF7A3FB8AFF38186" ma:contentTypeVersion="1" ma:contentTypeDescription="Create a new document." ma:contentTypeScope="" ma:versionID="667ffedc14bfd5408ad949cb23506f32">
  <xsd:schema xmlns:xsd="http://www.w3.org/2001/XMLSchema" xmlns:xs="http://www.w3.org/2001/XMLSchema" xmlns:p="http://schemas.microsoft.com/office/2006/metadata/properties" xmlns:ns2="c0a539e5-cd07-4dc1-ab3b-82065fc22058" xmlns:ns3="02202f4d-2160-433e-9226-3b167e48be32" targetNamespace="http://schemas.microsoft.com/office/2006/metadata/properties" ma:root="true" ma:fieldsID="ab811ebb991c0b0dee25fe3903120a28" ns2:_="" ns3:_="">
    <xsd:import namespace="c0a539e5-cd07-4dc1-ab3b-82065fc22058"/>
    <xsd:import namespace="02202f4d-2160-433e-9226-3b167e48be32"/>
    <xsd:element name="properties">
      <xsd:complexType>
        <xsd:sequence>
          <xsd:element name="documentManagement">
            <xsd:complexType>
              <xsd:all>
                <xsd:element ref="ns2:_dlc_DocId" minOccurs="0"/>
                <xsd:element ref="ns2:_dlc_DocIdUrl" minOccurs="0"/>
                <xsd:element ref="ns2:_dlc_DocIdPersistId" minOccurs="0"/>
                <xsd:element ref="ns3:Notes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539e5-cd07-4dc1-ab3b-82065fc220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02202f4d-2160-433e-9226-3b167e48be32" elementFormDefault="qualified">
    <xsd:import namespace="http://schemas.microsoft.com/office/2006/documentManagement/types"/>
    <xsd:import namespace="http://schemas.microsoft.com/office/infopath/2007/PartnerControls"/>
    <xsd:element name="Notes0" ma:index="11" nillable="true" ma:displayName="Notes" ma:internalName="Notes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s0 xmlns="02202f4d-2160-433e-9226-3b167e48be32">Presented to USM 5/27/16</Notes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file>

<file path=customXml/itemProps1.xml><?xml version="1.0" encoding="utf-8"?>
<ds:datastoreItem xmlns:ds="http://schemas.openxmlformats.org/officeDocument/2006/customXml" ds:itemID="{01A711CE-8562-4FDF-92AF-D92D900FFB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539e5-cd07-4dc1-ab3b-82065fc22058"/>
    <ds:schemaRef ds:uri="02202f4d-2160-433e-9226-3b167e48be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560664-4356-4C51-82AB-5008A0A1DBD7}">
  <ds:schemaRefs>
    <ds:schemaRef ds:uri="http://schemas.microsoft.com/office/2006/documentManagement/types"/>
    <ds:schemaRef ds:uri="http://schemas.openxmlformats.org/package/2006/metadata/core-properties"/>
    <ds:schemaRef ds:uri="http://purl.org/dc/dcmitype/"/>
    <ds:schemaRef ds:uri="http://purl.org/dc/terms/"/>
    <ds:schemaRef ds:uri="c0a539e5-cd07-4dc1-ab3b-82065fc22058"/>
    <ds:schemaRef ds:uri="http://schemas.microsoft.com/office/infopath/2007/PartnerControls"/>
    <ds:schemaRef ds:uri="http://purl.org/dc/elements/1.1/"/>
    <ds:schemaRef ds:uri="http://www.w3.org/XML/1998/namespace"/>
    <ds:schemaRef ds:uri="02202f4d-2160-433e-9226-3b167e48be32"/>
    <ds:schemaRef ds:uri="http://schemas.microsoft.com/office/2006/metadata/properties"/>
  </ds:schemaRefs>
</ds:datastoreItem>
</file>

<file path=customXml/itemProps3.xml><?xml version="1.0" encoding="utf-8"?>
<ds:datastoreItem xmlns:ds="http://schemas.openxmlformats.org/officeDocument/2006/customXml" ds:itemID="{35395221-A240-4288-84DA-CA968B727199}">
  <ds:schemaRefs>
    <ds:schemaRef ds:uri="http://schemas.microsoft.com/sharepoint/v3/contenttype/forms"/>
  </ds:schemaRefs>
</ds:datastoreItem>
</file>

<file path=customXml/itemProps4.xml><?xml version="1.0" encoding="utf-8"?>
<ds:datastoreItem xmlns:ds="http://schemas.openxmlformats.org/officeDocument/2006/customXml" ds:itemID="{4AD674E9-1224-48F8-ACE7-096EEB81078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16617</TotalTime>
  <Words>695</Words>
  <Application>Microsoft Office PowerPoint</Application>
  <PresentationFormat>On-screen Show (4:3)</PresentationFormat>
  <Paragraphs>134</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Book</vt:lpstr>
      <vt:lpstr>Monaco</vt:lpstr>
      <vt:lpstr>Office Theme</vt:lpstr>
      <vt:lpstr>How to be successful in the Trusted Tester Certification Process March 12, 2020</vt:lpstr>
      <vt:lpstr>PowerPoint Presentation</vt:lpstr>
      <vt:lpstr>PowerPoint Presentation</vt:lpstr>
      <vt:lpstr>PowerPoint Presentation</vt:lpstr>
      <vt:lpstr>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Homeland Security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Sung &lt;CTR&gt;</dc:creator>
  <cp:lastModifiedBy>Davis, Ann Marie (CTR)</cp:lastModifiedBy>
  <cp:revision>529</cp:revision>
  <cp:lastPrinted>2018-01-26T18:00:31Z</cp:lastPrinted>
  <dcterms:created xsi:type="dcterms:W3CDTF">2014-01-14T16:02:32Z</dcterms:created>
  <dcterms:modified xsi:type="dcterms:W3CDTF">2020-03-02T16:46:18Z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0x01010001B56AA223E30A4AAF7A3FB8AFF38186</vt:lpwstr>
  </property>
  <property fmtid="{D5CDD505-2E9C-101B-9397-08002B2CF9AE}" pid="3" name="Document_x0020_Type">
    <vt:lpwstr/>
  </property>
  <property fmtid="{D5CDD505-2E9C-101B-9397-08002B2CF9AE}" pid="4" name="Document_x0020_Source">
    <vt:lpwstr/>
  </property>
  <property fmtid="{D5CDD505-2E9C-101B-9397-08002B2CF9AE}" pid="5" name="Componet">
    <vt:lpwstr/>
  </property>
  <property fmtid="{D5CDD505-2E9C-101B-9397-08002B2CF9AE}" pid="6" name="Document Status">
    <vt:lpwstr/>
  </property>
  <property fmtid="{D5CDD505-2E9C-101B-9397-08002B2CF9AE}" pid="7" name="Maintaining_x0020_Organization">
    <vt:lpwstr/>
  </property>
  <property fmtid="{D5CDD505-2E9C-101B-9397-08002B2CF9AE}" pid="8" name="Document Format">
    <vt:lpwstr/>
  </property>
  <property fmtid="{D5CDD505-2E9C-101B-9397-08002B2CF9AE}" pid="9" name="Program_x0020__x002f__x0020_Initiative">
    <vt:lpwstr/>
  </property>
  <property fmtid="{D5CDD505-2E9C-101B-9397-08002B2CF9AE}" pid="10" name="Package Type">
    <vt:lpwstr/>
  </property>
  <property fmtid="{D5CDD505-2E9C-101B-9397-08002B2CF9AE}" pid="11" name="Document Source">
    <vt:lpwstr/>
  </property>
  <property fmtid="{D5CDD505-2E9C-101B-9397-08002B2CF9AE}" pid="12" name="Maintaining Organization">
    <vt:lpwstr/>
  </property>
  <property fmtid="{D5CDD505-2E9C-101B-9397-08002B2CF9AE}" pid="13" name="Program / Initiative">
    <vt:lpwstr/>
  </property>
  <property fmtid="{D5CDD505-2E9C-101B-9397-08002B2CF9AE}" pid="14" name="Document Type">
    <vt:lpwstr/>
  </property>
  <property fmtid="{D5CDD505-2E9C-101B-9397-08002B2CF9AE}" pid="15" name="Order">
    <vt:r8>63800</vt:r8>
  </property>
</Properties>
</file>