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8"/>
  </p:notesMasterIdLst>
  <p:handoutMasterIdLst>
    <p:handoutMasterId r:id="rId29"/>
  </p:handoutMasterIdLst>
  <p:sldIdLst>
    <p:sldId id="532" r:id="rId2"/>
    <p:sldId id="531" r:id="rId3"/>
    <p:sldId id="533" r:id="rId4"/>
    <p:sldId id="554" r:id="rId5"/>
    <p:sldId id="534" r:id="rId6"/>
    <p:sldId id="555" r:id="rId7"/>
    <p:sldId id="536" r:id="rId8"/>
    <p:sldId id="535" r:id="rId9"/>
    <p:sldId id="537" r:id="rId10"/>
    <p:sldId id="561" r:id="rId11"/>
    <p:sldId id="562" r:id="rId12"/>
    <p:sldId id="540" r:id="rId13"/>
    <p:sldId id="541" r:id="rId14"/>
    <p:sldId id="542" r:id="rId15"/>
    <p:sldId id="556" r:id="rId16"/>
    <p:sldId id="551" r:id="rId17"/>
    <p:sldId id="557" r:id="rId18"/>
    <p:sldId id="545" r:id="rId19"/>
    <p:sldId id="552" r:id="rId20"/>
    <p:sldId id="544" r:id="rId21"/>
    <p:sldId id="547" r:id="rId22"/>
    <p:sldId id="558" r:id="rId23"/>
    <p:sldId id="553" r:id="rId24"/>
    <p:sldId id="559" r:id="rId25"/>
    <p:sldId id="546" r:id="rId26"/>
    <p:sldId id="560" r:id="rId27"/>
  </p:sldIdLst>
  <p:sldSz cx="9144000" cy="6858000" type="letter"/>
  <p:notesSz cx="9144000" cy="6858000"/>
  <p:custDataLst>
    <p:tags r:id="rId30"/>
  </p:custDataLst>
  <p:defaultText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xmlns="">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B9A"/>
    <a:srgbClr val="ED9D9D"/>
    <a:srgbClr val="D4E2F4"/>
    <a:srgbClr val="64B0D6"/>
    <a:srgbClr val="AF4747"/>
    <a:srgbClr val="00206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63" autoAdjust="0"/>
    <p:restoredTop sz="94125" autoAdjust="0"/>
  </p:normalViewPr>
  <p:slideViewPr>
    <p:cSldViewPr>
      <p:cViewPr>
        <p:scale>
          <a:sx n="114" d="100"/>
          <a:sy n="114" d="100"/>
        </p:scale>
        <p:origin x="-1167" y="-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2388"/>
    </p:cViewPr>
  </p:sorterViewPr>
  <p:notesViewPr>
    <p:cSldViewPr>
      <p:cViewPr>
        <p:scale>
          <a:sx n="100" d="100"/>
          <a:sy n="100" d="100"/>
        </p:scale>
        <p:origin x="-1758" y="2304"/>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Cambria" panose="02040503050406030204" pitchFamily="18" charset="0"/>
                <a:ea typeface="Cambria" panose="02040503050406030204" pitchFamily="18" charset="0"/>
                <a:cs typeface="+mn-cs"/>
              </a:defRPr>
            </a:pPr>
            <a:r>
              <a:rPr lang="en-US"/>
              <a:t>CMS Section 508 Training Results</a:t>
            </a:r>
          </a:p>
        </c:rich>
      </c:tx>
      <c:overlay val="0"/>
      <c:spPr>
        <a:noFill/>
        <a:ln>
          <a:noFill/>
        </a:ln>
        <a:effectLst/>
      </c:spPr>
    </c:title>
    <c:autoTitleDeleted val="0"/>
    <c:plotArea>
      <c:layout>
        <c:manualLayout>
          <c:layoutTarget val="inner"/>
          <c:xMode val="edge"/>
          <c:yMode val="edge"/>
          <c:x val="9.0197962542817742E-2"/>
          <c:y val="9.1717947234306041E-2"/>
          <c:w val="0.94591292407893457"/>
          <c:h val="0.70681718067568411"/>
        </c:manualLayout>
      </c:layout>
      <c:barChart>
        <c:barDir val="col"/>
        <c:grouping val="stacked"/>
        <c:varyColors val="0"/>
        <c:ser>
          <c:idx val="0"/>
          <c:order val="0"/>
          <c:tx>
            <c:strRef>
              <c:f>Sheet1!$B$1</c:f>
              <c:strCache>
                <c:ptCount val="1"/>
                <c:pt idx="0">
                  <c:v>Completion</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bg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2017(97%)</c:v>
                </c:pt>
                <c:pt idx="1">
                  <c:v>2018 (96%)</c:v>
                </c:pt>
                <c:pt idx="2">
                  <c:v>*2019 (98%)</c:v>
                </c:pt>
              </c:strCache>
            </c:strRef>
          </c:cat>
          <c:val>
            <c:numRef>
              <c:f>Sheet1!$B$2:$B$5</c:f>
              <c:numCache>
                <c:formatCode>General</c:formatCode>
                <c:ptCount val="4"/>
                <c:pt idx="0">
                  <c:v>5820</c:v>
                </c:pt>
                <c:pt idx="1">
                  <c:v>5760</c:v>
                </c:pt>
                <c:pt idx="2">
                  <c:v>5900</c:v>
                </c:pt>
              </c:numCache>
            </c:numRef>
          </c:val>
          <c:extLst xmlns:c16r2="http://schemas.microsoft.com/office/drawing/2015/06/chart">
            <c:ext xmlns:c16="http://schemas.microsoft.com/office/drawing/2014/chart" uri="{C3380CC4-5D6E-409C-BE32-E72D297353CC}">
              <c16:uniqueId val="{00000000-9311-456D-AB86-F0C457166051}"/>
            </c:ext>
          </c:extLst>
        </c:ser>
        <c:ser>
          <c:idx val="1"/>
          <c:order val="1"/>
          <c:tx>
            <c:v>Exceptions</c:v>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000" b="1" i="0" u="none" strike="noStrike" kern="1200" baseline="0">
                    <a:solidFill>
                      <a:schemeClr val="tx1"/>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2017(97%)</c:v>
                </c:pt>
                <c:pt idx="1">
                  <c:v>2018 (96%)</c:v>
                </c:pt>
                <c:pt idx="2">
                  <c:v>*2019 (98%)</c:v>
                </c:pt>
              </c:strCache>
            </c:strRef>
          </c:cat>
          <c:val>
            <c:numRef>
              <c:f>Sheet1!$C$2:$C$5</c:f>
              <c:numCache>
                <c:formatCode>General</c:formatCode>
                <c:ptCount val="4"/>
                <c:pt idx="0">
                  <c:v>180</c:v>
                </c:pt>
                <c:pt idx="1">
                  <c:v>240</c:v>
                </c:pt>
                <c:pt idx="2">
                  <c:v>169</c:v>
                </c:pt>
              </c:numCache>
            </c:numRef>
          </c:val>
          <c:extLst xmlns:c16r2="http://schemas.microsoft.com/office/drawing/2015/06/chart">
            <c:ext xmlns:c16="http://schemas.microsoft.com/office/drawing/2014/chart" uri="{C3380CC4-5D6E-409C-BE32-E72D297353CC}">
              <c16:uniqueId val="{00000001-9311-456D-AB86-F0C457166051}"/>
            </c:ext>
          </c:extLst>
        </c:ser>
        <c:dLbls>
          <c:dLblPos val="ctr"/>
          <c:showLegendKey val="0"/>
          <c:showVal val="1"/>
          <c:showCatName val="0"/>
          <c:showSerName val="0"/>
          <c:showPercent val="0"/>
          <c:showBubbleSize val="0"/>
        </c:dLbls>
        <c:gapWidth val="150"/>
        <c:overlap val="100"/>
        <c:axId val="162043392"/>
        <c:axId val="162044928"/>
        <c:extLst xmlns:c16r2="http://schemas.microsoft.com/office/drawing/2015/06/chart">
          <c:ext xmlns:c15="http://schemas.microsoft.com/office/drawing/2012/chart" uri="{02D57815-91ED-43cb-92C2-25804820EDAC}">
            <c15:filteredBarSeries>
              <c15:ser>
                <c:idx val="2"/>
                <c:order val="2"/>
                <c:tx>
                  <c:strRef>
                    <c:extLst>
                      <c:ext uri="{02D57815-91ED-43cb-92C2-25804820EDAC}">
                        <c15:formulaRef>
                          <c15:sqref>Sheet1!#REF!</c15:sqref>
                        </c15:formulaRef>
                      </c:ext>
                    </c:extLst>
                    <c:strCache>
                      <c:ptCount val="1"/>
                      <c:pt idx="0">
                        <c:v>#REF!</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Cambria" panose="02040503050406030204" pitchFamily="18" charset="0"/>
                          <a:ea typeface="Cambria" panose="02040503050406030204" pitchFamily="18" charset="0"/>
                          <a:cs typeface="+mn-cs"/>
                        </a:defRPr>
                      </a:pPr>
                      <a:endParaRPr lang="en-US"/>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Sheet1!$A$2:$A$5</c15:sqref>
                        </c15:formulaRef>
                      </c:ext>
                    </c:extLst>
                    <c:strCache>
                      <c:ptCount val="3"/>
                      <c:pt idx="0">
                        <c:v>2017(97%)</c:v>
                      </c:pt>
                      <c:pt idx="1">
                        <c:v>2018 (96%)</c:v>
                      </c:pt>
                      <c:pt idx="2">
                        <c:v>*2019 (98%)</c:v>
                      </c:pt>
                    </c:strCache>
                  </c:strRef>
                </c:cat>
                <c:val>
                  <c:numRef>
                    <c:extLst>
                      <c:ext uri="{02D57815-91ED-43cb-92C2-25804820EDAC}">
                        <c15:formulaRef>
                          <c15:sqref>Sheet1!#REF!</c15:sqref>
                        </c15:formulaRef>
                      </c:ext>
                    </c:extLst>
                    <c:numCache>
                      <c:formatCode>General</c:formatCode>
                      <c:ptCount val="1"/>
                      <c:pt idx="0">
                        <c:v>1</c:v>
                      </c:pt>
                    </c:numCache>
                  </c:numRef>
                </c:val>
                <c:extLst>
                  <c:ext xmlns:c16="http://schemas.microsoft.com/office/drawing/2014/chart" uri="{C3380CC4-5D6E-409C-BE32-E72D297353CC}">
                    <c16:uniqueId val="{00000002-9311-456D-AB86-F0C457166051}"/>
                  </c:ext>
                </c:extLst>
              </c15:ser>
            </c15:filteredBarSeries>
          </c:ext>
        </c:extLst>
      </c:barChart>
      <c:catAx>
        <c:axId val="162043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162044928"/>
        <c:crosses val="autoZero"/>
        <c:auto val="1"/>
        <c:lblAlgn val="ctr"/>
        <c:lblOffset val="100"/>
        <c:noMultiLvlLbl val="0"/>
      </c:catAx>
      <c:valAx>
        <c:axId val="162044928"/>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crossAx val="162043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Cambria" panose="02040503050406030204" pitchFamily="18" charset="0"/>
              <a:ea typeface="Cambria" panose="02040503050406030204" pitchFamily="18" charset="0"/>
              <a:cs typeface="+mn-cs"/>
            </a:defRPr>
          </a:pPr>
          <a:endParaRPr lang="en-US"/>
        </a:p>
      </c:txPr>
    </c:legend>
    <c:plotVisOnly val="1"/>
    <c:dispBlanksAs val="gap"/>
    <c:showDLblsOverMax val="0"/>
  </c:chart>
  <c:spPr>
    <a:noFill/>
    <a:ln>
      <a:noFill/>
    </a:ln>
    <a:effectLst/>
  </c:spPr>
  <c:txPr>
    <a:bodyPr/>
    <a:lstStyle/>
    <a:p>
      <a:pPr>
        <a:defRPr sz="2000">
          <a:latin typeface="Cambria" panose="02040503050406030204" pitchFamily="18" charset="0"/>
          <a:ea typeface="Cambria" panose="02040503050406030204" pitchFamily="18"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23" tIns="45712" rIns="91423" bIns="45712" rtlCol="0"/>
          <a:lstStyle>
            <a:lvl1pPr algn="l">
              <a:defRPr sz="1200"/>
            </a:lvl1pPr>
          </a:lstStyle>
          <a:p>
            <a:endParaRPr lang="en-US" dirty="0"/>
          </a:p>
        </p:txBody>
      </p:sp>
      <p:sp>
        <p:nvSpPr>
          <p:cNvPr id="3" name="Date Placeholder 2"/>
          <p:cNvSpPr>
            <a:spLocks noGrp="1"/>
          </p:cNvSpPr>
          <p:nvPr>
            <p:ph type="dt" sz="quarter" idx="1"/>
          </p:nvPr>
        </p:nvSpPr>
        <p:spPr>
          <a:xfrm>
            <a:off x="5179484" y="0"/>
            <a:ext cx="3962400" cy="342900"/>
          </a:xfrm>
          <a:prstGeom prst="rect">
            <a:avLst/>
          </a:prstGeom>
        </p:spPr>
        <p:txBody>
          <a:bodyPr vert="horz" lIns="91423" tIns="45712" rIns="91423" bIns="45712" rtlCol="0"/>
          <a:lstStyle>
            <a:lvl1pPr algn="r">
              <a:defRPr sz="1200"/>
            </a:lvl1pPr>
          </a:lstStyle>
          <a:p>
            <a:fld id="{3F9A1B0A-1385-44B1-A715-C805C7DAF66B}" type="datetimeFigureOut">
              <a:rPr lang="en-US" smtClean="0"/>
              <a:t>4/8/2020</a:t>
            </a:fld>
            <a:endParaRPr lang="en-US" dirty="0"/>
          </a:p>
        </p:txBody>
      </p:sp>
      <p:sp>
        <p:nvSpPr>
          <p:cNvPr id="4" name="Footer Placeholder 3"/>
          <p:cNvSpPr>
            <a:spLocks noGrp="1"/>
          </p:cNvSpPr>
          <p:nvPr>
            <p:ph type="ftr" sz="quarter" idx="2"/>
          </p:nvPr>
        </p:nvSpPr>
        <p:spPr>
          <a:xfrm>
            <a:off x="0" y="6513910"/>
            <a:ext cx="3962400" cy="342900"/>
          </a:xfrm>
          <a:prstGeom prst="rect">
            <a:avLst/>
          </a:prstGeom>
        </p:spPr>
        <p:txBody>
          <a:bodyPr vert="horz" lIns="91423" tIns="45712" rIns="91423" bIns="45712" rtlCol="0" anchor="b"/>
          <a:lstStyle>
            <a:lvl1pPr algn="l">
              <a:defRPr sz="1200"/>
            </a:lvl1pPr>
          </a:lstStyle>
          <a:p>
            <a:endParaRPr lang="en-US" dirty="0"/>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23" tIns="45712" rIns="91423" bIns="45712" rtlCol="0" anchor="b"/>
          <a:lstStyle>
            <a:lvl1pPr algn="r">
              <a:defRPr sz="1200"/>
            </a:lvl1pPr>
          </a:lstStyle>
          <a:p>
            <a:fld id="{F260B92C-04C1-46EF-B493-7E01325DC290}" type="slidenum">
              <a:rPr lang="en-US" smtClean="0"/>
              <a:t>‹#›</a:t>
            </a:fld>
            <a:endParaRPr lang="en-US" dirty="0"/>
          </a:p>
        </p:txBody>
      </p:sp>
    </p:spTree>
    <p:extLst>
      <p:ext uri="{BB962C8B-B14F-4D97-AF65-F5344CB8AC3E}">
        <p14:creationId xmlns:p14="http://schemas.microsoft.com/office/powerpoint/2010/main" val="25845193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23" tIns="45712" rIns="91423" bIns="45712"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23" tIns="45712" rIns="91423" bIns="45712" rtlCol="0"/>
          <a:lstStyle>
            <a:lvl1pPr algn="r">
              <a:defRPr sz="1200"/>
            </a:lvl1pPr>
          </a:lstStyle>
          <a:p>
            <a:fld id="{B0F781F7-5234-4A1D-8DF8-4A12A6D2BCF5}" type="datetimeFigureOut">
              <a:rPr lang="en-US" smtClean="0"/>
              <a:t>4/8/2020</a:t>
            </a:fld>
            <a:endParaRPr lang="en-US" dirty="0"/>
          </a:p>
        </p:txBody>
      </p:sp>
      <p:sp>
        <p:nvSpPr>
          <p:cNvPr id="4" name="Slide Image Placeholder 3"/>
          <p:cNvSpPr>
            <a:spLocks noGrp="1" noRot="1" noChangeAspect="1"/>
          </p:cNvSpPr>
          <p:nvPr>
            <p:ph type="sldImg" idx="2"/>
          </p:nvPr>
        </p:nvSpPr>
        <p:spPr>
          <a:xfrm>
            <a:off x="2859088" y="515938"/>
            <a:ext cx="3425825" cy="2570162"/>
          </a:xfrm>
          <a:prstGeom prst="rect">
            <a:avLst/>
          </a:prstGeom>
          <a:noFill/>
          <a:ln w="12700">
            <a:solidFill>
              <a:prstClr val="black"/>
            </a:solidFill>
          </a:ln>
        </p:spPr>
        <p:txBody>
          <a:bodyPr vert="horz" lIns="91423" tIns="45712" rIns="91423" bIns="45712" rtlCol="0" anchor="ctr"/>
          <a:lstStyle/>
          <a:p>
            <a:endParaRPr lang="en-US" dirty="0"/>
          </a:p>
        </p:txBody>
      </p:sp>
      <p:sp>
        <p:nvSpPr>
          <p:cNvPr id="5" name="Notes Placeholder 4"/>
          <p:cNvSpPr>
            <a:spLocks noGrp="1"/>
          </p:cNvSpPr>
          <p:nvPr>
            <p:ph type="body" sz="quarter" idx="3"/>
          </p:nvPr>
        </p:nvSpPr>
        <p:spPr>
          <a:xfrm>
            <a:off x="303976" y="3257550"/>
            <a:ext cx="8436797" cy="3086100"/>
          </a:xfrm>
          <a:prstGeom prst="rect">
            <a:avLst/>
          </a:prstGeom>
        </p:spPr>
        <p:txBody>
          <a:bodyPr vert="horz" lIns="91423" tIns="45712" rIns="91423" bIns="45712"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6513910"/>
            <a:ext cx="3962400" cy="342900"/>
          </a:xfrm>
          <a:prstGeom prst="rect">
            <a:avLst/>
          </a:prstGeom>
        </p:spPr>
        <p:txBody>
          <a:bodyPr vert="horz" lIns="91423" tIns="45712" rIns="91423" bIns="45712"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23" tIns="45712" rIns="91423" bIns="45712" rtlCol="0" anchor="b"/>
          <a:lstStyle>
            <a:lvl1pPr algn="r">
              <a:defRPr sz="1200"/>
            </a:lvl1pPr>
          </a:lstStyle>
          <a:p>
            <a:fld id="{B85F00A1-C84F-4874-9081-55CD92359B60}" type="slidenum">
              <a:rPr lang="en-US" smtClean="0"/>
              <a:t>‹#›</a:t>
            </a:fld>
            <a:endParaRPr lang="en-US" dirty="0"/>
          </a:p>
        </p:txBody>
      </p:sp>
    </p:spTree>
    <p:extLst>
      <p:ext uri="{BB962C8B-B14F-4D97-AF65-F5344CB8AC3E}">
        <p14:creationId xmlns:p14="http://schemas.microsoft.com/office/powerpoint/2010/main" val="3215906822"/>
      </p:ext>
    </p:extLst>
  </p:cSld>
  <p:clrMap bg1="lt1" tx1="dk1" bg2="lt2" tx2="dk2" accent1="accent1" accent2="accent2" accent3="accent3" accent4="accent4" accent5="accent5" accent6="accent6" hlink="hlink" folHlink="folHlink"/>
  <p:notesStyle>
    <a:lvl1pPr marL="0" algn="l" defTabSz="914293" rtl="0" eaLnBrk="1" latinLnBrk="0" hangingPunct="1">
      <a:defRPr sz="1200" kern="1200">
        <a:solidFill>
          <a:schemeClr val="tx1"/>
        </a:solidFill>
        <a:latin typeface="+mn-lt"/>
        <a:ea typeface="+mn-ea"/>
        <a:cs typeface="+mn-cs"/>
      </a:defRPr>
    </a:lvl1pPr>
    <a:lvl2pPr marL="457146" algn="l" defTabSz="914293" rtl="0" eaLnBrk="1" latinLnBrk="0" hangingPunct="1">
      <a:defRPr sz="1200" kern="1200">
        <a:solidFill>
          <a:schemeClr val="tx1"/>
        </a:solidFill>
        <a:latin typeface="+mn-lt"/>
        <a:ea typeface="+mn-ea"/>
        <a:cs typeface="+mn-cs"/>
      </a:defRPr>
    </a:lvl2pPr>
    <a:lvl3pPr marL="914293" algn="l" defTabSz="914293" rtl="0" eaLnBrk="1" latinLnBrk="0" hangingPunct="1">
      <a:defRPr sz="1200" kern="1200">
        <a:solidFill>
          <a:schemeClr val="tx1"/>
        </a:solidFill>
        <a:latin typeface="+mn-lt"/>
        <a:ea typeface="+mn-ea"/>
        <a:cs typeface="+mn-cs"/>
      </a:defRPr>
    </a:lvl3pPr>
    <a:lvl4pPr marL="1371440" algn="l" defTabSz="914293" rtl="0" eaLnBrk="1" latinLnBrk="0" hangingPunct="1">
      <a:defRPr sz="1200" kern="1200">
        <a:solidFill>
          <a:schemeClr val="tx1"/>
        </a:solidFill>
        <a:latin typeface="+mn-lt"/>
        <a:ea typeface="+mn-ea"/>
        <a:cs typeface="+mn-cs"/>
      </a:defRPr>
    </a:lvl4pPr>
    <a:lvl5pPr marL="1828586" algn="l" defTabSz="914293" rtl="0" eaLnBrk="1" latinLnBrk="0" hangingPunct="1">
      <a:defRPr sz="1200" kern="1200">
        <a:solidFill>
          <a:schemeClr val="tx1"/>
        </a:solidFill>
        <a:latin typeface="+mn-lt"/>
        <a:ea typeface="+mn-ea"/>
        <a:cs typeface="+mn-cs"/>
      </a:defRPr>
    </a:lvl5pPr>
    <a:lvl6pPr marL="2285733" algn="l" defTabSz="914293" rtl="0" eaLnBrk="1" latinLnBrk="0" hangingPunct="1">
      <a:defRPr sz="1200" kern="1200">
        <a:solidFill>
          <a:schemeClr val="tx1"/>
        </a:solidFill>
        <a:latin typeface="+mn-lt"/>
        <a:ea typeface="+mn-ea"/>
        <a:cs typeface="+mn-cs"/>
      </a:defRPr>
    </a:lvl6pPr>
    <a:lvl7pPr marL="2742879" algn="l" defTabSz="914293" rtl="0" eaLnBrk="1" latinLnBrk="0" hangingPunct="1">
      <a:defRPr sz="1200" kern="1200">
        <a:solidFill>
          <a:schemeClr val="tx1"/>
        </a:solidFill>
        <a:latin typeface="+mn-lt"/>
        <a:ea typeface="+mn-ea"/>
        <a:cs typeface="+mn-cs"/>
      </a:defRPr>
    </a:lvl7pPr>
    <a:lvl8pPr marL="3200026" algn="l" defTabSz="914293" rtl="0" eaLnBrk="1" latinLnBrk="0" hangingPunct="1">
      <a:defRPr sz="1200" kern="1200">
        <a:solidFill>
          <a:schemeClr val="tx1"/>
        </a:solidFill>
        <a:latin typeface="+mn-lt"/>
        <a:ea typeface="+mn-ea"/>
        <a:cs typeface="+mn-cs"/>
      </a:defRPr>
    </a:lvl8pPr>
    <a:lvl9pPr marL="3657172" algn="l" defTabSz="91429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2</a:t>
            </a:fld>
            <a:endParaRPr lang="en-US" dirty="0"/>
          </a:p>
        </p:txBody>
      </p:sp>
    </p:spTree>
    <p:extLst>
      <p:ext uri="{BB962C8B-B14F-4D97-AF65-F5344CB8AC3E}">
        <p14:creationId xmlns:p14="http://schemas.microsoft.com/office/powerpoint/2010/main" val="1444740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4</a:t>
            </a:fld>
            <a:endParaRPr lang="en-US" dirty="0"/>
          </a:p>
        </p:txBody>
      </p:sp>
    </p:spTree>
    <p:extLst>
      <p:ext uri="{BB962C8B-B14F-4D97-AF65-F5344CB8AC3E}">
        <p14:creationId xmlns:p14="http://schemas.microsoft.com/office/powerpoint/2010/main" val="80002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6</a:t>
            </a:fld>
            <a:endParaRPr lang="en-US" dirty="0"/>
          </a:p>
        </p:txBody>
      </p:sp>
    </p:spTree>
    <p:extLst>
      <p:ext uri="{BB962C8B-B14F-4D97-AF65-F5344CB8AC3E}">
        <p14:creationId xmlns:p14="http://schemas.microsoft.com/office/powerpoint/2010/main" val="3685051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15</a:t>
            </a:fld>
            <a:endParaRPr lang="en-US" dirty="0"/>
          </a:p>
        </p:txBody>
      </p:sp>
    </p:spTree>
    <p:extLst>
      <p:ext uri="{BB962C8B-B14F-4D97-AF65-F5344CB8AC3E}">
        <p14:creationId xmlns:p14="http://schemas.microsoft.com/office/powerpoint/2010/main" val="47609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8255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does CMS</a:t>
            </a:r>
            <a:r>
              <a:rPr lang="en-US" baseline="0" dirty="0" smtClean="0"/>
              <a:t> Section 508 Program team tackle the process</a:t>
            </a:r>
            <a:r>
              <a:rPr lang="en-US" dirty="0" smtClean="0"/>
              <a:t>?</a:t>
            </a:r>
          </a:p>
          <a:p>
            <a:r>
              <a:rPr lang="en-US" dirty="0" smtClean="0"/>
              <a:t>CMS looks at</a:t>
            </a:r>
            <a:r>
              <a:rPr lang="en-US" baseline="0" dirty="0" smtClean="0"/>
              <a:t> three distinct areas: Content Creation, Promotion, Implementation</a:t>
            </a:r>
            <a:endParaRPr lang="en-US" dirty="0" smtClean="0"/>
          </a:p>
          <a:p>
            <a:r>
              <a:rPr lang="en-US" dirty="0" smtClean="0"/>
              <a:t>Develop Annual Training- Content is reviewed and revised accordingly </a:t>
            </a:r>
          </a:p>
          <a:p>
            <a:r>
              <a:rPr lang="en-US" dirty="0" smtClean="0"/>
              <a:t>Promote throughout the Agency- Look</a:t>
            </a:r>
            <a:r>
              <a:rPr lang="en-US" baseline="0" dirty="0" smtClean="0"/>
              <a:t> for opportunities to engage CMS Stakeholders -</a:t>
            </a:r>
            <a:r>
              <a:rPr lang="en-US" dirty="0" smtClean="0"/>
              <a:t>CMS</a:t>
            </a:r>
            <a:r>
              <a:rPr lang="en-US" baseline="0" dirty="0" smtClean="0"/>
              <a:t> broadcast and This Just In are used to promote training, in addition to placement at Disability Awareness Fair</a:t>
            </a:r>
            <a:endParaRPr lang="en-US" dirty="0" smtClean="0"/>
          </a:p>
          <a:p>
            <a:r>
              <a:rPr lang="en-US" dirty="0" smtClean="0"/>
              <a:t>Implement &amp; Report- Regular completion reports at pre-determined increments are provided for all</a:t>
            </a:r>
            <a:r>
              <a:rPr lang="en-US" baseline="0" dirty="0" smtClean="0"/>
              <a:t> stakeholders once training is launched. </a:t>
            </a:r>
            <a:r>
              <a:rPr lang="en-US" dirty="0" smtClean="0"/>
              <a:t> Overdue reports are also sent</a:t>
            </a:r>
            <a:r>
              <a:rPr lang="en-US" baseline="0" dirty="0" smtClean="0"/>
              <a:t> 2x to provide an opportunity for all staff to take training.</a:t>
            </a:r>
            <a:endParaRPr lang="en-US" dirty="0" smtClean="0"/>
          </a:p>
          <a:p>
            <a:endParaRPr lang="en-US" b="1" dirty="0"/>
          </a:p>
        </p:txBody>
      </p:sp>
      <p:sp>
        <p:nvSpPr>
          <p:cNvPr id="4" name="Slide Number Placeholder 3"/>
          <p:cNvSpPr>
            <a:spLocks noGrp="1"/>
          </p:cNvSpPr>
          <p:nvPr>
            <p:ph type="sldNum" sz="quarter" idx="10"/>
          </p:nvPr>
        </p:nvSpPr>
        <p:spPr/>
        <p:txBody>
          <a:bodyPr/>
          <a:lstStyle/>
          <a:p>
            <a:fld id="{B85F00A1-C84F-4874-9081-55CD92359B60}" type="slidenum">
              <a:rPr lang="en-US" smtClean="0"/>
              <a:t>18</a:t>
            </a:fld>
            <a:endParaRPr lang="en-US" dirty="0"/>
          </a:p>
        </p:txBody>
      </p:sp>
    </p:spTree>
    <p:extLst>
      <p:ext uri="{BB962C8B-B14F-4D97-AF65-F5344CB8AC3E}">
        <p14:creationId xmlns:p14="http://schemas.microsoft.com/office/powerpoint/2010/main" val="983814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16243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9088" y="515938"/>
            <a:ext cx="3425825" cy="2570162"/>
          </a:xfrm>
        </p:spPr>
      </p:sp>
      <p:sp>
        <p:nvSpPr>
          <p:cNvPr id="3" name="Notes Placeholder 2"/>
          <p:cNvSpPr>
            <a:spLocks noGrp="1"/>
          </p:cNvSpPr>
          <p:nvPr>
            <p:ph type="body" idx="1"/>
          </p:nvPr>
        </p:nvSpPr>
        <p:spPr/>
        <p:txBody>
          <a:bodyPr/>
          <a:lstStyle/>
          <a:p>
            <a:endParaRPr lang="en-US" dirty="0" smtClean="0"/>
          </a:p>
          <a:p>
            <a:endParaRPr lang="en-US" sz="1200" dirty="0" smtClean="0">
              <a:latin typeface="Cambria"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latin typeface="Cambria" panose="02040503050406030204" pitchFamily="18" charset="0"/>
            </a:endParaRPr>
          </a:p>
          <a:p>
            <a:endParaRPr lang="en-US" b="1" baseline="0" dirty="0" smtClean="0"/>
          </a:p>
          <a:p>
            <a:endParaRPr lang="en-US" b="1" dirty="0"/>
          </a:p>
        </p:txBody>
      </p:sp>
      <p:sp>
        <p:nvSpPr>
          <p:cNvPr id="4" name="Slide Number Placeholder 3"/>
          <p:cNvSpPr>
            <a:spLocks noGrp="1"/>
          </p:cNvSpPr>
          <p:nvPr>
            <p:ph type="sldNum" sz="quarter" idx="10"/>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B85F00A1-C84F-4874-9081-55CD92359B6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6077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6"/>
            <a:ext cx="9144000" cy="1470025"/>
          </a:xfrm>
          <a:solidFill>
            <a:srgbClr val="002060"/>
          </a:solidFill>
          <a:effectLst>
            <a:outerShdw dist="76200" dir="5400000" algn="t" rotWithShape="0">
              <a:srgbClr val="FFC000"/>
            </a:outerShdw>
          </a:effectLst>
        </p:spPr>
        <p:txBody>
          <a:bodyPr/>
          <a:lstStyle>
            <a:lvl1pPr>
              <a:defRPr b="1"/>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8"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2"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5765343-8506-454B-B875-B577127C0784}"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4211035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A802EA-76D8-4DF2-8F91-7CB8C622219B}"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799684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A89C911-D3C3-4ED8-AE68-C3FB23B302DC}"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927440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430503"/>
            <a:ext cx="8229600" cy="868362"/>
          </a:xfrm>
          <a:prstGeom prst="rect">
            <a:avLst/>
          </a:prstGeom>
          <a:noFill/>
          <a:effectLst/>
        </p:spPr>
        <p:txBody>
          <a:bodyPr vert="horz" lIns="91440" tIns="45720" rIns="91440" bIns="45720" rtlCol="0" anchor="ctr" anchorCtr="0">
            <a:normAutofit/>
          </a:bodyPr>
          <a:lstStyle>
            <a:lvl1pPr>
              <a:lnSpc>
                <a:spcPts val="2400"/>
              </a:lnSpc>
              <a:defRPr lang="en-US"/>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8398831" y="93030"/>
            <a:ext cx="495767" cy="180918"/>
          </a:xfrm>
          <a:prstGeom prst="rect">
            <a:avLst/>
          </a:prstGeom>
        </p:spPr>
        <p:txBody>
          <a:bodyPr vert="horz" lIns="91440" tIns="45720" rIns="91440" bIns="45720" rtlCol="0" anchor="b"/>
          <a:lstStyle>
            <a:lvl1pPr algn="ctr">
              <a:defRPr lang="en-US" smtClean="0"/>
            </a:lvl1pPr>
          </a:lstStyle>
          <a:p>
            <a:fld id="{295008BC-DA31-4D19-837B-EFA4386B05F5}" type="slidenum">
              <a:rPr>
                <a:solidFill>
                  <a:srgbClr val="FFFFFF">
                    <a:lumMod val="50000"/>
                  </a:srgbClr>
                </a:solidFill>
              </a:rPr>
              <a:pPr/>
              <a:t>‹#›</a:t>
            </a:fld>
            <a:endParaRPr dirty="0">
              <a:solidFill>
                <a:srgbClr val="FFFFFF">
                  <a:lumMod val="50000"/>
                </a:srgbClr>
              </a:solidFill>
            </a:endParaRPr>
          </a:p>
        </p:txBody>
      </p:sp>
      <p:cxnSp>
        <p:nvCxnSpPr>
          <p:cNvPr id="3" name="Straight Connector 2"/>
          <p:cNvCxnSpPr>
            <a:stCxn id="6" idx="3"/>
            <a:endCxn id="6" idx="3"/>
          </p:cNvCxnSpPr>
          <p:nvPr userDrawn="1"/>
        </p:nvCxnSpPr>
        <p:spPr>
          <a:xfrm>
            <a:off x="8894596"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bwMode="auto">
          <a:xfrm>
            <a:off x="3" y="4"/>
            <a:ext cx="423333" cy="1117599"/>
          </a:xfrm>
          <a:prstGeom prst="rect">
            <a:avLst/>
          </a:prstGeom>
          <a:solidFill>
            <a:srgbClr val="EFC20D"/>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prstClr val="black"/>
              </a:solidFill>
              <a:latin typeface="Arial" charset="0"/>
            </a:endParaRPr>
          </a:p>
        </p:txBody>
      </p:sp>
      <p:cxnSp>
        <p:nvCxnSpPr>
          <p:cNvPr id="11" name="Straight Connector 10"/>
          <p:cNvCxnSpPr/>
          <p:nvPr userDrawn="1"/>
        </p:nvCxnSpPr>
        <p:spPr bwMode="auto">
          <a:xfrm>
            <a:off x="840585" y="117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2" name="Rectangle 11"/>
          <p:cNvSpPr/>
          <p:nvPr userDrawn="1"/>
        </p:nvSpPr>
        <p:spPr bwMode="auto">
          <a:xfrm>
            <a:off x="1" y="1320801"/>
            <a:ext cx="406400" cy="5537200"/>
          </a:xfrm>
          <a:prstGeom prst="rect">
            <a:avLst/>
          </a:prstGeom>
          <a:solidFill>
            <a:schemeClr val="tx2"/>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srgbClr val="005F9E"/>
              </a:solidFill>
              <a:latin typeface="Arial" charset="0"/>
            </a:endParaRPr>
          </a:p>
        </p:txBody>
      </p:sp>
    </p:spTree>
    <p:extLst>
      <p:ext uri="{BB962C8B-B14F-4D97-AF65-F5344CB8AC3E}">
        <p14:creationId xmlns:p14="http://schemas.microsoft.com/office/powerpoint/2010/main" val="295036470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430503"/>
            <a:ext cx="8229600" cy="868362"/>
          </a:xfrm>
          <a:prstGeom prst="rect">
            <a:avLst/>
          </a:prstGeom>
          <a:noFill/>
          <a:effectLst/>
        </p:spPr>
        <p:txBody>
          <a:bodyPr vert="horz" lIns="91440" tIns="45720" rIns="91440" bIns="45720" rtlCol="0" anchor="ctr" anchorCtr="0">
            <a:normAutofit/>
          </a:bodyPr>
          <a:lstStyle>
            <a:lvl1pPr>
              <a:lnSpc>
                <a:spcPts val="2400"/>
              </a:lnSpc>
              <a:defRPr lang="en-US"/>
            </a:lvl1pPr>
          </a:lstStyle>
          <a:p>
            <a:r>
              <a:rPr lang="en-US" dirty="0" smtClean="0"/>
              <a:t>Click to edit Master title style</a:t>
            </a:r>
            <a:endParaRPr lang="en-US" dirty="0"/>
          </a:p>
        </p:txBody>
      </p:sp>
      <p:sp>
        <p:nvSpPr>
          <p:cNvPr id="6" name="Slide Number Placeholder 5"/>
          <p:cNvSpPr>
            <a:spLocks noGrp="1"/>
          </p:cNvSpPr>
          <p:nvPr>
            <p:ph type="sldNum" sz="quarter" idx="4"/>
          </p:nvPr>
        </p:nvSpPr>
        <p:spPr>
          <a:xfrm>
            <a:off x="8398831" y="93030"/>
            <a:ext cx="495767" cy="180918"/>
          </a:xfrm>
          <a:prstGeom prst="rect">
            <a:avLst/>
          </a:prstGeom>
        </p:spPr>
        <p:txBody>
          <a:bodyPr vert="horz" lIns="91440" tIns="45720" rIns="91440" bIns="45720" rtlCol="0" anchor="b"/>
          <a:lstStyle>
            <a:lvl1pPr algn="ctr">
              <a:defRPr lang="en-US" smtClean="0"/>
            </a:lvl1pPr>
          </a:lstStyle>
          <a:p>
            <a:fld id="{295008BC-DA31-4D19-837B-EFA4386B05F5}" type="slidenum">
              <a:rPr>
                <a:solidFill>
                  <a:srgbClr val="FFFFFF">
                    <a:lumMod val="50000"/>
                  </a:srgbClr>
                </a:solidFill>
              </a:rPr>
              <a:pPr/>
              <a:t>‹#›</a:t>
            </a:fld>
            <a:endParaRPr dirty="0">
              <a:solidFill>
                <a:srgbClr val="FFFFFF">
                  <a:lumMod val="50000"/>
                </a:srgbClr>
              </a:solidFill>
            </a:endParaRPr>
          </a:p>
        </p:txBody>
      </p:sp>
      <p:cxnSp>
        <p:nvCxnSpPr>
          <p:cNvPr id="3" name="Straight Connector 2"/>
          <p:cNvCxnSpPr>
            <a:stCxn id="6" idx="3"/>
            <a:endCxn id="6" idx="3"/>
          </p:cNvCxnSpPr>
          <p:nvPr userDrawn="1"/>
        </p:nvCxnSpPr>
        <p:spPr>
          <a:xfrm>
            <a:off x="8894596" y="183489"/>
            <a:ext cx="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839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8458200" y="90459"/>
            <a:ext cx="0" cy="15240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bwMode="auto">
          <a:xfrm>
            <a:off x="3" y="4"/>
            <a:ext cx="423333" cy="1117599"/>
          </a:xfrm>
          <a:prstGeom prst="rect">
            <a:avLst/>
          </a:prstGeom>
          <a:solidFill>
            <a:srgbClr val="EFC20D"/>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prstClr val="black"/>
              </a:solidFill>
              <a:latin typeface="Arial" charset="0"/>
            </a:endParaRPr>
          </a:p>
        </p:txBody>
      </p:sp>
      <p:cxnSp>
        <p:nvCxnSpPr>
          <p:cNvPr id="11" name="Straight Connector 10"/>
          <p:cNvCxnSpPr/>
          <p:nvPr userDrawn="1"/>
        </p:nvCxnSpPr>
        <p:spPr bwMode="auto">
          <a:xfrm>
            <a:off x="840585" y="1178468"/>
            <a:ext cx="7944793" cy="0"/>
          </a:xfrm>
          <a:prstGeom prst="line">
            <a:avLst/>
          </a:prstGeom>
          <a:solidFill>
            <a:srgbClr val="FFCC99"/>
          </a:solidFill>
          <a:ln w="12700" cap="flat" cmpd="sng" algn="ctr">
            <a:solidFill>
              <a:srgbClr val="EFC20D"/>
            </a:solidFill>
            <a:prstDash val="solid"/>
            <a:round/>
            <a:headEnd type="none" w="med" len="med"/>
            <a:tailEnd type="none" w="med" len="med"/>
          </a:ln>
          <a:effectLst/>
        </p:spPr>
      </p:cxnSp>
      <p:sp>
        <p:nvSpPr>
          <p:cNvPr id="12" name="Rectangle 11"/>
          <p:cNvSpPr/>
          <p:nvPr userDrawn="1"/>
        </p:nvSpPr>
        <p:spPr bwMode="auto">
          <a:xfrm>
            <a:off x="1" y="1320801"/>
            <a:ext cx="406400" cy="5537200"/>
          </a:xfrm>
          <a:prstGeom prst="rect">
            <a:avLst/>
          </a:prstGeom>
          <a:solidFill>
            <a:schemeClr val="tx2"/>
          </a:solidFill>
          <a:ln w="12700" cap="flat" cmpd="sng" algn="ctr">
            <a:noFill/>
            <a:prstDash val="solid"/>
            <a:round/>
            <a:headEnd type="none" w="med" len="med"/>
            <a:tailEnd type="none" w="med" len="med"/>
          </a:ln>
          <a:effectLst/>
        </p:spPr>
        <p:txBody>
          <a:bodyPr vert="horz" wrap="none" lIns="68580" tIns="34290" rIns="68580" bIns="34290" numCol="1" rtlCol="0" anchor="ctr" anchorCtr="0" compatLnSpc="1">
            <a:prstTxWarp prst="textNoShape">
              <a:avLst/>
            </a:prstTxWarp>
          </a:bodyPr>
          <a:lstStyle/>
          <a:p>
            <a:pPr algn="ctr" eaLnBrk="0" fontAlgn="base" hangingPunct="0">
              <a:lnSpc>
                <a:spcPts val="1875"/>
              </a:lnSpc>
              <a:spcBef>
                <a:spcPct val="0"/>
              </a:spcBef>
              <a:spcAft>
                <a:spcPts val="750"/>
              </a:spcAft>
              <a:buClr>
                <a:srgbClr val="FDAA03"/>
              </a:buClr>
            </a:pPr>
            <a:endParaRPr lang="en-US" sz="1350" b="1" dirty="0">
              <a:solidFill>
                <a:srgbClr val="005F9E"/>
              </a:solidFill>
              <a:latin typeface="Arial" charset="0"/>
            </a:endParaRPr>
          </a:p>
        </p:txBody>
      </p:sp>
    </p:spTree>
    <p:extLst>
      <p:ext uri="{BB962C8B-B14F-4D97-AF65-F5344CB8AC3E}">
        <p14:creationId xmlns:p14="http://schemas.microsoft.com/office/powerpoint/2010/main" val="3727697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solidFill>
            <a:srgbClr val="002060"/>
          </a:solidFill>
        </p:spPr>
        <p:txBody>
          <a:bodyPr/>
          <a:lstStyle>
            <a:lvl1pPr algn="l">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235EAF6-8617-4C17-8025-CF6CB81BB299}" type="datetime1">
              <a:rPr lang="en-US" smtClean="0"/>
              <a:t>4/8/2020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2336911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8"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2"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mbria" panose="02040503050406030204" pitchFamily="18" charset="0"/>
              </a:defRPr>
            </a:lvl1pPr>
          </a:lstStyle>
          <a:p>
            <a:fld id="{7064DDAA-CA62-4095-905C-51C95E809230}" type="datetime1">
              <a:rPr lang="en-US" smtClean="0"/>
              <a:t>4/8/2020</a:t>
            </a:fld>
            <a:endParaRPr lang="en-US" dirty="0"/>
          </a:p>
        </p:txBody>
      </p:sp>
      <p:sp>
        <p:nvSpPr>
          <p:cNvPr id="5" name="Footer Placeholder 4"/>
          <p:cNvSpPr>
            <a:spLocks noGrp="1"/>
          </p:cNvSpPr>
          <p:nvPr>
            <p:ph type="ftr" sz="quarter" idx="11"/>
          </p:nvPr>
        </p:nvSpPr>
        <p:spPr/>
        <p:txBody>
          <a:bodyPr/>
          <a:lstStyle>
            <a:lvl1pPr>
              <a:defRPr>
                <a:latin typeface="Cambria" panose="02040503050406030204" pitchFamily="18" charset="0"/>
              </a:defRPr>
            </a:lvl1pPr>
          </a:lstStyle>
          <a:p>
            <a:endParaRPr lang="en-US" dirty="0"/>
          </a:p>
        </p:txBody>
      </p:sp>
      <p:sp>
        <p:nvSpPr>
          <p:cNvPr id="6" name="Slide Number Placeholder 5"/>
          <p:cNvSpPr>
            <a:spLocks noGrp="1"/>
          </p:cNvSpPr>
          <p:nvPr>
            <p:ph type="sldNum" sz="quarter" idx="12"/>
          </p:nvPr>
        </p:nvSpPr>
        <p:spPr/>
        <p:txBody>
          <a:bodyPr/>
          <a:lstStyle>
            <a:lvl1pPr>
              <a:defRPr>
                <a:latin typeface="Cambria" panose="02040503050406030204" pitchFamily="18" charset="0"/>
              </a:defRPr>
            </a:lvl1pPr>
          </a:lstStyle>
          <a:p>
            <a:fld id="{C5971247-108F-4781-8913-319514F6F075}" type="slidenum">
              <a:rPr lang="en-US" smtClean="0"/>
              <a:pPr/>
              <a:t>‹#›</a:t>
            </a:fld>
            <a:endParaRPr lang="en-US" dirty="0"/>
          </a:p>
        </p:txBody>
      </p:sp>
    </p:spTree>
    <p:extLst>
      <p:ext uri="{BB962C8B-B14F-4D97-AF65-F5344CB8AC3E}">
        <p14:creationId xmlns:p14="http://schemas.microsoft.com/office/powerpoint/2010/main" val="384936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atin typeface="Cambria" panose="02040503050406030204" pitchFamily="18" charset="0"/>
              </a:defRPr>
            </a:lvl1pPr>
          </a:lstStyle>
          <a:p>
            <a:fld id="{46CE8021-3C09-4508-BE2B-2BAD2682BADF}" type="datetime1">
              <a:rPr lang="en-US" smtClean="0"/>
              <a:t>4/8/2020</a:t>
            </a:fld>
            <a:endParaRPr lang="en-US" dirty="0"/>
          </a:p>
        </p:txBody>
      </p:sp>
      <p:sp>
        <p:nvSpPr>
          <p:cNvPr id="6" name="Footer Placeholder 5"/>
          <p:cNvSpPr>
            <a:spLocks noGrp="1"/>
          </p:cNvSpPr>
          <p:nvPr>
            <p:ph type="ftr" sz="quarter" idx="11"/>
          </p:nvPr>
        </p:nvSpPr>
        <p:spPr/>
        <p:txBody>
          <a:bodyPr/>
          <a:lstStyle>
            <a:lvl1pPr>
              <a:defRPr>
                <a:latin typeface="Cambria" panose="02040503050406030204" pitchFamily="18" charset="0"/>
              </a:defRPr>
            </a:lvl1pPr>
          </a:lstStyle>
          <a:p>
            <a:endParaRPr lang="en-US" dirty="0"/>
          </a:p>
        </p:txBody>
      </p:sp>
      <p:sp>
        <p:nvSpPr>
          <p:cNvPr id="7" name="Slide Number Placeholder 6"/>
          <p:cNvSpPr>
            <a:spLocks noGrp="1"/>
          </p:cNvSpPr>
          <p:nvPr>
            <p:ph type="sldNum" sz="quarter" idx="12"/>
          </p:nvPr>
        </p:nvSpPr>
        <p:spPr/>
        <p:txBody>
          <a:bodyPr/>
          <a:lstStyle>
            <a:lvl1pPr>
              <a:defRPr>
                <a:latin typeface="Cambria" panose="02040503050406030204" pitchFamily="18" charset="0"/>
              </a:defRPr>
            </a:lvl1pPr>
          </a:lstStyle>
          <a:p>
            <a:fld id="{C5971247-108F-4781-8913-319514F6F075}" type="slidenum">
              <a:rPr lang="en-US" smtClean="0"/>
              <a:pPr/>
              <a:t>‹#›</a:t>
            </a:fld>
            <a:endParaRPr lang="en-US" dirty="0"/>
          </a:p>
        </p:txBody>
      </p:sp>
    </p:spTree>
    <p:extLst>
      <p:ext uri="{BB962C8B-B14F-4D97-AF65-F5344CB8AC3E}">
        <p14:creationId xmlns:p14="http://schemas.microsoft.com/office/powerpoint/2010/main" val="275148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9A001F-2ACE-4084-A916-B742B737BB7A}" type="datetime1">
              <a:rPr lang="en-US" smtClean="0"/>
              <a:t>4/8/2020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88531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B14CADF-8778-4AE3-93FB-5B2D9DDBD8EC}" type="datetime1">
              <a:rPr lang="en-US" smtClean="0"/>
              <a:t>4/8/2020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3150462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493331-730D-4440-A66C-469FB3F3E9A6}" type="datetime1">
              <a:rPr lang="en-US" smtClean="0"/>
              <a:t>4/8/2020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480399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1"/>
            <a:ext cx="3008313" cy="4691063"/>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882F7AB-1FA3-493B-88B9-77FD6D673AB0}"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101421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89" indent="0">
              <a:buNone/>
              <a:defRPr sz="1200"/>
            </a:lvl2pPr>
            <a:lvl3pPr marL="914378" indent="0">
              <a:buNone/>
              <a:defRPr sz="1000"/>
            </a:lvl3pPr>
            <a:lvl4pPr marL="1371566" indent="0">
              <a:buNone/>
              <a:defRPr sz="900"/>
            </a:lvl4pPr>
            <a:lvl5pPr marL="1828754" indent="0">
              <a:buNone/>
              <a:defRPr sz="900"/>
            </a:lvl5pPr>
            <a:lvl6pPr marL="2285943" indent="0">
              <a:buNone/>
              <a:defRPr sz="900"/>
            </a:lvl6pPr>
            <a:lvl7pPr marL="2743132"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4FF537-E663-4EB6-866B-0C49B9E836A6}" type="datetime1">
              <a:rPr lang="en-US" smtClean="0"/>
              <a:t>4/8/2020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71459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74638"/>
            <a:ext cx="9144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CAC065-73F9-4497-BDEC-F4680C4A9EC6}" type="datetime1">
              <a:rPr lang="en-US" smtClean="0"/>
              <a:t>4/8/2020</a:t>
            </a:fld>
            <a:endParaRPr lang="en-US" dirty="0"/>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1382783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378" rtl="0" eaLnBrk="1" latinLnBrk="0" hangingPunct="1">
        <a:spcBef>
          <a:spcPct val="0"/>
        </a:spcBef>
        <a:buNone/>
        <a:defRPr sz="3600" b="0" i="0" u="none" kern="1200">
          <a:solidFill>
            <a:schemeClr val="bg1"/>
          </a:solidFill>
          <a:latin typeface="Cambria" panose="02040503050406030204" pitchFamily="18" charset="0"/>
          <a:ea typeface="+mj-ea"/>
          <a:cs typeface="+mj-cs"/>
        </a:defRPr>
      </a:lvl1pPr>
    </p:titleStyle>
    <p:body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image" Target="../media/image3.jpeg"/><Relationship Id="rId5" Type="http://schemas.microsoft.com/office/2007/relationships/hdphoto" Target="../media/hdphoto2.wdp"/><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mailto:Antoinette.Johnson@cms.hhs.gov" TargetMode="External"/><Relationship Id="rId2" Type="http://schemas.openxmlformats.org/officeDocument/2006/relationships/image" Target="../media/image2.emf"/><Relationship Id="rId1" Type="http://schemas.openxmlformats.org/officeDocument/2006/relationships/slideLayout" Target="../slideLayouts/slideLayout2.xml"/><Relationship Id="rId6" Type="http://schemas.openxmlformats.org/officeDocument/2006/relationships/hyperlink" Target="mailto:508Education@cms.hhs.gov" TargetMode="External"/><Relationship Id="rId5" Type="http://schemas.openxmlformats.org/officeDocument/2006/relationships/hyperlink" Target="mailto:CMS_Section508@cms.hhs.gov" TargetMode="External"/><Relationship Id="rId4" Type="http://schemas.openxmlformats.org/officeDocument/2006/relationships/hyperlink" Target="mailto:Ann.Turner@cms.hhs.gov"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Picture of the words Section 508 with a sonic device used to broadcast a message.   To learn more, search for &quot;Section 508&quot; on cms.gov. "/>
          <p:cNvPicPr>
            <a:picLocks noChangeAspect="1"/>
          </p:cNvPicPr>
          <p:nvPr/>
        </p:nvPicPr>
        <p:blipFill>
          <a:blip r:embed="rId2"/>
          <a:stretch>
            <a:fillRect/>
          </a:stretch>
        </p:blipFill>
        <p:spPr>
          <a:xfrm>
            <a:off x="3246669" y="250192"/>
            <a:ext cx="2650662" cy="1737360"/>
          </a:xfrm>
          <a:prstGeom prst="rect">
            <a:avLst/>
          </a:prstGeom>
        </p:spPr>
      </p:pic>
      <p:sp>
        <p:nvSpPr>
          <p:cNvPr id="2" name="Title 2"/>
          <p:cNvSpPr>
            <a:spLocks noGrp="1"/>
          </p:cNvSpPr>
          <p:nvPr>
            <p:ph type="ctrTitle"/>
          </p:nvPr>
        </p:nvSpPr>
        <p:spPr>
          <a:solidFill>
            <a:schemeClr val="tx2">
              <a:lumMod val="75000"/>
            </a:schemeClr>
          </a:solidFill>
          <a:ln>
            <a:solidFill>
              <a:schemeClr val="tx2">
                <a:lumMod val="60000"/>
                <a:lumOff val="40000"/>
              </a:schemeClr>
            </a:solidFill>
          </a:ln>
        </p:spPr>
        <p:txBody>
          <a:bodyPr>
            <a:noAutofit/>
          </a:bodyPr>
          <a:lstStyle/>
          <a:p>
            <a:r>
              <a:rPr lang="en-US" sz="2400" dirty="0"/>
              <a:t>A 508 Program on the Move:  </a:t>
            </a:r>
            <a:r>
              <a:rPr lang="en-US" sz="2400" dirty="0" smtClean="0"/>
              <a:t/>
            </a:r>
            <a:br>
              <a:rPr lang="en-US" sz="2400" dirty="0" smtClean="0"/>
            </a:br>
            <a:r>
              <a:rPr lang="en-US" sz="1800" dirty="0" smtClean="0"/>
              <a:t>Health </a:t>
            </a:r>
            <a:r>
              <a:rPr lang="en-US" sz="1800" dirty="0"/>
              <a:t>and Human Services </a:t>
            </a:r>
            <a:r>
              <a:rPr lang="en-US" sz="1800" dirty="0" smtClean="0"/>
              <a:t>(HHS)</a:t>
            </a:r>
            <a:br>
              <a:rPr lang="en-US" sz="1800" dirty="0" smtClean="0"/>
            </a:br>
            <a:r>
              <a:rPr lang="en-US" sz="2400" dirty="0" smtClean="0"/>
              <a:t>Centers </a:t>
            </a:r>
            <a:r>
              <a:rPr lang="en-US" sz="2400" dirty="0"/>
              <a:t>for Medicare and Medicaid Services (CMS)</a:t>
            </a:r>
            <a:br>
              <a:rPr lang="en-US" sz="2400" dirty="0"/>
            </a:br>
            <a:endParaRPr lang="en-US" sz="2400" dirty="0"/>
          </a:p>
        </p:txBody>
      </p:sp>
      <p:sp>
        <p:nvSpPr>
          <p:cNvPr id="3" name="Content Placeholder 3"/>
          <p:cNvSpPr>
            <a:spLocks noGrp="1"/>
          </p:cNvSpPr>
          <p:nvPr>
            <p:ph type="subTitle" idx="1"/>
          </p:nvPr>
        </p:nvSpPr>
        <p:spPr>
          <a:ln>
            <a:noFill/>
          </a:ln>
          <a:effectLst>
            <a:glow rad="101600">
              <a:schemeClr val="accent6">
                <a:satMod val="175000"/>
                <a:alpha val="40000"/>
              </a:scheme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a:noAutofit/>
          </a:bodyPr>
          <a:lstStyle/>
          <a:p>
            <a:r>
              <a:rPr lang="en-US" sz="1400" b="1" i="1" dirty="0" smtClean="0">
                <a:solidFill>
                  <a:schemeClr val="tx1">
                    <a:lumMod val="75000"/>
                    <a:lumOff val="25000"/>
                  </a:schemeClr>
                </a:solidFill>
              </a:rPr>
              <a:t>Presented by:</a:t>
            </a:r>
          </a:p>
          <a:p>
            <a:r>
              <a:rPr lang="en-US" sz="2400" b="1" dirty="0" smtClean="0">
                <a:solidFill>
                  <a:schemeClr val="tx1">
                    <a:lumMod val="75000"/>
                    <a:lumOff val="25000"/>
                  </a:schemeClr>
                </a:solidFill>
              </a:rPr>
              <a:t>Antoinette “AJ” Johnson</a:t>
            </a:r>
          </a:p>
          <a:p>
            <a:r>
              <a:rPr lang="en-US" sz="1600" b="1" dirty="0" smtClean="0">
                <a:solidFill>
                  <a:schemeClr val="tx1">
                    <a:lumMod val="75000"/>
                    <a:lumOff val="25000"/>
                  </a:schemeClr>
                </a:solidFill>
              </a:rPr>
              <a:t>Section 508 Program Manager</a:t>
            </a:r>
          </a:p>
          <a:p>
            <a:r>
              <a:rPr lang="en-US" sz="1600" b="1" dirty="0" smtClean="0">
                <a:solidFill>
                  <a:schemeClr val="tx1">
                    <a:lumMod val="75000"/>
                    <a:lumOff val="25000"/>
                  </a:schemeClr>
                </a:solidFill>
              </a:rPr>
              <a:t>Center for Medicare and Medicaid Services (CMS)</a:t>
            </a:r>
          </a:p>
          <a:p>
            <a:r>
              <a:rPr lang="en-US" sz="1600" b="1" dirty="0" smtClean="0">
                <a:solidFill>
                  <a:schemeClr val="tx1">
                    <a:lumMod val="75000"/>
                    <a:lumOff val="25000"/>
                  </a:schemeClr>
                </a:solidFill>
              </a:rPr>
              <a:t>Director, Division of IT Oversight and Governance (DIOG)</a:t>
            </a:r>
            <a:endParaRPr lang="en-US" sz="1600" b="1" dirty="0">
              <a:solidFill>
                <a:schemeClr val="tx1">
                  <a:lumMod val="75000"/>
                  <a:lumOff val="25000"/>
                </a:schemeClr>
              </a:solidFill>
            </a:endParaRPr>
          </a:p>
        </p:txBody>
      </p:sp>
    </p:spTree>
    <p:extLst>
      <p:ext uri="{BB962C8B-B14F-4D97-AF65-F5344CB8AC3E}">
        <p14:creationId xmlns:p14="http://schemas.microsoft.com/office/powerpoint/2010/main" val="364532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rmAutofit fontScale="90000"/>
          </a:bodyPr>
          <a:lstStyle/>
          <a:p>
            <a:pPr algn="ctr"/>
            <a:r>
              <a:rPr lang="en-US" dirty="0"/>
              <a:t>CMS Section 508 Program: Program </a:t>
            </a:r>
            <a:r>
              <a:rPr lang="en-US" dirty="0" smtClean="0"/>
              <a:t>Pillars</a:t>
            </a:r>
            <a:endParaRPr lang="en-US" dirty="0"/>
          </a:p>
        </p:txBody>
      </p:sp>
      <p:sp>
        <p:nvSpPr>
          <p:cNvPr id="4"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2"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1"/>
            <a:ext cx="961796" cy="1143000"/>
          </a:xfrm>
          <a:prstGeom prst="rect">
            <a:avLst/>
          </a:prstGeom>
        </p:spPr>
      </p:pic>
      <p:sp>
        <p:nvSpPr>
          <p:cNvPr id="7" name="Content Placeholder 4"/>
          <p:cNvSpPr/>
          <p:nvPr/>
        </p:nvSpPr>
        <p:spPr>
          <a:xfrm>
            <a:off x="228600" y="12192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marR="0" lvl="0" indent="0" algn="ctr" defTabSz="91429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rPr>
              <a:t>Testing</a:t>
            </a: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sp>
        <p:nvSpPr>
          <p:cNvPr id="8" name="Content Placeholder 5"/>
          <p:cNvSpPr txBox="1">
            <a:spLocks/>
          </p:cNvSpPr>
          <p:nvPr/>
        </p:nvSpPr>
        <p:spPr>
          <a:xfrm>
            <a:off x="457200" y="2011007"/>
            <a:ext cx="7915080" cy="4208817"/>
          </a:xfrm>
          <a:prstGeom prst="rect">
            <a:avLst/>
          </a:prstGeom>
        </p:spPr>
        <p:txBody>
          <a:bodyPr vert="horz" lIns="91440" tIns="45720" rIns="91440" bIns="45720" rtlCol="0">
            <a:normAutofit fontScale="92500" lnSpcReduction="10000"/>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tx1"/>
                </a:solidFill>
                <a:latin typeface="Cambria" panose="02040503050406030204" pitchFamily="18" charset="0"/>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tx1"/>
                </a:solidFill>
                <a:latin typeface="Cambria" panose="02040503050406030204" pitchFamily="18" charset="0"/>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tx1"/>
                </a:solidFill>
                <a:latin typeface="Cambria" panose="02040503050406030204" pitchFamily="18" charset="0"/>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tx1"/>
                </a:solidFill>
                <a:latin typeface="Cambria" panose="02040503050406030204" pitchFamily="18" charset="0"/>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Execute monitoring and oversight of 508 testing activity in our CMS Testing </a:t>
            </a:r>
            <a:r>
              <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L</a:t>
            </a: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ab.</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Provide cursory validation of applications going into the CMS environment with most testing occurring on CMS vendor-developed solutions.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Review and approve all Voluntary Product Accessibility Templates (VPAT) in preparation for manual testing.</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Review and approve Remediation plans submitted for applications that possess 508 issues.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Provide 508 guidance at the CMS Governance Review Board (GRB) and CMS Technical Review Board (TRB) to support IT Project Teams.</a:t>
            </a: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342892" marR="0" lvl="0" indent="-342892" algn="l" defTabSz="914378" rtl="0" eaLnBrk="1" fontAlgn="auto" latinLnBrk="0" hangingPunct="1">
              <a:lnSpc>
                <a:spcPct val="100000"/>
              </a:lnSpc>
              <a:spcBef>
                <a:spcPct val="20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Early Automated (Agile) Testing as part of the IT Development Lifecycle - </a:t>
            </a:r>
            <a:r>
              <a:rPr kumimoji="0" lang="en-US" sz="1200" b="1" i="1"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256728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normAutofit fontScale="90000"/>
          </a:bodyPr>
          <a:lstStyle/>
          <a:p>
            <a:pPr algn="ctr"/>
            <a:r>
              <a:rPr lang="en-US" dirty="0"/>
              <a:t>CMS Section 508 Program: Program </a:t>
            </a:r>
            <a:r>
              <a:rPr lang="en-US" dirty="0" smtClean="0"/>
              <a:t>Pillars</a:t>
            </a:r>
            <a:endParaRPr lang="en-US" dirty="0"/>
          </a:p>
        </p:txBody>
      </p:sp>
      <p:sp>
        <p:nvSpPr>
          <p:cNvPr id="4"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5"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7" name="Content Placeholder 4"/>
          <p:cNvSpPr/>
          <p:nvPr/>
        </p:nvSpPr>
        <p:spPr>
          <a:xfrm>
            <a:off x="228600" y="12954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marL="0" marR="0" lvl="0" indent="0" algn="ctr" defTabSz="914293"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rPr>
              <a:t>Procurement </a:t>
            </a:r>
            <a:endParaRPr kumimoji="0" lang="en-US" sz="1800" b="0" i="0" u="none" strike="noStrike" kern="1200" cap="none" spc="0" normalizeH="0" baseline="0" noProof="0" dirty="0">
              <a:ln>
                <a:noFill/>
              </a:ln>
              <a:solidFill>
                <a:prstClr val="white"/>
              </a:solidFill>
              <a:effectLst/>
              <a:uLnTx/>
              <a:uFillTx/>
              <a:latin typeface="Cambria" panose="02040503050406030204" pitchFamily="18" charset="0"/>
              <a:ea typeface="Cambria" panose="02040503050406030204" pitchFamily="18" charset="0"/>
              <a:cs typeface="+mn-cs"/>
            </a:endParaRPr>
          </a:p>
        </p:txBody>
      </p:sp>
      <p:pic>
        <p:nvPicPr>
          <p:cNvPr id="9" name="Picture 5" descr="Why is the VPAT Information?  The VPAT provides crucial information about potential risks during the procurement phase."/>
          <p:cNvPicPr>
            <a:picLocks noChangeAspect="1"/>
          </p:cNvPicPr>
          <p:nvPr/>
        </p:nvPicPr>
        <p:blipFill>
          <a:blip r:embed="rId3"/>
          <a:stretch>
            <a:fillRect/>
          </a:stretch>
        </p:blipFill>
        <p:spPr>
          <a:xfrm>
            <a:off x="311992" y="2057400"/>
            <a:ext cx="5049009" cy="2370230"/>
          </a:xfrm>
          <a:prstGeom prst="rect">
            <a:avLst/>
          </a:prstGeom>
        </p:spPr>
      </p:pic>
      <p:pic>
        <p:nvPicPr>
          <p:cNvPr id="10" name="Picture 6" descr="VPAT 508 Compliant."/>
          <p:cNvPicPr>
            <a:picLocks noChangeAspect="1"/>
          </p:cNvPicPr>
          <p:nvPr/>
        </p:nvPicPr>
        <p:blipFill>
          <a:blip r:embed="rId4">
            <a:extLst>
              <a:ext uri="{BEBA8EAE-BF5A-486C-A8C5-ECC9F3942E4B}">
                <a14:imgProps xmlns:a14="http://schemas.microsoft.com/office/drawing/2010/main">
                  <a14:imgLayer r:embed="rId5">
                    <a14:imgEffect>
                      <a14:backgroundRemoval t="2146" b="97425" l="5000" r="93462">
                        <a14:foregroundMark x1="64615" y1="47210" x2="64615" y2="47210"/>
                        <a14:foregroundMark x1="54615" y1="46781" x2="54615" y2="46781"/>
                        <a14:foregroundMark x1="31538" y1="40773" x2="31538" y2="40773"/>
                        <a14:foregroundMark x1="41154" y1="29185" x2="41154" y2="29185"/>
                        <a14:foregroundMark x1="45385" y1="29614" x2="45385" y2="29614"/>
                        <a14:foregroundMark x1="53462" y1="29614" x2="53462" y2="29614"/>
                        <a14:foregroundMark x1="59231" y1="29185" x2="59231" y2="29185"/>
                        <a14:foregroundMark x1="29615" y1="72961" x2="29615" y2="72961"/>
                        <a14:foregroundMark x1="35769" y1="72961" x2="35769" y2="72961"/>
                        <a14:foregroundMark x1="41538" y1="72532" x2="41538" y2="72532"/>
                        <a14:foregroundMark x1="49231" y1="72532" x2="49231" y2="72532"/>
                        <a14:foregroundMark x1="53846" y1="67811" x2="53846" y2="67811"/>
                        <a14:foregroundMark x1="55769" y1="70815" x2="55769" y2="70815"/>
                        <a14:foregroundMark x1="57692" y1="70815" x2="57692" y2="70815"/>
                        <a14:foregroundMark x1="62692" y1="71674" x2="62692" y2="71674"/>
                        <a14:foregroundMark x1="68462" y1="70386" x2="68462" y2="70386"/>
                      </a14:backgroundRemoval>
                    </a14:imgEffect>
                  </a14:imgLayer>
                </a14:imgProps>
              </a:ext>
            </a:extLst>
          </a:blip>
          <a:stretch>
            <a:fillRect/>
          </a:stretch>
        </p:blipFill>
        <p:spPr>
          <a:xfrm>
            <a:off x="3230054" y="4061282"/>
            <a:ext cx="2153330" cy="1929714"/>
          </a:xfrm>
          <a:prstGeom prst="rect">
            <a:avLst/>
          </a:prstGeom>
        </p:spPr>
      </p:pic>
      <p:sp>
        <p:nvSpPr>
          <p:cNvPr id="11" name="Content Placeholder 7"/>
          <p:cNvSpPr txBox="1">
            <a:spLocks/>
          </p:cNvSpPr>
          <p:nvPr/>
        </p:nvSpPr>
        <p:spPr>
          <a:xfrm>
            <a:off x="5510068" y="1927819"/>
            <a:ext cx="3195782" cy="3315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Guidelines and Standards in Solicitations</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Exploring GSA’s ART Tool </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Voluntary Procurement Accessibility Template (VPAT) Resources</a:t>
            </a: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Risk- Based </a:t>
            </a: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Approach - </a:t>
            </a:r>
            <a:r>
              <a:rPr kumimoji="0" lang="en-US" sz="1200" b="1" i="1"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150000"/>
              </a:lnSpc>
              <a:spcBef>
                <a:spcPts val="1000"/>
              </a:spcBef>
              <a:spcAft>
                <a:spcPts val="0"/>
              </a:spcAft>
              <a:buClrTx/>
              <a:buSzTx/>
              <a:buFont typeface="Wingdings" panose="05000000000000000000" pitchFamily="2" charset="2"/>
              <a:buChar char="ü"/>
              <a:tabLst/>
              <a:defRPr/>
            </a:pPr>
            <a:r>
              <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VPAT SharePoint site </a:t>
            </a:r>
            <a:r>
              <a:rPr kumimoji="0" lang="en-US" sz="1700" b="0" i="1"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rPr>
              <a:t>- </a:t>
            </a:r>
            <a:r>
              <a:rPr kumimoji="0" lang="en-US" sz="1200" b="1" i="1" u="none" strike="noStrike" kern="1200" cap="none" spc="0" normalizeH="0" baseline="0" noProof="0" dirty="0" smtClean="0">
                <a:ln>
                  <a:noFill/>
                </a:ln>
                <a:solidFill>
                  <a:srgbClr val="FF0000"/>
                </a:solidFill>
                <a:effectLst/>
                <a:uLnTx/>
                <a:uFillTx/>
                <a:latin typeface="Cambria" panose="02040503050406030204" pitchFamily="18" charset="0"/>
                <a:ea typeface="Cambria" panose="02040503050406030204" pitchFamily="18" charset="0"/>
                <a:cs typeface="+mn-cs"/>
              </a:rPr>
              <a:t>COMING SOON!</a:t>
            </a:r>
            <a:endParaRPr kumimoji="0" lang="en-US" sz="1700" b="1" i="1" u="none" strike="noStrike" kern="1200" cap="none" spc="0" normalizeH="0" baseline="0" noProof="0" dirty="0" smtClean="0">
              <a:ln>
                <a:noFill/>
              </a:ln>
              <a:solidFill>
                <a:srgbClr val="FF0000"/>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ü"/>
              <a:tabLst/>
              <a:defRPr/>
            </a:pPr>
            <a:endParaRPr kumimoji="0" lang="en-US" sz="1700" b="0" i="0" u="none" strike="noStrike" kern="1200" cap="none" spc="0" normalizeH="0" baseline="0" noProof="0" dirty="0" smtClean="0">
              <a:ln>
                <a:noFill/>
              </a:ln>
              <a:solidFill>
                <a:prstClr val="black"/>
              </a:solidFill>
              <a:effectLst/>
              <a:uLnTx/>
              <a:uFillTx/>
              <a:latin typeface="Cambria" panose="02040503050406030204" pitchFamily="18" charset="0"/>
              <a:ea typeface="Cambria" panose="02040503050406030204" pitchFamily="18" charset="0"/>
              <a:cs typeface="+mn-cs"/>
            </a:endParaRPr>
          </a:p>
        </p:txBody>
      </p:sp>
      <p:pic>
        <p:nvPicPr>
          <p:cNvPr id="5" name="Picture 8" descr="Logo of the Centers for Medicare &amp; Medicaid Service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83046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12</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90600" y="0"/>
            <a:ext cx="81534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Education and Awareness</a:t>
            </a:r>
            <a:endParaRPr lang="en-US" dirty="0">
              <a:latin typeface="Cambria" panose="02040503050406030204" pitchFamily="18" charset="0"/>
              <a:ea typeface="Cambria" panose="02040503050406030204" pitchFamily="18" charset="0"/>
            </a:endParaRPr>
          </a:p>
        </p:txBody>
      </p:sp>
      <p:sp>
        <p:nvSpPr>
          <p:cNvPr id="12" name="Content Placeholder 5"/>
          <p:cNvSpPr>
            <a:spLocks noGrp="1"/>
          </p:cNvSpPr>
          <p:nvPr>
            <p:ph sz="half" idx="1"/>
          </p:nvPr>
        </p:nvSpPr>
        <p:spPr>
          <a:xfrm>
            <a:off x="152400" y="2133600"/>
            <a:ext cx="3291621" cy="3706447"/>
          </a:xfrm>
        </p:spPr>
        <p:txBody>
          <a:bodyPr>
            <a:normAutofit fontScale="92500"/>
          </a:bodyPr>
          <a:lstStyle/>
          <a:p>
            <a:pPr lvl="0">
              <a:lnSpc>
                <a:spcPct val="100000"/>
              </a:lnSpc>
              <a:spcBef>
                <a:spcPts val="0"/>
              </a:spcBef>
              <a:buFont typeface="Wingdings" panose="05000000000000000000" pitchFamily="2" charset="2"/>
              <a:buChar char="ü"/>
            </a:pPr>
            <a:r>
              <a:rPr lang="en-US" sz="1700" dirty="0" smtClean="0">
                <a:ea typeface="Cambria" panose="02040503050406030204" pitchFamily="18" charset="0"/>
              </a:rPr>
              <a:t>Dedicated team that provides resources to help employees produce accessible electronic content. </a:t>
            </a:r>
          </a:p>
          <a:p>
            <a:pPr lvl="0">
              <a:buFont typeface="Wingdings" panose="05000000000000000000" pitchFamily="2" charset="2"/>
              <a:buChar char="ü"/>
            </a:pPr>
            <a:endParaRPr lang="en-US" sz="1700" dirty="0">
              <a:ea typeface="Cambria" panose="02040503050406030204" pitchFamily="18" charset="0"/>
            </a:endParaRPr>
          </a:p>
          <a:p>
            <a:pPr lvl="0">
              <a:buFont typeface="Wingdings" panose="05000000000000000000" pitchFamily="2" charset="2"/>
              <a:buChar char="ü"/>
            </a:pPr>
            <a:r>
              <a:rPr lang="en-US" sz="1700" dirty="0" smtClean="0">
                <a:ea typeface="Cambria" panose="02040503050406030204" pitchFamily="18" charset="0"/>
              </a:rPr>
              <a:t>Identifies and deliveries a variety  of resources and external training offerings (e.g., Instructor-led, web-based) focused </a:t>
            </a:r>
            <a:r>
              <a:rPr lang="en-US" sz="1700" dirty="0">
                <a:ea typeface="Cambria" panose="02040503050406030204" pitchFamily="18" charset="0"/>
              </a:rPr>
              <a:t>on providing Section 508 conformant documents. </a:t>
            </a:r>
          </a:p>
          <a:p>
            <a:pPr lvl="0">
              <a:buFont typeface="Wingdings" panose="05000000000000000000" pitchFamily="2" charset="2"/>
              <a:buChar char="ü"/>
            </a:pPr>
            <a:endParaRPr lang="en-US" sz="1700" dirty="0" smtClean="0">
              <a:ea typeface="Cambria" panose="02040503050406030204" pitchFamily="18" charset="0"/>
            </a:endParaRPr>
          </a:p>
          <a:p>
            <a:pPr lvl="0">
              <a:buFont typeface="Wingdings" panose="05000000000000000000" pitchFamily="2" charset="2"/>
              <a:buChar char="ü"/>
            </a:pPr>
            <a:r>
              <a:rPr lang="en-US" sz="1700" dirty="0" smtClean="0">
                <a:ea typeface="Cambria" panose="02040503050406030204" pitchFamily="18" charset="0"/>
              </a:rPr>
              <a:t>Develops 508 Annual Accessibility Training.</a:t>
            </a:r>
          </a:p>
          <a:p>
            <a:pPr lvl="0">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endParaRPr lang="en-US" sz="1700" dirty="0"/>
          </a:p>
        </p:txBody>
      </p:sp>
      <p:pic>
        <p:nvPicPr>
          <p:cNvPr id="16" name="Picture 6" descr="Photo of a group of individuals representing the Section 508 team."/>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217420"/>
            <a:ext cx="5357694" cy="329184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445507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13</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222177"/>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Education and Awareness</a:t>
            </a:r>
            <a:endParaRPr lang="en-US" dirty="0">
              <a:latin typeface="Cambria" panose="02040503050406030204" pitchFamily="18" charset="0"/>
              <a:ea typeface="Cambria" panose="02040503050406030204" pitchFamily="18" charset="0"/>
            </a:endParaRPr>
          </a:p>
        </p:txBody>
      </p:sp>
      <p:sp>
        <p:nvSpPr>
          <p:cNvPr id="3" name="Content Placeholder 5"/>
          <p:cNvSpPr txBox="1"/>
          <p:nvPr/>
        </p:nvSpPr>
        <p:spPr>
          <a:xfrm>
            <a:off x="448250" y="2156345"/>
            <a:ext cx="2662075" cy="2308324"/>
          </a:xfrm>
          <a:prstGeom prst="rect">
            <a:avLst/>
          </a:prstGeom>
          <a:noFill/>
        </p:spPr>
        <p:txBody>
          <a:bodyPr wrap="none" rtlCol="0">
            <a:spAutoFit/>
          </a:bodyPr>
          <a:lstStyle/>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Small Group Trainings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Lunch and Learns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Tech Topics</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Disability Day </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Digital Signage</a:t>
            </a:r>
          </a:p>
          <a:p>
            <a:pPr marL="285750" indent="-285750">
              <a:buFont typeface="Wingdings" panose="05000000000000000000" pitchFamily="2" charset="2"/>
              <a:buChar char="ü"/>
            </a:pPr>
            <a:r>
              <a:rPr lang="en-US" dirty="0" smtClean="0">
                <a:latin typeface="Cambria" panose="02040503050406030204" pitchFamily="18" charset="0"/>
                <a:ea typeface="Cambria" panose="02040503050406030204" pitchFamily="18" charset="0"/>
              </a:rPr>
              <a:t>Table Top Tents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p:txBody>
      </p:sp>
      <p:pic>
        <p:nvPicPr>
          <p:cNvPr id="11" name="Picture 6" descr="Screenshot of Education &amp; Awareness SharePoint Homepage."/>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3386954" y="1893889"/>
            <a:ext cx="5452246" cy="4123930"/>
          </a:xfrm>
          <a:prstGeom prst="rect">
            <a:avLst/>
          </a:prstGeom>
        </p:spPr>
      </p:pic>
      <p:pic>
        <p:nvPicPr>
          <p:cNvPr id="14" name="Picture 7" descr="Photo of a Section 508 education and awareness lead member speaking in a conference room."/>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8437"/>
                    </a14:imgEffect>
                    <a14:imgEffect>
                      <a14:saturation sat="125000"/>
                    </a14:imgEffect>
                  </a14:imgLayer>
                </a14:imgProps>
              </a:ext>
              <a:ext uri="{28A0092B-C50C-407E-A947-70E740481C1C}">
                <a14:useLocalDpi xmlns:a14="http://schemas.microsoft.com/office/drawing/2010/main" val="0"/>
              </a:ext>
            </a:extLst>
          </a:blip>
          <a:stretch>
            <a:fillRect/>
          </a:stretch>
        </p:blipFill>
        <p:spPr>
          <a:xfrm>
            <a:off x="914400" y="4009868"/>
            <a:ext cx="3581400" cy="231473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Picture 8" descr="Logo of the Centers for Medicare &amp; Medicaid Services."/>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9"/>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187079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14</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2" name="Title 3"/>
          <p:cNvSpPr>
            <a:spLocks noGrp="1"/>
          </p:cNvSpPr>
          <p:nvPr>
            <p:ph type="title"/>
          </p:nvPr>
        </p:nvSpPr>
        <p:spPr>
          <a:xfrm>
            <a:off x="838200" y="0"/>
            <a:ext cx="8305800" cy="1143000"/>
          </a:xfrm>
          <a:solidFill>
            <a:schemeClr val="tx2">
              <a:lumMod val="75000"/>
            </a:schemeClr>
          </a:solidFill>
        </p:spPr>
        <p:txBody>
          <a:bodyPr>
            <a:normAutofit/>
          </a:bodyPr>
          <a:lstStyle/>
          <a:p>
            <a:pPr algn="ctr"/>
            <a:r>
              <a:rPr lang="en-US" sz="2600" dirty="0" smtClean="0"/>
              <a:t>CMS Section 508 Program: Program Pillars</a:t>
            </a:r>
            <a:endParaRPr lang="en-US" sz="2600" dirty="0"/>
          </a:p>
        </p:txBody>
      </p:sp>
      <p:sp>
        <p:nvSpPr>
          <p:cNvPr id="7" name="Content Placeholder 4"/>
          <p:cNvSpPr/>
          <p:nvPr/>
        </p:nvSpPr>
        <p:spPr>
          <a:xfrm>
            <a:off x="228600" y="1447800"/>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Community of Practice (CoP)</a:t>
            </a:r>
            <a:endParaRPr lang="en-US" dirty="0">
              <a:latin typeface="Cambria" panose="02040503050406030204" pitchFamily="18" charset="0"/>
              <a:ea typeface="Cambria" panose="02040503050406030204" pitchFamily="18" charset="0"/>
            </a:endParaRPr>
          </a:p>
        </p:txBody>
      </p:sp>
      <p:pic>
        <p:nvPicPr>
          <p:cNvPr id="11" name="Picture 5" descr="Screenshot of the Clearance Officer Buzz newsletter.  February 2020 Release Date."/>
          <p:cNvPicPr>
            <a:picLocks noChangeAspect="1"/>
          </p:cNvPicPr>
          <p:nvPr/>
        </p:nvPicPr>
        <p:blipFill rotWithShape="1">
          <a:blip r:embed="rId3"/>
          <a:srcRect r="14550"/>
          <a:stretch/>
        </p:blipFill>
        <p:spPr>
          <a:xfrm>
            <a:off x="323591" y="2011007"/>
            <a:ext cx="3697141" cy="3931920"/>
          </a:xfrm>
          <a:prstGeom prst="rect">
            <a:avLst/>
          </a:prstGeom>
        </p:spPr>
      </p:pic>
      <p:sp>
        <p:nvSpPr>
          <p:cNvPr id="14" name="Content Placeholder 6"/>
          <p:cNvSpPr>
            <a:spLocks noGrp="1"/>
          </p:cNvSpPr>
          <p:nvPr>
            <p:ph idx="1"/>
          </p:nvPr>
        </p:nvSpPr>
        <p:spPr>
          <a:xfrm>
            <a:off x="4114800" y="1905000"/>
            <a:ext cx="4876800" cy="2754715"/>
          </a:xfrm>
        </p:spPr>
        <p:txBody>
          <a:bodyPr>
            <a:noAutofit/>
          </a:bodyPr>
          <a:lstStyle/>
          <a:p>
            <a:pPr>
              <a:buFont typeface="Wingdings" panose="05000000000000000000" pitchFamily="2" charset="2"/>
              <a:buChar char="ü"/>
            </a:pPr>
            <a:r>
              <a:rPr lang="en-US" sz="2600" dirty="0" smtClean="0">
                <a:ea typeface="Cambria" panose="02040503050406030204" pitchFamily="18" charset="0"/>
              </a:rPr>
              <a:t>Clearance Officer “Buzz”</a:t>
            </a: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Monthly </a:t>
            </a:r>
            <a:r>
              <a:rPr lang="en-US" sz="2600" dirty="0">
                <a:ea typeface="Cambria" panose="02040503050406030204" pitchFamily="18" charset="0"/>
              </a:rPr>
              <a:t>Clearance Officer Meetings</a:t>
            </a: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Clearance </a:t>
            </a:r>
            <a:r>
              <a:rPr lang="en-US" sz="2600" dirty="0">
                <a:ea typeface="Cambria" panose="02040503050406030204" pitchFamily="18" charset="0"/>
              </a:rPr>
              <a:t>Officer Welcome </a:t>
            </a:r>
            <a:r>
              <a:rPr lang="en-US" sz="2600" dirty="0" smtClean="0">
                <a:ea typeface="Cambria" panose="02040503050406030204" pitchFamily="18" charset="0"/>
              </a:rPr>
              <a:t>Packet/Guide - </a:t>
            </a:r>
            <a:r>
              <a:rPr lang="en-US" sz="1400" b="1" i="1" dirty="0" smtClean="0">
                <a:solidFill>
                  <a:srgbClr val="FF0000"/>
                </a:solidFill>
                <a:ea typeface="Cambria" panose="02040503050406030204" pitchFamily="18" charset="0"/>
              </a:rPr>
              <a:t>COMING SOON!</a:t>
            </a:r>
            <a:endParaRPr lang="en-US" sz="1800" b="1" i="1" dirty="0">
              <a:ea typeface="Cambria" panose="02040503050406030204" pitchFamily="18" charset="0"/>
            </a:endParaRPr>
          </a:p>
          <a:p>
            <a:pPr>
              <a:buFont typeface="Wingdings" panose="05000000000000000000" pitchFamily="2" charset="2"/>
              <a:buChar char="ü"/>
            </a:pPr>
            <a:endParaRPr lang="en-US" sz="2600" dirty="0" smtClean="0">
              <a:ea typeface="Cambria" panose="02040503050406030204" pitchFamily="18" charset="0"/>
            </a:endParaRPr>
          </a:p>
          <a:p>
            <a:pPr>
              <a:buFont typeface="Wingdings" panose="05000000000000000000" pitchFamily="2" charset="2"/>
              <a:buChar char="ü"/>
            </a:pPr>
            <a:r>
              <a:rPr lang="en-US" sz="2600" dirty="0" smtClean="0">
                <a:ea typeface="Cambria" panose="02040503050406030204" pitchFamily="18" charset="0"/>
              </a:rPr>
              <a:t>Section </a:t>
            </a:r>
            <a:r>
              <a:rPr lang="en-US" sz="2600" dirty="0">
                <a:ea typeface="Cambria" panose="02040503050406030204" pitchFamily="18" charset="0"/>
              </a:rPr>
              <a:t>508 Role-Based Training </a:t>
            </a:r>
            <a:r>
              <a:rPr lang="en-US" sz="2600" dirty="0" smtClean="0">
                <a:ea typeface="Cambria" panose="02040503050406030204" pitchFamily="18" charset="0"/>
              </a:rPr>
              <a:t>Curriculum- </a:t>
            </a:r>
            <a:r>
              <a:rPr lang="en-US" sz="1400" b="1" i="1" dirty="0" smtClean="0">
                <a:solidFill>
                  <a:srgbClr val="FF0000"/>
                </a:solidFill>
                <a:ea typeface="Cambria" panose="02040503050406030204" pitchFamily="18" charset="0"/>
              </a:rPr>
              <a:t>COMING </a:t>
            </a:r>
            <a:r>
              <a:rPr lang="en-US" sz="1400" b="1" i="1" dirty="0">
                <a:solidFill>
                  <a:srgbClr val="FF0000"/>
                </a:solidFill>
                <a:ea typeface="Cambria" panose="02040503050406030204" pitchFamily="18" charset="0"/>
              </a:rPr>
              <a:t>SOON!</a:t>
            </a:r>
            <a:endParaRPr lang="en-US" sz="2600" i="1" dirty="0">
              <a:ea typeface="Cambria" panose="02040503050406030204" pitchFamily="18" charset="0"/>
            </a:endParaRPr>
          </a:p>
          <a:p>
            <a:pPr>
              <a:buFont typeface="Wingdings" panose="05000000000000000000" pitchFamily="2" charset="2"/>
              <a:buChar char="ü"/>
            </a:pPr>
            <a:endParaRPr lang="en-US" sz="2600" dirty="0" smtClean="0"/>
          </a:p>
          <a:p>
            <a:pPr>
              <a:buFont typeface="Wingdings" panose="05000000000000000000" pitchFamily="2" charset="2"/>
              <a:buChar char="ü"/>
            </a:pPr>
            <a:endParaRPr lang="en-US" sz="2600" dirty="0"/>
          </a:p>
        </p:txBody>
      </p:sp>
      <p:pic>
        <p:nvPicPr>
          <p:cNvPr id="5"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23270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15</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bg1"/>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2850944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16</a:t>
            </a:fld>
            <a:endParaRPr lang="en-US" dirty="0"/>
          </a:p>
        </p:txBody>
      </p:sp>
      <p:pic>
        <p:nvPicPr>
          <p:cNvPr id="10"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r>
              <a:rPr lang="en-US" sz="2600" dirty="0" smtClean="0"/>
              <a:t>         CMS Section 508 Program: Training Development </a:t>
            </a:r>
            <a:endParaRPr lang="en-US" sz="2600" dirty="0"/>
          </a:p>
        </p:txBody>
      </p:sp>
      <p:sp>
        <p:nvSpPr>
          <p:cNvPr id="9" name="Content Placeholder 4"/>
          <p:cNvSpPr txBox="1"/>
          <p:nvPr/>
        </p:nvSpPr>
        <p:spPr>
          <a:xfrm>
            <a:off x="381000" y="1447800"/>
            <a:ext cx="6096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We </a:t>
            </a:r>
            <a:endParaRPr lang="en-US" b="1" dirty="0">
              <a:latin typeface="Cambria" panose="02040503050406030204" pitchFamily="18" charset="0"/>
              <a:ea typeface="Cambria" panose="02040503050406030204" pitchFamily="18" charset="0"/>
            </a:endParaRPr>
          </a:p>
        </p:txBody>
      </p:sp>
      <p:pic>
        <p:nvPicPr>
          <p:cNvPr id="14" name="Picture 5" title=".">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1346676" y="1310640"/>
            <a:ext cx="786924" cy="822960"/>
          </a:xfrm>
          <a:prstGeom prst="rect">
            <a:avLst/>
          </a:prstGeom>
          <a:ln>
            <a:noFill/>
          </a:ln>
          <a:effectLst>
            <a:outerShdw blurRad="292100" dist="139700" dir="2700000" algn="tl" rotWithShape="0">
              <a:srgbClr val="333333">
                <a:alpha val="65000"/>
              </a:srgbClr>
            </a:outerShdw>
          </a:effectLst>
        </p:spPr>
      </p:pic>
      <p:sp>
        <p:nvSpPr>
          <p:cNvPr id="8" name="Content Placeholder 6"/>
          <p:cNvSpPr>
            <a:spLocks noGrp="1"/>
          </p:cNvSpPr>
          <p:nvPr>
            <p:ph idx="1"/>
          </p:nvPr>
        </p:nvSpPr>
        <p:spPr>
          <a:xfrm>
            <a:off x="381000" y="2410691"/>
            <a:ext cx="2667000" cy="3945660"/>
          </a:xfrm>
        </p:spPr>
        <p:style>
          <a:lnRef idx="3">
            <a:schemeClr val="lt1"/>
          </a:lnRef>
          <a:fillRef idx="1">
            <a:schemeClr val="accent2"/>
          </a:fillRef>
          <a:effectRef idx="1">
            <a:schemeClr val="accent2"/>
          </a:effectRef>
          <a:fontRef idx="minor">
            <a:schemeClr val="lt1"/>
          </a:fontRef>
        </p:style>
        <p:txBody>
          <a:bodyPr>
            <a:noAutofit/>
          </a:bodyPr>
          <a:lstStyle/>
          <a:p>
            <a:pPr marL="0" inden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2018</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Policy Revised</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Refresh</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Litigation</a:t>
            </a:r>
            <a:r>
              <a:rPr lang="en-US" sz="1800" dirty="0" smtClean="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a:t>
            </a:r>
            <a:r>
              <a:rPr lang="en-US" sz="1600" dirty="0" smtClean="0">
                <a:latin typeface="Cambria" panose="02040503050406030204" pitchFamily="18" charset="0"/>
                <a:ea typeface="Cambria" panose="02040503050406030204" pitchFamily="18" charset="0"/>
              </a:rPr>
              <a:t>Settlement Agreement)</a:t>
            </a:r>
          </a:p>
          <a:p>
            <a:pPr>
              <a:buFont typeface="Wingdings" panose="05000000000000000000" pitchFamily="2" charset="2"/>
              <a:buChar char="ü"/>
            </a:pPr>
            <a:endParaRPr lang="en-US" sz="2200" dirty="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Training developed internally</a:t>
            </a:r>
            <a:endParaRPr lang="en-US" sz="2000" dirty="0">
              <a:latin typeface="Cambria" panose="02040503050406030204" pitchFamily="18" charset="0"/>
              <a:ea typeface="Cambria" panose="02040503050406030204" pitchFamily="18" charset="0"/>
            </a:endParaRPr>
          </a:p>
        </p:txBody>
      </p:sp>
      <p:sp>
        <p:nvSpPr>
          <p:cNvPr id="17" name="Content Placeholder 7"/>
          <p:cNvSpPr txBox="1"/>
          <p:nvPr/>
        </p:nvSpPr>
        <p:spPr>
          <a:xfrm>
            <a:off x="2971800" y="1459468"/>
            <a:ext cx="7620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Keep</a:t>
            </a:r>
            <a:endParaRPr lang="en-US" b="1" dirty="0">
              <a:latin typeface="Cambria" panose="02040503050406030204" pitchFamily="18" charset="0"/>
              <a:ea typeface="Cambria" panose="02040503050406030204" pitchFamily="18" charset="0"/>
            </a:endParaRPr>
          </a:p>
        </p:txBody>
      </p:sp>
      <p:pic>
        <p:nvPicPr>
          <p:cNvPr id="15" name="Picture 8" title=".">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4267200" y="1386840"/>
            <a:ext cx="786924" cy="822960"/>
          </a:xfrm>
          <a:prstGeom prst="rect">
            <a:avLst/>
          </a:prstGeom>
          <a:ln>
            <a:noFill/>
          </a:ln>
          <a:effectLst>
            <a:outerShdw blurRad="292100" dist="139700" dir="2700000" algn="tl" rotWithShape="0">
              <a:srgbClr val="333333">
                <a:alpha val="65000"/>
              </a:srgbClr>
            </a:outerShdw>
          </a:effectLst>
        </p:spPr>
      </p:pic>
      <p:sp>
        <p:nvSpPr>
          <p:cNvPr id="11" name="Content Placeholder 9"/>
          <p:cNvSpPr txBox="1">
            <a:spLocks/>
          </p:cNvSpPr>
          <p:nvPr/>
        </p:nvSpPr>
        <p:spPr>
          <a:xfrm>
            <a:off x="3276600" y="2410691"/>
            <a:ext cx="2667000" cy="394566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lt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buFont typeface="Arial" panose="020B0604020202020204" pitchFamily="34" charse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2019</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Expansion</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Litigation CAP completed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GSA Partnerships (ART Tool)</a:t>
            </a:r>
            <a:endParaRPr lang="en-US" sz="2200" dirty="0">
              <a:latin typeface="Cambria" panose="02040503050406030204" pitchFamily="18" charset="0"/>
              <a:ea typeface="Cambria" panose="02040503050406030204" pitchFamily="18" charset="0"/>
            </a:endParaRPr>
          </a:p>
        </p:txBody>
      </p:sp>
      <p:sp>
        <p:nvSpPr>
          <p:cNvPr id="18" name="Content Placeholder 10"/>
          <p:cNvSpPr txBox="1"/>
          <p:nvPr/>
        </p:nvSpPr>
        <p:spPr>
          <a:xfrm>
            <a:off x="5638800" y="1535668"/>
            <a:ext cx="1371600" cy="369332"/>
          </a:xfrm>
          <a:prstGeom prst="rect">
            <a:avLst/>
          </a:prstGeom>
          <a:noFill/>
        </p:spPr>
        <p:txBody>
          <a:bodyPr wrap="square" rtlCol="0">
            <a:spAutoFit/>
          </a:bodyPr>
          <a:lstStyle/>
          <a:p>
            <a:r>
              <a:rPr lang="en-US" b="1" dirty="0" smtClean="0">
                <a:latin typeface="Cambria" panose="02040503050406030204" pitchFamily="18" charset="0"/>
                <a:ea typeface="Cambria" panose="02040503050406030204" pitchFamily="18" charset="0"/>
              </a:rPr>
              <a:t>Building</a:t>
            </a:r>
            <a:endParaRPr lang="en-US" b="1" dirty="0">
              <a:latin typeface="Cambria" panose="02040503050406030204" pitchFamily="18" charset="0"/>
              <a:ea typeface="Cambria" panose="02040503050406030204" pitchFamily="18" charset="0"/>
            </a:endParaRPr>
          </a:p>
        </p:txBody>
      </p:sp>
      <p:pic>
        <p:nvPicPr>
          <p:cNvPr id="16" name="Picture 11" title=".">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7162800" y="1371600"/>
            <a:ext cx="786924" cy="822960"/>
          </a:xfrm>
          <a:prstGeom prst="rect">
            <a:avLst/>
          </a:prstGeom>
          <a:ln>
            <a:noFill/>
          </a:ln>
          <a:effectLst>
            <a:outerShdw blurRad="292100" dist="139700" dir="2700000" algn="tl" rotWithShape="0">
              <a:srgbClr val="333333">
                <a:alpha val="65000"/>
              </a:srgbClr>
            </a:outerShdw>
          </a:effectLst>
        </p:spPr>
      </p:pic>
      <p:sp>
        <p:nvSpPr>
          <p:cNvPr id="12" name="Content Placeholder 12"/>
          <p:cNvSpPr txBox="1">
            <a:spLocks/>
          </p:cNvSpPr>
          <p:nvPr/>
        </p:nvSpPr>
        <p:spPr>
          <a:xfrm>
            <a:off x="6172200" y="2410691"/>
            <a:ext cx="2667000" cy="3945660"/>
          </a:xfrm>
          <a:prstGeom prst="rect">
            <a:avLst/>
          </a:prstGeom>
        </p:spPr>
        <p:style>
          <a:lnRef idx="3">
            <a:schemeClr val="lt1"/>
          </a:lnRef>
          <a:fillRef idx="1">
            <a:schemeClr val="accent2"/>
          </a:fillRef>
          <a:effectRef idx="1">
            <a:schemeClr val="accent2"/>
          </a:effectRef>
          <a:fontRef idx="minor">
            <a:schemeClr val="lt1"/>
          </a:fontRef>
        </p:style>
        <p:txBody>
          <a:bodyPr vert="horz" lIns="91440" tIns="45720" rIns="91440" bIns="45720" rtlCol="0">
            <a:noAutofit/>
          </a:bodyPr>
          <a:lstStyle>
            <a:lvl1pPr marL="342892" indent="-342892" algn="l" defTabSz="914378" rtl="0" eaLnBrk="1" latinLnBrk="0" hangingPunct="1">
              <a:spcBef>
                <a:spcPct val="20000"/>
              </a:spcBef>
              <a:buFont typeface="Arial" panose="020B0604020202020204" pitchFamily="34" charset="0"/>
              <a:buChar char="•"/>
              <a:defRPr sz="3200" kern="1200">
                <a:solidFill>
                  <a:schemeClr val="lt1"/>
                </a:solidFill>
                <a:latin typeface="+mn-lt"/>
                <a:ea typeface="+mn-ea"/>
                <a:cs typeface="+mn-cs"/>
              </a:defRPr>
            </a:lvl1pPr>
            <a:lvl2pPr marL="742931" indent="-285743" algn="l" defTabSz="914378" rtl="0" eaLnBrk="1" latinLnBrk="0" hangingPunct="1">
              <a:spcBef>
                <a:spcPct val="20000"/>
              </a:spcBef>
              <a:buFont typeface="Arial" panose="020B0604020202020204" pitchFamily="34" charset="0"/>
              <a:buChar char="–"/>
              <a:defRPr sz="2800" b="0" i="0" u="none" kern="1200">
                <a:solidFill>
                  <a:schemeClr val="lt1"/>
                </a:solidFill>
                <a:latin typeface="+mn-lt"/>
                <a:ea typeface="+mn-ea"/>
                <a:cs typeface="+mn-cs"/>
              </a:defRPr>
            </a:lvl2pPr>
            <a:lvl3pPr marL="1142972" indent="-228594" algn="l" defTabSz="914378" rtl="0" eaLnBrk="1" latinLnBrk="0" hangingPunct="1">
              <a:spcBef>
                <a:spcPct val="20000"/>
              </a:spcBef>
              <a:buFont typeface="Arial" panose="020B0604020202020204" pitchFamily="34" charset="0"/>
              <a:buChar char="•"/>
              <a:defRPr sz="2400" kern="1200">
                <a:solidFill>
                  <a:schemeClr val="lt1"/>
                </a:solidFill>
                <a:latin typeface="+mn-lt"/>
                <a:ea typeface="+mn-ea"/>
                <a:cs typeface="+mn-cs"/>
              </a:defRPr>
            </a:lvl3pPr>
            <a:lvl4pPr marL="1600160"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4pPr>
            <a:lvl5pPr marL="2057348"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5pPr>
            <a:lvl6pPr marL="2514537"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6pPr>
            <a:lvl7pPr marL="2971726"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7pPr>
            <a:lvl8pPr marL="3428915"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8pPr>
            <a:lvl9pPr marL="3886103" indent="-228594" algn="l" defTabSz="914378" rtl="0" eaLnBrk="1" latinLnBrk="0" hangingPunct="1">
              <a:spcBef>
                <a:spcPct val="20000"/>
              </a:spcBef>
              <a:buFont typeface="Arial" panose="020B0604020202020204" pitchFamily="34" charset="0"/>
              <a:buChar char="•"/>
              <a:defRPr sz="2000" kern="1200">
                <a:solidFill>
                  <a:schemeClr val="lt1"/>
                </a:solidFill>
                <a:latin typeface="+mn-lt"/>
                <a:ea typeface="+mn-ea"/>
                <a:cs typeface="+mn-cs"/>
              </a:defRPr>
            </a:lvl9pPr>
          </a:lstStyle>
          <a:p>
            <a:pPr marL="0" indent="0">
              <a:buFont typeface="Arial" panose="020B0604020202020204" pitchFamily="34" charset="0"/>
              <a:buNone/>
            </a:pPr>
            <a:r>
              <a:rPr lang="en-US" sz="2200" dirty="0" smtClean="0">
                <a:latin typeface="Cambria" panose="02040503050406030204" pitchFamily="18" charset="0"/>
                <a:ea typeface="Cambria" panose="02040503050406030204" pitchFamily="18" charset="0"/>
              </a:rPr>
              <a:t>	</a:t>
            </a:r>
            <a:r>
              <a:rPr lang="en-US" sz="2400" b="1" u="sng" dirty="0" smtClean="0">
                <a:latin typeface="Cambria" panose="02040503050406030204" pitchFamily="18" charset="0"/>
                <a:ea typeface="Cambria" panose="02040503050406030204" pitchFamily="18" charset="0"/>
              </a:rPr>
              <a:t>2020</a:t>
            </a:r>
            <a:endParaRPr lang="en-US" sz="2200" b="1" u="sng"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Policy Revised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Program Pillars Developed</a:t>
            </a:r>
          </a:p>
          <a:p>
            <a:pPr>
              <a:buFont typeface="Wingdings" panose="05000000000000000000" pitchFamily="2" charset="2"/>
              <a:buChar char="ü"/>
            </a:pPr>
            <a:endParaRPr lang="en-US" sz="22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000" dirty="0" smtClean="0">
                <a:latin typeface="Cambria" panose="02040503050406030204" pitchFamily="18" charset="0"/>
                <a:ea typeface="Cambria" panose="02040503050406030204" pitchFamily="18" charset="0"/>
              </a:rPr>
              <a:t>Training (504/501)</a:t>
            </a:r>
          </a:p>
          <a:p>
            <a:pPr>
              <a:buFont typeface="Wingdings" panose="05000000000000000000" pitchFamily="2" charset="2"/>
              <a:buChar char="ü"/>
            </a:pPr>
            <a:endParaRPr lang="en-US" sz="2000" dirty="0" smtClean="0">
              <a:latin typeface="Cambria" panose="02040503050406030204" pitchFamily="18" charset="0"/>
              <a:ea typeface="Cambria" panose="02040503050406030204" pitchFamily="18" charset="0"/>
            </a:endParaRPr>
          </a:p>
          <a:p>
            <a:pPr>
              <a:buFont typeface="Wingdings" panose="05000000000000000000" pitchFamily="2" charset="2"/>
              <a:buChar char="ü"/>
            </a:pPr>
            <a:r>
              <a:rPr lang="en-US" sz="2200" dirty="0" smtClean="0">
                <a:latin typeface="Cambria" panose="02040503050406030204" pitchFamily="18" charset="0"/>
                <a:ea typeface="Cambria" panose="02040503050406030204" pitchFamily="18" charset="0"/>
              </a:rPr>
              <a:t>Role-Based Trainings</a:t>
            </a:r>
            <a:endParaRPr lang="en-US" sz="2200" dirty="0">
              <a:latin typeface="Cambria" panose="02040503050406030204" pitchFamily="18" charset="0"/>
              <a:ea typeface="Cambria" panose="02040503050406030204" pitchFamily="18" charset="0"/>
            </a:endParaRPr>
          </a:p>
        </p:txBody>
      </p:sp>
      <p:pic>
        <p:nvPicPr>
          <p:cNvPr id="6" name="Picture 13"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14"/>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35422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02920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18</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28804" y="0"/>
            <a:ext cx="961796" cy="1176454"/>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Annual Training</a:t>
            </a:r>
            <a:endParaRPr lang="en-US" sz="2600" dirty="0"/>
          </a:p>
        </p:txBody>
      </p:sp>
      <p:sp>
        <p:nvSpPr>
          <p:cNvPr id="10" name="Content Placeholder 4"/>
          <p:cNvSpPr>
            <a:spLocks noGrp="1"/>
          </p:cNvSpPr>
          <p:nvPr>
            <p:ph idx="1"/>
          </p:nvPr>
        </p:nvSpPr>
        <p:spPr>
          <a:xfrm>
            <a:off x="385918" y="1600199"/>
            <a:ext cx="8229600" cy="4846953"/>
          </a:xfrm>
        </p:spPr>
        <p:txBody>
          <a:bodyPr>
            <a:normAutofit fontScale="77500" lnSpcReduction="20000"/>
          </a:bodyPr>
          <a:lstStyle/>
          <a:p>
            <a:pPr marL="0" lvl="0" indent="0">
              <a:buNone/>
            </a:pPr>
            <a:r>
              <a:rPr lang="en-US" sz="3200" kern="1200" dirty="0" smtClean="0">
                <a:solidFill>
                  <a:schemeClr val="tx1"/>
                </a:solidFill>
                <a:effectLst/>
                <a:ea typeface="Cambria" panose="02040503050406030204" pitchFamily="18" charset="0"/>
              </a:rPr>
              <a:t>How does Section 508 Program Team tackle the process?</a:t>
            </a:r>
          </a:p>
          <a:p>
            <a:pPr marL="0" lvl="0" indent="0">
              <a:buNone/>
            </a:pPr>
            <a:endParaRPr lang="en-US" sz="3200" kern="1200" dirty="0" smtClean="0">
              <a:solidFill>
                <a:schemeClr val="tx1"/>
              </a:solidFill>
              <a:effectLst/>
              <a:ea typeface="Cambria" panose="02040503050406030204" pitchFamily="18" charset="0"/>
            </a:endParaRPr>
          </a:p>
          <a:p>
            <a:pPr marL="457200" lvl="1" indent="0">
              <a:buNone/>
            </a:pPr>
            <a:r>
              <a:rPr lang="en-US" sz="2800" b="1" kern="1200" dirty="0" smtClean="0">
                <a:solidFill>
                  <a:schemeClr val="tx1"/>
                </a:solidFill>
                <a:effectLst/>
                <a:ea typeface="Cambria" panose="02040503050406030204" pitchFamily="18" charset="0"/>
              </a:rPr>
              <a:t>Content Creation</a:t>
            </a:r>
          </a:p>
          <a:p>
            <a:pPr marL="1371591" lvl="2" indent="-514350">
              <a:buFont typeface="Wingdings" panose="05000000000000000000" pitchFamily="2" charset="2"/>
              <a:buChar char="Ø"/>
            </a:pPr>
            <a:r>
              <a:rPr lang="en-US" dirty="0" smtClean="0">
                <a:ea typeface="Cambria" panose="02040503050406030204" pitchFamily="18" charset="0"/>
              </a:rPr>
              <a:t>Comprehensive</a:t>
            </a:r>
          </a:p>
          <a:p>
            <a:pPr marL="1371591" lvl="2" indent="-514350">
              <a:buFont typeface="Wingdings" panose="05000000000000000000" pitchFamily="2" charset="2"/>
              <a:buChar char="Ø"/>
            </a:pPr>
            <a:r>
              <a:rPr lang="en-US" dirty="0" smtClean="0">
                <a:ea typeface="Cambria" panose="02040503050406030204" pitchFamily="18" charset="0"/>
              </a:rPr>
              <a:t>Usability and Engaging, while accessible</a:t>
            </a:r>
          </a:p>
          <a:p>
            <a:pPr marL="857241" lvl="2" indent="0">
              <a:buNone/>
            </a:pPr>
            <a:endParaRPr lang="en-US" dirty="0" smtClean="0">
              <a:ea typeface="Cambria" panose="02040503050406030204" pitchFamily="18" charset="0"/>
            </a:endParaRPr>
          </a:p>
          <a:p>
            <a:pPr marL="457200" lvl="1" indent="0">
              <a:buNone/>
            </a:pPr>
            <a:r>
              <a:rPr lang="en-US" sz="2800" b="1" kern="1200" dirty="0" smtClean="0">
                <a:solidFill>
                  <a:schemeClr val="tx1"/>
                </a:solidFill>
                <a:effectLst/>
                <a:ea typeface="Cambria" panose="02040503050406030204" pitchFamily="18" charset="0"/>
              </a:rPr>
              <a:t>Engage Stakeholders</a:t>
            </a:r>
          </a:p>
          <a:p>
            <a:pPr marL="1371591" lvl="2" indent="-514350">
              <a:buFont typeface="Wingdings" panose="05000000000000000000" pitchFamily="2" charset="2"/>
              <a:buChar char="Ø"/>
            </a:pPr>
            <a:r>
              <a:rPr lang="en-US" baseline="0" dirty="0" smtClean="0">
                <a:ea typeface="Cambria" panose="02040503050406030204" pitchFamily="18" charset="0"/>
              </a:rPr>
              <a:t>Beta Testing, Section 508 Testing</a:t>
            </a:r>
            <a:r>
              <a:rPr lang="en-US" dirty="0" smtClean="0">
                <a:ea typeface="Cambria" panose="02040503050406030204" pitchFamily="18" charset="0"/>
              </a:rPr>
              <a:t> Lab, LMS</a:t>
            </a:r>
          </a:p>
          <a:p>
            <a:pPr marL="1371591" lvl="2" indent="-514350">
              <a:buFont typeface="Wingdings" panose="05000000000000000000" pitchFamily="2" charset="2"/>
              <a:buChar char="Ø"/>
            </a:pPr>
            <a:r>
              <a:rPr lang="en-US" dirty="0" smtClean="0">
                <a:ea typeface="Cambria" panose="02040503050406030204" pitchFamily="18" charset="0"/>
              </a:rPr>
              <a:t>Collaborate w/ Disability </a:t>
            </a:r>
            <a:r>
              <a:rPr lang="en-US" dirty="0">
                <a:ea typeface="Cambria" panose="02040503050406030204" pitchFamily="18" charset="0"/>
              </a:rPr>
              <a:t>P</a:t>
            </a:r>
            <a:r>
              <a:rPr lang="en-US" dirty="0" smtClean="0">
                <a:ea typeface="Cambria" panose="02040503050406030204" pitchFamily="18" charset="0"/>
              </a:rPr>
              <a:t>artners</a:t>
            </a:r>
          </a:p>
          <a:p>
            <a:pPr marL="1371591" lvl="2"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Disability Awareness Month (October)</a:t>
            </a:r>
          </a:p>
          <a:p>
            <a:pPr marL="857241" lvl="2" indent="0">
              <a:buNone/>
            </a:pPr>
            <a:endParaRPr lang="en-US" kern="1200" baseline="0" dirty="0" smtClean="0">
              <a:solidFill>
                <a:schemeClr val="tx1"/>
              </a:solidFill>
              <a:effectLst/>
              <a:ea typeface="Cambria" panose="02040503050406030204" pitchFamily="18" charset="0"/>
            </a:endParaRPr>
          </a:p>
          <a:p>
            <a:pPr marL="457200" lvl="1" indent="0">
              <a:buNone/>
            </a:pPr>
            <a:r>
              <a:rPr lang="en-US" sz="2800" b="1" kern="1200" baseline="0" dirty="0" smtClean="0">
                <a:solidFill>
                  <a:schemeClr val="tx1"/>
                </a:solidFill>
                <a:effectLst/>
                <a:ea typeface="Cambria" panose="02040503050406030204" pitchFamily="18" charset="0"/>
              </a:rPr>
              <a:t>Implement &amp; Report</a:t>
            </a:r>
          </a:p>
          <a:p>
            <a:pPr marL="1371591" lvl="2"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Launch 10/1, Due  NLT 12/31</a:t>
            </a:r>
          </a:p>
          <a:p>
            <a:pPr marL="1371591" lvl="2" indent="-514350">
              <a:buFont typeface="Wingdings" panose="05000000000000000000" pitchFamily="2" charset="2"/>
              <a:buChar char="Ø"/>
            </a:pPr>
            <a:r>
              <a:rPr lang="en-US" dirty="0" smtClean="0">
                <a:ea typeface="Cambria" panose="02040503050406030204" pitchFamily="18" charset="0"/>
              </a:rPr>
              <a:t>Exceptions Report</a:t>
            </a:r>
          </a:p>
          <a:p>
            <a:pPr marL="1828779" lvl="3" indent="-514350">
              <a:buFont typeface="Wingdings" panose="05000000000000000000" pitchFamily="2" charset="2"/>
              <a:buChar char="Ø"/>
            </a:pPr>
            <a:r>
              <a:rPr lang="en-US" kern="1200" baseline="0" dirty="0" smtClean="0">
                <a:solidFill>
                  <a:schemeClr val="tx1"/>
                </a:solidFill>
                <a:effectLst/>
                <a:ea typeface="Cambria" panose="02040503050406030204" pitchFamily="18" charset="0"/>
              </a:rPr>
              <a:t>End of </a:t>
            </a:r>
            <a:r>
              <a:rPr lang="en-US" kern="1200" dirty="0" smtClean="0">
                <a:solidFill>
                  <a:schemeClr val="tx1"/>
                </a:solidFill>
                <a:effectLst/>
                <a:ea typeface="Cambria" panose="02040503050406030204" pitchFamily="18" charset="0"/>
              </a:rPr>
              <a:t>Oct/Nov; weekly Dec; daily last week of Dec</a:t>
            </a:r>
            <a:endParaRPr lang="en-US" kern="1200" baseline="0" dirty="0" smtClean="0">
              <a:solidFill>
                <a:schemeClr val="tx1"/>
              </a:solidFill>
              <a:effectLst/>
              <a:ea typeface="Cambria" panose="02040503050406030204" pitchFamily="18" charset="0"/>
            </a:endParaRPr>
          </a:p>
          <a:p>
            <a:pPr marL="1371591" lvl="2" indent="-514350">
              <a:buFont typeface="Wingdings" panose="05000000000000000000" pitchFamily="2" charset="2"/>
              <a:buChar char="q"/>
            </a:pPr>
            <a:endParaRPr lang="en-US" sz="2800" b="1" kern="1200" dirty="0">
              <a:solidFill>
                <a:schemeClr val="tx1"/>
              </a:solidFill>
              <a:effectLst/>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87817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19</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809396" cy="1176454"/>
          </a:xfrm>
          <a:prstGeom prst="rect">
            <a:avLst/>
          </a:prstGeom>
        </p:spPr>
      </p:pic>
      <p:sp>
        <p:nvSpPr>
          <p:cNvPr id="2" name="Title 3"/>
          <p:cNvSpPr>
            <a:spLocks noGrp="1"/>
          </p:cNvSpPr>
          <p:nvPr>
            <p:ph type="title"/>
          </p:nvPr>
        </p:nvSpPr>
        <p:spPr>
          <a:xfrm>
            <a:off x="762000" y="0"/>
            <a:ext cx="8382000" cy="1143000"/>
          </a:xfrm>
          <a:solidFill>
            <a:schemeClr val="tx2">
              <a:lumMod val="75000"/>
            </a:schemeClr>
          </a:solidFill>
        </p:spPr>
        <p:txBody>
          <a:bodyPr>
            <a:normAutofit/>
          </a:bodyPr>
          <a:lstStyle/>
          <a:p>
            <a:pPr algn="ctr"/>
            <a:r>
              <a:rPr lang="en-US" sz="2600" dirty="0" smtClean="0"/>
              <a:t>          CMS Section 508 Program: Annual Training  (Champions!)</a:t>
            </a:r>
            <a:endParaRPr lang="en-US" sz="2600" dirty="0"/>
          </a:p>
        </p:txBody>
      </p:sp>
      <p:sp>
        <p:nvSpPr>
          <p:cNvPr id="8" name="Content Placeholder 4"/>
          <p:cNvSpPr/>
          <p:nvPr/>
        </p:nvSpPr>
        <p:spPr>
          <a:xfrm>
            <a:off x="304800" y="1246287"/>
            <a:ext cx="8382000" cy="5355312"/>
          </a:xfrm>
          <a:prstGeom prst="rect">
            <a:avLst/>
          </a:prstGeom>
        </p:spPr>
        <p:txBody>
          <a:bodyPr wrap="square">
            <a:spAutoFit/>
          </a:bodyPr>
          <a:lstStyle/>
          <a:p>
            <a:r>
              <a:rPr lang="en-US" b="1" dirty="0" smtClean="0">
                <a:latin typeface="Cambria" panose="02040503050406030204" pitchFamily="18" charset="0"/>
                <a:ea typeface="Cambria" panose="02040503050406030204" pitchFamily="18" charset="0"/>
              </a:rPr>
              <a:t>Who </a:t>
            </a:r>
            <a:r>
              <a:rPr lang="en-US" b="1" dirty="0">
                <a:latin typeface="Cambria" panose="02040503050406030204" pitchFamily="18" charset="0"/>
                <a:ea typeface="Cambria" panose="02040503050406030204" pitchFamily="18" charset="0"/>
              </a:rPr>
              <a:t>are our Program </a:t>
            </a:r>
            <a:r>
              <a:rPr lang="en-US" b="1" dirty="0" smtClean="0">
                <a:latin typeface="Cambria" panose="02040503050406030204" pitchFamily="18" charset="0"/>
                <a:ea typeface="Cambria" panose="02040503050406030204" pitchFamily="18" charset="0"/>
              </a:rPr>
              <a:t>Champions?</a:t>
            </a:r>
          </a:p>
          <a:p>
            <a:endParaRPr lang="en-US" b="1" dirty="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b="1" i="1" dirty="0" smtClean="0">
                <a:latin typeface="Cambria" panose="02040503050406030204" pitchFamily="18" charset="0"/>
                <a:ea typeface="Cambria" panose="02040503050406030204" pitchFamily="18" charset="0"/>
              </a:rPr>
              <a:t>CMS’ CIO </a:t>
            </a:r>
            <a:r>
              <a:rPr lang="en-US" dirty="0">
                <a:latin typeface="Cambria" panose="02040503050406030204" pitchFamily="18" charset="0"/>
                <a:ea typeface="Cambria" panose="02040503050406030204" pitchFamily="18" charset="0"/>
              </a:rPr>
              <a:t>through release of signed CMS-wide </a:t>
            </a:r>
            <a:r>
              <a:rPr lang="en-US" dirty="0" smtClean="0">
                <a:latin typeface="Cambria" panose="02040503050406030204" pitchFamily="18" charset="0"/>
                <a:ea typeface="Cambria" panose="02040503050406030204" pitchFamily="18" charset="0"/>
              </a:rPr>
              <a:t>Broadcast</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Early engagement at </a:t>
            </a:r>
            <a:r>
              <a:rPr lang="en-US" b="1" i="1" dirty="0" smtClean="0">
                <a:latin typeface="Cambria" panose="02040503050406030204" pitchFamily="18" charset="0"/>
                <a:ea typeface="Cambria" panose="02040503050406030204" pitchFamily="18" charset="0"/>
              </a:rPr>
              <a:t>New Employee </a:t>
            </a:r>
            <a:r>
              <a:rPr lang="en-US" dirty="0" smtClean="0">
                <a:latin typeface="Cambria" panose="02040503050406030204" pitchFamily="18" charset="0"/>
                <a:ea typeface="Cambria" panose="02040503050406030204" pitchFamily="18" charset="0"/>
              </a:rPr>
              <a:t>Orientations (NEO)</a:t>
            </a:r>
            <a:endParaRPr lang="en-US" dirty="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b="1" i="1" dirty="0" smtClean="0">
                <a:latin typeface="Cambria" panose="02040503050406030204" pitchFamily="18" charset="0"/>
                <a:ea typeface="Cambria" panose="02040503050406030204" pitchFamily="18" charset="0"/>
              </a:rPr>
              <a:t>Component </a:t>
            </a:r>
            <a:r>
              <a:rPr lang="en-US" b="1" i="1" dirty="0">
                <a:latin typeface="Cambria" panose="02040503050406030204" pitchFamily="18" charset="0"/>
                <a:ea typeface="Cambria" panose="02040503050406030204" pitchFamily="18" charset="0"/>
              </a:rPr>
              <a:t>Leadership </a:t>
            </a:r>
            <a:r>
              <a:rPr lang="en-US" dirty="0">
                <a:latin typeface="Cambria" panose="02040503050406030204" pitchFamily="18" charset="0"/>
                <a:ea typeface="Cambria" panose="02040503050406030204" pitchFamily="18" charset="0"/>
              </a:rPr>
              <a:t>is key in getting compliance as completion/exception reports are sent and they encourage/remind employees to complete the Annual </a:t>
            </a:r>
            <a:r>
              <a:rPr lang="en-US" dirty="0" smtClean="0">
                <a:latin typeface="Cambria" panose="02040503050406030204" pitchFamily="18" charset="0"/>
                <a:ea typeface="Cambria" panose="02040503050406030204" pitchFamily="18" charset="0"/>
              </a:rPr>
              <a:t>Training.</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Leverage </a:t>
            </a:r>
            <a:r>
              <a:rPr lang="en-US" b="1" i="1" dirty="0">
                <a:latin typeface="Cambria" panose="02040503050406030204" pitchFamily="18" charset="0"/>
                <a:ea typeface="Cambria" panose="02040503050406030204" pitchFamily="18" charset="0"/>
              </a:rPr>
              <a:t>Clearance </a:t>
            </a:r>
            <a:r>
              <a:rPr lang="en-US" b="1" i="1" dirty="0" smtClean="0">
                <a:latin typeface="Cambria" panose="02040503050406030204" pitchFamily="18" charset="0"/>
                <a:ea typeface="Cambria" panose="02040503050406030204" pitchFamily="18" charset="0"/>
              </a:rPr>
              <a:t>Officer </a:t>
            </a:r>
            <a:r>
              <a:rPr lang="en-US" b="1" i="1" dirty="0">
                <a:latin typeface="Cambria" panose="02040503050406030204" pitchFamily="18" charset="0"/>
                <a:ea typeface="Cambria" panose="02040503050406030204" pitchFamily="18" charset="0"/>
              </a:rPr>
              <a:t>community </a:t>
            </a:r>
            <a:r>
              <a:rPr lang="en-US" dirty="0">
                <a:latin typeface="Cambria" panose="02040503050406030204" pitchFamily="18" charset="0"/>
                <a:ea typeface="Cambria" panose="02040503050406030204" pitchFamily="18" charset="0"/>
              </a:rPr>
              <a:t>as ambassadors to help communicate </a:t>
            </a:r>
            <a:r>
              <a:rPr lang="en-US" dirty="0" smtClean="0">
                <a:latin typeface="Cambria" panose="02040503050406030204" pitchFamily="18" charset="0"/>
                <a:ea typeface="Cambria" panose="02040503050406030204" pitchFamily="18" charset="0"/>
              </a:rPr>
              <a:t>training </a:t>
            </a:r>
            <a:r>
              <a:rPr lang="en-US" dirty="0">
                <a:latin typeface="Cambria" panose="02040503050406030204" pitchFamily="18" charset="0"/>
                <a:ea typeface="Cambria" panose="02040503050406030204" pitchFamily="18" charset="0"/>
              </a:rPr>
              <a:t>is available and encourage completion</a:t>
            </a:r>
            <a:r>
              <a:rPr lang="en-US" dirty="0" smtClean="0">
                <a:latin typeface="Cambria" panose="02040503050406030204" pitchFamily="18" charset="0"/>
                <a:ea typeface="Cambria" panose="02040503050406030204" pitchFamily="18" charset="0"/>
              </a:rPr>
              <a:t>.</a:t>
            </a:r>
          </a:p>
          <a:p>
            <a:pPr marL="742896" lvl="1" indent="-28575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lvl="0"/>
            <a:r>
              <a:rPr lang="en-US" b="1" dirty="0" smtClean="0">
                <a:latin typeface="Cambria" panose="02040503050406030204" pitchFamily="18" charset="0"/>
                <a:ea typeface="Cambria" panose="02040503050406030204" pitchFamily="18" charset="0"/>
              </a:rPr>
              <a:t>Who Participates?</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The data tells us that we have </a:t>
            </a:r>
            <a:r>
              <a:rPr lang="en-US" b="1" i="1" dirty="0" smtClean="0">
                <a:latin typeface="Cambria" panose="02040503050406030204" pitchFamily="18" charset="0"/>
                <a:ea typeface="Cambria" panose="02040503050406030204" pitchFamily="18" charset="0"/>
              </a:rPr>
              <a:t>enterprise buy-in </a:t>
            </a:r>
            <a:r>
              <a:rPr lang="en-US" dirty="0" smtClean="0">
                <a:latin typeface="Cambria" panose="02040503050406030204" pitchFamily="18" charset="0"/>
                <a:ea typeface="Cambria" panose="02040503050406030204" pitchFamily="18" charset="0"/>
              </a:rPr>
              <a:t>and </a:t>
            </a:r>
            <a:r>
              <a:rPr lang="en-US" b="1" dirty="0" smtClean="0">
                <a:latin typeface="Cambria" panose="02040503050406030204" pitchFamily="18" charset="0"/>
                <a:ea typeface="Cambria" panose="02040503050406030204" pitchFamily="18" charset="0"/>
              </a:rPr>
              <a:t> </a:t>
            </a:r>
            <a:r>
              <a:rPr lang="en-US" b="1" i="1" dirty="0" smtClean="0">
                <a:latin typeface="Cambria" panose="02040503050406030204" pitchFamily="18" charset="0"/>
                <a:ea typeface="Cambria" panose="02040503050406030204" pitchFamily="18" charset="0"/>
              </a:rPr>
              <a:t>persuasive  partnerships </a:t>
            </a:r>
            <a:r>
              <a:rPr lang="en-US" dirty="0" smtClean="0">
                <a:latin typeface="Cambria" panose="02040503050406030204" pitchFamily="18" charset="0"/>
                <a:ea typeface="Cambria" panose="02040503050406030204" pitchFamily="18" charset="0"/>
              </a:rPr>
              <a:t> with our agency’s stakeholders.</a:t>
            </a:r>
            <a:br>
              <a:rPr lang="en-US" dirty="0" smtClean="0">
                <a:latin typeface="Cambria" panose="02040503050406030204" pitchFamily="18" charset="0"/>
                <a:ea typeface="Cambria" panose="02040503050406030204" pitchFamily="18" charset="0"/>
              </a:rPr>
            </a:br>
            <a:endParaRPr lang="en-US" dirty="0" smtClean="0">
              <a:latin typeface="Cambria" panose="02040503050406030204" pitchFamily="18" charset="0"/>
              <a:ea typeface="Cambria" panose="02040503050406030204" pitchFamily="18" charset="0"/>
            </a:endParaRP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We </a:t>
            </a:r>
            <a:r>
              <a:rPr lang="en-US" dirty="0">
                <a:latin typeface="Cambria" panose="02040503050406030204" pitchFamily="18" charset="0"/>
                <a:ea typeface="Cambria" panose="02040503050406030204" pitchFamily="18" charset="0"/>
              </a:rPr>
              <a:t>have </a:t>
            </a:r>
            <a:r>
              <a:rPr lang="en-US" b="1" i="1" dirty="0">
                <a:latin typeface="Cambria" panose="02040503050406030204" pitchFamily="18" charset="0"/>
                <a:ea typeface="Cambria" panose="02040503050406030204" pitchFamily="18" charset="0"/>
              </a:rPr>
              <a:t>consistently</a:t>
            </a:r>
            <a:r>
              <a:rPr lang="en-US" dirty="0">
                <a:latin typeface="Cambria" panose="02040503050406030204" pitchFamily="18" charset="0"/>
                <a:ea typeface="Cambria" panose="02040503050406030204" pitchFamily="18" charset="0"/>
              </a:rPr>
              <a:t> met the completion threshold, in last three years above 95% </a:t>
            </a:r>
            <a:r>
              <a:rPr lang="en-US" dirty="0" smtClean="0">
                <a:latin typeface="Cambria" panose="02040503050406030204" pitchFamily="18" charset="0"/>
                <a:ea typeface="Cambria" panose="02040503050406030204" pitchFamily="18" charset="0"/>
              </a:rPr>
              <a:t>completion. (</a:t>
            </a:r>
            <a:r>
              <a:rPr lang="en-US" b="1" dirty="0" smtClean="0">
                <a:latin typeface="Cambria" panose="02040503050406030204" pitchFamily="18" charset="0"/>
                <a:ea typeface="Cambria" panose="02040503050406030204" pitchFamily="18" charset="0"/>
              </a:rPr>
              <a:t>Goal: 90%)</a:t>
            </a:r>
          </a:p>
          <a:p>
            <a:pPr marL="742896" lvl="1" indent="-285750">
              <a:buFont typeface="Wingdings" panose="05000000000000000000" pitchFamily="2" charset="2"/>
              <a:buChar char="Ø"/>
            </a:pPr>
            <a:endParaRPr lang="en-US" b="1" dirty="0" smtClean="0">
              <a:latin typeface="Cambria" panose="02040503050406030204" pitchFamily="18" charset="0"/>
              <a:ea typeface="Cambria" panose="02040503050406030204" pitchFamily="18" charset="0"/>
            </a:endParaRPr>
          </a:p>
          <a:p>
            <a:r>
              <a:rPr lang="en-US" b="1" dirty="0" smtClean="0">
                <a:latin typeface="Cambria" panose="02040503050406030204" pitchFamily="18" charset="0"/>
                <a:ea typeface="Cambria" panose="02040503050406030204" pitchFamily="18" charset="0"/>
              </a:rPr>
              <a:t>Who Benefits?</a:t>
            </a:r>
          </a:p>
          <a:p>
            <a:pPr marL="742896" lvl="1" indent="-28575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2019</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partnership </a:t>
            </a:r>
            <a:r>
              <a:rPr lang="en-US" dirty="0">
                <a:latin typeface="Cambria" panose="02040503050406030204" pitchFamily="18" charset="0"/>
                <a:ea typeface="Cambria" panose="02040503050406030204" pitchFamily="18" charset="0"/>
              </a:rPr>
              <a:t>with GSA </a:t>
            </a:r>
            <a:r>
              <a:rPr lang="en-US"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98% </a:t>
            </a:r>
            <a:r>
              <a:rPr lang="en-US">
                <a:latin typeface="Cambria" panose="02040503050406030204" pitchFamily="18" charset="0"/>
                <a:ea typeface="Cambria" panose="02040503050406030204" pitchFamily="18" charset="0"/>
              </a:rPr>
              <a:t>completion </a:t>
            </a:r>
            <a:r>
              <a:rPr lang="en-US" smtClean="0">
                <a:latin typeface="Cambria" panose="02040503050406030204" pitchFamily="18" charset="0"/>
                <a:ea typeface="Cambria" panose="02040503050406030204" pitchFamily="18" charset="0"/>
              </a:rPr>
              <a:t>rate</a:t>
            </a:r>
            <a:endParaRPr lang="en-US" dirty="0">
              <a:latin typeface="Cambria" panose="02040503050406030204" pitchFamily="18" charset="0"/>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696302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2</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Questions we can answer</a:t>
            </a:r>
            <a:endParaRPr lang="en-US" sz="2400" dirty="0">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4020780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20</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Annual Training </a:t>
            </a:r>
            <a:endParaRPr lang="en-US" sz="2600" dirty="0"/>
          </a:p>
        </p:txBody>
      </p:sp>
      <p:sp>
        <p:nvSpPr>
          <p:cNvPr id="7" name="Content Placeholder 4"/>
          <p:cNvSpPr txBox="1"/>
          <p:nvPr/>
        </p:nvSpPr>
        <p:spPr>
          <a:xfrm>
            <a:off x="152400" y="1362670"/>
            <a:ext cx="8763000"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1400" dirty="0" smtClean="0">
                <a:latin typeface="Cambria" panose="02040503050406030204" pitchFamily="18" charset="0"/>
                <a:ea typeface="Cambria" panose="02040503050406030204" pitchFamily="18" charset="0"/>
              </a:rPr>
              <a:t>Education SMEs take a project management approach: Allows team to guide/oversee the process through the use of a project plan with identified milestones and deliverables.  </a:t>
            </a:r>
            <a:r>
              <a:rPr lang="en-US" sz="1400" b="1" dirty="0" smtClean="0">
                <a:latin typeface="Cambria" panose="02040503050406030204" pitchFamily="18" charset="0"/>
                <a:ea typeface="Cambria" panose="02040503050406030204" pitchFamily="18" charset="0"/>
              </a:rPr>
              <a:t>Project Timeline runs from February- July.</a:t>
            </a:r>
            <a:r>
              <a:rPr lang="en-US" sz="1400" dirty="0" smtClean="0">
                <a:latin typeface="Cambria" panose="02040503050406030204" pitchFamily="18" charset="0"/>
                <a:ea typeface="Cambria" panose="02040503050406030204" pitchFamily="18" charset="0"/>
              </a:rPr>
              <a:t> </a:t>
            </a:r>
            <a:endParaRPr lang="en-US" sz="1400" dirty="0">
              <a:latin typeface="Cambria" panose="02040503050406030204" pitchFamily="18" charset="0"/>
              <a:ea typeface="Cambria" panose="02040503050406030204" pitchFamily="18" charset="0"/>
            </a:endParaRPr>
          </a:p>
        </p:txBody>
      </p:sp>
      <p:graphicFrame>
        <p:nvGraphicFramePr>
          <p:cNvPr id="9" name="Table 5" title="."/>
          <p:cNvGraphicFramePr>
            <a:graphicFrameLocks noGrp="1"/>
          </p:cNvGraphicFramePr>
          <p:nvPr>
            <p:extLst>
              <p:ext uri="{D42A27DB-BD31-4B8C-83A1-F6EECF244321}">
                <p14:modId xmlns:p14="http://schemas.microsoft.com/office/powerpoint/2010/main" val="843556419"/>
              </p:ext>
            </p:extLst>
          </p:nvPr>
        </p:nvGraphicFramePr>
        <p:xfrm>
          <a:off x="152400" y="2031410"/>
          <a:ext cx="8686800" cy="4445590"/>
        </p:xfrm>
        <a:graphic>
          <a:graphicData uri="http://schemas.openxmlformats.org/drawingml/2006/table">
            <a:tbl>
              <a:tblPr firstRow="1" firstCol="1" bandRow="1">
                <a:tableStyleId>{5C22544A-7EE6-4342-B048-85BDC9FD1C3A}</a:tableStyleId>
              </a:tblPr>
              <a:tblGrid>
                <a:gridCol w="1624212">
                  <a:extLst>
                    <a:ext uri="{9D8B030D-6E8A-4147-A177-3AD203B41FA5}">
                      <a16:colId xmlns:a16="http://schemas.microsoft.com/office/drawing/2014/main" xmlns="" val="3102036572"/>
                    </a:ext>
                  </a:extLst>
                </a:gridCol>
                <a:gridCol w="5653918">
                  <a:extLst>
                    <a:ext uri="{9D8B030D-6E8A-4147-A177-3AD203B41FA5}">
                      <a16:colId xmlns:a16="http://schemas.microsoft.com/office/drawing/2014/main" xmlns="" val="997106013"/>
                    </a:ext>
                  </a:extLst>
                </a:gridCol>
                <a:gridCol w="1408670">
                  <a:extLst>
                    <a:ext uri="{9D8B030D-6E8A-4147-A177-3AD203B41FA5}">
                      <a16:colId xmlns:a16="http://schemas.microsoft.com/office/drawing/2014/main" xmlns="" val="472776008"/>
                    </a:ext>
                  </a:extLst>
                </a:gridCol>
              </a:tblGrid>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Milestone #</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Milestone (Name)</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Projected Start Date</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68109230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Communications and Content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78745885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Pre-Course Communications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57739525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Email announcements and background</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126200411"/>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Web wireframe information</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551824688"/>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95378812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Overview Introduction Content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71162293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Section 504 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2/10/2020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285722874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1.2.3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Section 508 content development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439293257"/>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Accessibility Feature Requirements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47393113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1.4</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Knowledge Check Requirements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38747111"/>
                  </a:ext>
                </a:extLst>
              </a:tr>
              <a:tr h="147052">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1.5</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Course Completion Requirements (Certificates and Communication to LMS)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76534188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Technical Implementation</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2915313892"/>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Points of Contact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669734129"/>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Development Process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723064708"/>
                  </a:ext>
                </a:extLst>
              </a:tr>
              <a:tr h="212802">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Application Ownership for Lectora and SCORM (Software License and End User License Service Agreements)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84341233"/>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Development Process</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2/10/2020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05222745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Merged Content Package (Section 504/508)</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4/6/2020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2679401786"/>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dirty="0">
                          <a:effectLst/>
                          <a:latin typeface="Cambria" panose="02040503050406030204" pitchFamily="18" charset="0"/>
                          <a:ea typeface="Cambria" panose="02040503050406030204" pitchFamily="18" charset="0"/>
                        </a:rPr>
                        <a:t>Development</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4/13/2020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36663191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Compile/Publish</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4/13/2020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817451310"/>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LMS Integration and Test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4/20/2020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552824155"/>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Test Environment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4/27/2020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1531279178"/>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2.4.1.3.2</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Production Environment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5/25/2020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985072233"/>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3.0</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UAT and Approval</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6/22/2020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3122694754"/>
                  </a:ext>
                </a:extLst>
              </a:tr>
              <a:tr h="170239">
                <a:tc>
                  <a:txBody>
                    <a:bodyPr/>
                    <a:lstStyle/>
                    <a:p>
                      <a:pPr marL="0" marR="0" algn="ctr">
                        <a:spcBef>
                          <a:spcPts val="600"/>
                        </a:spcBef>
                        <a:spcAft>
                          <a:spcPts val="600"/>
                        </a:spcAft>
                      </a:pPr>
                      <a:r>
                        <a:rPr lang="en-US" sz="800" kern="1200">
                          <a:effectLst/>
                          <a:latin typeface="Cambria" panose="02040503050406030204" pitchFamily="18" charset="0"/>
                          <a:ea typeface="Cambria" panose="02040503050406030204" pitchFamily="18" charset="0"/>
                        </a:rPr>
                        <a:t>3.1</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User Acceptance Testing (UAT)</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6/22/2020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2632348492"/>
                  </a:ext>
                </a:extLst>
              </a:tr>
              <a:tr h="170239">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3.2</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spcBef>
                          <a:spcPts val="600"/>
                        </a:spcBef>
                        <a:spcAft>
                          <a:spcPts val="600"/>
                        </a:spcAft>
                      </a:pPr>
                      <a:r>
                        <a:rPr lang="en-US" sz="800" kern="1200">
                          <a:effectLst/>
                          <a:latin typeface="Cambria" panose="02040503050406030204" pitchFamily="18" charset="0"/>
                          <a:ea typeface="Cambria" panose="02040503050406030204" pitchFamily="18" charset="0"/>
                        </a:rPr>
                        <a:t>Stakeholder Approval</a:t>
                      </a:r>
                      <a:endParaRPr lang="en-US" sz="800">
                        <a:solidFill>
                          <a:srgbClr val="000000"/>
                        </a:solidFill>
                        <a:effectLst/>
                        <a:latin typeface="Cambria" panose="02040503050406030204" pitchFamily="18" charset="0"/>
                        <a:ea typeface="Cambria" panose="02040503050406030204" pitchFamily="18" charset="0"/>
                      </a:endParaRPr>
                    </a:p>
                  </a:txBody>
                  <a:tcPr marL="20496" marR="20496" marT="6028" marB="0" anchor="ctr"/>
                </a:tc>
                <a:tc>
                  <a:txBody>
                    <a:bodyPr/>
                    <a:lstStyle/>
                    <a:p>
                      <a:pPr marL="0" marR="0" algn="ctr">
                        <a:spcBef>
                          <a:spcPts val="600"/>
                        </a:spcBef>
                        <a:spcAft>
                          <a:spcPts val="600"/>
                        </a:spcAft>
                      </a:pPr>
                      <a:r>
                        <a:rPr lang="en-US" sz="800" kern="1200" dirty="0">
                          <a:effectLst/>
                          <a:latin typeface="Cambria" panose="02040503050406030204" pitchFamily="18" charset="0"/>
                          <a:ea typeface="Cambria" panose="02040503050406030204" pitchFamily="18" charset="0"/>
                        </a:rPr>
                        <a:t>7/6/2020</a:t>
                      </a:r>
                      <a:endParaRPr lang="en-US" sz="800" dirty="0">
                        <a:solidFill>
                          <a:srgbClr val="000000"/>
                        </a:solidFill>
                        <a:effectLst/>
                        <a:latin typeface="Cambria" panose="02040503050406030204" pitchFamily="18" charset="0"/>
                        <a:ea typeface="Cambria" panose="02040503050406030204" pitchFamily="18" charset="0"/>
                      </a:endParaRPr>
                    </a:p>
                  </a:txBody>
                  <a:tcPr marL="20496" marR="20496" marT="6028" marB="0" anchor="ctr"/>
                </a:tc>
                <a:extLst>
                  <a:ext uri="{0D108BD9-81ED-4DB2-BD59-A6C34878D82A}">
                    <a16:rowId xmlns:a16="http://schemas.microsoft.com/office/drawing/2014/main" xmlns="" val="483341817"/>
                  </a:ext>
                </a:extLst>
              </a:tr>
            </a:tbl>
          </a:graphicData>
        </a:graphic>
      </p:graphicFrame>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770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21</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1"/>
            <a:ext cx="961796" cy="117645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800" dirty="0" smtClean="0"/>
              <a:t>CMS Section 508 Program: Results  </a:t>
            </a:r>
            <a:endParaRPr lang="en-US" sz="2800" dirty="0"/>
          </a:p>
        </p:txBody>
      </p:sp>
      <p:graphicFrame>
        <p:nvGraphicFramePr>
          <p:cNvPr id="9" name="Content Placeholder 4" descr="Bar Chart Displaying Results for Annual Training.&#10;" title="CMS Section 508 Training Results"/>
          <p:cNvGraphicFramePr>
            <a:graphicFrameLocks noGrp="1"/>
          </p:cNvGraphicFramePr>
          <p:nvPr>
            <p:ph idx="1"/>
            <p:extLst>
              <p:ext uri="{D42A27DB-BD31-4B8C-83A1-F6EECF244321}">
                <p14:modId xmlns:p14="http://schemas.microsoft.com/office/powerpoint/2010/main" val="1915144295"/>
              </p:ext>
            </p:extLst>
          </p:nvPr>
        </p:nvGraphicFramePr>
        <p:xfrm>
          <a:off x="152400" y="1260676"/>
          <a:ext cx="8991600" cy="5323004"/>
        </p:xfrm>
        <a:graphic>
          <a:graphicData uri="http://schemas.openxmlformats.org/drawingml/2006/chart">
            <c:chart xmlns:c="http://schemas.openxmlformats.org/drawingml/2006/chart" xmlns:r="http://schemas.openxmlformats.org/officeDocument/2006/relationships" r:id="rId3"/>
          </a:graphicData>
        </a:graphic>
      </p:graphicFrame>
      <p:pic>
        <p:nvPicPr>
          <p:cNvPr id="5"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175207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Our 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4028583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23</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176457"/>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Future Planning </a:t>
            </a:r>
            <a:endParaRPr lang="en-US" sz="2600" dirty="0"/>
          </a:p>
        </p:txBody>
      </p:sp>
      <p:sp>
        <p:nvSpPr>
          <p:cNvPr id="3" name="Content Placeholder 4"/>
          <p:cNvSpPr/>
          <p:nvPr/>
        </p:nvSpPr>
        <p:spPr>
          <a:xfrm>
            <a:off x="497412" y="1672183"/>
            <a:ext cx="8076631" cy="4154984"/>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pPr lvl="0"/>
            <a:r>
              <a:rPr lang="en-US" sz="2400" dirty="0" smtClean="0">
                <a:latin typeface="Cambria" panose="02040503050406030204" pitchFamily="18" charset="0"/>
                <a:ea typeface="Cambria" panose="02040503050406030204" pitchFamily="18" charset="0"/>
              </a:rPr>
              <a:t>Collaborating </a:t>
            </a:r>
            <a:r>
              <a:rPr lang="en-US" sz="2400" dirty="0">
                <a:latin typeface="Cambria" panose="02040503050406030204" pitchFamily="18" charset="0"/>
                <a:ea typeface="Cambria" panose="02040503050406030204" pitchFamily="18" charset="0"/>
              </a:rPr>
              <a:t>with our Section </a:t>
            </a:r>
            <a:r>
              <a:rPr lang="en-US" sz="2400" dirty="0" smtClean="0">
                <a:latin typeface="Cambria" panose="02040503050406030204" pitchFamily="18" charset="0"/>
                <a:ea typeface="Cambria" panose="02040503050406030204" pitchFamily="18" charset="0"/>
              </a:rPr>
              <a:t>504 and 501 partners </a:t>
            </a:r>
            <a:r>
              <a:rPr lang="en-US" sz="2400" dirty="0">
                <a:latin typeface="Cambria" panose="02040503050406030204" pitchFamily="18" charset="0"/>
                <a:ea typeface="Cambria" panose="02040503050406030204" pitchFamily="18" charset="0"/>
              </a:rPr>
              <a:t>to produce </a:t>
            </a:r>
            <a:r>
              <a:rPr lang="en-US" sz="2400" dirty="0" smtClean="0">
                <a:latin typeface="Cambria" panose="02040503050406030204" pitchFamily="18" charset="0"/>
                <a:ea typeface="Cambria" panose="02040503050406030204" pitchFamily="18" charset="0"/>
              </a:rPr>
              <a:t>one  </a:t>
            </a:r>
            <a:r>
              <a:rPr lang="en-US" sz="2400" dirty="0">
                <a:latin typeface="Cambria" panose="02040503050406030204" pitchFamily="18" charset="0"/>
                <a:ea typeface="Cambria" panose="02040503050406030204" pitchFamily="18" charset="0"/>
              </a:rPr>
              <a:t>combined </a:t>
            </a:r>
            <a:r>
              <a:rPr lang="en-US" sz="2400" i="1" dirty="0">
                <a:latin typeface="Cambria" panose="02040503050406030204" pitchFamily="18" charset="0"/>
                <a:ea typeface="Cambria" panose="02040503050406030204" pitchFamily="18" charset="0"/>
              </a:rPr>
              <a:t>Accessibility Training </a:t>
            </a:r>
            <a:r>
              <a:rPr lang="en-US" sz="2400" dirty="0">
                <a:latin typeface="Cambria" panose="02040503050406030204" pitchFamily="18" charset="0"/>
                <a:ea typeface="Cambria" panose="02040503050406030204" pitchFamily="18" charset="0"/>
              </a:rPr>
              <a:t>for the </a:t>
            </a:r>
            <a:r>
              <a:rPr lang="en-US" sz="2400" dirty="0" smtClean="0">
                <a:latin typeface="Cambria" panose="02040503050406030204" pitchFamily="18" charset="0"/>
                <a:ea typeface="Cambria" panose="02040503050406030204" pitchFamily="18" charset="0"/>
              </a:rPr>
              <a:t>agency</a:t>
            </a:r>
            <a:r>
              <a:rPr lang="en-US" sz="2400" dirty="0">
                <a:latin typeface="Cambria" panose="02040503050406030204" pitchFamily="18" charset="0"/>
                <a:ea typeface="Cambria" panose="02040503050406030204" pitchFamily="18" charset="0"/>
              </a:rPr>
              <a:t>:</a:t>
            </a:r>
            <a:endParaRPr lang="en-US" sz="2400" dirty="0" smtClean="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Reduce </a:t>
            </a:r>
            <a:r>
              <a:rPr lang="en-US" sz="2400" dirty="0">
                <a:latin typeface="Cambria" panose="02040503050406030204" pitchFamily="18" charset="0"/>
                <a:ea typeface="Cambria" panose="02040503050406030204" pitchFamily="18" charset="0"/>
              </a:rPr>
              <a:t>confusion- </a:t>
            </a:r>
            <a:r>
              <a:rPr lang="en-US" sz="2400" dirty="0" smtClean="0">
                <a:latin typeface="Cambria" panose="02040503050406030204" pitchFamily="18" charset="0"/>
                <a:ea typeface="Cambria" panose="02040503050406030204" pitchFamily="18" charset="0"/>
              </a:rPr>
              <a:t>In past, </a:t>
            </a:r>
            <a:r>
              <a:rPr lang="en-US" sz="2400" dirty="0">
                <a:latin typeface="Cambria" panose="02040503050406030204" pitchFamily="18" charset="0"/>
                <a:ea typeface="Cambria" panose="02040503050406030204" pitchFamily="18" charset="0"/>
              </a:rPr>
              <a:t>some employees would think they completed 508 when they </a:t>
            </a:r>
            <a:r>
              <a:rPr lang="en-US" sz="2400" dirty="0" smtClean="0">
                <a:latin typeface="Cambria" panose="02040503050406030204" pitchFamily="18" charset="0"/>
                <a:ea typeface="Cambria" panose="02040503050406030204" pitchFamily="18" charset="0"/>
              </a:rPr>
              <a:t>only 504 </a:t>
            </a:r>
            <a:r>
              <a:rPr lang="en-US" sz="2400" dirty="0">
                <a:latin typeface="Cambria" panose="02040503050406030204" pitchFamily="18" charset="0"/>
                <a:ea typeface="Cambria" panose="02040503050406030204" pitchFamily="18" charset="0"/>
              </a:rPr>
              <a:t>and vice </a:t>
            </a:r>
            <a:r>
              <a:rPr lang="en-US" sz="2400" dirty="0" smtClean="0">
                <a:latin typeface="Cambria" panose="02040503050406030204" pitchFamily="18" charset="0"/>
                <a:ea typeface="Cambria" panose="02040503050406030204" pitchFamily="18" charset="0"/>
              </a:rPr>
              <a:t>versa;</a:t>
            </a:r>
          </a:p>
          <a:p>
            <a:pPr marL="342900" lvl="0" indent="-34290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Streamlines </a:t>
            </a:r>
            <a:r>
              <a:rPr lang="en-US" sz="2400" dirty="0">
                <a:latin typeface="Cambria" panose="02040503050406030204" pitchFamily="18" charset="0"/>
                <a:ea typeface="Cambria" panose="02040503050406030204" pitchFamily="18" charset="0"/>
              </a:rPr>
              <a:t>the process and reduce burden of completing multiple mandatory/required trainings (1 less training</a:t>
            </a:r>
            <a:r>
              <a:rPr lang="en-US" sz="2400" dirty="0" smtClean="0">
                <a:latin typeface="Cambria" panose="02040503050406030204" pitchFamily="18" charset="0"/>
                <a:ea typeface="Cambria" panose="02040503050406030204" pitchFamily="18" charset="0"/>
              </a:rPr>
              <a:t>);</a:t>
            </a:r>
          </a:p>
          <a:p>
            <a:pPr marL="342900" lvl="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lvl="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Employees understands overall accessibility concepts and offerings.</a:t>
            </a:r>
            <a:endParaRPr lang="en-US" sz="2400" dirty="0">
              <a:latin typeface="Cambria" panose="02040503050406030204" pitchFamily="18" charset="0"/>
              <a:ea typeface="Cambria" panose="02040503050406030204" pitchFamily="18" charset="0"/>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82963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pPr marL="0" marR="0" lvl="0" indent="0" algn="r" defTabSz="914293" rtl="0" eaLnBrk="1" fontAlgn="auto" latinLnBrk="0" hangingPunct="1">
              <a:lnSpc>
                <a:spcPct val="100000"/>
              </a:lnSpc>
              <a:spcBef>
                <a:spcPts val="0"/>
              </a:spcBef>
              <a:spcAft>
                <a:spcPts val="0"/>
              </a:spcAft>
              <a:buClrTx/>
              <a:buSzTx/>
              <a:buFontTx/>
              <a:buNone/>
              <a:tabLst/>
              <a:defRPr/>
            </a:pPr>
            <a:fld id="{C5971247-108F-4781-8913-319514F6F07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29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Our Program Background</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Current State of Affairs</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prstClr val="white"/>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How we structure our program</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ED9D9D"/>
                </a:solidFill>
                <a:effectLst/>
                <a:uLnTx/>
                <a:uFillTx/>
                <a:latin typeface="Cambria" panose="02040503050406030204" pitchFamily="18" charset="0"/>
                <a:ea typeface="Cambria" panose="02040503050406030204" pitchFamily="18" charset="0"/>
                <a:cs typeface="+mn-cs"/>
              </a:rPr>
              <a:t>Education and Awareness Campaign</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Annual Training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rPr>
              <a:t>Future Planning</a:t>
            </a: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2400" b="0" i="0" u="none" strike="noStrike" kern="1200" cap="none" spc="0" normalizeH="0" baseline="0" noProof="0" dirty="0" smtClean="0">
              <a:ln>
                <a:noFill/>
              </a:ln>
              <a:solidFill>
                <a:srgbClr val="C0504D">
                  <a:lumMod val="60000"/>
                  <a:lumOff val="40000"/>
                </a:srgbClr>
              </a:solidFill>
              <a:effectLst/>
              <a:uLnTx/>
              <a:uFillTx/>
              <a:latin typeface="Cambria" panose="02040503050406030204" pitchFamily="18" charset="0"/>
              <a:ea typeface="Cambria" panose="02040503050406030204" pitchFamily="18" charset="0"/>
              <a:cs typeface="+mn-cs"/>
            </a:endParaRPr>
          </a:p>
          <a:p>
            <a:pPr marL="342900" marR="0" lvl="0" indent="-342900" algn="l" defTabSz="914293"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smtClean="0">
                <a:ln>
                  <a:noFill/>
                </a:ln>
                <a:solidFill>
                  <a:schemeClr val="bg1"/>
                </a:solidFill>
                <a:effectLst/>
                <a:uLnTx/>
                <a:uFillTx/>
                <a:latin typeface="Cambria" panose="02040503050406030204" pitchFamily="18" charset="0"/>
                <a:ea typeface="Cambria" panose="02040503050406030204" pitchFamily="18" charset="0"/>
                <a:cs typeface="+mn-cs"/>
              </a:rPr>
              <a:t>Questions we can answer</a:t>
            </a:r>
            <a:endParaRPr kumimoji="0" lang="en-US" sz="2400" b="0" i="0" u="none" strike="noStrike" kern="1200" cap="none" spc="0" normalizeH="0" baseline="0" noProof="0" dirty="0">
              <a:ln>
                <a:noFill/>
              </a:ln>
              <a:solidFill>
                <a:schemeClr val="bg1"/>
              </a:solidFill>
              <a:effectLst/>
              <a:uLnTx/>
              <a:uFillTx/>
              <a:latin typeface="Cambria" panose="02040503050406030204" pitchFamily="18" charset="0"/>
              <a:ea typeface="Cambria" panose="02040503050406030204" pitchFamily="18" charset="0"/>
              <a:cs typeface="+mn-cs"/>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378" rtl="0" eaLnBrk="1" fontAlgn="base" latinLnBrk="0" hangingPunct="1">
              <a:lnSpc>
                <a:spcPct val="100000"/>
              </a:lnSpc>
              <a:spcBef>
                <a:spcPct val="0"/>
              </a:spcBef>
              <a:spcAft>
                <a:spcPct val="0"/>
              </a:spcAft>
              <a:buClrTx/>
              <a:buSzTx/>
              <a:buFontTx/>
              <a:buNone/>
              <a:tabLst/>
              <a:defRPr/>
            </a:pPr>
            <a:r>
              <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Times New Roman" pitchFamily="18" charset="0"/>
              </a:rPr>
              <a:t> </a:t>
            </a:r>
            <a:r>
              <a:rPr kumimoji="0" lang="en-US" sz="700" b="1"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INFORMATION NOT RELEASABLE TO THE PUBLIC UNLESS AUTHORIZED BY LAW:  </a:t>
            </a:r>
            <a:r>
              <a:rPr kumimoji="0" lang="en-US" sz="700" b="0" i="1" u="none" strike="noStrike" kern="1200" cap="none" spc="0" normalizeH="0" baseline="0" noProof="0" dirty="0">
                <a:ln>
                  <a:noFill/>
                </a:ln>
                <a:solidFill>
                  <a:prstClr val="black"/>
                </a:solidFill>
                <a:effectLst/>
                <a:uLnTx/>
                <a:uFillTx/>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kumimoji="0" lang="en-US" sz="700" b="0" i="0" u="none" strike="noStrike" kern="1200" cap="none" spc="0" normalizeH="0" baseline="0" noProof="0" dirty="0">
              <a:ln>
                <a:noFill/>
              </a:ln>
              <a:solidFill>
                <a:prstClr val="black"/>
              </a:solidFill>
              <a:effectLs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2090569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25</a:t>
            </a:fld>
            <a:endParaRPr lang="en-US" dirty="0"/>
          </a:p>
        </p:txBody>
      </p:sp>
      <p:pic>
        <p:nvPicPr>
          <p:cNvPr id="13"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76454"/>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CMS Section 508 Program: Questions  </a:t>
            </a:r>
            <a:endParaRPr lang="en-US" sz="2600" dirty="0"/>
          </a:p>
        </p:txBody>
      </p:sp>
      <p:sp>
        <p:nvSpPr>
          <p:cNvPr id="7" name="Content Placeholder 4" descr="Questions?"/>
          <p:cNvSpPr/>
          <p:nvPr/>
        </p:nvSpPr>
        <p:spPr>
          <a:xfrm>
            <a:off x="4003575" y="2667000"/>
            <a:ext cx="1326004" cy="1569660"/>
          </a:xfrm>
          <a:prstGeom prst="rect">
            <a:avLst/>
          </a:prstGeom>
          <a:noFill/>
          <a:ln>
            <a:noFill/>
          </a:ln>
        </p:spPr>
        <p:txBody>
          <a:bodyPr wrap="none">
            <a:spAutoFit/>
          </a:bodyPr>
          <a:lstStyle/>
          <a:p>
            <a:r>
              <a:rPr lang="en-US" sz="9600" dirty="0" smtClean="0">
                <a:solidFill>
                  <a:srgbClr val="0F4B9A"/>
                </a:solidFill>
              </a:rPr>
              <a:t>??</a:t>
            </a:r>
            <a:endParaRPr lang="en-US" sz="9600" dirty="0">
              <a:solidFill>
                <a:srgbClr val="0F4B9A"/>
              </a:solidFill>
            </a:endParaRPr>
          </a:p>
        </p:txBody>
      </p:sp>
      <p:pic>
        <p:nvPicPr>
          <p:cNvPr id="5" name="Picture 5"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866229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26</a:t>
            </a:fld>
            <a:endParaRPr lang="en-US" dirty="0"/>
          </a:p>
        </p:txBody>
      </p:sp>
      <p:pic>
        <p:nvPicPr>
          <p:cNvPr id="5"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a:ln>
            <a:solidFill>
              <a:schemeClr val="accent1"/>
            </a:solidFill>
          </a:ln>
        </p:spPr>
        <p:txBody>
          <a:bodyPr/>
          <a:lstStyle/>
          <a:p>
            <a:r>
              <a:rPr lang="en-US" dirty="0" smtClean="0"/>
              <a:t>	CMS Point of Contacts (POCs)</a:t>
            </a:r>
            <a:endParaRPr lang="en-US" dirty="0"/>
          </a:p>
        </p:txBody>
      </p:sp>
      <p:sp>
        <p:nvSpPr>
          <p:cNvPr id="3" name="Content Placeholder 4"/>
          <p:cNvSpPr>
            <a:spLocks noGrp="1"/>
          </p:cNvSpPr>
          <p:nvPr>
            <p:ph idx="1"/>
          </p:nvPr>
        </p:nvSpPr>
        <p:spPr>
          <a:xfrm>
            <a:off x="381000" y="1600202"/>
            <a:ext cx="8610600" cy="4525963"/>
          </a:xfrm>
        </p:spPr>
        <p:txBody>
          <a:bodyPr/>
          <a:lstStyle/>
          <a:p>
            <a:pPr marL="0" lvl="0" indent="0" defTabSz="914293">
              <a:spcBef>
                <a:spcPts val="0"/>
              </a:spcBef>
              <a:buNone/>
            </a:pPr>
            <a:endParaRPr lang="en-US" sz="1800" dirty="0" smtClean="0">
              <a:solidFill>
                <a:prstClr val="black"/>
              </a:solidFill>
              <a:ea typeface="Cambria" panose="02040503050406030204" pitchFamily="18" charset="0"/>
            </a:endParaRPr>
          </a:p>
          <a:p>
            <a:pPr marL="0" lvl="0" indent="0" defTabSz="914293">
              <a:spcBef>
                <a:spcPts val="0"/>
              </a:spcBef>
              <a:buNone/>
            </a:pPr>
            <a:endParaRPr lang="en-US" sz="1800" dirty="0">
              <a:solidFill>
                <a:prstClr val="black"/>
              </a:solidFill>
              <a:ea typeface="Cambria" panose="02040503050406030204" pitchFamily="18" charset="0"/>
            </a:endParaRPr>
          </a:p>
          <a:p>
            <a:pPr marL="0" lvl="0" indent="0" defTabSz="914293">
              <a:spcBef>
                <a:spcPts val="0"/>
              </a:spcBef>
              <a:buNone/>
            </a:pPr>
            <a:r>
              <a:rPr lang="en-US" sz="2200" b="1" dirty="0" smtClean="0">
                <a:solidFill>
                  <a:prstClr val="black"/>
                </a:solidFill>
                <a:ea typeface="Cambria" panose="02040503050406030204" pitchFamily="18" charset="0"/>
              </a:rPr>
              <a:t>Program </a:t>
            </a:r>
            <a:r>
              <a:rPr lang="en-US" sz="2200" b="1" dirty="0">
                <a:solidFill>
                  <a:prstClr val="black"/>
                </a:solidFill>
                <a:ea typeface="Cambria" panose="02040503050406030204" pitchFamily="18" charset="0"/>
              </a:rPr>
              <a:t>Manager: </a:t>
            </a:r>
            <a:r>
              <a:rPr lang="en-US" sz="2200" b="1" dirty="0" smtClean="0">
                <a:solidFill>
                  <a:prstClr val="black"/>
                </a:solidFill>
                <a:ea typeface="Cambria" panose="02040503050406030204" pitchFamily="18" charset="0"/>
                <a:hlinkClick r:id="rId3"/>
              </a:rPr>
              <a:t>Antoinette.Johnson@cms.hhs.gov</a:t>
            </a:r>
            <a:r>
              <a:rPr lang="en-US" sz="2200" b="1" dirty="0" smtClean="0">
                <a:solidFill>
                  <a:prstClr val="black"/>
                </a:solidFill>
                <a:ea typeface="Cambria" panose="02040503050406030204" pitchFamily="18" charset="0"/>
              </a:rPr>
              <a:t> </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Project Manager: </a:t>
            </a:r>
            <a:r>
              <a:rPr lang="en-US" sz="2200" b="1" dirty="0">
                <a:solidFill>
                  <a:prstClr val="black"/>
                </a:solidFill>
                <a:ea typeface="Cambria" panose="02040503050406030204" pitchFamily="18" charset="0"/>
                <a:hlinkClick r:id="rId4"/>
              </a:rPr>
              <a:t>Ann.Turner@cms.hhs.gov</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508 General Resource </a:t>
            </a:r>
            <a:r>
              <a:rPr lang="en-US" sz="2200" b="1" dirty="0" smtClean="0">
                <a:solidFill>
                  <a:prstClr val="black"/>
                </a:solidFill>
                <a:ea typeface="Cambria" panose="02040503050406030204" pitchFamily="18" charset="0"/>
              </a:rPr>
              <a:t>Mailbox</a:t>
            </a:r>
            <a:r>
              <a:rPr lang="en-US" sz="2200" b="1" dirty="0">
                <a:solidFill>
                  <a:prstClr val="black"/>
                </a:solidFill>
                <a:ea typeface="Cambria" panose="02040503050406030204" pitchFamily="18" charset="0"/>
              </a:rPr>
              <a:t>: </a:t>
            </a:r>
            <a:r>
              <a:rPr lang="en-US" sz="2200" b="1" dirty="0">
                <a:solidFill>
                  <a:prstClr val="black"/>
                </a:solidFill>
                <a:ea typeface="Cambria" panose="02040503050406030204" pitchFamily="18" charset="0"/>
                <a:hlinkClick r:id="rId5"/>
              </a:rPr>
              <a:t>CMS_Section508@cms.hhs.gov</a:t>
            </a:r>
            <a:endParaRPr lang="en-US" sz="2200" b="1" dirty="0">
              <a:solidFill>
                <a:prstClr val="black"/>
              </a:solidFill>
              <a:ea typeface="Cambria" panose="02040503050406030204" pitchFamily="18" charset="0"/>
            </a:endParaRPr>
          </a:p>
          <a:p>
            <a:pPr marL="0" lvl="0" indent="0" defTabSz="914293">
              <a:spcBef>
                <a:spcPts val="0"/>
              </a:spcBef>
              <a:buNone/>
            </a:pPr>
            <a:endParaRPr lang="en-US" sz="2200" b="1" dirty="0">
              <a:solidFill>
                <a:prstClr val="black"/>
              </a:solidFill>
              <a:ea typeface="Cambria" panose="02040503050406030204" pitchFamily="18" charset="0"/>
            </a:endParaRPr>
          </a:p>
          <a:p>
            <a:pPr marL="0" lvl="0" indent="0" defTabSz="914293">
              <a:spcBef>
                <a:spcPts val="0"/>
              </a:spcBef>
              <a:buNone/>
            </a:pPr>
            <a:r>
              <a:rPr lang="en-US" sz="2200" b="1" dirty="0">
                <a:solidFill>
                  <a:prstClr val="black"/>
                </a:solidFill>
                <a:ea typeface="Cambria" panose="02040503050406030204" pitchFamily="18" charset="0"/>
              </a:rPr>
              <a:t>508 Education &amp; Awareness </a:t>
            </a:r>
            <a:r>
              <a:rPr lang="en-US" sz="2200" b="1" dirty="0" smtClean="0">
                <a:solidFill>
                  <a:prstClr val="black"/>
                </a:solidFill>
                <a:ea typeface="Cambria" panose="02040503050406030204" pitchFamily="18" charset="0"/>
              </a:rPr>
              <a:t>Mailbox</a:t>
            </a:r>
            <a:r>
              <a:rPr lang="en-US" sz="2200" b="1" dirty="0">
                <a:solidFill>
                  <a:prstClr val="black"/>
                </a:solidFill>
                <a:ea typeface="Cambria" panose="02040503050406030204" pitchFamily="18" charset="0"/>
              </a:rPr>
              <a:t>: </a:t>
            </a:r>
            <a:r>
              <a:rPr lang="en-US" sz="2200" b="1" dirty="0">
                <a:solidFill>
                  <a:prstClr val="black"/>
                </a:solidFill>
                <a:ea typeface="Cambria" panose="02040503050406030204" pitchFamily="18" charset="0"/>
                <a:hlinkClick r:id="rId6"/>
              </a:rPr>
              <a:t>508Education@cms.hhs.gov</a:t>
            </a:r>
            <a:endParaRPr lang="en-US" sz="2200" b="1" dirty="0">
              <a:solidFill>
                <a:prstClr val="black"/>
              </a:solidFill>
              <a:ea typeface="Cambria" panose="02040503050406030204" pitchFamily="18" charset="0"/>
            </a:endParaRPr>
          </a:p>
          <a:p>
            <a:endParaRPr lang="en-US" dirty="0"/>
          </a:p>
        </p:txBody>
      </p:sp>
    </p:spTree>
    <p:extLst>
      <p:ext uri="{BB962C8B-B14F-4D97-AF65-F5344CB8AC3E}">
        <p14:creationId xmlns:p14="http://schemas.microsoft.com/office/powerpoint/2010/main" val="15010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3</a:t>
            </a:fld>
            <a:endParaRPr lang="en-US" dirty="0"/>
          </a:p>
        </p:txBody>
      </p:sp>
      <p:pic>
        <p:nvPicPr>
          <p:cNvPr id="9"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176140"/>
          </a:xfrm>
          <a:prstGeom prst="rect">
            <a:avLst/>
          </a:prstGeom>
        </p:spPr>
      </p:pic>
      <p:sp>
        <p:nvSpPr>
          <p:cNvPr id="2" name="Title 3"/>
          <p:cNvSpPr>
            <a:spLocks noGrp="1"/>
          </p:cNvSpPr>
          <p:nvPr>
            <p:ph type="title"/>
          </p:nvPr>
        </p:nvSpPr>
        <p:spPr>
          <a:xfrm>
            <a:off x="914400" y="-1"/>
            <a:ext cx="8229600" cy="1176137"/>
          </a:xfrm>
          <a:solidFill>
            <a:schemeClr val="tx2">
              <a:lumMod val="75000"/>
            </a:schemeClr>
          </a:solidFill>
        </p:spPr>
        <p:txBody>
          <a:bodyPr>
            <a:normAutofit/>
          </a:bodyPr>
          <a:lstStyle/>
          <a:p>
            <a:pPr algn="ctr"/>
            <a:r>
              <a:rPr lang="en-US" sz="2800" dirty="0" smtClean="0"/>
              <a:t>CMS Section 508 </a:t>
            </a:r>
            <a:r>
              <a:rPr lang="en-US" sz="2800" dirty="0"/>
              <a:t>:</a:t>
            </a:r>
            <a:r>
              <a:rPr lang="en-US" sz="2800" dirty="0" smtClean="0"/>
              <a:t> Program Background</a:t>
            </a:r>
            <a:endParaRPr lang="en-US" sz="2800" dirty="0"/>
          </a:p>
        </p:txBody>
      </p:sp>
      <p:pic>
        <p:nvPicPr>
          <p:cNvPr id="11" name="Picture 4" descr="Timeline:&#10;&#10;Established 2008.  C M S historically issued mandatory annual training.&#10;&#10;C M S releases and tracks training in L M S system.&#10;&#10;Tracking since 2012.&#10;&#10;Sponsorship.  C M S C I O is the C M S Section 508 official."/>
          <p:cNvPicPr>
            <a:picLocks noChangeAspect="1"/>
          </p:cNvPicPr>
          <p:nvPr/>
        </p:nvPicPr>
        <p:blipFill>
          <a:blip r:embed="rId3"/>
          <a:stretch>
            <a:fillRect/>
          </a:stretch>
        </p:blipFill>
        <p:spPr>
          <a:xfrm>
            <a:off x="323591" y="1611214"/>
            <a:ext cx="8229600" cy="4648200"/>
          </a:xfrm>
          <a:prstGeom prst="rect">
            <a:avLst/>
          </a:prstGeom>
        </p:spPr>
      </p:pic>
      <p:pic>
        <p:nvPicPr>
          <p:cNvPr id="6"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78055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4</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2262541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5</a:t>
            </a:fld>
            <a:endParaRPr lang="en-US" dirty="0"/>
          </a:p>
        </p:txBody>
      </p:sp>
      <p:pic>
        <p:nvPicPr>
          <p:cNvPr id="12"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Current State of Affairs</a:t>
            </a:r>
            <a:endParaRPr lang="en-US" sz="2600" dirty="0"/>
          </a:p>
        </p:txBody>
      </p:sp>
      <p:sp>
        <p:nvSpPr>
          <p:cNvPr id="5" name="Content Placeholder 4"/>
          <p:cNvSpPr/>
          <p:nvPr/>
        </p:nvSpPr>
        <p:spPr>
          <a:xfrm>
            <a:off x="190785" y="1336875"/>
            <a:ext cx="8839200" cy="92333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dirty="0" smtClean="0">
                <a:latin typeface="Cambria" panose="02040503050406030204" pitchFamily="18" charset="0"/>
                <a:ea typeface="Cambria" panose="02040503050406030204" pitchFamily="18" charset="0"/>
              </a:rPr>
              <a:t>Department of Health and Human Services (DHHS) policy </a:t>
            </a:r>
            <a:r>
              <a:rPr lang="en-US" dirty="0">
                <a:latin typeface="Cambria" panose="02040503050406030204" pitchFamily="18" charset="0"/>
                <a:ea typeface="Cambria" panose="02040503050406030204" pitchFamily="18" charset="0"/>
              </a:rPr>
              <a:t>delegated authority through CMS Section 508 Official for adherence to the Law, and Section 508 Policy related to Procurement </a:t>
            </a:r>
            <a:r>
              <a:rPr lang="en-US" dirty="0" smtClean="0">
                <a:latin typeface="Cambria" panose="02040503050406030204" pitchFamily="18" charset="0"/>
                <a:ea typeface="Cambria" panose="02040503050406030204" pitchFamily="18" charset="0"/>
              </a:rPr>
              <a:t>of </a:t>
            </a:r>
            <a:r>
              <a:rPr lang="en-US" dirty="0">
                <a:latin typeface="Cambria" panose="02040503050406030204" pitchFamily="18" charset="0"/>
                <a:ea typeface="Cambria" panose="02040503050406030204" pitchFamily="18" charset="0"/>
              </a:rPr>
              <a:t>information, communication and technology (ICT</a:t>
            </a:r>
            <a:r>
              <a:rPr lang="en-US" dirty="0" smtClean="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Testing, </a:t>
            </a:r>
            <a:r>
              <a:rPr lang="en-US" dirty="0" smtClean="0">
                <a:latin typeface="Cambria" panose="02040503050406030204" pitchFamily="18" charset="0"/>
                <a:ea typeface="Cambria" panose="02040503050406030204" pitchFamily="18" charset="0"/>
              </a:rPr>
              <a:t>and Training.</a:t>
            </a:r>
            <a:endParaRPr lang="en-US" dirty="0">
              <a:latin typeface="Cambria" panose="02040503050406030204" pitchFamily="18" charset="0"/>
              <a:ea typeface="Cambria" panose="02040503050406030204" pitchFamily="18" charset="0"/>
            </a:endParaRPr>
          </a:p>
        </p:txBody>
      </p:sp>
      <p:sp>
        <p:nvSpPr>
          <p:cNvPr id="3" name="Content Placeholder 5"/>
          <p:cNvSpPr>
            <a:spLocks noGrp="1"/>
          </p:cNvSpPr>
          <p:nvPr>
            <p:ph idx="1"/>
          </p:nvPr>
        </p:nvSpPr>
        <p:spPr>
          <a:xfrm>
            <a:off x="610168" y="2565006"/>
            <a:ext cx="8076631" cy="3561160"/>
          </a:xfrm>
        </p:spPr>
        <p:txBody>
          <a:bodyPr>
            <a:noAutofit/>
          </a:bodyPr>
          <a:lstStyle/>
          <a:p>
            <a:pPr marL="0" lvl="0" indent="0">
              <a:buNone/>
            </a:pPr>
            <a:r>
              <a:rPr lang="en-US" sz="1600" b="1" dirty="0" smtClean="0"/>
              <a:t>CMS Section 508 Policy</a:t>
            </a:r>
          </a:p>
          <a:p>
            <a:pPr>
              <a:buFont typeface="Wingdings" panose="05000000000000000000" pitchFamily="2" charset="2"/>
              <a:buChar char="q"/>
            </a:pPr>
            <a:r>
              <a:rPr lang="en-US" sz="1600" dirty="0" smtClean="0"/>
              <a:t>Revised and released February 2018 based on HHS policy updates.</a:t>
            </a:r>
          </a:p>
          <a:p>
            <a:pPr>
              <a:buFont typeface="Wingdings" panose="05000000000000000000" pitchFamily="2" charset="2"/>
              <a:buChar char="q"/>
            </a:pPr>
            <a:endParaRPr lang="en-US" sz="1600" dirty="0" smtClean="0"/>
          </a:p>
          <a:p>
            <a:pPr marL="0" indent="0">
              <a:buNone/>
            </a:pPr>
            <a:r>
              <a:rPr lang="en-US" sz="1600" b="1" dirty="0" smtClean="0"/>
              <a:t>CMS Annual Training</a:t>
            </a:r>
            <a:endParaRPr lang="en-US" sz="1600" b="1" dirty="0"/>
          </a:p>
          <a:p>
            <a:pPr lvl="0">
              <a:buFont typeface="Wingdings" panose="05000000000000000000" pitchFamily="2" charset="2"/>
              <a:buChar char="q"/>
            </a:pPr>
            <a:r>
              <a:rPr lang="en-US" sz="1600" dirty="0" smtClean="0"/>
              <a:t>Illustrated in CMS revised policy which </a:t>
            </a:r>
            <a:r>
              <a:rPr lang="en-US" sz="1600" b="1" i="1" dirty="0" smtClean="0"/>
              <a:t>required </a:t>
            </a:r>
            <a:r>
              <a:rPr lang="en-US" sz="1600" i="1" dirty="0" smtClean="0"/>
              <a:t>(shifted away from ‘mandatory’)</a:t>
            </a:r>
            <a:r>
              <a:rPr lang="en-US" sz="1600" dirty="0" smtClean="0"/>
              <a:t> all CMS employees to complete Section 508 </a:t>
            </a:r>
            <a:r>
              <a:rPr lang="en-US" sz="1600" dirty="0"/>
              <a:t>T</a:t>
            </a:r>
            <a:r>
              <a:rPr lang="en-US" sz="1600" dirty="0" smtClean="0"/>
              <a:t>raining annually.  </a:t>
            </a:r>
          </a:p>
          <a:p>
            <a:pPr lvl="0">
              <a:buFont typeface="Wingdings" panose="05000000000000000000" pitchFamily="2" charset="2"/>
              <a:buChar char="q"/>
            </a:pPr>
            <a:r>
              <a:rPr lang="en-US" sz="1600" dirty="0" smtClean="0"/>
              <a:t>Section 504 </a:t>
            </a:r>
            <a:r>
              <a:rPr lang="en-US" sz="1600" dirty="0"/>
              <a:t>i</a:t>
            </a:r>
            <a:r>
              <a:rPr lang="en-US" sz="1600" dirty="0" smtClean="0"/>
              <a:t>nterested in annual training.</a:t>
            </a:r>
          </a:p>
          <a:p>
            <a:pPr lvl="0">
              <a:buFont typeface="Wingdings" panose="05000000000000000000" pitchFamily="2" charset="2"/>
              <a:buChar char="q"/>
            </a:pPr>
            <a:endParaRPr lang="en-US" sz="1600" dirty="0"/>
          </a:p>
          <a:p>
            <a:pPr marL="0" lvl="0" indent="0">
              <a:buNone/>
            </a:pPr>
            <a:r>
              <a:rPr lang="en-US" sz="1600" b="1" dirty="0" smtClean="0"/>
              <a:t>CMS Commitment </a:t>
            </a:r>
          </a:p>
          <a:p>
            <a:pPr>
              <a:buFont typeface="Wingdings" panose="05000000000000000000" pitchFamily="2" charset="2"/>
              <a:buChar char="q"/>
            </a:pPr>
            <a:r>
              <a:rPr lang="en-US" sz="1600" dirty="0" smtClean="0"/>
              <a:t>Incorporated into CMS Senior Executive Service (SES) Plans:</a:t>
            </a:r>
          </a:p>
          <a:p>
            <a:pPr lvl="1">
              <a:buFont typeface="Wingdings" panose="05000000000000000000" pitchFamily="2" charset="2"/>
              <a:buChar char="q"/>
            </a:pPr>
            <a:r>
              <a:rPr lang="en-US" sz="1600" dirty="0"/>
              <a:t>H</a:t>
            </a:r>
            <a:r>
              <a:rPr lang="en-US" sz="1600" dirty="0" smtClean="0"/>
              <a:t>ave </a:t>
            </a:r>
            <a:r>
              <a:rPr lang="en-US" sz="1600" dirty="0"/>
              <a:t>an awareness and adhere to applicable Section 508 laws and </a:t>
            </a:r>
            <a:r>
              <a:rPr lang="en-US" sz="1600" dirty="0" smtClean="0"/>
              <a:t>policies</a:t>
            </a:r>
          </a:p>
          <a:p>
            <a:pPr lvl="1">
              <a:buFont typeface="Wingdings" panose="05000000000000000000" pitchFamily="2" charset="2"/>
              <a:buChar char="q"/>
            </a:pPr>
            <a:r>
              <a:rPr lang="en-US" sz="1600" dirty="0"/>
              <a:t>A</a:t>
            </a:r>
            <a:r>
              <a:rPr lang="en-US" sz="1600" dirty="0" smtClean="0"/>
              <a:t>ppoint </a:t>
            </a:r>
            <a:r>
              <a:rPr lang="en-US" sz="1600" dirty="0"/>
              <a:t>a CMS Section 508 Clearance O</a:t>
            </a:r>
            <a:r>
              <a:rPr lang="en-US" sz="1600" dirty="0" smtClean="0"/>
              <a:t>fficer</a:t>
            </a:r>
          </a:p>
          <a:p>
            <a:pPr lvl="1">
              <a:buFont typeface="Wingdings" panose="05000000000000000000" pitchFamily="2" charset="2"/>
              <a:buChar char="q"/>
            </a:pPr>
            <a:r>
              <a:rPr lang="en-US" sz="1600" dirty="0" smtClean="0"/>
              <a:t>Goal: All CMS </a:t>
            </a:r>
            <a:r>
              <a:rPr lang="en-US" sz="1600" dirty="0"/>
              <a:t>employees complete </a:t>
            </a:r>
            <a:r>
              <a:rPr lang="en-US" sz="1600" dirty="0" smtClean="0"/>
              <a:t>Section 508 Annual Training</a:t>
            </a:r>
            <a:endParaRPr lang="en-US" sz="1600" dirty="0"/>
          </a:p>
          <a:p>
            <a:pPr marL="0" indent="0">
              <a:buNone/>
            </a:pPr>
            <a:endParaRPr lang="en-US" sz="1600" dirty="0"/>
          </a:p>
        </p:txBody>
      </p:sp>
      <p:pic>
        <p:nvPicPr>
          <p:cNvPr id="7"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8"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302066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p:txBody>
          <a:bodyPr/>
          <a:lstStyle/>
          <a:p>
            <a:fld id="{C5971247-108F-4781-8913-319514F6F075}" type="slidenum">
              <a:rPr lang="en-US" smtClean="0"/>
              <a:t>6</a:t>
            </a:fld>
            <a:endParaRPr lang="en-US" dirty="0"/>
          </a:p>
        </p:txBody>
      </p:sp>
      <p:sp>
        <p:nvSpPr>
          <p:cNvPr id="2" name="Title 2"/>
          <p:cNvSpPr>
            <a:spLocks noGrp="1"/>
          </p:cNvSpPr>
          <p:nvPr>
            <p:ph type="title"/>
          </p:nvPr>
        </p:nvSpPr>
        <p:spPr>
          <a:xfrm>
            <a:off x="0" y="0"/>
            <a:ext cx="9144000" cy="1005840"/>
          </a:xfrm>
          <a:solidFill>
            <a:schemeClr val="tx2">
              <a:lumMod val="75000"/>
            </a:schemeClr>
          </a:solidFill>
        </p:spPr>
        <p:txBody>
          <a:bodyPr/>
          <a:lstStyle/>
          <a:p>
            <a:pPr algn="ctr"/>
            <a:r>
              <a:rPr lang="en-US" dirty="0" smtClean="0"/>
              <a:t>Today’s Discussion</a:t>
            </a:r>
            <a:endParaRPr lang="en-US" dirty="0"/>
          </a:p>
        </p:txBody>
      </p:sp>
      <p:pic>
        <p:nvPicPr>
          <p:cNvPr id="15" name="Picture 3"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3"/>
          <a:srcRect l="64169" b="51507"/>
          <a:stretch/>
        </p:blipFill>
        <p:spPr>
          <a:xfrm>
            <a:off x="609600" y="2362200"/>
            <a:ext cx="2360772" cy="246888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4" name="Content Placeholder 4"/>
          <p:cNvSpPr txBox="1"/>
          <p:nvPr/>
        </p:nvSpPr>
        <p:spPr>
          <a:xfrm>
            <a:off x="3581400" y="1430953"/>
            <a:ext cx="5257800" cy="489364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Program Background</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rgbClr val="ED9D9D"/>
                </a:solidFill>
                <a:latin typeface="Cambria" panose="02040503050406030204" pitchFamily="18" charset="0"/>
                <a:ea typeface="Cambria" panose="02040503050406030204" pitchFamily="18" charset="0"/>
              </a:rPr>
              <a:t>Current State of Affairs</a:t>
            </a:r>
          </a:p>
          <a:p>
            <a:pPr marL="342900" indent="-342900">
              <a:buFont typeface="Wingdings" panose="05000000000000000000" pitchFamily="2" charset="2"/>
              <a:buChar char="Ø"/>
            </a:pPr>
            <a:endParaRPr lang="en-US" sz="2400" dirty="0" smtClean="0">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bg1"/>
                </a:solidFill>
                <a:latin typeface="Cambria" panose="02040503050406030204" pitchFamily="18" charset="0"/>
                <a:ea typeface="Cambria" panose="02040503050406030204" pitchFamily="18" charset="0"/>
              </a:rPr>
              <a:t>How we structure our program</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Education and Awareness Campaign</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Annual Training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Future Planning</a:t>
            </a:r>
          </a:p>
          <a:p>
            <a:pPr marL="342900" indent="-342900">
              <a:buFont typeface="Wingdings" panose="05000000000000000000" pitchFamily="2" charset="2"/>
              <a:buChar char="Ø"/>
            </a:pPr>
            <a:endParaRPr lang="en-US" sz="2400" dirty="0" smtClean="0">
              <a:solidFill>
                <a:schemeClr val="accent2">
                  <a:lumMod val="60000"/>
                  <a:lumOff val="40000"/>
                </a:schemeClr>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Ø"/>
            </a:pPr>
            <a:r>
              <a:rPr lang="en-US" sz="2400" dirty="0" smtClean="0">
                <a:solidFill>
                  <a:schemeClr val="accent2">
                    <a:lumMod val="60000"/>
                    <a:lumOff val="40000"/>
                  </a:schemeClr>
                </a:solidFill>
                <a:latin typeface="Cambria" panose="02040503050406030204" pitchFamily="18" charset="0"/>
                <a:ea typeface="Cambria" panose="02040503050406030204" pitchFamily="18" charset="0"/>
              </a:rPr>
              <a:t>Questions we can answer</a:t>
            </a:r>
            <a:endParaRPr lang="en-US" sz="2400" dirty="0">
              <a:solidFill>
                <a:schemeClr val="accent2">
                  <a:lumMod val="60000"/>
                  <a:lumOff val="40000"/>
                </a:schemeClr>
              </a:solidFill>
              <a:latin typeface="Cambria" panose="02040503050406030204" pitchFamily="18" charset="0"/>
              <a:ea typeface="Cambria" panose="02040503050406030204" pitchFamily="18" charset="0"/>
            </a:endParaRPr>
          </a:p>
        </p:txBody>
      </p:sp>
      <p:pic>
        <p:nvPicPr>
          <p:cNvPr id="103" name="Picture 5"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10" name="Content Placeholder 6"/>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28116170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7</a:t>
            </a:fld>
            <a:endParaRPr lang="en-US" dirty="0"/>
          </a:p>
        </p:txBody>
      </p:sp>
      <p:pic>
        <p:nvPicPr>
          <p:cNvPr id="11"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3"/>
            <a:ext cx="961796" cy="1143003"/>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600" dirty="0" smtClean="0"/>
              <a:t>   CMS Section 508 Program: Our Core </a:t>
            </a:r>
            <a:r>
              <a:rPr lang="en-US" sz="2600" u="sng" dirty="0" smtClean="0"/>
              <a:t>Team</a:t>
            </a:r>
            <a:r>
              <a:rPr lang="en-US" sz="2600" dirty="0" smtClean="0"/>
              <a:t> Structure</a:t>
            </a:r>
            <a:endParaRPr lang="en-US" sz="2600" dirty="0"/>
          </a:p>
        </p:txBody>
      </p:sp>
      <p:pic>
        <p:nvPicPr>
          <p:cNvPr id="3" name="Picture 4" descr="Diagram of Section 508 roles and responsibilities.  Program manager is at the top of the hierarchy.  Project manager or agile P M is next.  Small teams with big impact are education/awareness S M Es, testing S M Es, procurement S M Es, community of practice S M Es.  "/>
          <p:cNvPicPr>
            <a:picLocks noChangeAspect="1"/>
          </p:cNvPicPr>
          <p:nvPr/>
        </p:nvPicPr>
        <p:blipFill>
          <a:blip r:embed="rId3"/>
          <a:stretch>
            <a:fillRect/>
          </a:stretch>
        </p:blipFill>
        <p:spPr>
          <a:xfrm>
            <a:off x="228885" y="1261952"/>
            <a:ext cx="8762999" cy="3311321"/>
          </a:xfrm>
          <a:prstGeom prst="rect">
            <a:avLst/>
          </a:prstGeom>
        </p:spPr>
      </p:pic>
      <p:sp>
        <p:nvSpPr>
          <p:cNvPr id="8" name="Picture 5" title="."/>
          <p:cNvSpPr/>
          <p:nvPr/>
        </p:nvSpPr>
        <p:spPr>
          <a:xfrm>
            <a:off x="1066800" y="4648200"/>
            <a:ext cx="6934200" cy="18288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Content Placeholder 6"/>
          <p:cNvSpPr txBox="1"/>
          <p:nvPr/>
        </p:nvSpPr>
        <p:spPr>
          <a:xfrm>
            <a:off x="2057400" y="5410200"/>
            <a:ext cx="5257800" cy="369332"/>
          </a:xfrm>
          <a:prstGeom prst="rect">
            <a:avLst/>
          </a:prstGeom>
          <a:effectLst>
            <a:glow rad="228600">
              <a:schemeClr val="accent2">
                <a:satMod val="175000"/>
                <a:alpha val="40000"/>
              </a:schemeClr>
            </a:glow>
            <a:outerShdw blurRad="40000" dist="23000" dir="5400000" rotWithShape="0">
              <a:srgbClr val="000000">
                <a:alpha val="35000"/>
              </a:srgbClr>
            </a:outerShdw>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dirty="0" smtClean="0">
                <a:latin typeface="Cambria" panose="02040503050406030204" pitchFamily="18" charset="0"/>
                <a:ea typeface="Cambria" panose="02040503050406030204" pitchFamily="18" charset="0"/>
              </a:rPr>
              <a:t>Clearance Officers (130+ </a:t>
            </a:r>
            <a:r>
              <a:rPr lang="en-US" dirty="0">
                <a:latin typeface="Cambria" panose="02040503050406030204" pitchFamily="18" charset="0"/>
                <a:ea typeface="Cambria" panose="02040503050406030204" pitchFamily="18" charset="0"/>
              </a:rPr>
              <a:t>A</a:t>
            </a:r>
            <a:r>
              <a:rPr lang="en-US" dirty="0" smtClean="0">
                <a:latin typeface="Cambria" panose="02040503050406030204" pitchFamily="18" charset="0"/>
                <a:ea typeface="Cambria" panose="02040503050406030204" pitchFamily="18" charset="0"/>
              </a:rPr>
              <a:t>ncillary team members)</a:t>
            </a:r>
            <a:endParaRPr lang="en-US" dirty="0">
              <a:latin typeface="Cambria" panose="02040503050406030204" pitchFamily="18" charset="0"/>
              <a:ea typeface="Cambria" panose="02040503050406030204" pitchFamily="18" charset="0"/>
            </a:endParaRPr>
          </a:p>
        </p:txBody>
      </p:sp>
      <p:pic>
        <p:nvPicPr>
          <p:cNvPr id="6" name="Picture 7"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8"/>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56234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p:txBody>
          <a:bodyPr/>
          <a:lstStyle/>
          <a:p>
            <a:fld id="{C5971247-108F-4781-8913-319514F6F075}" type="slidenum">
              <a:rPr lang="en-US" smtClean="0"/>
              <a:t>8</a:t>
            </a:fld>
            <a:endParaRPr lang="en-US" dirty="0"/>
          </a:p>
        </p:txBody>
      </p:sp>
      <p:pic>
        <p:nvPicPr>
          <p:cNvPr id="10"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43000"/>
          </a:xfrm>
          <a:prstGeom prst="rect">
            <a:avLst/>
          </a:prstGeom>
        </p:spPr>
      </p:pic>
      <p:sp>
        <p:nvSpPr>
          <p:cNvPr id="2" name="Title 3"/>
          <p:cNvSpPr>
            <a:spLocks noGrp="1"/>
          </p:cNvSpPr>
          <p:nvPr>
            <p:ph type="title"/>
          </p:nvPr>
        </p:nvSpPr>
        <p:spPr>
          <a:xfrm>
            <a:off x="914400" y="0"/>
            <a:ext cx="8229600" cy="1143000"/>
          </a:xfrm>
          <a:solidFill>
            <a:schemeClr val="tx2">
              <a:lumMod val="75000"/>
            </a:schemeClr>
          </a:solidFill>
        </p:spPr>
        <p:txBody>
          <a:bodyPr>
            <a:normAutofit/>
          </a:bodyPr>
          <a:lstStyle/>
          <a:p>
            <a:pPr algn="ctr"/>
            <a:r>
              <a:rPr lang="en-US" sz="2400" dirty="0" smtClean="0"/>
              <a:t>  </a:t>
            </a:r>
            <a:r>
              <a:rPr lang="en-US" sz="2800" dirty="0" smtClean="0"/>
              <a:t>CMS Section 508 Program: Our </a:t>
            </a:r>
            <a:r>
              <a:rPr lang="en-US" sz="2800" u="sng" dirty="0" smtClean="0"/>
              <a:t>Program</a:t>
            </a:r>
            <a:r>
              <a:rPr lang="en-US" sz="2800" dirty="0" smtClean="0"/>
              <a:t> Structure</a:t>
            </a:r>
            <a:endParaRPr lang="en-US" sz="2800" dirty="0"/>
          </a:p>
        </p:txBody>
      </p:sp>
      <p:pic>
        <p:nvPicPr>
          <p:cNvPr id="5" name="Picture 4" descr="Poster of C M S Section 508 Program  with the words 'Look for &quot;Section 508&quot; in O I T's C I O Library on share.cms.gov &quot;"/>
          <p:cNvPicPr>
            <a:picLocks noChangeAspect="1"/>
          </p:cNvPicPr>
          <p:nvPr/>
        </p:nvPicPr>
        <p:blipFill rotWithShape="1">
          <a:blip r:embed="rId3"/>
          <a:srcRect t="5490" b="3222"/>
          <a:stretch/>
        </p:blipFill>
        <p:spPr>
          <a:xfrm>
            <a:off x="188056" y="1605116"/>
            <a:ext cx="3164744" cy="46432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8" name="Content Placeholder 5"/>
          <p:cNvSpPr>
            <a:spLocks noGrp="1"/>
          </p:cNvSpPr>
          <p:nvPr>
            <p:ph idx="1"/>
          </p:nvPr>
        </p:nvSpPr>
        <p:spPr>
          <a:xfrm>
            <a:off x="3429000" y="1524008"/>
            <a:ext cx="5715000" cy="3837709"/>
          </a:xfrm>
        </p:spPr>
        <p:txBody>
          <a:bodyPr>
            <a:noAutofit/>
          </a:bodyPr>
          <a:lstStyle/>
          <a:p>
            <a:pPr>
              <a:buFont typeface="Wingdings" panose="05000000000000000000" pitchFamily="2" charset="2"/>
              <a:buChar char="ü"/>
            </a:pPr>
            <a:r>
              <a:rPr lang="en-US" sz="2800" dirty="0" smtClean="0">
                <a:ea typeface="Cambria" panose="02040503050406030204" pitchFamily="18" charset="0"/>
              </a:rPr>
              <a:t>Policy &amp; Program Administration</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Procurement </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Testing</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Education &amp; Awareness</a:t>
            </a:r>
          </a:p>
          <a:p>
            <a:pPr>
              <a:buFont typeface="Wingdings" panose="05000000000000000000" pitchFamily="2" charset="2"/>
              <a:buChar char="ü"/>
            </a:pPr>
            <a:endParaRPr lang="en-US" sz="2800" dirty="0" smtClean="0">
              <a:ea typeface="Cambria" panose="02040503050406030204" pitchFamily="18" charset="0"/>
            </a:endParaRPr>
          </a:p>
          <a:p>
            <a:pPr>
              <a:buFont typeface="Wingdings" panose="05000000000000000000" pitchFamily="2" charset="2"/>
              <a:buChar char="ü"/>
            </a:pPr>
            <a:r>
              <a:rPr lang="en-US" sz="2800" dirty="0" smtClean="0">
                <a:ea typeface="Cambria" panose="02040503050406030204" pitchFamily="18" charset="0"/>
              </a:rPr>
              <a:t>Community of Practice (CoP)</a:t>
            </a:r>
            <a:endParaRPr lang="en-US" sz="2800" dirty="0">
              <a:ea typeface="Cambria" panose="02040503050406030204" pitchFamily="18" charset="0"/>
            </a:endParaRPr>
          </a:p>
          <a:p>
            <a:pPr>
              <a:buFont typeface="Wingdings" panose="05000000000000000000" pitchFamily="2" charset="2"/>
              <a:buChar char="ü"/>
            </a:pPr>
            <a:endParaRPr lang="en-US" sz="2800" dirty="0"/>
          </a:p>
          <a:p>
            <a:pPr>
              <a:buFont typeface="Wingdings" panose="05000000000000000000" pitchFamily="2" charset="2"/>
              <a:buChar char="ü"/>
            </a:pPr>
            <a:endParaRPr lang="en-US" sz="2800" dirty="0"/>
          </a:p>
        </p:txBody>
      </p:sp>
      <p:pic>
        <p:nvPicPr>
          <p:cNvPr id="6" name="Picture 6" descr="Logo of the Centers for Medicare &amp; Medicaid Service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7"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172693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90600" y="0"/>
            <a:ext cx="8153400" cy="1143000"/>
          </a:xfrm>
          <a:solidFill>
            <a:schemeClr val="tx2">
              <a:lumMod val="75000"/>
            </a:schemeClr>
          </a:solidFill>
        </p:spPr>
        <p:txBody>
          <a:bodyPr>
            <a:normAutofit fontScale="90000"/>
          </a:bodyPr>
          <a:lstStyle/>
          <a:p>
            <a:pPr algn="ctr"/>
            <a:r>
              <a:rPr lang="en-US" dirty="0"/>
              <a:t>CMS Section 508 Program: Program </a:t>
            </a:r>
            <a:r>
              <a:rPr lang="en-US" dirty="0" smtClean="0"/>
              <a:t>Pillars</a:t>
            </a:r>
            <a:endParaRPr lang="en-US" dirty="0"/>
          </a:p>
        </p:txBody>
      </p:sp>
      <p:sp>
        <p:nvSpPr>
          <p:cNvPr id="9" name="Content Placeholder 5"/>
          <p:cNvSpPr>
            <a:spLocks noGrp="1"/>
          </p:cNvSpPr>
          <p:nvPr>
            <p:ph idx="1"/>
          </p:nvPr>
        </p:nvSpPr>
        <p:spPr/>
        <p:txBody>
          <a:bodyPr>
            <a:noAutofit/>
          </a:bodyPr>
          <a:lstStyle/>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Authorized representative for CMS’ </a:t>
            </a:r>
            <a:r>
              <a:rPr lang="en-US" sz="1700" dirty="0">
                <a:ea typeface="Cambria" panose="02040503050406030204" pitchFamily="18" charset="0"/>
              </a:rPr>
              <a:t>Section 508 </a:t>
            </a:r>
            <a:r>
              <a:rPr lang="en-US" sz="1700" dirty="0" smtClean="0">
                <a:ea typeface="Cambria" panose="02040503050406030204" pitchFamily="18" charset="0"/>
              </a:rPr>
              <a:t>Official;</a:t>
            </a:r>
            <a:endParaRPr lang="en-US" sz="1700" dirty="0">
              <a:ea typeface="Cambria" panose="02040503050406030204" pitchFamily="18" charset="0"/>
            </a:endParaRP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Reviews and update CMS Policy (usually biannually);</a:t>
            </a:r>
          </a:p>
          <a:p>
            <a:pPr>
              <a:buFont typeface="Wingdings" panose="05000000000000000000" pitchFamily="2" charset="2"/>
              <a:buChar char="ü"/>
            </a:pPr>
            <a:endParaRPr lang="en-US" sz="1700" dirty="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Executes 508 Policy and Guidance Oversight activities;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Establishes Section 508 Testing protocols;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Provides </a:t>
            </a:r>
            <a:r>
              <a:rPr lang="en-US" sz="1700" dirty="0">
                <a:ea typeface="Cambria" panose="02040503050406030204" pitchFamily="18" charset="0"/>
              </a:rPr>
              <a:t>guidance on accessibility ICT standards, guidance and requirements across </a:t>
            </a:r>
            <a:r>
              <a:rPr lang="en-US" sz="1700" dirty="0" smtClean="0">
                <a:ea typeface="Cambria" panose="02040503050406030204" pitchFamily="18" charset="0"/>
              </a:rPr>
              <a:t>agency and ;</a:t>
            </a:r>
            <a:endParaRPr lang="en-US" sz="1700" dirty="0">
              <a:ea typeface="Cambria" panose="02040503050406030204" pitchFamily="18" charset="0"/>
            </a:endParaRP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r>
              <a:rPr lang="en-US" sz="1700" dirty="0" smtClean="0">
                <a:ea typeface="Cambria" panose="02040503050406030204" pitchFamily="18" charset="0"/>
              </a:rPr>
              <a:t>Collaborates with both internal partners (Office of Acquisition and Grant Management, Center for Clinical Standards and Quality , Office of Hearings and Inquires, etc</a:t>
            </a:r>
            <a:r>
              <a:rPr lang="en-US" sz="1700" dirty="0">
                <a:ea typeface="Cambria" panose="02040503050406030204" pitchFamily="18" charset="0"/>
              </a:rPr>
              <a:t>.</a:t>
            </a:r>
            <a:r>
              <a:rPr lang="en-US" sz="1700" dirty="0" smtClean="0">
                <a:ea typeface="Cambria" panose="02040503050406030204" pitchFamily="18" charset="0"/>
              </a:rPr>
              <a:t>) &amp; external (IAAF, CDC, GSA, etc</a:t>
            </a:r>
            <a:r>
              <a:rPr lang="en-US" sz="1700" dirty="0">
                <a:ea typeface="Cambria" panose="02040503050406030204" pitchFamily="18" charset="0"/>
              </a:rPr>
              <a:t>.</a:t>
            </a:r>
            <a:r>
              <a:rPr lang="en-US" sz="1700" dirty="0" smtClean="0">
                <a:ea typeface="Cambria" panose="02040503050406030204" pitchFamily="18" charset="0"/>
              </a:rPr>
              <a:t>) partners.</a:t>
            </a:r>
          </a:p>
          <a:p>
            <a:pPr>
              <a:buFont typeface="Wingdings" panose="05000000000000000000" pitchFamily="2" charset="2"/>
              <a:buChar char="ü"/>
            </a:pPr>
            <a:endParaRPr lang="en-US" sz="1700" dirty="0" smtClean="0">
              <a:ea typeface="Cambria" panose="02040503050406030204" pitchFamily="18" charset="0"/>
            </a:endParaRPr>
          </a:p>
          <a:p>
            <a:pPr>
              <a:buFont typeface="Wingdings" panose="05000000000000000000" pitchFamily="2" charset="2"/>
              <a:buChar char="ü"/>
            </a:pPr>
            <a:endParaRPr lang="en-US" sz="1700" dirty="0"/>
          </a:p>
          <a:p>
            <a:pPr>
              <a:buFont typeface="Wingdings" panose="05000000000000000000" pitchFamily="2" charset="2"/>
              <a:buChar char="ü"/>
            </a:pPr>
            <a:endParaRPr lang="en-US" sz="1700" dirty="0"/>
          </a:p>
        </p:txBody>
      </p:sp>
      <p:sp>
        <p:nvSpPr>
          <p:cNvPr id="4" name="Slide Number Placeholder 1"/>
          <p:cNvSpPr>
            <a:spLocks noGrp="1"/>
          </p:cNvSpPr>
          <p:nvPr>
            <p:ph type="sldNum" sz="quarter" idx="12"/>
          </p:nvPr>
        </p:nvSpPr>
        <p:spPr/>
        <p:txBody>
          <a:bodyPr/>
          <a:lstStyle/>
          <a:p>
            <a:fld id="{C5971247-108F-4781-8913-319514F6F075}" type="slidenum">
              <a:rPr lang="en-US" smtClean="0"/>
              <a:pPr/>
              <a:t>9</a:t>
            </a:fld>
            <a:endParaRPr lang="en-US" dirty="0"/>
          </a:p>
        </p:txBody>
      </p:sp>
      <p:pic>
        <p:nvPicPr>
          <p:cNvPr id="12" name="Picture 2" descr="Picture of a sonic device used to announce messages.">
            <a:extLst>
              <a:ext uri="{FF2B5EF4-FFF2-40B4-BE49-F238E27FC236}">
                <a16:creationId xmlns:a16="http://schemas.microsoft.com/office/drawing/2014/main" xmlns="" id="{5001FC80-0745-C846-85DC-FA4131CF1296}"/>
              </a:ext>
            </a:extLst>
          </p:cNvPr>
          <p:cNvPicPr>
            <a:picLocks noChangeAspect="1"/>
          </p:cNvPicPr>
          <p:nvPr/>
        </p:nvPicPr>
        <p:blipFill rotWithShape="1">
          <a:blip r:embed="rId2"/>
          <a:srcRect l="64169" b="51507"/>
          <a:stretch/>
        </p:blipFill>
        <p:spPr>
          <a:xfrm>
            <a:off x="28804" y="0"/>
            <a:ext cx="961796" cy="1176141"/>
          </a:xfrm>
          <a:prstGeom prst="rect">
            <a:avLst/>
          </a:prstGeom>
        </p:spPr>
      </p:pic>
      <p:sp>
        <p:nvSpPr>
          <p:cNvPr id="7" name="Content Placeholder 4"/>
          <p:cNvSpPr/>
          <p:nvPr/>
        </p:nvSpPr>
        <p:spPr>
          <a:xfrm>
            <a:off x="266700" y="1264011"/>
            <a:ext cx="8610600" cy="369332"/>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en-US" dirty="0" smtClean="0">
                <a:latin typeface="Cambria" panose="02040503050406030204" pitchFamily="18" charset="0"/>
                <a:ea typeface="Cambria" panose="02040503050406030204" pitchFamily="18" charset="0"/>
              </a:rPr>
              <a:t>Policy and Program Administration</a:t>
            </a:r>
            <a:endParaRPr lang="en-US" dirty="0">
              <a:latin typeface="Cambria" panose="02040503050406030204" pitchFamily="18" charset="0"/>
              <a:ea typeface="Cambria" panose="02040503050406030204" pitchFamily="18" charset="0"/>
            </a:endParaRPr>
          </a:p>
        </p:txBody>
      </p:sp>
      <p:pic>
        <p:nvPicPr>
          <p:cNvPr id="5" name="Picture 6" descr="Logo of the Centers for Medicare &amp; Medicaid Servic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14" y="6583680"/>
            <a:ext cx="573155" cy="274320"/>
          </a:xfrm>
          <a:prstGeom prst="rect">
            <a:avLst/>
          </a:prstGeom>
        </p:spPr>
      </p:pic>
      <p:sp>
        <p:nvSpPr>
          <p:cNvPr id="6" name="Content Placeholder 7"/>
          <p:cNvSpPr>
            <a:spLocks noChangeArrowheads="1"/>
          </p:cNvSpPr>
          <p:nvPr/>
        </p:nvSpPr>
        <p:spPr bwMode="auto">
          <a:xfrm>
            <a:off x="610169" y="6550226"/>
            <a:ext cx="800043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8" fontAlgn="base">
              <a:spcBef>
                <a:spcPct val="0"/>
              </a:spcBef>
              <a:spcAft>
                <a:spcPct val="0"/>
              </a:spcAft>
            </a:pPr>
            <a:r>
              <a:rPr lang="en-US" sz="700" dirty="0">
                <a:latin typeface="Cambria" panose="02040503050406030204" pitchFamily="18" charset="0"/>
                <a:ea typeface="Calibri" pitchFamily="34" charset="0"/>
                <a:cs typeface="Times New Roman" pitchFamily="18" charset="0"/>
              </a:rPr>
              <a:t> </a:t>
            </a:r>
            <a:r>
              <a:rPr lang="en-US" sz="700" b="1" i="1" dirty="0">
                <a:latin typeface="Cambria" panose="02040503050406030204" pitchFamily="18" charset="0"/>
                <a:ea typeface="Calibri" pitchFamily="34" charset="0"/>
                <a:cs typeface="Courier New" pitchFamily="49" charset="0"/>
              </a:rPr>
              <a:t>INFORMATION NOT RELEASABLE TO THE PUBLIC UNLESS AUTHORIZED BY LAW:  </a:t>
            </a:r>
            <a:r>
              <a:rPr lang="en-US" sz="700" i="1" dirty="0">
                <a:latin typeface="Cambria" panose="02040503050406030204" pitchFamily="18" charset="0"/>
                <a:ea typeface="Calibri" pitchFamily="34" charset="0"/>
                <a:cs typeface="Courier New" pitchFamily="49"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700" dirty="0">
              <a:latin typeface="Cambria" panose="02040503050406030204" pitchFamily="18" charset="0"/>
            </a:endParaRPr>
          </a:p>
        </p:txBody>
      </p:sp>
    </p:spTree>
    <p:extLst>
      <p:ext uri="{BB962C8B-B14F-4D97-AF65-F5344CB8AC3E}">
        <p14:creationId xmlns:p14="http://schemas.microsoft.com/office/powerpoint/2010/main" val="7000256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9.0&quot;&gt;&lt;object type=&quot;1&quot; unique_id=&quot;10001&quot;&gt;&lt;object type=&quot;2&quot; unique_id=&quot;14925&quot;&gt;&lt;object type=&quot;3&quot; unique_id=&quot;16002&quot;&gt;&lt;property id=&quot;20148&quot; value=&quot;5&quot;/&gt;&lt;property id=&quot;20300&quot; value=&quot;Slide 1 - &amp;quot;CIO Information Technology  Policy Review&amp;quot;&quot;/&gt;&lt;property id=&quot;20307&quot; value=&quot;257&quot;/&gt;&lt;/object&gt;&lt;object type=&quot;3&quot; unique_id=&quot;21414&quot;&gt;&lt;property id=&quot;20148&quot; value=&quot;5&quot;/&gt;&lt;property id=&quot;20300&quot; value=&quot;Slide 6 - &amp;quot;Recommendations (Long-Term)&amp;quot;&quot;/&gt;&lt;property id=&quot;20307&quot; value=&quot;362&quot;/&gt;&lt;/object&gt;&lt;object type=&quot;3&quot; unique_id=&quot;27182&quot;&gt;&lt;property id=&quot;20148&quot; value=&quot;5&quot;/&gt;&lt;property id=&quot;20300&quot; value=&quot;Slide 2 - &amp;quot;Introduction&amp;amp;#x09;&amp;amp;#x09;&amp;quot;&quot;/&gt;&lt;property id=&quot;20307&quot; value=&quot;389&quot;/&gt;&lt;/object&gt;&lt;object type=&quot;3&quot; unique_id=&quot;27741&quot;&gt;&lt;property id=&quot;20148&quot; value=&quot;5&quot;/&gt;&lt;property id=&quot;20300&quot; value=&quot;Slide 9 - &amp;quot;References&amp;quot;&quot;/&gt;&lt;property id=&quot;20307&quot; value=&quot;393&quot;/&gt;&lt;/object&gt;&lt;object type=&quot;3&quot; unique_id=&quot;50896&quot;&gt;&lt;property id=&quot;20148&quot; value=&quot;5&quot;/&gt;&lt;property id=&quot;20300&quot; value=&quot;Slide 3 - &amp;quot;Policies, Processes, TRA, and Directives&amp;quot;&quot;/&gt;&lt;property id=&quot;20307&quot; value=&quot;464&quot;/&gt;&lt;/object&gt;&lt;object type=&quot;3&quot; unique_id=&quot;50899&quot;&gt;&lt;property id=&quot;20148&quot; value=&quot;5&quot;/&gt;&lt;property id=&quot;20300&quot; value=&quot;Slide 4 - &amp;quot;Snapshot&amp;quot;&quot;/&gt;&lt;property id=&quot;20307&quot; value=&quot;465&quot;/&gt;&lt;/object&gt;&lt;object type=&quot;3&quot; unique_id=&quot;51015&quot;&gt;&lt;property id=&quot;20148&quot; value=&quot;5&quot;/&gt;&lt;property id=&quot;20300&quot; value=&quot;Slide 5 - &amp;quot;Gaps/Inconsistencies and Recommendations&amp;quot;&quot;/&gt;&lt;property id=&quot;20307&quot; value=&quot;468&quot;/&gt;&lt;/object&gt;&lt;object type=&quot;3&quot; unique_id=&quot;51018&quot;&gt;&lt;property id=&quot;20148&quot; value=&quot;5&quot;/&gt;&lt;property id=&quot;20300&quot; value=&quot;Slide 7 - &amp;quot;Resource Recommendations&amp;quot;&quot;/&gt;&lt;property id=&quot;20307&quot; value=&quot;470&quot;/&gt;&lt;/object&gt;&lt;object type=&quot;3&quot; unique_id=&quot;51155&quot;&gt;&lt;property id=&quot;20148&quot; value=&quot;5&quot;/&gt;&lt;property id=&quot;20300&quot; value=&quot;Slide 8 - &amp;quot;Back Matter&amp;quot;&quot;/&gt;&lt;property id=&quot;20307&quot; value=&quot;475&quot;/&gt;&lt;/object&gt;&lt;object type=&quot;3&quot; unique_id=&quot;51156&quot;&gt;&lt;property id=&quot;20148&quot; value=&quot;5&quot;/&gt;&lt;property id=&quot;20300&quot; value=&quot;Slide 10 - &amp;quot;Policies (22) - Ownership&amp;quot;&quot;/&gt;&lt;property id=&quot;20307&quot; value=&quot;471&quot;/&gt;&lt;/object&gt;&lt;object type=&quot;3&quot; unique_id=&quot;51157&quot;&gt;&lt;property id=&quot;20148&quot; value=&quot;5&quot;/&gt;&lt;property id=&quot;20300&quot; value=&quot;Slide 11 - &amp;quot;CIO Directives (16) – Ownership&amp;quot;&quot;/&gt;&lt;property id=&quot;20307&quot; value=&quot;472&quot;/&gt;&lt;/object&gt;&lt;object type=&quot;3&quot; unique_id=&quot;51158&quot;&gt;&lt;property id=&quot;20148&quot; value=&quot;5&quot;/&gt;&lt;property id=&quot;20300&quot; value=&quot;Slide 12 - &amp;quot;Procedures (10) - Ownership&amp;quot;&quot;/&gt;&lt;property id=&quot;20307&quot; value=&quot;473&quot;/&gt;&lt;/object&gt;&lt;object type=&quot;3&quot; unique_id=&quot;51159&quot;&gt;&lt;property id=&quot;20148&quot; value=&quot;5&quot;/&gt;&lt;property id=&quot;20300&quot; value=&quot;Slide 13 - &amp;quot;TRA (38) – Ownership&amp;quot;&quot;/&gt;&lt;property id=&quot;20307&quot; value=&quot;474&quot;/&gt;&lt;/object&gt;&lt;/object&gt;&lt;object type=&quot;8&quot; unique_id=&quot;14929&quot;&gt;&lt;/object&gt;&lt;/object&gt;&lt;/database&gt;"/>
  <p:tag name="SECTOMILLISECCONVERTED" val="1"/>
</p:tagLst>
</file>

<file path=ppt/theme/theme1.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TRBTemplate</Template>
  <TotalTime>0</TotalTime>
  <Words>1395</Words>
  <Application>Microsoft Office PowerPoint</Application>
  <PresentationFormat>Letter Paper (8.5x11 in)</PresentationFormat>
  <Paragraphs>434</Paragraphs>
  <Slides>26</Slides>
  <Notes>8</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TRBTemplate</vt:lpstr>
      <vt:lpstr>A 508 Program on the Move:   Health and Human Services (HHS) Centers for Medicare and Medicaid Services (CMS) </vt:lpstr>
      <vt:lpstr>Today’s Discussion</vt:lpstr>
      <vt:lpstr>CMS Section 508 : Program Background</vt:lpstr>
      <vt:lpstr>Today’s Discussion</vt:lpstr>
      <vt:lpstr>  CMS Section 508 Program: Current State of Affairs</vt:lpstr>
      <vt:lpstr>Today’s Discussion</vt:lpstr>
      <vt:lpstr>   CMS Section 508 Program: Our Core Team Structure</vt:lpstr>
      <vt:lpstr>  CMS Section 508 Program: Our Program Structure</vt:lpstr>
      <vt:lpstr>CMS Section 508 Program: Program Pillars</vt:lpstr>
      <vt:lpstr>CMS Section 508 Program: Program Pillars</vt:lpstr>
      <vt:lpstr>CMS Section 508 Program: Program Pillars</vt:lpstr>
      <vt:lpstr>CMS Section 508 Program: Program Pillars</vt:lpstr>
      <vt:lpstr>CMS Section 508 Program: Program Pillars</vt:lpstr>
      <vt:lpstr>CMS Section 508 Program: Program Pillars</vt:lpstr>
      <vt:lpstr>Today’s Discussion</vt:lpstr>
      <vt:lpstr>         CMS Section 508 Program: Training Development </vt:lpstr>
      <vt:lpstr>Today’s Discussion</vt:lpstr>
      <vt:lpstr>          CMS Section 508 Program: Annual Training</vt:lpstr>
      <vt:lpstr>          CMS Section 508 Program: Annual Training  (Champions!)</vt:lpstr>
      <vt:lpstr>CMS Section 508 Program: Annual Training </vt:lpstr>
      <vt:lpstr>CMS Section 508 Program: Results  </vt:lpstr>
      <vt:lpstr>Today’s Discussion</vt:lpstr>
      <vt:lpstr>CMS Section 508 Program: Future Planning </vt:lpstr>
      <vt:lpstr>Today’s Discussion</vt:lpstr>
      <vt:lpstr>CMS Section 508 Program: Questions  </vt:lpstr>
      <vt:lpstr> CMS Point of Contacts (POCs)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2017-04-20T16:54:12Z</dcterms:created>
  <dcterms:modified xsi:type="dcterms:W3CDTF">2020-04-08T15:26:58Z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