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8" r:id="rId2"/>
    <p:sldId id="257" r:id="rId3"/>
    <p:sldId id="278" r:id="rId4"/>
    <p:sldId id="277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80" autoAdjust="0"/>
  </p:normalViewPr>
  <p:slideViewPr>
    <p:cSldViewPr showGuides="1">
      <p:cViewPr>
        <p:scale>
          <a:sx n="116" d="100"/>
          <a:sy n="116" d="100"/>
        </p:scale>
        <p:origin x="-1131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4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493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dc1a1a8c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dc1a1a8c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[Switch to HHS CMS presentation files]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949796f7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949796f7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2949796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2949796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2949796f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2949796f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2949796f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2949796f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2949796f7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2949796f7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2949796f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2949796f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2949796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2949796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2949796f7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2949796f7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2949796f7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2949796f7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2949796f7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2949796f7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2949796f7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2949796f7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2949796f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2949796f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5fa353d1_1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f5fa353d1_1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dc1a1a8c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dc1a1a8c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[Switch to HHS CMS presentation files]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2949796f7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2949796f7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2949796f7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2949796f7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9c43bc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9c43bc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2949796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2949796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you have testing tools at your agency? Not just your office, but within other business units. Automated tools, manual tools, scan tools, single-page tools?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Who gets those results? How are they used?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your tool of choice align with the ICT Baseline? ICTB is a framework for evaluating/validating alignment to the baseline (for test processes)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We’re working with DHS to develop a framework for evaluating automated testing tools against ICT Baseline/Trusted Tester.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Buy/Acquire: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Buy, or acquire free/open source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Share rulesets across agencies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a number of industry tools out there for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 TTC: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not a single automated web testing tool that can test all of the standards.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either create your own test process, or leverage one that’s already available and aligned with the ICT Testing Baseline: Trusted Tester.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Combine: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Again, there is not a single automated web testing tool that can test all of the standards.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Therefore you must develop a hybrid test process that includes the manual testing of test IDs which cannot be automated.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Identify what your tool can use, then use Trusted Tester to fill in the gaps.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Tools: 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- This underpins the Digital Dashboard Accessibility Module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/>
              <a:t>Koa11y - UI for Windows and macOS for single-page testing for Section 508, and WCAG 2.0 Level AA, and AAA requirements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FAE - Functional Accessibility Evaluator (from University of Illinois) - 2.0 Level A and AA requirements.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WAVE (from WebAIM)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Deque Axe-core 3.4: (API/CI/CD)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Deque Axe-core: Attest for Chrome &amp; Firefox browser extension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HTML Code Sniffer: Accessibility Auditory bookmarklet browser extension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HTML Code Sniffer: Koa11y Software app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Testing Engine: Command Line Interface (can incorporate rulesets from axe and HTML Code Sniffer)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Reporting Dashboard: Presents test results of Pa11y engine testing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Web Service: Back-end, no UI engine for reporting Pa11y engine testing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Pa11y CI (API): Pa11y tool suitable for continuous integration implementations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Google Lighthouse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Command Line Interface: Uses axe rules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Embedded in Chrome Browser DevTools: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API: Suitable for custom programming/CI implementations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Microsoft Accessibility Insights for Web browser extension: Uses axe rules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2949796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2949796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Low-Hanging Fruit: </a:t>
            </a:r>
            <a:r>
              <a:rPr lang="en"/>
              <a:t>While automated testing is limited, it is good at what it can do. Finding or warning against possible non-conformance of programmatically determinable errors.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all your images have an ALT tag? All images - whether meaningful or ornamental - require an ALT tag.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Does text have sufficient contrast? You will still need to test images of text, but automated tools can quickly identify problem areas.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forms have an associated label? Can users provide you the information being requested? More than 10 million people have been put out of work due to COVID-19 quarantines, can they apply for services your agency offers?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data tables have column and row headers identified?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Page Templates: 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Many sites have one or few header and footer templates containing navigation, search, site-map links, social media and contact links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CSS styles - font colors, sizes, styles, heading hierarchy, table and button styles across the entire website.  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Are your frames named to help with meaning and navigation?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 the default language set? Provides user ability to skip websites not in their language, or use a different language profile where they are multilingual.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your links have purposes? Avoid “Click here” or “Read more”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Content Management Systems: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1: Can we make it so that an image must have associated ALT text by default, or require an opt-out action in which the content contributor certifies that the image is ornamental and will not result inaccessible information?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2: Are there data table publishing modules that will automatically generate the heading structure for both simple and complex data tables?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3: Can text color pickers be made smart enough to limit color options based on the background color and throw an error/adjust when the background is changed? Perhaps using the USWDS color palette to determine luminescence.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Content Managers: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can engineer out errors using templates and publishing UI updates, focus training on the remaining issues which can be introduced through publishing.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Images of text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Audio, Video and Multimedia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Social Media limitations and accommodations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2949796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2949796f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6442" y="-24695"/>
            <a:ext cx="2016649" cy="5180598"/>
            <a:chOff x="-92652" y="-16478"/>
            <a:chExt cx="2421528" cy="6907464"/>
          </a:xfrm>
        </p:grpSpPr>
        <p:sp>
          <p:nvSpPr>
            <p:cNvPr id="11" name="Google Shape;11;p2" descr="White and blue curved shape containing the GSA logo in the bottom left corner. " title="Cover page design"/>
            <p:cNvSpPr/>
            <p:nvPr/>
          </p:nvSpPr>
          <p:spPr>
            <a:xfrm rot="-5400000">
              <a:off x="-2280159" y="2257390"/>
              <a:ext cx="6874470" cy="2343600"/>
            </a:xfrm>
            <a:prstGeom prst="flowChartDocumen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-2407281" y="2298151"/>
              <a:ext cx="6907464" cy="2278206"/>
            </a:xfrm>
            <a:prstGeom prst="flowChartDocument">
              <a:avLst/>
            </a:prstGeom>
            <a:solidFill>
              <a:srgbClr val="0FAFFF"/>
            </a:solidFill>
            <a:ln w="9525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129" y="-53569"/>
            <a:ext cx="9160500" cy="93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27587" y="3092887"/>
            <a:ext cx="5801400" cy="1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618" y="172687"/>
            <a:ext cx="587532" cy="53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3541925" y="383551"/>
            <a:ext cx="528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3C71"/>
                </a:solidFill>
              </a:rPr>
              <a:t>Office of Government-wide Policy</a:t>
            </a:r>
            <a:endParaRPr sz="1200" b="1">
              <a:solidFill>
                <a:srgbClr val="003C71"/>
              </a:solidFill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56151" y="14182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2756151" y="24278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BOTTOM">
  <p:cSld name="MAIN_POINT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 Bold Graphics - OPTION 1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90250" y="875494"/>
            <a:ext cx="35223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l="3233" t="359" r="51983" b="-360"/>
          <a:stretch/>
        </p:blipFill>
        <p:spPr>
          <a:xfrm>
            <a:off x="4497625" y="-43837"/>
            <a:ext cx="4670952" cy="52149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/>
          <p:nvPr/>
        </p:nvSpPr>
        <p:spPr>
          <a:xfrm rot="1239332">
            <a:off x="5650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">
  <p:cSld name="CAPTION_ONL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461550" y="3756114"/>
            <a:ext cx="8234893" cy="835875"/>
            <a:chOff x="461550" y="5465350"/>
            <a:chExt cx="8373900" cy="1114500"/>
          </a:xfrm>
        </p:grpSpPr>
        <p:sp>
          <p:nvSpPr>
            <p:cNvPr id="88" name="Google Shape;88;p13"/>
            <p:cNvSpPr/>
            <p:nvPr/>
          </p:nvSpPr>
          <p:spPr>
            <a:xfrm>
              <a:off x="461550" y="54653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659125" y="56159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3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461550" y="2791940"/>
            <a:ext cx="8234893" cy="835875"/>
            <a:chOff x="461550" y="5541550"/>
            <a:chExt cx="8373900" cy="1114500"/>
          </a:xfrm>
        </p:grpSpPr>
        <p:sp>
          <p:nvSpPr>
            <p:cNvPr id="91" name="Google Shape;91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2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461550" y="1827766"/>
            <a:ext cx="8234893" cy="835875"/>
            <a:chOff x="461550" y="5541550"/>
            <a:chExt cx="8373900" cy="1114500"/>
          </a:xfrm>
        </p:grpSpPr>
        <p:sp>
          <p:nvSpPr>
            <p:cNvPr id="94" name="Google Shape;94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1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284050" y="18920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284050" y="38351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3"/>
          </p:nvPr>
        </p:nvSpPr>
        <p:spPr>
          <a:xfrm>
            <a:off x="1284050" y="286357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PILLARS">
  <p:cSld name="CAPTION_ONLY_2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128800" y="1677492"/>
            <a:ext cx="2596800" cy="3186381"/>
            <a:chOff x="6265963" y="3087650"/>
            <a:chExt cx="2596800" cy="4087200"/>
          </a:xfrm>
        </p:grpSpPr>
        <p:sp>
          <p:nvSpPr>
            <p:cNvPr id="105" name="Google Shape;105;p14"/>
            <p:cNvSpPr/>
            <p:nvPr/>
          </p:nvSpPr>
          <p:spPr>
            <a:xfrm>
              <a:off x="6276313" y="308765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76313" y="308765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6265963" y="3708901"/>
              <a:ext cx="25968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" name="Google Shape;108;p14"/>
          <p:cNvGrpSpPr/>
          <p:nvPr/>
        </p:nvGrpSpPr>
        <p:grpSpPr>
          <a:xfrm>
            <a:off x="3274050" y="1677493"/>
            <a:ext cx="2624100" cy="3186381"/>
            <a:chOff x="3293788" y="2998700"/>
            <a:chExt cx="2624100" cy="4087200"/>
          </a:xfrm>
        </p:grpSpPr>
        <p:sp>
          <p:nvSpPr>
            <p:cNvPr id="109" name="Google Shape;109;p14"/>
            <p:cNvSpPr/>
            <p:nvPr/>
          </p:nvSpPr>
          <p:spPr>
            <a:xfrm>
              <a:off x="3304138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04138" y="299870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4"/>
            <p:cNvCxnSpPr/>
            <p:nvPr/>
          </p:nvCxnSpPr>
          <p:spPr>
            <a:xfrm>
              <a:off x="3293788" y="3619951"/>
              <a:ext cx="26241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" name="Google Shape;112;p14"/>
          <p:cNvGrpSpPr/>
          <p:nvPr/>
        </p:nvGrpSpPr>
        <p:grpSpPr>
          <a:xfrm>
            <a:off x="418400" y="1677493"/>
            <a:ext cx="2625000" cy="3186381"/>
            <a:chOff x="430813" y="2998700"/>
            <a:chExt cx="2625000" cy="4087200"/>
          </a:xfrm>
        </p:grpSpPr>
        <p:sp>
          <p:nvSpPr>
            <p:cNvPr id="113" name="Google Shape;113;p14"/>
            <p:cNvSpPr/>
            <p:nvPr/>
          </p:nvSpPr>
          <p:spPr>
            <a:xfrm>
              <a:off x="441163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41163" y="299870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430813" y="3619951"/>
              <a:ext cx="26250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5783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2"/>
          </p:nvPr>
        </p:nvSpPr>
        <p:spPr>
          <a:xfrm>
            <a:off x="34335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3"/>
          </p:nvPr>
        </p:nvSpPr>
        <p:spPr>
          <a:xfrm>
            <a:off x="62746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4"/>
          </p:nvPr>
        </p:nvSpPr>
        <p:spPr>
          <a:xfrm>
            <a:off x="5345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5"/>
          </p:nvPr>
        </p:nvSpPr>
        <p:spPr>
          <a:xfrm>
            <a:off x="33897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6"/>
          </p:nvPr>
        </p:nvSpPr>
        <p:spPr>
          <a:xfrm>
            <a:off x="62308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4"/>
          <p:cNvSpPr txBox="1">
            <a:spLocks noGrp="1"/>
          </p:cNvSpPr>
          <p:nvPr>
            <p:ph type="subTitle" idx="7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">
  <p:cSld name="CAPTION_ONLY_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61550" y="3756123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461550" y="2791949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61550" y="1827775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59500" y="18920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2"/>
          </p:nvPr>
        </p:nvSpPr>
        <p:spPr>
          <a:xfrm>
            <a:off x="859500" y="38351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3"/>
          </p:nvPr>
        </p:nvSpPr>
        <p:spPr>
          <a:xfrm>
            <a:off x="859500" y="286357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 - More Slots">
  <p:cSld name="CAPTION_ONLY_1_1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461550" y="40036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61550" y="32783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61550" y="25530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1164300" y="183487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2"/>
          </p:nvPr>
        </p:nvSpPr>
        <p:spPr>
          <a:xfrm>
            <a:off x="1164300" y="4017619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3"/>
          </p:nvPr>
        </p:nvSpPr>
        <p:spPr>
          <a:xfrm>
            <a:off x="1164300" y="257782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4"/>
          </p:nvPr>
        </p:nvSpPr>
        <p:spPr>
          <a:xfrm>
            <a:off x="1164300" y="3296738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88158" y="18560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1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88158" y="2588003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2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88158" y="3306916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3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88158" y="40277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4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1" name="Google Shape;151;p1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6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 - More Slots 1">
  <p:cSld name="CAPTION_ONLY_1_1_1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461550" y="4003678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61550" y="3278377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61550" y="2553076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59500" y="183487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2"/>
          </p:nvPr>
        </p:nvSpPr>
        <p:spPr>
          <a:xfrm>
            <a:off x="859500" y="401761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3"/>
          </p:nvPr>
        </p:nvSpPr>
        <p:spPr>
          <a:xfrm>
            <a:off x="859500" y="257782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4"/>
          </p:nvPr>
        </p:nvSpPr>
        <p:spPr>
          <a:xfrm>
            <a:off x="859500" y="329673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7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2">
            <a:alphaModFix amt="76000"/>
          </a:blip>
          <a:srcRect l="17970" r="17963"/>
          <a:stretch/>
        </p:blipFill>
        <p:spPr>
          <a:xfrm>
            <a:off x="1208225" y="0"/>
            <a:ext cx="2929027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8"/>
          <p:cNvCxnSpPr/>
          <p:nvPr/>
        </p:nvCxnSpPr>
        <p:spPr>
          <a:xfrm>
            <a:off x="4934261" y="2211573"/>
            <a:ext cx="3361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4844375" y="1192856"/>
            <a:ext cx="3866700" cy="9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"/>
          </p:nvPr>
        </p:nvSpPr>
        <p:spPr>
          <a:xfrm>
            <a:off x="4844375" y="2262900"/>
            <a:ext cx="40191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1239332">
            <a:off x="1459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 1">
  <p:cSld name="BIG_NUMBER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0" y="1751569"/>
            <a:ext cx="7893803" cy="1379641"/>
            <a:chOff x="0" y="2348379"/>
            <a:chExt cx="6961639" cy="1839521"/>
          </a:xfrm>
        </p:grpSpPr>
        <p:sp>
          <p:nvSpPr>
            <p:cNvPr id="176" name="Google Shape;176;p19"/>
            <p:cNvSpPr txBox="1"/>
            <p:nvPr/>
          </p:nvSpPr>
          <p:spPr>
            <a:xfrm>
              <a:off x="0" y="2466800"/>
              <a:ext cx="6948600" cy="17211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353490" y="2466796"/>
              <a:ext cx="608100" cy="6210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 rot="10800000">
              <a:off x="6262639" y="2348379"/>
              <a:ext cx="699000" cy="724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IMAGE 1 MAIN POINT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1063"/>
          <a:stretch/>
        </p:blipFill>
        <p:spPr>
          <a:xfrm>
            <a:off x="-40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2493750"/>
            <a:ext cx="41688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 rot="1239332">
            <a:off x="51171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BLANK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663100" y="12241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>
            <a:off x="663100" y="176519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3"/>
          </p:nvPr>
        </p:nvSpPr>
        <p:spPr>
          <a:xfrm>
            <a:off x="663100" y="230621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4"/>
          </p:nvPr>
        </p:nvSpPr>
        <p:spPr>
          <a:xfrm>
            <a:off x="663100" y="338825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5"/>
          </p:nvPr>
        </p:nvSpPr>
        <p:spPr>
          <a:xfrm>
            <a:off x="4466625" y="12241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6"/>
          </p:nvPr>
        </p:nvSpPr>
        <p:spPr>
          <a:xfrm>
            <a:off x="4466625" y="176519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7"/>
          </p:nvPr>
        </p:nvSpPr>
        <p:spPr>
          <a:xfrm>
            <a:off x="4466625" y="230621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8"/>
          </p:nvPr>
        </p:nvSpPr>
        <p:spPr>
          <a:xfrm>
            <a:off x="4466625" y="284723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9"/>
          </p:nvPr>
        </p:nvSpPr>
        <p:spPr>
          <a:xfrm>
            <a:off x="4466625" y="338825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3"/>
          </p:nvPr>
        </p:nvSpPr>
        <p:spPr>
          <a:xfrm>
            <a:off x="663100" y="284723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14"/>
          </p:nvPr>
        </p:nvSpPr>
        <p:spPr>
          <a:xfrm>
            <a:off x="4466625" y="39292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5"/>
          </p:nvPr>
        </p:nvSpPr>
        <p:spPr>
          <a:xfrm>
            <a:off x="663100" y="39292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14600" y="936290"/>
            <a:ext cx="9221700" cy="125325"/>
            <a:chOff x="-14600" y="912702"/>
            <a:chExt cx="9221700" cy="167100"/>
          </a:xfrm>
        </p:grpSpPr>
        <p:cxnSp>
          <p:nvCxnSpPr>
            <p:cNvPr id="197" name="Google Shape;197;p21"/>
            <p:cNvCxnSpPr/>
            <p:nvPr/>
          </p:nvCxnSpPr>
          <p:spPr>
            <a:xfrm rot="10800000" flipH="1">
              <a:off x="-14600" y="1065102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1"/>
            <p:cNvCxnSpPr/>
            <p:nvPr/>
          </p:nvCxnSpPr>
          <p:spPr>
            <a:xfrm rot="10800000" flipH="1">
              <a:off x="-14600" y="912702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" name="Google Shape;199;p21"/>
          <p:cNvGrpSpPr/>
          <p:nvPr/>
        </p:nvGrpSpPr>
        <p:grpSpPr>
          <a:xfrm>
            <a:off x="-14600" y="4605956"/>
            <a:ext cx="9221700" cy="125325"/>
            <a:chOff x="-14600" y="6141275"/>
            <a:chExt cx="9221700" cy="167100"/>
          </a:xfrm>
        </p:grpSpPr>
        <p:cxnSp>
          <p:nvCxnSpPr>
            <p:cNvPr id="200" name="Google Shape;200;p21"/>
            <p:cNvCxnSpPr/>
            <p:nvPr/>
          </p:nvCxnSpPr>
          <p:spPr>
            <a:xfrm rot="10800000" flipH="1">
              <a:off x="-14600" y="6293675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1"/>
            <p:cNvCxnSpPr/>
            <p:nvPr/>
          </p:nvCxnSpPr>
          <p:spPr>
            <a:xfrm rot="10800000" flipH="1">
              <a:off x="-14600" y="6141275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BLANK_2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-3418" y="1222892"/>
            <a:ext cx="8441497" cy="646425"/>
            <a:chOff x="-14600" y="1630530"/>
            <a:chExt cx="7887775" cy="861900"/>
          </a:xfrm>
        </p:grpSpPr>
        <p:sp>
          <p:nvSpPr>
            <p:cNvPr id="206" name="Google Shape;206;p22"/>
            <p:cNvSpPr/>
            <p:nvPr/>
          </p:nvSpPr>
          <p:spPr>
            <a:xfrm>
              <a:off x="-14600" y="171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266575" y="1630530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-3418" y="1940008"/>
            <a:ext cx="8441497" cy="646425"/>
            <a:chOff x="-14600" y="2586667"/>
            <a:chExt cx="7887775" cy="861900"/>
          </a:xfrm>
        </p:grpSpPr>
        <p:sp>
          <p:nvSpPr>
            <p:cNvPr id="209" name="Google Shape;209;p22"/>
            <p:cNvSpPr/>
            <p:nvPr/>
          </p:nvSpPr>
          <p:spPr>
            <a:xfrm>
              <a:off x="-14600" y="2662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7266575" y="2586667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-3418" y="2657119"/>
            <a:ext cx="8441497" cy="646425"/>
            <a:chOff x="-14600" y="3542826"/>
            <a:chExt cx="7887775" cy="861900"/>
          </a:xfrm>
        </p:grpSpPr>
        <p:sp>
          <p:nvSpPr>
            <p:cNvPr id="212" name="Google Shape;212;p22"/>
            <p:cNvSpPr/>
            <p:nvPr/>
          </p:nvSpPr>
          <p:spPr>
            <a:xfrm>
              <a:off x="-14600" y="3615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7266575" y="3542826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-3418" y="3374232"/>
            <a:ext cx="8441497" cy="646425"/>
            <a:chOff x="-14600" y="4498974"/>
            <a:chExt cx="7887775" cy="861900"/>
          </a:xfrm>
        </p:grpSpPr>
        <p:sp>
          <p:nvSpPr>
            <p:cNvPr id="215" name="Google Shape;215;p22"/>
            <p:cNvSpPr/>
            <p:nvPr/>
          </p:nvSpPr>
          <p:spPr>
            <a:xfrm>
              <a:off x="-14600" y="4567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7266575" y="4498974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2"/>
          <p:cNvSpPr txBox="1">
            <a:spLocks noGrp="1"/>
          </p:cNvSpPr>
          <p:nvPr>
            <p:ph type="subTitle" idx="1"/>
          </p:nvPr>
        </p:nvSpPr>
        <p:spPr>
          <a:xfrm>
            <a:off x="619148" y="132260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2"/>
          </p:nvPr>
        </p:nvSpPr>
        <p:spPr>
          <a:xfrm>
            <a:off x="619148" y="2748927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3"/>
          </p:nvPr>
        </p:nvSpPr>
        <p:spPr>
          <a:xfrm>
            <a:off x="619148" y="204124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4"/>
          </p:nvPr>
        </p:nvSpPr>
        <p:spPr>
          <a:xfrm>
            <a:off x="619148" y="346999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-3419" y="4091345"/>
            <a:ext cx="8441497" cy="646425"/>
            <a:chOff x="-14600" y="5455122"/>
            <a:chExt cx="7887775" cy="861900"/>
          </a:xfrm>
        </p:grpSpPr>
        <p:sp>
          <p:nvSpPr>
            <p:cNvPr id="222" name="Google Shape;222;p22"/>
            <p:cNvSpPr/>
            <p:nvPr/>
          </p:nvSpPr>
          <p:spPr>
            <a:xfrm>
              <a:off x="-14600" y="552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266575" y="5455122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22"/>
          <p:cNvSpPr txBox="1">
            <a:spLocks noGrp="1"/>
          </p:cNvSpPr>
          <p:nvPr>
            <p:ph type="subTitle" idx="5"/>
          </p:nvPr>
        </p:nvSpPr>
        <p:spPr>
          <a:xfrm>
            <a:off x="619148" y="4191053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6"/>
          </p:nvPr>
        </p:nvSpPr>
        <p:spPr>
          <a:xfrm>
            <a:off x="7911543" y="121631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7"/>
          </p:nvPr>
        </p:nvSpPr>
        <p:spPr>
          <a:xfrm>
            <a:off x="7911543" y="1937376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8"/>
          </p:nvPr>
        </p:nvSpPr>
        <p:spPr>
          <a:xfrm>
            <a:off x="7911543" y="264506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9"/>
          </p:nvPr>
        </p:nvSpPr>
        <p:spPr>
          <a:xfrm>
            <a:off x="7911543" y="3360047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13"/>
          </p:nvPr>
        </p:nvSpPr>
        <p:spPr>
          <a:xfrm>
            <a:off x="7911543" y="408962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Three Slots">
  <p:cSld name="BLANK_2_1_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-14601" y="1287575"/>
            <a:ext cx="8443944" cy="895298"/>
            <a:chOff x="-14600" y="1630542"/>
            <a:chExt cx="8060275" cy="991800"/>
          </a:xfrm>
        </p:grpSpPr>
        <p:sp>
          <p:nvSpPr>
            <p:cNvPr id="234" name="Google Shape;234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-14601" y="2373426"/>
            <a:ext cx="8443944" cy="895298"/>
            <a:chOff x="-14600" y="1630542"/>
            <a:chExt cx="8060275" cy="991800"/>
          </a:xfrm>
        </p:grpSpPr>
        <p:sp>
          <p:nvSpPr>
            <p:cNvPr id="238" name="Google Shape;238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3"/>
          <p:cNvSpPr txBox="1">
            <a:spLocks noGrp="1"/>
          </p:cNvSpPr>
          <p:nvPr>
            <p:ph type="subTitle" idx="2"/>
          </p:nvPr>
        </p:nvSpPr>
        <p:spPr>
          <a:xfrm>
            <a:off x="645929" y="26252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-14601" y="3459277"/>
            <a:ext cx="8443944" cy="895298"/>
            <a:chOff x="-14600" y="1630542"/>
            <a:chExt cx="8060275" cy="991800"/>
          </a:xfrm>
        </p:grpSpPr>
        <p:sp>
          <p:nvSpPr>
            <p:cNvPr id="242" name="Google Shape;242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 txBox="1">
            <a:spLocks noGrp="1"/>
          </p:cNvSpPr>
          <p:nvPr>
            <p:ph type="subTitle" idx="3"/>
          </p:nvPr>
        </p:nvSpPr>
        <p:spPr>
          <a:xfrm>
            <a:off x="607966" y="37111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4"/>
          </p:nvPr>
        </p:nvSpPr>
        <p:spPr>
          <a:xfrm>
            <a:off x="7742201" y="14126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5"/>
          </p:nvPr>
        </p:nvSpPr>
        <p:spPr>
          <a:xfrm>
            <a:off x="7742201" y="249846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6"/>
          </p:nvPr>
        </p:nvSpPr>
        <p:spPr>
          <a:xfrm>
            <a:off x="7742201" y="35843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Four Slots">
  <p:cSld name="BLANK_2_1_2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Google Shape;251;p24"/>
          <p:cNvGrpSpPr/>
          <p:nvPr/>
        </p:nvGrpSpPr>
        <p:grpSpPr>
          <a:xfrm>
            <a:off x="-14599" y="1287500"/>
            <a:ext cx="8338228" cy="863659"/>
            <a:chOff x="-14600" y="1630542"/>
            <a:chExt cx="8032975" cy="991800"/>
          </a:xfrm>
        </p:grpSpPr>
        <p:sp>
          <p:nvSpPr>
            <p:cNvPr id="252" name="Google Shape;252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5032" y="2172513"/>
            <a:ext cx="8338228" cy="863659"/>
            <a:chOff x="-14600" y="1630542"/>
            <a:chExt cx="8032975" cy="991800"/>
          </a:xfrm>
        </p:grpSpPr>
        <p:sp>
          <p:nvSpPr>
            <p:cNvPr id="256" name="Google Shape;256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4"/>
          <p:cNvSpPr txBox="1">
            <a:spLocks noGrp="1"/>
          </p:cNvSpPr>
          <p:nvPr>
            <p:ph type="subTitle" idx="2"/>
          </p:nvPr>
        </p:nvSpPr>
        <p:spPr>
          <a:xfrm>
            <a:off x="626879" y="2433445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9" name="Google Shape;259;p24"/>
          <p:cNvGrpSpPr/>
          <p:nvPr/>
        </p:nvGrpSpPr>
        <p:grpSpPr>
          <a:xfrm>
            <a:off x="5032" y="3057527"/>
            <a:ext cx="8338228" cy="863659"/>
            <a:chOff x="-14600" y="1630542"/>
            <a:chExt cx="8032975" cy="991800"/>
          </a:xfrm>
        </p:grpSpPr>
        <p:sp>
          <p:nvSpPr>
            <p:cNvPr id="260" name="Google Shape;260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4"/>
          <p:cNvSpPr txBox="1">
            <a:spLocks noGrp="1"/>
          </p:cNvSpPr>
          <p:nvPr>
            <p:ph type="subTitle" idx="3"/>
          </p:nvPr>
        </p:nvSpPr>
        <p:spPr>
          <a:xfrm>
            <a:off x="626879" y="33131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5032" y="3942540"/>
            <a:ext cx="8338228" cy="863659"/>
            <a:chOff x="-14600" y="1630542"/>
            <a:chExt cx="8032975" cy="991800"/>
          </a:xfrm>
        </p:grpSpPr>
        <p:sp>
          <p:nvSpPr>
            <p:cNvPr id="264" name="Google Shape;264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4"/>
          <p:cNvSpPr txBox="1">
            <a:spLocks noGrp="1"/>
          </p:cNvSpPr>
          <p:nvPr>
            <p:ph type="subTitle" idx="4"/>
          </p:nvPr>
        </p:nvSpPr>
        <p:spPr>
          <a:xfrm>
            <a:off x="626879" y="419443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5"/>
          </p:nvPr>
        </p:nvSpPr>
        <p:spPr>
          <a:xfrm>
            <a:off x="7650886" y="142835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6"/>
          </p:nvPr>
        </p:nvSpPr>
        <p:spPr>
          <a:xfrm>
            <a:off x="7669799" y="231136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7"/>
          </p:nvPr>
        </p:nvSpPr>
        <p:spPr>
          <a:xfrm>
            <a:off x="7669799" y="320210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8"/>
          </p:nvPr>
        </p:nvSpPr>
        <p:spPr>
          <a:xfrm>
            <a:off x="7669799" y="4083393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1043575" y="1623581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37452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64884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 rot="-8785779">
            <a:off x="2793556" y="2196980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/>
          <p:nvPr/>
        </p:nvSpPr>
        <p:spPr>
          <a:xfrm rot="-8785779">
            <a:off x="5469142" y="2169774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594350" y="208623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1"/>
          </p:nvPr>
        </p:nvSpPr>
        <p:spPr>
          <a:xfrm>
            <a:off x="44747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2"/>
          </p:nvPr>
        </p:nvSpPr>
        <p:spPr>
          <a:xfrm>
            <a:off x="31491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3"/>
          </p:nvPr>
        </p:nvSpPr>
        <p:spPr>
          <a:xfrm>
            <a:off x="58923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439350" y="7627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6" name="Google Shape;286;p2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439350" y="874150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 ON LIGHT">
  <p:cSld name="BLANK_2_1_1_1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1" name="Google Shape;291;p2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7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nly - DARK ON LIGHT">
  <p:cSld name="BLANK_2_1_1_1_1"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439350" y="-53167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6" name="Google Shape;296;p28"/>
          <p:cNvCxnSpPr/>
          <p:nvPr/>
        </p:nvCxnSpPr>
        <p:spPr>
          <a:xfrm>
            <a:off x="554700" y="295082"/>
            <a:ext cx="8264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8"/>
          <p:cNvSpPr txBox="1">
            <a:spLocks noGrp="1"/>
          </p:cNvSpPr>
          <p:nvPr>
            <p:ph type="subTitle" idx="1"/>
          </p:nvPr>
        </p:nvSpPr>
        <p:spPr>
          <a:xfrm>
            <a:off x="439350" y="261225"/>
            <a:ext cx="723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nly - Tab corner">
  <p:cSld name="BLANK_2_1_1_1_1_1_1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9"/>
          <p:cNvGrpSpPr/>
          <p:nvPr/>
        </p:nvGrpSpPr>
        <p:grpSpPr>
          <a:xfrm>
            <a:off x="-4750" y="-3775"/>
            <a:ext cx="2794200" cy="317525"/>
            <a:chOff x="-4750" y="-3775"/>
            <a:chExt cx="2794200" cy="317525"/>
          </a:xfrm>
        </p:grpSpPr>
        <p:sp>
          <p:nvSpPr>
            <p:cNvPr id="300" name="Google Shape;300;p29"/>
            <p:cNvSpPr/>
            <p:nvPr/>
          </p:nvSpPr>
          <p:spPr>
            <a:xfrm>
              <a:off x="2610350" y="144850"/>
              <a:ext cx="179100" cy="1689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 txBox="1"/>
            <p:nvPr/>
          </p:nvSpPr>
          <p:spPr>
            <a:xfrm>
              <a:off x="-4750" y="-3775"/>
              <a:ext cx="2619900" cy="3174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2615100" y="-3775"/>
              <a:ext cx="174300" cy="148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13025" y="-800"/>
            <a:ext cx="32808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"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 - 2 COLUMNS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57800" y="1591706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244000" y="15917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DECK">
  <p:cSld name="BLANK_1_1"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31" title="Blue GSA Starmark Log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1665" y="1768041"/>
            <a:ext cx="1780669" cy="160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57800" y="1591700"/>
            <a:ext cx="78528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5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44" name="Google Shape;44;p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">
  <p:cSld name="TITLE_AND_BODY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6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6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 - 2 COLUMNS">
  <p:cSld name="TITLE_AND_BODY_1_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57800" y="1612378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244000" y="16029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7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7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BOTTOM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TOP">
  <p:cSld name="MAIN_POINT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TOP">
  <p:cSld name="MAIN_POINT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3C7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www.w3.org/accname/" TargetMode="External"/><Relationship Id="rId4" Type="http://schemas.openxmlformats.org/officeDocument/2006/relationships/hyperlink" Target="https://www.ssa.gov/accessibility/andi/help/instal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508.gov/blog/making-agency-communications-accessible-everyon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tion508.gov/training/presentations-workshop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Yvette Gibson | April </a:t>
            </a:r>
            <a:r>
              <a:rPr lang="en" dirty="0"/>
              <a:t>7, 2020</a:t>
            </a:r>
            <a:endParaRPr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756151" y="3028950"/>
            <a:ext cx="58353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Moving Forward</a:t>
            </a:r>
            <a:endParaRPr sz="2400"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 idx="2"/>
          </p:nvPr>
        </p:nvSpPr>
        <p:spPr>
          <a:xfrm>
            <a:off x="2756151" y="2209783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April 2020 Accessibility Program Manaters Meeting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“Big Ticket” Tests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ANDI Demo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ANDI</a:t>
            </a: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Accessible Name and Description Inspector</a:t>
            </a:r>
            <a:endParaRPr/>
          </a:p>
        </p:txBody>
      </p:sp>
      <p:pic>
        <p:nvPicPr>
          <p:cNvPr id="378" name="Google Shape;378;p41" descr="ANDI bookmarkle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0" y="1339125"/>
            <a:ext cx="7537425" cy="1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>
            <a:spLocks noGrp="1"/>
          </p:cNvSpPr>
          <p:nvPr>
            <p:ph type="body" idx="4294967295"/>
          </p:nvPr>
        </p:nvSpPr>
        <p:spPr>
          <a:xfrm>
            <a:off x="386375" y="2791625"/>
            <a:ext cx="80331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https://www.ssa.gov/accessibility/andi/help/install.html</a:t>
            </a: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“bookmarklet/favelet” -- no installation!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Semi-automated web page inspection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Facilitates manual inspection of code (without needing to know code)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Strictly follows the W3C’s Accessible Name and Description Computation (</a:t>
            </a:r>
            <a:r>
              <a:rPr lang="en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https://www.w3.org/accname/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what a screen reader </a:t>
            </a:r>
            <a:r>
              <a:rPr lang="en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“say”</a:t>
            </a:r>
            <a:endParaRPr sz="16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1"/>
          <p:cNvSpPr txBox="1">
            <a:spLocks noGrp="1"/>
          </p:cNvSpPr>
          <p:nvPr>
            <p:ph type="sldNum" idx="12"/>
          </p:nvPr>
        </p:nvSpPr>
        <p:spPr>
          <a:xfrm>
            <a:off x="8472458" y="47053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 Access and Focus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body" idx="4294967295"/>
          </p:nvPr>
        </p:nvSpPr>
        <p:spPr>
          <a:xfrm>
            <a:off x="386375" y="1054850"/>
            <a:ext cx="3432000" cy="3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accessed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executed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only the keyboard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keystroke timing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keyboard trap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visible indication of focus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provided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the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and operability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web page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42" descr="ANDI displays indication of tab order for focusable web page elem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75" y="1133325"/>
            <a:ext cx="5082500" cy="1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393" name="Google Shape;393;p43"/>
          <p:cNvSpPr txBox="1">
            <a:spLocks noGrp="1"/>
          </p:cNvSpPr>
          <p:nvPr>
            <p:ph type="body" idx="4294967295"/>
          </p:nvPr>
        </p:nvSpPr>
        <p:spPr>
          <a:xfrm>
            <a:off x="386375" y="1016175"/>
            <a:ext cx="803310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accessible name and description provides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 description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accessible name and description for decorative images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images are not the only method used to convey information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3" descr="ANDI displays the accessible name and description output for the GSA logo and homepage link: &quot;GSA Logo U.S. General Services Administration GSA Home.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" y="2490224"/>
            <a:ext cx="7817218" cy="20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Structure</a:t>
            </a:r>
            <a:endParaRPr/>
          </a:p>
        </p:txBody>
      </p:sp>
      <p:sp>
        <p:nvSpPr>
          <p:cNvPr id="401" name="Google Shape;401;p44"/>
          <p:cNvSpPr txBox="1">
            <a:spLocks noGrp="1"/>
          </p:cNvSpPr>
          <p:nvPr>
            <p:ph type="body" idx="4294967295"/>
          </p:nvPr>
        </p:nvSpPr>
        <p:spPr>
          <a:xfrm>
            <a:off x="386375" y="1168575"/>
            <a:ext cx="3789900" cy="3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Headings describe the topic or purpose of content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heading structure matches the programmatic structure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are defined programmatically (according to their visually apparent type)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44" descr="ANDI displays the list structure for a list on GSA's home p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250" y="1168575"/>
            <a:ext cx="4844901" cy="23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409" name="Google Shape;409;p45"/>
          <p:cNvSpPr txBox="1">
            <a:spLocks noGrp="1"/>
          </p:cNvSpPr>
          <p:nvPr>
            <p:ph type="body" idx="4294967295"/>
          </p:nvPr>
        </p:nvSpPr>
        <p:spPr>
          <a:xfrm>
            <a:off x="386375" y="1016175"/>
            <a:ext cx="80331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 labels or instructions are provided for form elements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accessible name and description and other programmatic associations for each form element include relevant instructions and cues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5" descr="ANDI displays the accessible name and description output, &quot;search GSA.gov,&quot; for the search field on GSA's home p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0" y="2466975"/>
            <a:ext cx="811920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7722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Making Agency Communications Accessible to Everyone</a:t>
            </a:r>
            <a:endParaRPr sz="3000"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500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Making Agency Communications Accessible to </a:t>
            </a:r>
            <a:r>
              <a:rPr lang="en" sz="2500" dirty="0" smtClean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Everyone</a:t>
            </a:r>
            <a:endParaRPr dirty="0"/>
          </a:p>
        </p:txBody>
      </p:sp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Section508.gov/blog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4294967295"/>
          </p:nvPr>
        </p:nvSpPr>
        <p:spPr>
          <a:xfrm>
            <a:off x="386375" y="1405525"/>
            <a:ext cx="80331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an emergency, it is more important than usual for all people to have equal and timely access to urgent communications. To help agencies create accessible digital content, we published a blog post with tips on these topics.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Agency Official Communication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 Documents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Webpages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Videos and Virtual Meetings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7" descr="Section508.gov Webpage Blo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600" y="2744088"/>
            <a:ext cx="1929384" cy="178308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7722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 &amp; Answers</a:t>
            </a:r>
            <a:endParaRPr sz="3000"/>
          </a:p>
        </p:txBody>
      </p:sp>
      <p:sp>
        <p:nvSpPr>
          <p:cNvPr id="431" name="Google Shape;43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37" name="Google Shape;437;p49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30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  <p:sp>
        <p:nvSpPr>
          <p:cNvPr id="438" name="Google Shape;438;p49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 there any questions</a:t>
            </a:r>
            <a:endParaRPr dirty="0"/>
          </a:p>
        </p:txBody>
      </p:sp>
      <p:sp>
        <p:nvSpPr>
          <p:cNvPr id="439" name="Google Shape;439;p49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C71"/>
                </a:solidFill>
              </a:rPr>
              <a:t>Agenda: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>
                <a:solidFill>
                  <a:srgbClr val="003C71"/>
                </a:solidFill>
              </a:rPr>
              <a:t>Welcome</a:t>
            </a:r>
            <a:endParaRPr sz="2000" b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>
                <a:solidFill>
                  <a:srgbClr val="003C71"/>
                </a:solidFill>
              </a:rPr>
              <a:t>Springing Forward: What’s Growing - Training Beyond Boundaries with the Health &amp; Human Services CMS Team</a:t>
            </a:r>
            <a:endParaRPr sz="2000" b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●"/>
            </a:pPr>
            <a:r>
              <a:rPr lang="en" sz="2000" i="1">
                <a:solidFill>
                  <a:srgbClr val="CC0000"/>
                </a:solidFill>
              </a:rPr>
              <a:t>Break</a:t>
            </a:r>
            <a:endParaRPr sz="2000" i="1">
              <a:solidFill>
                <a:srgbClr val="CC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>
                <a:solidFill>
                  <a:srgbClr val="003C71"/>
                </a:solidFill>
              </a:rPr>
              <a:t>Website Testing Overview - Tips for effective testing and remediation; getting the most bang for your buck.</a:t>
            </a:r>
            <a:endParaRPr sz="2000" b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>
                <a:solidFill>
                  <a:srgbClr val="003C71"/>
                </a:solidFill>
              </a:rPr>
              <a:t>Closing</a:t>
            </a:r>
            <a:endParaRPr sz="2000" b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000" b="0">
              <a:solidFill>
                <a:srgbClr val="003C71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>
                <a:solidFill>
                  <a:srgbClr val="003C71"/>
                </a:solidFill>
              </a:rPr>
              <a:t>Accessibility Program Managers Meeting</a:t>
            </a:r>
            <a:endParaRPr/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79BD"/>
                </a:solidFill>
              </a:rPr>
              <a:t>April 2020 - Moving Forward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Sullivan and Yvette Gibson | April 7, 2020</a:t>
            </a:r>
            <a:endParaRPr/>
          </a:p>
        </p:txBody>
      </p:sp>
      <p:sp>
        <p:nvSpPr>
          <p:cNvPr id="445" name="Google Shape;445;p50"/>
          <p:cNvSpPr txBox="1">
            <a:spLocks noGrp="1"/>
          </p:cNvSpPr>
          <p:nvPr>
            <p:ph type="title"/>
          </p:nvPr>
        </p:nvSpPr>
        <p:spPr>
          <a:xfrm>
            <a:off x="2756151" y="15706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Closing Remarks</a:t>
            </a:r>
            <a:endParaRPr sz="2400"/>
          </a:p>
        </p:txBody>
      </p:sp>
      <p:sp>
        <p:nvSpPr>
          <p:cNvPr id="446" name="Google Shape;446;p50"/>
          <p:cNvSpPr txBox="1">
            <a:spLocks noGrp="1"/>
          </p:cNvSpPr>
          <p:nvPr>
            <p:ph type="title" idx="2"/>
          </p:nvPr>
        </p:nvSpPr>
        <p:spPr>
          <a:xfrm>
            <a:off x="2756151" y="25802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April Accessibility Program Managers Meeting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>
            <a:spLocks noGrp="1"/>
          </p:cNvSpPr>
          <p:nvPr>
            <p:ph type="title"/>
          </p:nvPr>
        </p:nvSpPr>
        <p:spPr>
          <a:xfrm>
            <a:off x="659425" y="450150"/>
            <a:ext cx="7920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look forward to seeing you 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JUNE 2th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452" name="Google Shape;45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GSA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Antionette Johnson and Ann Turner | April 7, 2020</a:t>
            </a: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2756151" y="15706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Beyond Boundaries with the Health &amp; Human Services CMS Team</a:t>
            </a:r>
            <a:endParaRPr sz="2400"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 idx="2"/>
          </p:nvPr>
        </p:nvSpPr>
        <p:spPr>
          <a:xfrm>
            <a:off x="2756151" y="25802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Springing Forward: What’s Growing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392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000" b="0" dirty="0" smtClean="0"/>
              <a:t>Download this presentation from the </a:t>
            </a:r>
            <a:r>
              <a:rPr lang="en-US" sz="2000" b="0" dirty="0" smtClean="0">
                <a:hlinkClick r:id="rId2"/>
              </a:rPr>
              <a:t>Accessibility Presentations and Workshop Materials</a:t>
            </a:r>
            <a:r>
              <a:rPr lang="en-US" sz="2000" b="0" dirty="0" smtClean="0"/>
              <a:t> page on Section508.gov.</a:t>
            </a:r>
            <a:endParaRPr lang="en-US" sz="20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Springing Forward: What’s Growing </a:t>
            </a:r>
          </a:p>
        </p:txBody>
      </p:sp>
    </p:spTree>
    <p:extLst>
      <p:ext uri="{BB962C8B-B14F-4D97-AF65-F5344CB8AC3E}">
        <p14:creationId xmlns:p14="http://schemas.microsoft.com/office/powerpoint/2010/main" val="344586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Horton, Andrew Nielson | April 7, 2020</a:t>
            </a:r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2756151" y="15706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Getting the Most Bang for your Buck</a:t>
            </a:r>
            <a:endParaRPr sz="2400"/>
          </a:p>
        </p:txBody>
      </p:sp>
      <p:sp>
        <p:nvSpPr>
          <p:cNvPr id="343" name="Google Shape;343;p36"/>
          <p:cNvSpPr txBox="1">
            <a:spLocks noGrp="1"/>
          </p:cNvSpPr>
          <p:nvPr>
            <p:ph type="title" idx="2"/>
          </p:nvPr>
        </p:nvSpPr>
        <p:spPr>
          <a:xfrm>
            <a:off x="2756151" y="25802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Tips for Effective Accessibility Testing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 dirty="0" smtClean="0">
                <a:solidFill>
                  <a:srgbClr val="003C71"/>
                </a:solidFill>
              </a:rPr>
              <a:t>Overview of Effective Testing Approaches</a:t>
            </a:r>
            <a:endParaRPr sz="2000" b="0" dirty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" sz="2000" b="0" dirty="0" smtClean="0">
                <a:solidFill>
                  <a:srgbClr val="003C71"/>
                </a:solidFill>
              </a:rPr>
              <a:t>“Big Ticket” Tests | ANDI Demo</a:t>
            </a:r>
          </a:p>
          <a:p>
            <a:pPr lvl="0" indent="-355600">
              <a:buClr>
                <a:srgbClr val="003C71"/>
              </a:buClr>
              <a:buSzPts val="2000"/>
            </a:pPr>
            <a:r>
              <a:rPr lang="en-US" sz="2000" b="0" dirty="0"/>
              <a:t>Making Agency Communications Accessible to </a:t>
            </a:r>
            <a:r>
              <a:rPr lang="en-US" sz="2000" b="0" dirty="0" smtClean="0"/>
              <a:t>Everyone</a:t>
            </a:r>
            <a:r>
              <a:rPr lang="en" sz="2000" b="0" dirty="0"/>
              <a:t> </a:t>
            </a:r>
            <a:r>
              <a:rPr lang="en" sz="2000" b="0" dirty="0" smtClean="0"/>
              <a:t>| A Section508.gov Blog </a:t>
            </a:r>
            <a:endParaRPr sz="2000" b="0" dirty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b="0" dirty="0" smtClean="0">
                <a:solidFill>
                  <a:srgbClr val="003C71"/>
                </a:solidFill>
              </a:rPr>
              <a:t>Questions and Answers</a:t>
            </a:r>
            <a:endParaRPr sz="2000" b="0" dirty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000" b="0" dirty="0">
              <a:solidFill>
                <a:srgbClr val="003C71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Tips for Effective Accessibility Testing</a:t>
            </a: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579BD"/>
                </a:solidFill>
              </a:rPr>
              <a:t>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70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Effective Testing Approaches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Automated Testing</a:t>
            </a:r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body" idx="4294967295"/>
          </p:nvPr>
        </p:nvSpPr>
        <p:spPr>
          <a:xfrm>
            <a:off x="386375" y="958125"/>
            <a:ext cx="8033100" cy="3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use of results from automated testing tools (as part of a hybrid test approach)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what automated testing tools your organization has already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or acquire your own if you don’t have any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Trusted Tester certification among web developers, testers, and content managers within Section 508 Programs and development program offices.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the two into a standardized hybrid test process.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variety of free scanning tools available - depending on your use case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>
            <a:spLocks noGrp="1"/>
          </p:cNvSpPr>
          <p:nvPr>
            <p:ph type="body" idx="4294967295"/>
          </p:nvPr>
        </p:nvSpPr>
        <p:spPr>
          <a:xfrm>
            <a:off x="386375" y="958125"/>
            <a:ext cx="8033100" cy="3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trends and address common problems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low-hanging fruit (e.g., images, links, color contrast, forms, tables...)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Templates - Focus on page template content first (e.g., navigation, headers, footers, search results pages, tab order, skip navigation, link purpose...)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Management System (CMS)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Seek updates to CMS publishing UI to create workflows that inherently result in accessible information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hanging the behavior of publishers (e.g., submit change requests to CMS publishers to fix accessibility issues)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with content managers to identify methods to address common problem areas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training to web content managers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communications to correct problem areas and/or encourage improvements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Trends and Problem Areas</a:t>
            </a: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1487</Words>
  <Application>Microsoft Office PowerPoint</Application>
  <PresentationFormat>On-screen Show (16:9)</PresentationFormat>
  <Paragraphs>163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Verdana</vt:lpstr>
      <vt:lpstr>Calibri</vt:lpstr>
      <vt:lpstr>Roboto</vt:lpstr>
      <vt:lpstr>Open Sans</vt:lpstr>
      <vt:lpstr>Simple Dark</vt:lpstr>
      <vt:lpstr>Moving Forward</vt:lpstr>
      <vt:lpstr>Accessibility Program Managers Meeting</vt:lpstr>
      <vt:lpstr>Training Beyond Boundaries with the Health &amp; Human Services CMS Team</vt:lpstr>
      <vt:lpstr>Springing Forward: What’s Growing </vt:lpstr>
      <vt:lpstr>Getting the Most Bang for your Buck</vt:lpstr>
      <vt:lpstr>Tips for Effective Accessibility Testing</vt:lpstr>
      <vt:lpstr>Overview of Effective Testing Approaches</vt:lpstr>
      <vt:lpstr>Integrating Automated Testing</vt:lpstr>
      <vt:lpstr>Identify Trends and Problem Areas</vt:lpstr>
      <vt:lpstr>“Big Ticket” Tests  ANDI Demo</vt:lpstr>
      <vt:lpstr>ANDI</vt:lpstr>
      <vt:lpstr>Keyboard Access and Focus</vt:lpstr>
      <vt:lpstr>Images</vt:lpstr>
      <vt:lpstr>Page Structure</vt:lpstr>
      <vt:lpstr>Forms</vt:lpstr>
      <vt:lpstr>Making Agency Communications Accessible to Everyone</vt:lpstr>
      <vt:lpstr>Making Agency Communications Accessible to Everyone</vt:lpstr>
      <vt:lpstr>Questions &amp; Answers</vt:lpstr>
      <vt:lpstr>Are there any questions</vt:lpstr>
      <vt:lpstr>Closing Remarks</vt:lpstr>
      <vt:lpstr>THANK YOU!   We look forward to seeing you on JUNE 2th!</vt:lpstr>
      <vt:lpstr>GSA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2020 Accessibility Program Manaters Meeting</dc:title>
  <dc:creator>MichaelDHorton</dc:creator>
  <cp:lastModifiedBy>RuthMAmbo</cp:lastModifiedBy>
  <cp:revision>7</cp:revision>
  <dcterms:modified xsi:type="dcterms:W3CDTF">2020-04-08T15:29:47Z</dcterms:modified>
</cp:coreProperties>
</file>