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8" r:id="rId1"/>
  </p:sldMasterIdLst>
  <p:notesMasterIdLst>
    <p:notesMasterId r:id="rId24"/>
  </p:notesMasterIdLst>
  <p:sldIdLst>
    <p:sldId id="258" r:id="rId2"/>
    <p:sldId id="257" r:id="rId3"/>
    <p:sldId id="278" r:id="rId4"/>
    <p:sldId id="277" r:id="rId5"/>
    <p:sldId id="260" r:id="rId6"/>
    <p:sldId id="27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5143500" type="screen16x9"/>
  <p:notesSz cx="6858000" cy="9144000"/>
  <p:embeddedFontLst>
    <p:embeddedFont>
      <p:font typeface="Open Sans" panose="020B0604020202020204" charset="0"/>
      <p:regular r:id="rId25"/>
      <p:bold r:id="rId26"/>
      <p:italic r:id="rId27"/>
      <p:boldItalic r:id="rId28"/>
    </p:embeddedFont>
    <p:embeddedFont>
      <p:font typeface="Verdana" panose="020B0604030504040204" pitchFamily="34" charset="0"/>
      <p:regular r:id="rId29"/>
      <p:bold r:id="rId30"/>
      <p:italic r:id="rId31"/>
      <p:boldItalic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Roboto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4680" autoAdjust="0"/>
  </p:normalViewPr>
  <p:slideViewPr>
    <p:cSldViewPr showGuides="1">
      <p:cViewPr>
        <p:scale>
          <a:sx n="116" d="100"/>
          <a:sy n="116" d="100"/>
        </p:scale>
        <p:origin x="-413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040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649363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ddc1a1a8c_3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ddc1a1a8c_3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[Switch to HHS CMS presentation files]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72949796f7_2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72949796f7_2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72949796f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72949796f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72949796f7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72949796f7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72949796f7_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72949796f7_2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72949796f7_2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72949796f7_2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72949796f7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72949796f7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72949796f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72949796f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72949796f7_3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72949796f7_3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72949796f7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72949796f7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72949796f7_3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72949796f7_3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72949796f7_3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72949796f7_3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72949796f7_3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72949796f7_3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f5fa353d1_1_6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2f5fa353d1_1_6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ddc1a1a8c_3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ddc1a1a8c_3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[Switch to HHS CMS presentation files]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72949796f7_3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72949796f7_3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72949796f7_3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72949796f7_3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29c43bc88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29c43bc88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72949796f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72949796f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Evaluate: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Do you have testing tools at your agency? Not just your office, but within other business units. Automated tools, manual tools, scan tools, single-page tools?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Who gets those results? How are they used?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Does your tool of choice align with the ICT Baseline? ICTB is a framework for evaluating/validating alignment to the baseline (for test processes)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We’re working with DHS to develop a framework for evaluating automated testing tools against ICT Baseline/Trusted Tester.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Buy/Acquire: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Buy, or acquire free/open source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Share rulesets across agencies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There are a number of industry tools out there for use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Promote TTC: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There is not a single automated web testing tool that can test all of the standards.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You can either create your own test process, or leverage one that’s already available and aligned with the ICT Testing Baseline: Trusted Tester.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Combine: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Again, there is not a single automated web testing tool that can test all of the standards.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Therefore you must develop a hybrid test process that includes the manual testing of test IDs which cannot be automated.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Identify what your tool can use, then use Trusted Tester to fill in the gaps.  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 Tools: </a:t>
            </a:r>
            <a:endParaRPr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Pa11y - This underpins the Digital Dashboard Accessibility Module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Char char="●"/>
            </a:pPr>
            <a:r>
              <a:rPr lang="en"/>
              <a:t>Koa11y - UI for Windows and macOS for single-page testing for Section 508, and WCAG 2.0 Level AA, and AAA requirements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FAE - Functional Accessibility Evaluator (from University of Illinois) - 2.0 Level A and AA requirements.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WAVE (from WebAIM) 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Deque Axe-core 3.4: (API/CI/CD)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Deque Axe-core: Attest for Chrome &amp; Firefox browser extension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HTML Code Sniffer: Accessibility Auditory bookmarklet browser extension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HTML Code Sniffer: Koa11y Software app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Pa11y Testing Engine: Command Line Interface (can incorporate rulesets from axe and HTML Code Sniffer)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Pa11y Reporting Dashboard: Presents test results of Pa11y engine testing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Pa11y Web Service: Back-end, no UI engine for reporting Pa11y engine testing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Pa11y CI (API): Pa11y tool suitable for continuous integration implementations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Google Lighthouse 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Char char="○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Command Line Interface: Uses axe rules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Char char="○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Embedded in Chrome Browser DevTools: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Char char="○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API: Suitable for custom programming/CI implementations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Microsoft Accessibility Insights for Web browser extension: Uses axe rules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72949796f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72949796f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Low-Hanging Fruit: </a:t>
            </a:r>
            <a:r>
              <a:rPr lang="en"/>
              <a:t>While automated testing is limited, it is good at what it can do. Finding or warning against possible non-conformance of programmatically determinable errors.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Do all your images have an ALT tag? All images - whether meaningful or ornamental - require an ALT tag.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Does text have sufficient contrast? You will still need to test images of text, but automated tools can quickly identify problem areas.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Do forms have an associated label? Can users provide you the information being requested? More than 10 million people have been put out of work due to COVID-19 quarantines, can they apply for services your agency offers?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Do data tables have column and row headers identified?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Page Templates: </a:t>
            </a:r>
            <a:endParaRPr b="1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Many sites have one or few header and footer templates containing navigation, search, site-map links, social media and contact links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CSS styles - font colors, sizes, styles, heading hierarchy, table and button styles across the entire website.  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Are your frames named to help with meaning and navigation?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Is the default language set? Provides user ability to skip websites not in their language, or use a different language profile where they are multilingual.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Do your links have purposes? Avoid “Click here” or “Read more”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Content Management Systems:</a:t>
            </a:r>
            <a:endParaRPr b="1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Example 1: Can we make it so that an image must have associated ALT text by default, or require an opt-out action in which the content contributor certifies that the image is ornamental and will not result inaccessible information?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Example 2: Are there data table publishing modules that will automatically generate the heading structure for both simple and complex data tables?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Example 3: Can text color pickers be made smart enough to limit color options based on the background color and throw an error/adjust when the background is changed? Perhaps using the USWDS color palette to determine luminescence. 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Content Managers:</a:t>
            </a:r>
            <a:endParaRPr b="1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If you can engineer out errors using templates and publishing UI updates, focus training on the remaining issues which can be introduced through publishing.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Images of text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Documents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Audio, Video and Multimedia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Social Media limitations and accommodations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2949796f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72949796f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16442" y="-24695"/>
            <a:ext cx="2016649" cy="5180598"/>
            <a:chOff x="-92652" y="-16478"/>
            <a:chExt cx="2421528" cy="6907464"/>
          </a:xfrm>
        </p:grpSpPr>
        <p:sp>
          <p:nvSpPr>
            <p:cNvPr id="11" name="Google Shape;11;p2" descr="White and blue curved shape containing the GSA logo in the bottom left corner. " title="Cover page design"/>
            <p:cNvSpPr/>
            <p:nvPr/>
          </p:nvSpPr>
          <p:spPr>
            <a:xfrm rot="-5400000">
              <a:off x="-2280159" y="2257390"/>
              <a:ext cx="6874470" cy="2343600"/>
            </a:xfrm>
            <a:prstGeom prst="flowChartDocumen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-2407281" y="2298151"/>
              <a:ext cx="6907464" cy="2278206"/>
            </a:xfrm>
            <a:prstGeom prst="flowChartDocument">
              <a:avLst/>
            </a:prstGeom>
            <a:solidFill>
              <a:srgbClr val="0FAFFF"/>
            </a:solidFill>
            <a:ln w="9525" cap="flat" cmpd="sng">
              <a:solidFill>
                <a:srgbClr val="0FA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756150" y="4532625"/>
            <a:ext cx="5835300" cy="4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-20129" y="-53569"/>
            <a:ext cx="9160500" cy="936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827587" y="3092887"/>
            <a:ext cx="5801400" cy="1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Google Shape;17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2618" y="172687"/>
            <a:ext cx="587532" cy="53038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/>
          <p:nvPr/>
        </p:nvSpPr>
        <p:spPr>
          <a:xfrm>
            <a:off x="3541925" y="383551"/>
            <a:ext cx="5283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3C71"/>
                </a:solidFill>
              </a:rPr>
              <a:t>Office of Government-wide Policy</a:t>
            </a:r>
            <a:endParaRPr sz="1200" b="1">
              <a:solidFill>
                <a:srgbClr val="003C71"/>
              </a:solidFill>
            </a:endParaRPr>
          </a:p>
        </p:txBody>
      </p:sp>
      <p:sp>
        <p:nvSpPr>
          <p:cNvPr id="19" name="Google Shape;19;p2"/>
          <p:cNvSpPr txBox="1">
            <a:spLocks noGrp="1"/>
          </p:cNvSpPr>
          <p:nvPr>
            <p:ph type="title"/>
          </p:nvPr>
        </p:nvSpPr>
        <p:spPr>
          <a:xfrm>
            <a:off x="2756151" y="1418225"/>
            <a:ext cx="5835300" cy="117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title" idx="2"/>
          </p:nvPr>
        </p:nvSpPr>
        <p:spPr>
          <a:xfrm>
            <a:off x="2756151" y="2427858"/>
            <a:ext cx="58353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RIGHT BOTTOM">
  <p:cSld name="MAIN_POINT_1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2363825" y="450150"/>
            <a:ext cx="6216000" cy="409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Item Bold Graphics - OPTION 1">
  <p:cSld name="SECTION_TITLE_AND_DESCRIPTION"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title"/>
          </p:nvPr>
        </p:nvSpPr>
        <p:spPr>
          <a:xfrm>
            <a:off x="490250" y="875494"/>
            <a:ext cx="3522300" cy="3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Arial"/>
              <a:buNone/>
              <a:defRPr sz="60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Arial"/>
              <a:buNone/>
              <a:defRPr sz="60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Arial"/>
              <a:buNone/>
              <a:defRPr sz="60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Arial"/>
              <a:buNone/>
              <a:defRPr sz="60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Arial"/>
              <a:buNone/>
              <a:defRPr sz="60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Arial"/>
              <a:buNone/>
              <a:defRPr sz="60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Arial"/>
              <a:buNone/>
              <a:defRPr sz="60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Arial"/>
              <a:buNone/>
              <a:defRPr sz="60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Arial"/>
              <a:buNone/>
              <a:defRPr sz="60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3" name="Google Shape;83;p12"/>
          <p:cNvPicPr preferRelativeResize="0"/>
          <p:nvPr/>
        </p:nvPicPr>
        <p:blipFill rotWithShape="1">
          <a:blip r:embed="rId2">
            <a:alphaModFix/>
          </a:blip>
          <a:srcRect l="3233" t="359" r="51983" b="-360"/>
          <a:stretch/>
        </p:blipFill>
        <p:spPr>
          <a:xfrm>
            <a:off x="4497625" y="-43837"/>
            <a:ext cx="4670952" cy="5214992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2"/>
          <p:cNvSpPr/>
          <p:nvPr/>
        </p:nvSpPr>
        <p:spPr>
          <a:xfrm rot="1239332">
            <a:off x="5650531" y="2224812"/>
            <a:ext cx="2418644" cy="37358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rgbClr val="CC000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CC0000"/>
                </a:solidFill>
                <a:latin typeface="Arial"/>
              </a:rPr>
              <a:t>Sample Only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Items - Same Slide - NUMBERED">
  <p:cSld name="CAPTION_ONLY"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7" name="Google Shape;87;p13"/>
          <p:cNvGrpSpPr/>
          <p:nvPr/>
        </p:nvGrpSpPr>
        <p:grpSpPr>
          <a:xfrm>
            <a:off x="461550" y="3756114"/>
            <a:ext cx="8234893" cy="835875"/>
            <a:chOff x="461550" y="5465350"/>
            <a:chExt cx="8373900" cy="1114500"/>
          </a:xfrm>
        </p:grpSpPr>
        <p:sp>
          <p:nvSpPr>
            <p:cNvPr id="88" name="Google Shape;88;p13"/>
            <p:cNvSpPr/>
            <p:nvPr/>
          </p:nvSpPr>
          <p:spPr>
            <a:xfrm>
              <a:off x="461550" y="5465350"/>
              <a:ext cx="8373900" cy="1114500"/>
            </a:xfrm>
            <a:prstGeom prst="roundRect">
              <a:avLst>
                <a:gd name="adj" fmla="val 16667"/>
              </a:avLst>
            </a:prstGeom>
            <a:solidFill>
              <a:srgbClr val="003C71">
                <a:alpha val="21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 txBox="1"/>
            <p:nvPr/>
          </p:nvSpPr>
          <p:spPr>
            <a:xfrm>
              <a:off x="659125" y="5615950"/>
              <a:ext cx="654000" cy="8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>
                  <a:solidFill>
                    <a:srgbClr val="003C71"/>
                  </a:solidFill>
                </a:rPr>
                <a:t>3</a:t>
              </a:r>
              <a:endParaRPr sz="4600" b="1">
                <a:solidFill>
                  <a:srgbClr val="003C71"/>
                </a:solidFill>
              </a:endParaRPr>
            </a:p>
          </p:txBody>
        </p:sp>
      </p:grpSp>
      <p:grpSp>
        <p:nvGrpSpPr>
          <p:cNvPr id="90" name="Google Shape;90;p13"/>
          <p:cNvGrpSpPr/>
          <p:nvPr/>
        </p:nvGrpSpPr>
        <p:grpSpPr>
          <a:xfrm>
            <a:off x="461550" y="2791940"/>
            <a:ext cx="8234893" cy="835875"/>
            <a:chOff x="461550" y="5541550"/>
            <a:chExt cx="8373900" cy="1114500"/>
          </a:xfrm>
        </p:grpSpPr>
        <p:sp>
          <p:nvSpPr>
            <p:cNvPr id="91" name="Google Shape;91;p13"/>
            <p:cNvSpPr/>
            <p:nvPr/>
          </p:nvSpPr>
          <p:spPr>
            <a:xfrm>
              <a:off x="461550" y="5541550"/>
              <a:ext cx="8373900" cy="1114500"/>
            </a:xfrm>
            <a:prstGeom prst="roundRect">
              <a:avLst>
                <a:gd name="adj" fmla="val 16667"/>
              </a:avLst>
            </a:prstGeom>
            <a:solidFill>
              <a:srgbClr val="003C71">
                <a:alpha val="21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 txBox="1"/>
            <p:nvPr/>
          </p:nvSpPr>
          <p:spPr>
            <a:xfrm>
              <a:off x="659125" y="5692150"/>
              <a:ext cx="654000" cy="8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>
                  <a:solidFill>
                    <a:srgbClr val="003C71"/>
                  </a:solidFill>
                </a:rPr>
                <a:t>2</a:t>
              </a:r>
              <a:endParaRPr sz="4600" b="1">
                <a:solidFill>
                  <a:srgbClr val="003C71"/>
                </a:solidFill>
              </a:endParaRPr>
            </a:p>
          </p:txBody>
        </p:sp>
      </p:grpSp>
      <p:grpSp>
        <p:nvGrpSpPr>
          <p:cNvPr id="93" name="Google Shape;93;p13"/>
          <p:cNvGrpSpPr/>
          <p:nvPr/>
        </p:nvGrpSpPr>
        <p:grpSpPr>
          <a:xfrm>
            <a:off x="461550" y="1827766"/>
            <a:ext cx="8234893" cy="835875"/>
            <a:chOff x="461550" y="5541550"/>
            <a:chExt cx="8373900" cy="1114500"/>
          </a:xfrm>
        </p:grpSpPr>
        <p:sp>
          <p:nvSpPr>
            <p:cNvPr id="94" name="Google Shape;94;p13"/>
            <p:cNvSpPr/>
            <p:nvPr/>
          </p:nvSpPr>
          <p:spPr>
            <a:xfrm>
              <a:off x="461550" y="5541550"/>
              <a:ext cx="8373900" cy="1114500"/>
            </a:xfrm>
            <a:prstGeom prst="roundRect">
              <a:avLst>
                <a:gd name="adj" fmla="val 16667"/>
              </a:avLst>
            </a:prstGeom>
            <a:solidFill>
              <a:srgbClr val="003C71">
                <a:alpha val="21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 txBox="1"/>
            <p:nvPr/>
          </p:nvSpPr>
          <p:spPr>
            <a:xfrm>
              <a:off x="659125" y="5692150"/>
              <a:ext cx="654000" cy="8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>
                  <a:solidFill>
                    <a:srgbClr val="003C71"/>
                  </a:solidFill>
                </a:rPr>
                <a:t>1</a:t>
              </a:r>
              <a:endParaRPr sz="4600" b="1">
                <a:solidFill>
                  <a:srgbClr val="003C71"/>
                </a:solidFill>
              </a:endParaRPr>
            </a:p>
          </p:txBody>
        </p:sp>
      </p:grpSp>
      <p:sp>
        <p:nvSpPr>
          <p:cNvPr id="96" name="Google Shape;96;p13"/>
          <p:cNvSpPr txBox="1">
            <a:spLocks noGrp="1"/>
          </p:cNvSpPr>
          <p:nvPr>
            <p:ph type="body" idx="1"/>
          </p:nvPr>
        </p:nvSpPr>
        <p:spPr>
          <a:xfrm>
            <a:off x="1284050" y="1892025"/>
            <a:ext cx="7412400" cy="7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68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body" idx="2"/>
          </p:nvPr>
        </p:nvSpPr>
        <p:spPr>
          <a:xfrm>
            <a:off x="1284050" y="3835125"/>
            <a:ext cx="7412400" cy="7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body" idx="3"/>
          </p:nvPr>
        </p:nvSpPr>
        <p:spPr>
          <a:xfrm>
            <a:off x="1284050" y="2863575"/>
            <a:ext cx="7412400" cy="7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/>
          </p:nvPr>
        </p:nvSpPr>
        <p:spPr>
          <a:xfrm>
            <a:off x="439350" y="77925"/>
            <a:ext cx="8033100" cy="88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00" name="Google Shape;100;p13"/>
          <p:cNvCxnSpPr/>
          <p:nvPr/>
        </p:nvCxnSpPr>
        <p:spPr>
          <a:xfrm>
            <a:off x="554700" y="904682"/>
            <a:ext cx="7230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" name="Google Shape;101;p13"/>
          <p:cNvSpPr txBox="1">
            <a:spLocks noGrp="1"/>
          </p:cNvSpPr>
          <p:nvPr>
            <p:ph type="subTitle" idx="4"/>
          </p:nvPr>
        </p:nvSpPr>
        <p:spPr>
          <a:xfrm>
            <a:off x="439350" y="870825"/>
            <a:ext cx="803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Items - Same Slide - PILLARS">
  <p:cSld name="CAPTION_ONLY_2">
    <p:bg>
      <p:bgPr>
        <a:solidFill>
          <a:srgbClr val="FFFFFF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" name="Google Shape;104;p14"/>
          <p:cNvGrpSpPr/>
          <p:nvPr/>
        </p:nvGrpSpPr>
        <p:grpSpPr>
          <a:xfrm>
            <a:off x="6128800" y="1677492"/>
            <a:ext cx="2596800" cy="3186381"/>
            <a:chOff x="6265963" y="3087650"/>
            <a:chExt cx="2596800" cy="4087200"/>
          </a:xfrm>
        </p:grpSpPr>
        <p:sp>
          <p:nvSpPr>
            <p:cNvPr id="105" name="Google Shape;105;p14"/>
            <p:cNvSpPr/>
            <p:nvPr/>
          </p:nvSpPr>
          <p:spPr>
            <a:xfrm>
              <a:off x="6276313" y="3087650"/>
              <a:ext cx="2567700" cy="654000"/>
            </a:xfrm>
            <a:prstGeom prst="roundRect">
              <a:avLst>
                <a:gd name="adj" fmla="val 16667"/>
              </a:avLst>
            </a:prstGeom>
            <a:solidFill>
              <a:srgbClr val="003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6276313" y="3087650"/>
              <a:ext cx="2567700" cy="4087200"/>
            </a:xfrm>
            <a:prstGeom prst="roundRect">
              <a:avLst>
                <a:gd name="adj" fmla="val 16667"/>
              </a:avLst>
            </a:prstGeom>
            <a:solidFill>
              <a:srgbClr val="003C71">
                <a:alpha val="21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7" name="Google Shape;107;p14"/>
            <p:cNvCxnSpPr/>
            <p:nvPr/>
          </p:nvCxnSpPr>
          <p:spPr>
            <a:xfrm>
              <a:off x="6265963" y="3708901"/>
              <a:ext cx="2596800" cy="0"/>
            </a:xfrm>
            <a:prstGeom prst="straightConnector1">
              <a:avLst/>
            </a:prstGeom>
            <a:noFill/>
            <a:ln w="762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8" name="Google Shape;108;p14"/>
          <p:cNvGrpSpPr/>
          <p:nvPr/>
        </p:nvGrpSpPr>
        <p:grpSpPr>
          <a:xfrm>
            <a:off x="3274050" y="1677493"/>
            <a:ext cx="2624100" cy="3186381"/>
            <a:chOff x="3293788" y="2998700"/>
            <a:chExt cx="2624100" cy="4087200"/>
          </a:xfrm>
        </p:grpSpPr>
        <p:sp>
          <p:nvSpPr>
            <p:cNvPr id="109" name="Google Shape;109;p14"/>
            <p:cNvSpPr/>
            <p:nvPr/>
          </p:nvSpPr>
          <p:spPr>
            <a:xfrm>
              <a:off x="3304138" y="2998700"/>
              <a:ext cx="2567700" cy="654000"/>
            </a:xfrm>
            <a:prstGeom prst="roundRect">
              <a:avLst>
                <a:gd name="adj" fmla="val 16667"/>
              </a:avLst>
            </a:prstGeom>
            <a:solidFill>
              <a:srgbClr val="003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3304138" y="2998700"/>
              <a:ext cx="2567700" cy="4087200"/>
            </a:xfrm>
            <a:prstGeom prst="roundRect">
              <a:avLst>
                <a:gd name="adj" fmla="val 16667"/>
              </a:avLst>
            </a:prstGeom>
            <a:solidFill>
              <a:srgbClr val="003C71">
                <a:alpha val="21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1" name="Google Shape;111;p14"/>
            <p:cNvCxnSpPr/>
            <p:nvPr/>
          </p:nvCxnSpPr>
          <p:spPr>
            <a:xfrm>
              <a:off x="3293788" y="3619951"/>
              <a:ext cx="2624100" cy="0"/>
            </a:xfrm>
            <a:prstGeom prst="straightConnector1">
              <a:avLst/>
            </a:prstGeom>
            <a:noFill/>
            <a:ln w="762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2" name="Google Shape;112;p14"/>
          <p:cNvGrpSpPr/>
          <p:nvPr/>
        </p:nvGrpSpPr>
        <p:grpSpPr>
          <a:xfrm>
            <a:off x="418400" y="1677493"/>
            <a:ext cx="2625000" cy="3186381"/>
            <a:chOff x="430813" y="2998700"/>
            <a:chExt cx="2625000" cy="4087200"/>
          </a:xfrm>
        </p:grpSpPr>
        <p:sp>
          <p:nvSpPr>
            <p:cNvPr id="113" name="Google Shape;113;p14"/>
            <p:cNvSpPr/>
            <p:nvPr/>
          </p:nvSpPr>
          <p:spPr>
            <a:xfrm>
              <a:off x="441163" y="2998700"/>
              <a:ext cx="2567700" cy="654000"/>
            </a:xfrm>
            <a:prstGeom prst="roundRect">
              <a:avLst>
                <a:gd name="adj" fmla="val 16667"/>
              </a:avLst>
            </a:prstGeom>
            <a:solidFill>
              <a:srgbClr val="003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441163" y="2998700"/>
              <a:ext cx="2567700" cy="4087200"/>
            </a:xfrm>
            <a:prstGeom prst="roundRect">
              <a:avLst>
                <a:gd name="adj" fmla="val 16667"/>
              </a:avLst>
            </a:prstGeom>
            <a:solidFill>
              <a:srgbClr val="003C71">
                <a:alpha val="21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5" name="Google Shape;115;p14"/>
            <p:cNvCxnSpPr/>
            <p:nvPr/>
          </p:nvCxnSpPr>
          <p:spPr>
            <a:xfrm>
              <a:off x="430813" y="3619951"/>
              <a:ext cx="2625000" cy="0"/>
            </a:xfrm>
            <a:prstGeom prst="straightConnector1">
              <a:avLst/>
            </a:prstGeom>
            <a:noFill/>
            <a:ln w="762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6" name="Google Shape;116;p14"/>
          <p:cNvSpPr txBox="1">
            <a:spLocks noGrp="1"/>
          </p:cNvSpPr>
          <p:nvPr>
            <p:ph type="subTitle" idx="1"/>
          </p:nvPr>
        </p:nvSpPr>
        <p:spPr>
          <a:xfrm>
            <a:off x="578300" y="1667124"/>
            <a:ext cx="23052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subTitle" idx="2"/>
          </p:nvPr>
        </p:nvSpPr>
        <p:spPr>
          <a:xfrm>
            <a:off x="3433500" y="1667124"/>
            <a:ext cx="23052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subTitle" idx="3"/>
          </p:nvPr>
        </p:nvSpPr>
        <p:spPr>
          <a:xfrm>
            <a:off x="6274600" y="1667124"/>
            <a:ext cx="23052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subTitle" idx="4"/>
          </p:nvPr>
        </p:nvSpPr>
        <p:spPr>
          <a:xfrm>
            <a:off x="534500" y="2123081"/>
            <a:ext cx="2392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subTitle" idx="5"/>
          </p:nvPr>
        </p:nvSpPr>
        <p:spPr>
          <a:xfrm>
            <a:off x="3389700" y="2123081"/>
            <a:ext cx="2392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subTitle" idx="6"/>
          </p:nvPr>
        </p:nvSpPr>
        <p:spPr>
          <a:xfrm>
            <a:off x="6230800" y="2123081"/>
            <a:ext cx="2392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title"/>
          </p:nvPr>
        </p:nvSpPr>
        <p:spPr>
          <a:xfrm>
            <a:off x="439350" y="77925"/>
            <a:ext cx="8033100" cy="88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3" name="Google Shape;123;p14"/>
          <p:cNvCxnSpPr/>
          <p:nvPr/>
        </p:nvCxnSpPr>
        <p:spPr>
          <a:xfrm>
            <a:off x="554700" y="904682"/>
            <a:ext cx="7230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4" name="Google Shape;124;p14"/>
          <p:cNvSpPr txBox="1">
            <a:spLocks noGrp="1"/>
          </p:cNvSpPr>
          <p:nvPr>
            <p:ph type="subTitle" idx="7"/>
          </p:nvPr>
        </p:nvSpPr>
        <p:spPr>
          <a:xfrm>
            <a:off x="439350" y="870825"/>
            <a:ext cx="803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Items - Same Slide - NOT NUMBERED">
  <p:cSld name="CAPTION_ONLY_1"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461550" y="3756123"/>
            <a:ext cx="8282400" cy="835800"/>
          </a:xfrm>
          <a:prstGeom prst="roundRect">
            <a:avLst>
              <a:gd name="adj" fmla="val 16667"/>
            </a:avLst>
          </a:prstGeom>
          <a:solidFill>
            <a:srgbClr val="003C71">
              <a:alpha val="2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461550" y="2791949"/>
            <a:ext cx="8282400" cy="835800"/>
          </a:xfrm>
          <a:prstGeom prst="roundRect">
            <a:avLst>
              <a:gd name="adj" fmla="val 16667"/>
            </a:avLst>
          </a:prstGeom>
          <a:solidFill>
            <a:srgbClr val="003C71">
              <a:alpha val="2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461550" y="1827775"/>
            <a:ext cx="8282400" cy="835800"/>
          </a:xfrm>
          <a:prstGeom prst="roundRect">
            <a:avLst>
              <a:gd name="adj" fmla="val 16667"/>
            </a:avLst>
          </a:prstGeom>
          <a:solidFill>
            <a:srgbClr val="003C71">
              <a:alpha val="2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body" idx="1"/>
          </p:nvPr>
        </p:nvSpPr>
        <p:spPr>
          <a:xfrm>
            <a:off x="859500" y="1892025"/>
            <a:ext cx="7602300" cy="7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body" idx="2"/>
          </p:nvPr>
        </p:nvSpPr>
        <p:spPr>
          <a:xfrm>
            <a:off x="859500" y="3835125"/>
            <a:ext cx="7602300" cy="7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body" idx="3"/>
          </p:nvPr>
        </p:nvSpPr>
        <p:spPr>
          <a:xfrm>
            <a:off x="859500" y="2863575"/>
            <a:ext cx="7602300" cy="7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15"/>
          <p:cNvSpPr txBox="1">
            <a:spLocks noGrp="1"/>
          </p:cNvSpPr>
          <p:nvPr>
            <p:ph type="title"/>
          </p:nvPr>
        </p:nvSpPr>
        <p:spPr>
          <a:xfrm>
            <a:off x="439350" y="77925"/>
            <a:ext cx="8033100" cy="88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34" name="Google Shape;134;p15"/>
          <p:cNvCxnSpPr/>
          <p:nvPr/>
        </p:nvCxnSpPr>
        <p:spPr>
          <a:xfrm>
            <a:off x="554700" y="904682"/>
            <a:ext cx="7230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" name="Google Shape;135;p15"/>
          <p:cNvSpPr txBox="1">
            <a:spLocks noGrp="1"/>
          </p:cNvSpPr>
          <p:nvPr>
            <p:ph type="subTitle" idx="4"/>
          </p:nvPr>
        </p:nvSpPr>
        <p:spPr>
          <a:xfrm>
            <a:off x="439350" y="870825"/>
            <a:ext cx="803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Items - Same Slide - NUMBERED - More Slots">
  <p:cSld name="CAPTION_ONLY_1_1">
    <p:bg>
      <p:bgPr>
        <a:solidFill>
          <a:srgbClr val="FFFFF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/>
          <p:nvPr/>
        </p:nvSpPr>
        <p:spPr>
          <a:xfrm>
            <a:off x="461550" y="4003675"/>
            <a:ext cx="8237700" cy="661200"/>
          </a:xfrm>
          <a:prstGeom prst="roundRect">
            <a:avLst>
              <a:gd name="adj" fmla="val 16667"/>
            </a:avLst>
          </a:prstGeom>
          <a:solidFill>
            <a:srgbClr val="003C71">
              <a:alpha val="2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16"/>
          <p:cNvSpPr/>
          <p:nvPr/>
        </p:nvSpPr>
        <p:spPr>
          <a:xfrm>
            <a:off x="461550" y="3278375"/>
            <a:ext cx="8237700" cy="661200"/>
          </a:xfrm>
          <a:prstGeom prst="roundRect">
            <a:avLst>
              <a:gd name="adj" fmla="val 16667"/>
            </a:avLst>
          </a:prstGeom>
          <a:solidFill>
            <a:srgbClr val="003C71">
              <a:alpha val="2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6"/>
          <p:cNvSpPr/>
          <p:nvPr/>
        </p:nvSpPr>
        <p:spPr>
          <a:xfrm>
            <a:off x="461550" y="2553075"/>
            <a:ext cx="8237700" cy="661200"/>
          </a:xfrm>
          <a:prstGeom prst="roundRect">
            <a:avLst>
              <a:gd name="adj" fmla="val 16667"/>
            </a:avLst>
          </a:prstGeom>
          <a:solidFill>
            <a:srgbClr val="003C71">
              <a:alpha val="2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6"/>
          <p:cNvSpPr/>
          <p:nvPr/>
        </p:nvSpPr>
        <p:spPr>
          <a:xfrm>
            <a:off x="461550" y="1827775"/>
            <a:ext cx="8237700" cy="661200"/>
          </a:xfrm>
          <a:prstGeom prst="roundRect">
            <a:avLst>
              <a:gd name="adj" fmla="val 16667"/>
            </a:avLst>
          </a:prstGeom>
          <a:solidFill>
            <a:srgbClr val="003C71">
              <a:alpha val="2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6"/>
          <p:cNvSpPr txBox="1">
            <a:spLocks noGrp="1"/>
          </p:cNvSpPr>
          <p:nvPr>
            <p:ph type="body" idx="1"/>
          </p:nvPr>
        </p:nvSpPr>
        <p:spPr>
          <a:xfrm>
            <a:off x="1164300" y="1834875"/>
            <a:ext cx="7345500" cy="6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16"/>
          <p:cNvSpPr txBox="1">
            <a:spLocks noGrp="1"/>
          </p:cNvSpPr>
          <p:nvPr>
            <p:ph type="body" idx="2"/>
          </p:nvPr>
        </p:nvSpPr>
        <p:spPr>
          <a:xfrm>
            <a:off x="1164300" y="4017619"/>
            <a:ext cx="7345500" cy="6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4" name="Google Shape;144;p16"/>
          <p:cNvSpPr txBox="1">
            <a:spLocks noGrp="1"/>
          </p:cNvSpPr>
          <p:nvPr>
            <p:ph type="body" idx="3"/>
          </p:nvPr>
        </p:nvSpPr>
        <p:spPr>
          <a:xfrm>
            <a:off x="1164300" y="2577825"/>
            <a:ext cx="7345500" cy="6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5" name="Google Shape;145;p16"/>
          <p:cNvSpPr txBox="1">
            <a:spLocks noGrp="1"/>
          </p:cNvSpPr>
          <p:nvPr>
            <p:ph type="body" idx="4"/>
          </p:nvPr>
        </p:nvSpPr>
        <p:spPr>
          <a:xfrm>
            <a:off x="1164300" y="3296738"/>
            <a:ext cx="7345500" cy="6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" name="Google Shape;146;p16"/>
          <p:cNvSpPr txBox="1"/>
          <p:nvPr/>
        </p:nvSpPr>
        <p:spPr>
          <a:xfrm>
            <a:off x="588158" y="1856091"/>
            <a:ext cx="654000" cy="6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b="1">
                <a:solidFill>
                  <a:srgbClr val="003C71"/>
                </a:solidFill>
              </a:rPr>
              <a:t>1</a:t>
            </a:r>
            <a:endParaRPr sz="4600" b="1">
              <a:solidFill>
                <a:srgbClr val="003C71"/>
              </a:solidFill>
            </a:endParaRPr>
          </a:p>
        </p:txBody>
      </p:sp>
      <p:sp>
        <p:nvSpPr>
          <p:cNvPr id="147" name="Google Shape;147;p16"/>
          <p:cNvSpPr txBox="1"/>
          <p:nvPr/>
        </p:nvSpPr>
        <p:spPr>
          <a:xfrm>
            <a:off x="588158" y="2588003"/>
            <a:ext cx="654000" cy="6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b="1">
                <a:solidFill>
                  <a:srgbClr val="003C71"/>
                </a:solidFill>
              </a:rPr>
              <a:t>2</a:t>
            </a:r>
            <a:endParaRPr sz="4600" b="1">
              <a:solidFill>
                <a:srgbClr val="003C71"/>
              </a:solidFill>
            </a:endParaRPr>
          </a:p>
        </p:txBody>
      </p:sp>
      <p:sp>
        <p:nvSpPr>
          <p:cNvPr id="148" name="Google Shape;148;p16"/>
          <p:cNvSpPr txBox="1"/>
          <p:nvPr/>
        </p:nvSpPr>
        <p:spPr>
          <a:xfrm>
            <a:off x="588158" y="3306916"/>
            <a:ext cx="654000" cy="6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b="1">
                <a:solidFill>
                  <a:srgbClr val="003C71"/>
                </a:solidFill>
              </a:rPr>
              <a:t>3</a:t>
            </a:r>
            <a:endParaRPr sz="4600" b="1">
              <a:solidFill>
                <a:srgbClr val="003C71"/>
              </a:solidFill>
            </a:endParaRPr>
          </a:p>
        </p:txBody>
      </p:sp>
      <p:sp>
        <p:nvSpPr>
          <p:cNvPr id="149" name="Google Shape;149;p16"/>
          <p:cNvSpPr txBox="1"/>
          <p:nvPr/>
        </p:nvSpPr>
        <p:spPr>
          <a:xfrm>
            <a:off x="588158" y="4027791"/>
            <a:ext cx="654000" cy="6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b="1">
                <a:solidFill>
                  <a:srgbClr val="003C71"/>
                </a:solidFill>
              </a:rPr>
              <a:t>4</a:t>
            </a:r>
            <a:endParaRPr sz="4600" b="1">
              <a:solidFill>
                <a:srgbClr val="003C71"/>
              </a:solidFill>
            </a:endParaRPr>
          </a:p>
        </p:txBody>
      </p:sp>
      <p:sp>
        <p:nvSpPr>
          <p:cNvPr id="150" name="Google Shape;150;p16"/>
          <p:cNvSpPr txBox="1">
            <a:spLocks noGrp="1"/>
          </p:cNvSpPr>
          <p:nvPr>
            <p:ph type="title"/>
          </p:nvPr>
        </p:nvSpPr>
        <p:spPr>
          <a:xfrm>
            <a:off x="439350" y="77925"/>
            <a:ext cx="8033100" cy="88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51" name="Google Shape;151;p16"/>
          <p:cNvCxnSpPr/>
          <p:nvPr/>
        </p:nvCxnSpPr>
        <p:spPr>
          <a:xfrm>
            <a:off x="554700" y="904682"/>
            <a:ext cx="7230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2" name="Google Shape;152;p16"/>
          <p:cNvSpPr txBox="1">
            <a:spLocks noGrp="1"/>
          </p:cNvSpPr>
          <p:nvPr>
            <p:ph type="subTitle" idx="5"/>
          </p:nvPr>
        </p:nvSpPr>
        <p:spPr>
          <a:xfrm>
            <a:off x="439350" y="870825"/>
            <a:ext cx="803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Items - Same Slide - NOT NUMBERED - More Slots 1">
  <p:cSld name="CAPTION_ONLY_1_1_1">
    <p:bg>
      <p:bgPr>
        <a:solidFill>
          <a:srgbClr val="FFFFF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/>
          <p:nvPr/>
        </p:nvSpPr>
        <p:spPr>
          <a:xfrm>
            <a:off x="461550" y="4003678"/>
            <a:ext cx="8237700" cy="661200"/>
          </a:xfrm>
          <a:prstGeom prst="roundRect">
            <a:avLst>
              <a:gd name="adj" fmla="val 16667"/>
            </a:avLst>
          </a:prstGeom>
          <a:solidFill>
            <a:srgbClr val="003C71">
              <a:alpha val="2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17"/>
          <p:cNvSpPr/>
          <p:nvPr/>
        </p:nvSpPr>
        <p:spPr>
          <a:xfrm>
            <a:off x="461550" y="3278377"/>
            <a:ext cx="8237700" cy="661200"/>
          </a:xfrm>
          <a:prstGeom prst="roundRect">
            <a:avLst>
              <a:gd name="adj" fmla="val 16667"/>
            </a:avLst>
          </a:prstGeom>
          <a:solidFill>
            <a:srgbClr val="003C71">
              <a:alpha val="2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7"/>
          <p:cNvSpPr/>
          <p:nvPr/>
        </p:nvSpPr>
        <p:spPr>
          <a:xfrm>
            <a:off x="461550" y="2553076"/>
            <a:ext cx="8237700" cy="661200"/>
          </a:xfrm>
          <a:prstGeom prst="roundRect">
            <a:avLst>
              <a:gd name="adj" fmla="val 16667"/>
            </a:avLst>
          </a:prstGeom>
          <a:solidFill>
            <a:srgbClr val="003C71">
              <a:alpha val="2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7"/>
          <p:cNvSpPr/>
          <p:nvPr/>
        </p:nvSpPr>
        <p:spPr>
          <a:xfrm>
            <a:off x="461550" y="1827775"/>
            <a:ext cx="8237700" cy="661200"/>
          </a:xfrm>
          <a:prstGeom prst="roundRect">
            <a:avLst>
              <a:gd name="adj" fmla="val 16667"/>
            </a:avLst>
          </a:prstGeom>
          <a:solidFill>
            <a:srgbClr val="003C71">
              <a:alpha val="2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859500" y="1834875"/>
            <a:ext cx="7602300" cy="6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" name="Google Shape;160;p17"/>
          <p:cNvSpPr txBox="1">
            <a:spLocks noGrp="1"/>
          </p:cNvSpPr>
          <p:nvPr>
            <p:ph type="body" idx="2"/>
          </p:nvPr>
        </p:nvSpPr>
        <p:spPr>
          <a:xfrm>
            <a:off x="859500" y="4017618"/>
            <a:ext cx="7602300" cy="6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body" idx="3"/>
          </p:nvPr>
        </p:nvSpPr>
        <p:spPr>
          <a:xfrm>
            <a:off x="859500" y="2577825"/>
            <a:ext cx="7602300" cy="6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2" name="Google Shape;162;p17"/>
          <p:cNvSpPr txBox="1">
            <a:spLocks noGrp="1"/>
          </p:cNvSpPr>
          <p:nvPr>
            <p:ph type="body" idx="4"/>
          </p:nvPr>
        </p:nvSpPr>
        <p:spPr>
          <a:xfrm>
            <a:off x="859500" y="3296738"/>
            <a:ext cx="7602300" cy="6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title"/>
          </p:nvPr>
        </p:nvSpPr>
        <p:spPr>
          <a:xfrm>
            <a:off x="439350" y="77925"/>
            <a:ext cx="8033100" cy="88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64" name="Google Shape;164;p17"/>
          <p:cNvCxnSpPr/>
          <p:nvPr/>
        </p:nvCxnSpPr>
        <p:spPr>
          <a:xfrm>
            <a:off x="554700" y="904682"/>
            <a:ext cx="7230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5" name="Google Shape;165;p17"/>
          <p:cNvSpPr txBox="1">
            <a:spLocks noGrp="1"/>
          </p:cNvSpPr>
          <p:nvPr>
            <p:ph type="subTitle" idx="5"/>
          </p:nvPr>
        </p:nvSpPr>
        <p:spPr>
          <a:xfrm>
            <a:off x="439350" y="870825"/>
            <a:ext cx="803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OPTION 1">
  <p:cSld name="BIG_NUMBER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 rotWithShape="1">
          <a:blip r:embed="rId2">
            <a:alphaModFix amt="76000"/>
          </a:blip>
          <a:srcRect l="17970" r="17963"/>
          <a:stretch/>
        </p:blipFill>
        <p:spPr>
          <a:xfrm>
            <a:off x="1208225" y="0"/>
            <a:ext cx="2929027" cy="51434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" name="Google Shape;169;p18"/>
          <p:cNvCxnSpPr/>
          <p:nvPr/>
        </p:nvCxnSpPr>
        <p:spPr>
          <a:xfrm>
            <a:off x="4934261" y="2211573"/>
            <a:ext cx="3361800" cy="0"/>
          </a:xfrm>
          <a:prstGeom prst="straightConnector1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" name="Google Shape;170;p18"/>
          <p:cNvSpPr txBox="1">
            <a:spLocks noGrp="1"/>
          </p:cNvSpPr>
          <p:nvPr>
            <p:ph type="title"/>
          </p:nvPr>
        </p:nvSpPr>
        <p:spPr>
          <a:xfrm>
            <a:off x="4844375" y="1192856"/>
            <a:ext cx="3866700" cy="9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1" name="Google Shape;171;p18"/>
          <p:cNvSpPr txBox="1">
            <a:spLocks noGrp="1"/>
          </p:cNvSpPr>
          <p:nvPr>
            <p:ph type="subTitle" idx="1"/>
          </p:nvPr>
        </p:nvSpPr>
        <p:spPr>
          <a:xfrm>
            <a:off x="4844375" y="2262900"/>
            <a:ext cx="4019100" cy="12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" name="Google Shape;172;p18"/>
          <p:cNvSpPr/>
          <p:nvPr/>
        </p:nvSpPr>
        <p:spPr>
          <a:xfrm rot="1239332">
            <a:off x="1459531" y="2224812"/>
            <a:ext cx="2418644" cy="37358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rgbClr val="CC000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CC0000"/>
                </a:solidFill>
                <a:latin typeface="Arial"/>
              </a:rPr>
              <a:t>Sample Only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OPTION 1 1">
  <p:cSld name="BIG_NUMBER_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5" name="Google Shape;175;p19"/>
          <p:cNvGrpSpPr/>
          <p:nvPr/>
        </p:nvGrpSpPr>
        <p:grpSpPr>
          <a:xfrm>
            <a:off x="0" y="1751569"/>
            <a:ext cx="7893803" cy="1379641"/>
            <a:chOff x="0" y="2348379"/>
            <a:chExt cx="6961639" cy="1839521"/>
          </a:xfrm>
        </p:grpSpPr>
        <p:sp>
          <p:nvSpPr>
            <p:cNvPr id="176" name="Google Shape;176;p19"/>
            <p:cNvSpPr txBox="1"/>
            <p:nvPr/>
          </p:nvSpPr>
          <p:spPr>
            <a:xfrm>
              <a:off x="0" y="2466800"/>
              <a:ext cx="6948600" cy="1721100"/>
            </a:xfrm>
            <a:prstGeom prst="rect">
              <a:avLst/>
            </a:prstGeom>
            <a:solidFill>
              <a:srgbClr val="0579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9"/>
            <p:cNvSpPr/>
            <p:nvPr/>
          </p:nvSpPr>
          <p:spPr>
            <a:xfrm>
              <a:off x="6353490" y="2466796"/>
              <a:ext cx="608100" cy="621000"/>
            </a:xfrm>
            <a:prstGeom prst="rtTriangle">
              <a:avLst/>
            </a:prstGeom>
            <a:solidFill>
              <a:srgbClr val="003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9"/>
            <p:cNvSpPr/>
            <p:nvPr/>
          </p:nvSpPr>
          <p:spPr>
            <a:xfrm rot="10800000">
              <a:off x="6262639" y="2348379"/>
              <a:ext cx="699000" cy="724500"/>
            </a:xfrm>
            <a:prstGeom prst="rtTriangle">
              <a:avLst/>
            </a:prstGeom>
            <a:solidFill>
              <a:srgbClr val="003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19"/>
          <p:cNvSpPr txBox="1">
            <a:spLocks noGrp="1"/>
          </p:cNvSpPr>
          <p:nvPr>
            <p:ph type="title"/>
          </p:nvPr>
        </p:nvSpPr>
        <p:spPr>
          <a:xfrm>
            <a:off x="228600" y="2017025"/>
            <a:ext cx="6018900" cy="9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" type="blank">
  <p:cSld name="BLANK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LD IMAGE 1 MAIN POINT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"/>
          <p:cNvPicPr preferRelativeResize="0"/>
          <p:nvPr/>
        </p:nvPicPr>
        <p:blipFill rotWithShape="1">
          <a:blip r:embed="rId2">
            <a:alphaModFix/>
          </a:blip>
          <a:srcRect l="11063"/>
          <a:stretch/>
        </p:blipFill>
        <p:spPr>
          <a:xfrm>
            <a:off x="-40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2493750"/>
            <a:ext cx="4168800" cy="14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Arial"/>
              <a:buNone/>
              <a:defRPr sz="60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Arial"/>
              <a:buNone/>
              <a:defRPr sz="60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Arial"/>
              <a:buNone/>
              <a:defRPr sz="60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Arial"/>
              <a:buNone/>
              <a:defRPr sz="60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Arial"/>
              <a:buNone/>
              <a:defRPr sz="60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Arial"/>
              <a:buNone/>
              <a:defRPr sz="60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Arial"/>
              <a:buNone/>
              <a:defRPr sz="60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Arial"/>
              <a:buNone/>
              <a:defRPr sz="60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Arial"/>
              <a:buNone/>
              <a:defRPr sz="60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3"/>
          <p:cNvSpPr/>
          <p:nvPr/>
        </p:nvSpPr>
        <p:spPr>
          <a:xfrm rot="1239332">
            <a:off x="5117131" y="2224812"/>
            <a:ext cx="2418644" cy="37358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rgbClr val="CC000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CC0000"/>
                </a:solidFill>
                <a:latin typeface="Arial"/>
              </a:rPr>
              <a:t>Sample Only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1">
  <p:cSld name="BLANK_2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subTitle" idx="1"/>
          </p:nvPr>
        </p:nvSpPr>
        <p:spPr>
          <a:xfrm>
            <a:off x="663100" y="1224171"/>
            <a:ext cx="4611000" cy="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5" name="Google Shape;185;p21"/>
          <p:cNvSpPr txBox="1">
            <a:spLocks noGrp="1"/>
          </p:cNvSpPr>
          <p:nvPr>
            <p:ph type="subTitle" idx="2"/>
          </p:nvPr>
        </p:nvSpPr>
        <p:spPr>
          <a:xfrm>
            <a:off x="663100" y="1765191"/>
            <a:ext cx="4611000" cy="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" name="Google Shape;186;p21"/>
          <p:cNvSpPr txBox="1">
            <a:spLocks noGrp="1"/>
          </p:cNvSpPr>
          <p:nvPr>
            <p:ph type="subTitle" idx="3"/>
          </p:nvPr>
        </p:nvSpPr>
        <p:spPr>
          <a:xfrm>
            <a:off x="663100" y="2306211"/>
            <a:ext cx="4611000" cy="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" name="Google Shape;187;p21"/>
          <p:cNvSpPr txBox="1">
            <a:spLocks noGrp="1"/>
          </p:cNvSpPr>
          <p:nvPr>
            <p:ph type="subTitle" idx="4"/>
          </p:nvPr>
        </p:nvSpPr>
        <p:spPr>
          <a:xfrm>
            <a:off x="663100" y="3388251"/>
            <a:ext cx="4611000" cy="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" name="Google Shape;188;p21"/>
          <p:cNvSpPr txBox="1">
            <a:spLocks noGrp="1"/>
          </p:cNvSpPr>
          <p:nvPr>
            <p:ph type="subTitle" idx="5"/>
          </p:nvPr>
        </p:nvSpPr>
        <p:spPr>
          <a:xfrm>
            <a:off x="4466625" y="1224171"/>
            <a:ext cx="4236600" cy="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" name="Google Shape;189;p21"/>
          <p:cNvSpPr txBox="1">
            <a:spLocks noGrp="1"/>
          </p:cNvSpPr>
          <p:nvPr>
            <p:ph type="subTitle" idx="6"/>
          </p:nvPr>
        </p:nvSpPr>
        <p:spPr>
          <a:xfrm>
            <a:off x="4466625" y="1765191"/>
            <a:ext cx="4236600" cy="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" name="Google Shape;190;p21"/>
          <p:cNvSpPr txBox="1">
            <a:spLocks noGrp="1"/>
          </p:cNvSpPr>
          <p:nvPr>
            <p:ph type="subTitle" idx="7"/>
          </p:nvPr>
        </p:nvSpPr>
        <p:spPr>
          <a:xfrm>
            <a:off x="4466625" y="2306211"/>
            <a:ext cx="4236600" cy="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Google Shape;191;p21"/>
          <p:cNvSpPr txBox="1">
            <a:spLocks noGrp="1"/>
          </p:cNvSpPr>
          <p:nvPr>
            <p:ph type="subTitle" idx="8"/>
          </p:nvPr>
        </p:nvSpPr>
        <p:spPr>
          <a:xfrm>
            <a:off x="4466625" y="2847231"/>
            <a:ext cx="4236600" cy="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" name="Google Shape;192;p21"/>
          <p:cNvSpPr txBox="1">
            <a:spLocks noGrp="1"/>
          </p:cNvSpPr>
          <p:nvPr>
            <p:ph type="subTitle" idx="9"/>
          </p:nvPr>
        </p:nvSpPr>
        <p:spPr>
          <a:xfrm>
            <a:off x="4466625" y="3388251"/>
            <a:ext cx="4236600" cy="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" name="Google Shape;193;p21"/>
          <p:cNvSpPr txBox="1">
            <a:spLocks noGrp="1"/>
          </p:cNvSpPr>
          <p:nvPr>
            <p:ph type="subTitle" idx="13"/>
          </p:nvPr>
        </p:nvSpPr>
        <p:spPr>
          <a:xfrm>
            <a:off x="663100" y="2847231"/>
            <a:ext cx="4611000" cy="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4" name="Google Shape;194;p21"/>
          <p:cNvSpPr txBox="1">
            <a:spLocks noGrp="1"/>
          </p:cNvSpPr>
          <p:nvPr>
            <p:ph type="subTitle" idx="14"/>
          </p:nvPr>
        </p:nvSpPr>
        <p:spPr>
          <a:xfrm>
            <a:off x="4466625" y="3929271"/>
            <a:ext cx="4236600" cy="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5" name="Google Shape;195;p21"/>
          <p:cNvSpPr txBox="1">
            <a:spLocks noGrp="1"/>
          </p:cNvSpPr>
          <p:nvPr>
            <p:ph type="subTitle" idx="15"/>
          </p:nvPr>
        </p:nvSpPr>
        <p:spPr>
          <a:xfrm>
            <a:off x="663100" y="3929271"/>
            <a:ext cx="4611000" cy="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96" name="Google Shape;196;p21"/>
          <p:cNvGrpSpPr/>
          <p:nvPr/>
        </p:nvGrpSpPr>
        <p:grpSpPr>
          <a:xfrm>
            <a:off x="-14600" y="936290"/>
            <a:ext cx="9221700" cy="125325"/>
            <a:chOff x="-14600" y="912702"/>
            <a:chExt cx="9221700" cy="167100"/>
          </a:xfrm>
        </p:grpSpPr>
        <p:cxnSp>
          <p:nvCxnSpPr>
            <p:cNvPr id="197" name="Google Shape;197;p21"/>
            <p:cNvCxnSpPr/>
            <p:nvPr/>
          </p:nvCxnSpPr>
          <p:spPr>
            <a:xfrm rot="10800000" flipH="1">
              <a:off x="-14600" y="1065102"/>
              <a:ext cx="9221700" cy="14700"/>
            </a:xfrm>
            <a:prstGeom prst="straightConnector1">
              <a:avLst/>
            </a:prstGeom>
            <a:noFill/>
            <a:ln w="1143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" name="Google Shape;198;p21"/>
            <p:cNvCxnSpPr/>
            <p:nvPr/>
          </p:nvCxnSpPr>
          <p:spPr>
            <a:xfrm rot="10800000" flipH="1">
              <a:off x="-14600" y="912702"/>
              <a:ext cx="9221700" cy="14700"/>
            </a:xfrm>
            <a:prstGeom prst="straightConnector1">
              <a:avLst/>
            </a:prstGeom>
            <a:noFill/>
            <a:ln w="38100" cap="flat" cmpd="sng">
              <a:solidFill>
                <a:srgbClr val="0FA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9" name="Google Shape;199;p21"/>
          <p:cNvGrpSpPr/>
          <p:nvPr/>
        </p:nvGrpSpPr>
        <p:grpSpPr>
          <a:xfrm>
            <a:off x="-14600" y="4605956"/>
            <a:ext cx="9221700" cy="125325"/>
            <a:chOff x="-14600" y="6141275"/>
            <a:chExt cx="9221700" cy="167100"/>
          </a:xfrm>
        </p:grpSpPr>
        <p:cxnSp>
          <p:nvCxnSpPr>
            <p:cNvPr id="200" name="Google Shape;200;p21"/>
            <p:cNvCxnSpPr/>
            <p:nvPr/>
          </p:nvCxnSpPr>
          <p:spPr>
            <a:xfrm rot="10800000" flipH="1">
              <a:off x="-14600" y="6293675"/>
              <a:ext cx="9221700" cy="14700"/>
            </a:xfrm>
            <a:prstGeom prst="straightConnector1">
              <a:avLst/>
            </a:prstGeom>
            <a:noFill/>
            <a:ln w="38100" cap="flat" cmpd="sng">
              <a:solidFill>
                <a:srgbClr val="0FA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Google Shape;201;p21"/>
            <p:cNvCxnSpPr/>
            <p:nvPr/>
          </p:nvCxnSpPr>
          <p:spPr>
            <a:xfrm rot="10800000" flipH="1">
              <a:off x="-14600" y="6141275"/>
              <a:ext cx="9221700" cy="14700"/>
            </a:xfrm>
            <a:prstGeom prst="straightConnector1">
              <a:avLst/>
            </a:prstGeom>
            <a:noFill/>
            <a:ln w="1143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2" name="Google Shape;202;p21"/>
          <p:cNvSpPr txBox="1">
            <a:spLocks noGrp="1"/>
          </p:cNvSpPr>
          <p:nvPr>
            <p:ph type="title"/>
          </p:nvPr>
        </p:nvSpPr>
        <p:spPr>
          <a:xfrm>
            <a:off x="589199" y="547054"/>
            <a:ext cx="77211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2">
  <p:cSld name="BLANK_2_1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sldNum" idx="12"/>
          </p:nvPr>
        </p:nvSpPr>
        <p:spPr>
          <a:xfrm>
            <a:off x="8472458" y="458661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5" name="Google Shape;205;p22"/>
          <p:cNvGrpSpPr/>
          <p:nvPr/>
        </p:nvGrpSpPr>
        <p:grpSpPr>
          <a:xfrm>
            <a:off x="-3418" y="1222892"/>
            <a:ext cx="8441497" cy="646425"/>
            <a:chOff x="-14600" y="1630530"/>
            <a:chExt cx="7887775" cy="861900"/>
          </a:xfrm>
        </p:grpSpPr>
        <p:sp>
          <p:nvSpPr>
            <p:cNvPr id="206" name="Google Shape;206;p22"/>
            <p:cNvSpPr/>
            <p:nvPr/>
          </p:nvSpPr>
          <p:spPr>
            <a:xfrm>
              <a:off x="-14600" y="1710435"/>
              <a:ext cx="7602300" cy="744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2"/>
            <p:cNvSpPr/>
            <p:nvPr/>
          </p:nvSpPr>
          <p:spPr>
            <a:xfrm>
              <a:off x="7266575" y="1630530"/>
              <a:ext cx="606600" cy="8619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3C7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22"/>
          <p:cNvGrpSpPr/>
          <p:nvPr/>
        </p:nvGrpSpPr>
        <p:grpSpPr>
          <a:xfrm>
            <a:off x="-3418" y="1940008"/>
            <a:ext cx="8441497" cy="646425"/>
            <a:chOff x="-14600" y="2586667"/>
            <a:chExt cx="7887775" cy="861900"/>
          </a:xfrm>
        </p:grpSpPr>
        <p:sp>
          <p:nvSpPr>
            <p:cNvPr id="209" name="Google Shape;209;p22"/>
            <p:cNvSpPr/>
            <p:nvPr/>
          </p:nvSpPr>
          <p:spPr>
            <a:xfrm>
              <a:off x="-14600" y="2662935"/>
              <a:ext cx="7602300" cy="744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2"/>
            <p:cNvSpPr/>
            <p:nvPr/>
          </p:nvSpPr>
          <p:spPr>
            <a:xfrm>
              <a:off x="7266575" y="2586667"/>
              <a:ext cx="606600" cy="8619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3C7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211;p22"/>
          <p:cNvGrpSpPr/>
          <p:nvPr/>
        </p:nvGrpSpPr>
        <p:grpSpPr>
          <a:xfrm>
            <a:off x="-3418" y="2657119"/>
            <a:ext cx="8441497" cy="646425"/>
            <a:chOff x="-14600" y="3542826"/>
            <a:chExt cx="7887775" cy="861900"/>
          </a:xfrm>
        </p:grpSpPr>
        <p:sp>
          <p:nvSpPr>
            <p:cNvPr id="212" name="Google Shape;212;p22"/>
            <p:cNvSpPr/>
            <p:nvPr/>
          </p:nvSpPr>
          <p:spPr>
            <a:xfrm>
              <a:off x="-14600" y="3615435"/>
              <a:ext cx="7602300" cy="744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2"/>
            <p:cNvSpPr/>
            <p:nvPr/>
          </p:nvSpPr>
          <p:spPr>
            <a:xfrm>
              <a:off x="7266575" y="3542826"/>
              <a:ext cx="606600" cy="8619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3C7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22"/>
          <p:cNvGrpSpPr/>
          <p:nvPr/>
        </p:nvGrpSpPr>
        <p:grpSpPr>
          <a:xfrm>
            <a:off x="-3418" y="3374232"/>
            <a:ext cx="8441497" cy="646425"/>
            <a:chOff x="-14600" y="4498974"/>
            <a:chExt cx="7887775" cy="861900"/>
          </a:xfrm>
        </p:grpSpPr>
        <p:sp>
          <p:nvSpPr>
            <p:cNvPr id="215" name="Google Shape;215;p22"/>
            <p:cNvSpPr/>
            <p:nvPr/>
          </p:nvSpPr>
          <p:spPr>
            <a:xfrm>
              <a:off x="-14600" y="4567935"/>
              <a:ext cx="7602300" cy="744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2"/>
            <p:cNvSpPr/>
            <p:nvPr/>
          </p:nvSpPr>
          <p:spPr>
            <a:xfrm>
              <a:off x="7266575" y="4498974"/>
              <a:ext cx="606600" cy="8619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3C7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22"/>
          <p:cNvSpPr txBox="1">
            <a:spLocks noGrp="1"/>
          </p:cNvSpPr>
          <p:nvPr>
            <p:ph type="subTitle" idx="1"/>
          </p:nvPr>
        </p:nvSpPr>
        <p:spPr>
          <a:xfrm>
            <a:off x="619148" y="1322609"/>
            <a:ext cx="67851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Google Shape;218;p22"/>
          <p:cNvSpPr txBox="1">
            <a:spLocks noGrp="1"/>
          </p:cNvSpPr>
          <p:nvPr>
            <p:ph type="subTitle" idx="2"/>
          </p:nvPr>
        </p:nvSpPr>
        <p:spPr>
          <a:xfrm>
            <a:off x="619148" y="2748927"/>
            <a:ext cx="67851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" name="Google Shape;219;p22"/>
          <p:cNvSpPr txBox="1">
            <a:spLocks noGrp="1"/>
          </p:cNvSpPr>
          <p:nvPr>
            <p:ph type="subTitle" idx="3"/>
          </p:nvPr>
        </p:nvSpPr>
        <p:spPr>
          <a:xfrm>
            <a:off x="619148" y="2041240"/>
            <a:ext cx="67851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" name="Google Shape;220;p22"/>
          <p:cNvSpPr txBox="1">
            <a:spLocks noGrp="1"/>
          </p:cNvSpPr>
          <p:nvPr>
            <p:ph type="subTitle" idx="4"/>
          </p:nvPr>
        </p:nvSpPr>
        <p:spPr>
          <a:xfrm>
            <a:off x="619148" y="3469990"/>
            <a:ext cx="67851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21" name="Google Shape;221;p22"/>
          <p:cNvGrpSpPr/>
          <p:nvPr/>
        </p:nvGrpSpPr>
        <p:grpSpPr>
          <a:xfrm>
            <a:off x="-3419" y="4091345"/>
            <a:ext cx="8441497" cy="646425"/>
            <a:chOff x="-14600" y="5455122"/>
            <a:chExt cx="7887775" cy="861900"/>
          </a:xfrm>
        </p:grpSpPr>
        <p:sp>
          <p:nvSpPr>
            <p:cNvPr id="222" name="Google Shape;222;p22"/>
            <p:cNvSpPr/>
            <p:nvPr/>
          </p:nvSpPr>
          <p:spPr>
            <a:xfrm>
              <a:off x="-14600" y="5520435"/>
              <a:ext cx="7602300" cy="744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2"/>
            <p:cNvSpPr/>
            <p:nvPr/>
          </p:nvSpPr>
          <p:spPr>
            <a:xfrm>
              <a:off x="7266575" y="5455122"/>
              <a:ext cx="606600" cy="8619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3C7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4" name="Google Shape;224;p22"/>
          <p:cNvSpPr txBox="1">
            <a:spLocks noGrp="1"/>
          </p:cNvSpPr>
          <p:nvPr>
            <p:ph type="subTitle" idx="5"/>
          </p:nvPr>
        </p:nvSpPr>
        <p:spPr>
          <a:xfrm>
            <a:off x="619148" y="4191053"/>
            <a:ext cx="67851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Google Shape;225;p22"/>
          <p:cNvSpPr txBox="1">
            <a:spLocks noGrp="1"/>
          </p:cNvSpPr>
          <p:nvPr>
            <p:ph type="title"/>
          </p:nvPr>
        </p:nvSpPr>
        <p:spPr>
          <a:xfrm>
            <a:off x="589199" y="547054"/>
            <a:ext cx="77211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" name="Google Shape;226;p22"/>
          <p:cNvSpPr txBox="1">
            <a:spLocks noGrp="1"/>
          </p:cNvSpPr>
          <p:nvPr>
            <p:ph type="subTitle" idx="6"/>
          </p:nvPr>
        </p:nvSpPr>
        <p:spPr>
          <a:xfrm>
            <a:off x="7911543" y="1216314"/>
            <a:ext cx="15612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7" name="Google Shape;227;p22"/>
          <p:cNvSpPr txBox="1">
            <a:spLocks noGrp="1"/>
          </p:cNvSpPr>
          <p:nvPr>
            <p:ph type="subTitle" idx="7"/>
          </p:nvPr>
        </p:nvSpPr>
        <p:spPr>
          <a:xfrm>
            <a:off x="7911543" y="1937376"/>
            <a:ext cx="15612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" name="Google Shape;228;p22"/>
          <p:cNvSpPr txBox="1">
            <a:spLocks noGrp="1"/>
          </p:cNvSpPr>
          <p:nvPr>
            <p:ph type="subTitle" idx="8"/>
          </p:nvPr>
        </p:nvSpPr>
        <p:spPr>
          <a:xfrm>
            <a:off x="7911543" y="2645064"/>
            <a:ext cx="15612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9" name="Google Shape;229;p22"/>
          <p:cNvSpPr txBox="1">
            <a:spLocks noGrp="1"/>
          </p:cNvSpPr>
          <p:nvPr>
            <p:ph type="subTitle" idx="9"/>
          </p:nvPr>
        </p:nvSpPr>
        <p:spPr>
          <a:xfrm>
            <a:off x="7911543" y="3360047"/>
            <a:ext cx="15612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0" name="Google Shape;230;p22"/>
          <p:cNvSpPr txBox="1">
            <a:spLocks noGrp="1"/>
          </p:cNvSpPr>
          <p:nvPr>
            <p:ph type="subTitle" idx="13"/>
          </p:nvPr>
        </p:nvSpPr>
        <p:spPr>
          <a:xfrm>
            <a:off x="7911543" y="4089621"/>
            <a:ext cx="15612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2 - Three Slots">
  <p:cSld name="BLANK_2_1_2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"/>
          <p:cNvSpPr txBox="1">
            <a:spLocks noGrp="1"/>
          </p:cNvSpPr>
          <p:nvPr>
            <p:ph type="sldNum" idx="12"/>
          </p:nvPr>
        </p:nvSpPr>
        <p:spPr>
          <a:xfrm>
            <a:off x="8472458" y="458661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3" name="Google Shape;233;p23"/>
          <p:cNvGrpSpPr/>
          <p:nvPr/>
        </p:nvGrpSpPr>
        <p:grpSpPr>
          <a:xfrm>
            <a:off x="-14601" y="1287575"/>
            <a:ext cx="8443944" cy="895298"/>
            <a:chOff x="-14600" y="1630542"/>
            <a:chExt cx="8060275" cy="991800"/>
          </a:xfrm>
        </p:grpSpPr>
        <p:sp>
          <p:nvSpPr>
            <p:cNvPr id="234" name="Google Shape;234;p23"/>
            <p:cNvSpPr/>
            <p:nvPr/>
          </p:nvSpPr>
          <p:spPr>
            <a:xfrm>
              <a:off x="-14600" y="1710438"/>
              <a:ext cx="7602300" cy="8619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7190375" y="1630542"/>
              <a:ext cx="855300" cy="9918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3C7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Google Shape;236;p23"/>
          <p:cNvSpPr txBox="1">
            <a:spLocks noGrp="1"/>
          </p:cNvSpPr>
          <p:nvPr>
            <p:ph type="subTitle" idx="1"/>
          </p:nvPr>
        </p:nvSpPr>
        <p:spPr>
          <a:xfrm>
            <a:off x="607966" y="1539401"/>
            <a:ext cx="67851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37" name="Google Shape;237;p23"/>
          <p:cNvGrpSpPr/>
          <p:nvPr/>
        </p:nvGrpSpPr>
        <p:grpSpPr>
          <a:xfrm>
            <a:off x="-14601" y="2373426"/>
            <a:ext cx="8443944" cy="895298"/>
            <a:chOff x="-14600" y="1630542"/>
            <a:chExt cx="8060275" cy="991800"/>
          </a:xfrm>
        </p:grpSpPr>
        <p:sp>
          <p:nvSpPr>
            <p:cNvPr id="238" name="Google Shape;238;p23"/>
            <p:cNvSpPr/>
            <p:nvPr/>
          </p:nvSpPr>
          <p:spPr>
            <a:xfrm>
              <a:off x="-14600" y="1710438"/>
              <a:ext cx="7602300" cy="8619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3"/>
            <p:cNvSpPr/>
            <p:nvPr/>
          </p:nvSpPr>
          <p:spPr>
            <a:xfrm>
              <a:off x="7190375" y="1630542"/>
              <a:ext cx="855300" cy="9918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3C7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23"/>
          <p:cNvSpPr txBox="1">
            <a:spLocks noGrp="1"/>
          </p:cNvSpPr>
          <p:nvPr>
            <p:ph type="subTitle" idx="2"/>
          </p:nvPr>
        </p:nvSpPr>
        <p:spPr>
          <a:xfrm>
            <a:off x="645929" y="2625251"/>
            <a:ext cx="67851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41" name="Google Shape;241;p23"/>
          <p:cNvGrpSpPr/>
          <p:nvPr/>
        </p:nvGrpSpPr>
        <p:grpSpPr>
          <a:xfrm>
            <a:off x="-14601" y="3459277"/>
            <a:ext cx="8443944" cy="895298"/>
            <a:chOff x="-14600" y="1630542"/>
            <a:chExt cx="8060275" cy="991800"/>
          </a:xfrm>
        </p:grpSpPr>
        <p:sp>
          <p:nvSpPr>
            <p:cNvPr id="242" name="Google Shape;242;p23"/>
            <p:cNvSpPr/>
            <p:nvPr/>
          </p:nvSpPr>
          <p:spPr>
            <a:xfrm>
              <a:off x="-14600" y="1710438"/>
              <a:ext cx="7602300" cy="8619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7190375" y="1630542"/>
              <a:ext cx="855300" cy="9918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3C7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Google Shape;244;p23"/>
          <p:cNvSpPr txBox="1">
            <a:spLocks noGrp="1"/>
          </p:cNvSpPr>
          <p:nvPr>
            <p:ph type="subTitle" idx="3"/>
          </p:nvPr>
        </p:nvSpPr>
        <p:spPr>
          <a:xfrm>
            <a:off x="607966" y="3711101"/>
            <a:ext cx="67851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5" name="Google Shape;245;p23"/>
          <p:cNvSpPr txBox="1">
            <a:spLocks noGrp="1"/>
          </p:cNvSpPr>
          <p:nvPr>
            <p:ph type="title"/>
          </p:nvPr>
        </p:nvSpPr>
        <p:spPr>
          <a:xfrm>
            <a:off x="589199" y="547054"/>
            <a:ext cx="77211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" name="Google Shape;246;p23"/>
          <p:cNvSpPr txBox="1">
            <a:spLocks noGrp="1"/>
          </p:cNvSpPr>
          <p:nvPr>
            <p:ph type="subTitle" idx="4"/>
          </p:nvPr>
        </p:nvSpPr>
        <p:spPr>
          <a:xfrm>
            <a:off x="7742201" y="1412612"/>
            <a:ext cx="15612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" name="Google Shape;247;p23"/>
          <p:cNvSpPr txBox="1">
            <a:spLocks noGrp="1"/>
          </p:cNvSpPr>
          <p:nvPr>
            <p:ph type="subTitle" idx="5"/>
          </p:nvPr>
        </p:nvSpPr>
        <p:spPr>
          <a:xfrm>
            <a:off x="7742201" y="2498462"/>
            <a:ext cx="15612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8" name="Google Shape;248;p23"/>
          <p:cNvSpPr txBox="1">
            <a:spLocks noGrp="1"/>
          </p:cNvSpPr>
          <p:nvPr>
            <p:ph type="subTitle" idx="6"/>
          </p:nvPr>
        </p:nvSpPr>
        <p:spPr>
          <a:xfrm>
            <a:off x="7742201" y="3584312"/>
            <a:ext cx="15612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2 - Four Slots">
  <p:cSld name="BLANK_2_1_2_1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4"/>
          <p:cNvSpPr txBox="1">
            <a:spLocks noGrp="1"/>
          </p:cNvSpPr>
          <p:nvPr>
            <p:ph type="title"/>
          </p:nvPr>
        </p:nvSpPr>
        <p:spPr>
          <a:xfrm>
            <a:off x="589199" y="547054"/>
            <a:ext cx="77211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51" name="Google Shape;251;p24"/>
          <p:cNvGrpSpPr/>
          <p:nvPr/>
        </p:nvGrpSpPr>
        <p:grpSpPr>
          <a:xfrm>
            <a:off x="-14599" y="1287500"/>
            <a:ext cx="8338228" cy="863659"/>
            <a:chOff x="-14600" y="1630542"/>
            <a:chExt cx="8032975" cy="991800"/>
          </a:xfrm>
        </p:grpSpPr>
        <p:sp>
          <p:nvSpPr>
            <p:cNvPr id="252" name="Google Shape;252;p24"/>
            <p:cNvSpPr/>
            <p:nvPr/>
          </p:nvSpPr>
          <p:spPr>
            <a:xfrm>
              <a:off x="-14600" y="1710438"/>
              <a:ext cx="7602300" cy="8619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4"/>
            <p:cNvSpPr/>
            <p:nvPr/>
          </p:nvSpPr>
          <p:spPr>
            <a:xfrm>
              <a:off x="7190375" y="1630542"/>
              <a:ext cx="828000" cy="9918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3C7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" name="Google Shape;254;p24"/>
          <p:cNvSpPr txBox="1">
            <a:spLocks noGrp="1"/>
          </p:cNvSpPr>
          <p:nvPr>
            <p:ph type="subTitle" idx="1"/>
          </p:nvPr>
        </p:nvSpPr>
        <p:spPr>
          <a:xfrm>
            <a:off x="607966" y="1539401"/>
            <a:ext cx="67851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55" name="Google Shape;255;p24"/>
          <p:cNvGrpSpPr/>
          <p:nvPr/>
        </p:nvGrpSpPr>
        <p:grpSpPr>
          <a:xfrm>
            <a:off x="5032" y="2172513"/>
            <a:ext cx="8338228" cy="863659"/>
            <a:chOff x="-14600" y="1630542"/>
            <a:chExt cx="8032975" cy="991800"/>
          </a:xfrm>
        </p:grpSpPr>
        <p:sp>
          <p:nvSpPr>
            <p:cNvPr id="256" name="Google Shape;256;p24"/>
            <p:cNvSpPr/>
            <p:nvPr/>
          </p:nvSpPr>
          <p:spPr>
            <a:xfrm>
              <a:off x="-14600" y="1710438"/>
              <a:ext cx="7602300" cy="8619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7190375" y="1630542"/>
              <a:ext cx="828000" cy="9918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3C7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24"/>
          <p:cNvSpPr txBox="1">
            <a:spLocks noGrp="1"/>
          </p:cNvSpPr>
          <p:nvPr>
            <p:ph type="subTitle" idx="2"/>
          </p:nvPr>
        </p:nvSpPr>
        <p:spPr>
          <a:xfrm>
            <a:off x="626879" y="2433445"/>
            <a:ext cx="67851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59" name="Google Shape;259;p24"/>
          <p:cNvGrpSpPr/>
          <p:nvPr/>
        </p:nvGrpSpPr>
        <p:grpSpPr>
          <a:xfrm>
            <a:off x="5032" y="3057527"/>
            <a:ext cx="8338228" cy="863659"/>
            <a:chOff x="-14600" y="1630542"/>
            <a:chExt cx="8032975" cy="991800"/>
          </a:xfrm>
        </p:grpSpPr>
        <p:sp>
          <p:nvSpPr>
            <p:cNvPr id="260" name="Google Shape;260;p24"/>
            <p:cNvSpPr/>
            <p:nvPr/>
          </p:nvSpPr>
          <p:spPr>
            <a:xfrm>
              <a:off x="-14600" y="1710438"/>
              <a:ext cx="7602300" cy="8619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4"/>
            <p:cNvSpPr/>
            <p:nvPr/>
          </p:nvSpPr>
          <p:spPr>
            <a:xfrm>
              <a:off x="7190375" y="1630542"/>
              <a:ext cx="828000" cy="9918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3C7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" name="Google Shape;262;p24"/>
          <p:cNvSpPr txBox="1">
            <a:spLocks noGrp="1"/>
          </p:cNvSpPr>
          <p:nvPr>
            <p:ph type="subTitle" idx="3"/>
          </p:nvPr>
        </p:nvSpPr>
        <p:spPr>
          <a:xfrm>
            <a:off x="626879" y="3313151"/>
            <a:ext cx="67851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63" name="Google Shape;263;p24"/>
          <p:cNvGrpSpPr/>
          <p:nvPr/>
        </p:nvGrpSpPr>
        <p:grpSpPr>
          <a:xfrm>
            <a:off x="5032" y="3942540"/>
            <a:ext cx="8338228" cy="863659"/>
            <a:chOff x="-14600" y="1630542"/>
            <a:chExt cx="8032975" cy="991800"/>
          </a:xfrm>
        </p:grpSpPr>
        <p:sp>
          <p:nvSpPr>
            <p:cNvPr id="264" name="Google Shape;264;p24"/>
            <p:cNvSpPr/>
            <p:nvPr/>
          </p:nvSpPr>
          <p:spPr>
            <a:xfrm>
              <a:off x="-14600" y="1710438"/>
              <a:ext cx="7602300" cy="8619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4"/>
            <p:cNvSpPr/>
            <p:nvPr/>
          </p:nvSpPr>
          <p:spPr>
            <a:xfrm>
              <a:off x="7190375" y="1630542"/>
              <a:ext cx="828000" cy="9918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3C7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6" name="Google Shape;266;p24"/>
          <p:cNvSpPr txBox="1">
            <a:spLocks noGrp="1"/>
          </p:cNvSpPr>
          <p:nvPr>
            <p:ph type="subTitle" idx="4"/>
          </p:nvPr>
        </p:nvSpPr>
        <p:spPr>
          <a:xfrm>
            <a:off x="626879" y="4194439"/>
            <a:ext cx="67851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" name="Google Shape;267;p24"/>
          <p:cNvSpPr txBox="1">
            <a:spLocks noGrp="1"/>
          </p:cNvSpPr>
          <p:nvPr>
            <p:ph type="subTitle" idx="5"/>
          </p:nvPr>
        </p:nvSpPr>
        <p:spPr>
          <a:xfrm>
            <a:off x="7650886" y="1428355"/>
            <a:ext cx="15612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8" name="Google Shape;268;p24"/>
          <p:cNvSpPr txBox="1">
            <a:spLocks noGrp="1"/>
          </p:cNvSpPr>
          <p:nvPr>
            <p:ph type="subTitle" idx="6"/>
          </p:nvPr>
        </p:nvSpPr>
        <p:spPr>
          <a:xfrm>
            <a:off x="7669799" y="2311361"/>
            <a:ext cx="15612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9" name="Google Shape;269;p24"/>
          <p:cNvSpPr txBox="1">
            <a:spLocks noGrp="1"/>
          </p:cNvSpPr>
          <p:nvPr>
            <p:ph type="subTitle" idx="7"/>
          </p:nvPr>
        </p:nvSpPr>
        <p:spPr>
          <a:xfrm>
            <a:off x="7669799" y="3202105"/>
            <a:ext cx="15612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0" name="Google Shape;270;p24"/>
          <p:cNvSpPr txBox="1">
            <a:spLocks noGrp="1"/>
          </p:cNvSpPr>
          <p:nvPr>
            <p:ph type="subTitle" idx="8"/>
          </p:nvPr>
        </p:nvSpPr>
        <p:spPr>
          <a:xfrm>
            <a:off x="7669799" y="4083393"/>
            <a:ext cx="15612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" name="Google Shape;271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2pPr>
            <a:lvl3pPr lvl="2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3pPr>
            <a:lvl4pPr lvl="3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4pPr>
            <a:lvl5pPr lvl="4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5pPr>
            <a:lvl6pPr lvl="5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6pPr>
            <a:lvl7pPr lvl="6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7pPr>
            <a:lvl8pPr lvl="7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8pPr>
            <a:lvl9pPr lvl="8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LIGHT ON DARK">
  <p:cSld name="BLANK_2_1_1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4" name="Google Shape;274;p25"/>
          <p:cNvSpPr/>
          <p:nvPr/>
        </p:nvSpPr>
        <p:spPr>
          <a:xfrm>
            <a:off x="1043575" y="1623581"/>
            <a:ext cx="1508700" cy="1506000"/>
          </a:xfrm>
          <a:prstGeom prst="ellipse">
            <a:avLst/>
          </a:prstGeom>
          <a:noFill/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5"/>
          <p:cNvSpPr/>
          <p:nvPr/>
        </p:nvSpPr>
        <p:spPr>
          <a:xfrm>
            <a:off x="3745225" y="1587367"/>
            <a:ext cx="1508700" cy="1506000"/>
          </a:xfrm>
          <a:prstGeom prst="ellipse">
            <a:avLst/>
          </a:prstGeom>
          <a:noFill/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5"/>
          <p:cNvSpPr/>
          <p:nvPr/>
        </p:nvSpPr>
        <p:spPr>
          <a:xfrm>
            <a:off x="6488425" y="1587367"/>
            <a:ext cx="1508700" cy="1506000"/>
          </a:xfrm>
          <a:prstGeom prst="ellipse">
            <a:avLst/>
          </a:prstGeom>
          <a:noFill/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5"/>
          <p:cNvSpPr/>
          <p:nvPr/>
        </p:nvSpPr>
        <p:spPr>
          <a:xfrm rot="-8785779">
            <a:off x="2793556" y="2196980"/>
            <a:ext cx="398220" cy="413779"/>
          </a:xfrm>
          <a:prstGeom prst="rtTriangle">
            <a:avLst/>
          </a:prstGeom>
          <a:solidFill>
            <a:srgbClr val="0FAFFF"/>
          </a:solidFill>
          <a:ln w="9525" cap="flat" cmpd="sng">
            <a:solidFill>
              <a:srgbClr val="0FA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5"/>
          <p:cNvSpPr/>
          <p:nvPr/>
        </p:nvSpPr>
        <p:spPr>
          <a:xfrm rot="-8785779">
            <a:off x="5469142" y="2169774"/>
            <a:ext cx="398220" cy="413779"/>
          </a:xfrm>
          <a:prstGeom prst="rtTriangle">
            <a:avLst/>
          </a:prstGeom>
          <a:solidFill>
            <a:srgbClr val="0FAFFF"/>
          </a:solidFill>
          <a:ln w="9525" cap="flat" cmpd="sng">
            <a:solidFill>
              <a:srgbClr val="0FA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5"/>
          <p:cNvSpPr txBox="1">
            <a:spLocks noGrp="1"/>
          </p:cNvSpPr>
          <p:nvPr>
            <p:ph type="title"/>
          </p:nvPr>
        </p:nvSpPr>
        <p:spPr>
          <a:xfrm>
            <a:off x="594350" y="208623"/>
            <a:ext cx="7721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" name="Google Shape;280;p25"/>
          <p:cNvSpPr txBox="1">
            <a:spLocks noGrp="1"/>
          </p:cNvSpPr>
          <p:nvPr>
            <p:ph type="subTitle" idx="1"/>
          </p:nvPr>
        </p:nvSpPr>
        <p:spPr>
          <a:xfrm>
            <a:off x="447475" y="3218138"/>
            <a:ext cx="2700900" cy="43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" name="Google Shape;281;p25"/>
          <p:cNvSpPr txBox="1">
            <a:spLocks noGrp="1"/>
          </p:cNvSpPr>
          <p:nvPr>
            <p:ph type="subTitle" idx="2"/>
          </p:nvPr>
        </p:nvSpPr>
        <p:spPr>
          <a:xfrm>
            <a:off x="3149125" y="3218138"/>
            <a:ext cx="2700900" cy="43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2" name="Google Shape;282;p25"/>
          <p:cNvSpPr txBox="1">
            <a:spLocks noGrp="1"/>
          </p:cNvSpPr>
          <p:nvPr>
            <p:ph type="subTitle" idx="3"/>
          </p:nvPr>
        </p:nvSpPr>
        <p:spPr>
          <a:xfrm>
            <a:off x="5892325" y="3218138"/>
            <a:ext cx="2700900" cy="43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LIGHT ON DARK">
  <p:cSld name="BLANK_2_1_1_2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26"/>
          <p:cNvSpPr txBox="1">
            <a:spLocks noGrp="1"/>
          </p:cNvSpPr>
          <p:nvPr>
            <p:ph type="title"/>
          </p:nvPr>
        </p:nvSpPr>
        <p:spPr>
          <a:xfrm>
            <a:off x="439350" y="76275"/>
            <a:ext cx="8033100" cy="88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86" name="Google Shape;286;p26"/>
          <p:cNvCxnSpPr/>
          <p:nvPr/>
        </p:nvCxnSpPr>
        <p:spPr>
          <a:xfrm>
            <a:off x="554700" y="904682"/>
            <a:ext cx="72300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7" name="Google Shape;287;p26"/>
          <p:cNvSpPr txBox="1">
            <a:spLocks noGrp="1"/>
          </p:cNvSpPr>
          <p:nvPr>
            <p:ph type="subTitle" idx="1"/>
          </p:nvPr>
        </p:nvSpPr>
        <p:spPr>
          <a:xfrm>
            <a:off x="439350" y="874150"/>
            <a:ext cx="803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 i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 b="1" i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DARK ON LIGHT">
  <p:cSld name="BLANK_2_1_1_1">
    <p:bg>
      <p:bgPr>
        <a:solidFill>
          <a:srgbClr val="FFFFFF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0" name="Google Shape;290;p27"/>
          <p:cNvSpPr txBox="1">
            <a:spLocks noGrp="1"/>
          </p:cNvSpPr>
          <p:nvPr>
            <p:ph type="title"/>
          </p:nvPr>
        </p:nvSpPr>
        <p:spPr>
          <a:xfrm>
            <a:off x="439350" y="77925"/>
            <a:ext cx="8033100" cy="88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91" name="Google Shape;291;p27"/>
          <p:cNvCxnSpPr/>
          <p:nvPr/>
        </p:nvCxnSpPr>
        <p:spPr>
          <a:xfrm>
            <a:off x="554700" y="904682"/>
            <a:ext cx="7230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2" name="Google Shape;292;p27"/>
          <p:cNvSpPr txBox="1">
            <a:spLocks noGrp="1"/>
          </p:cNvSpPr>
          <p:nvPr>
            <p:ph type="subTitle" idx="1"/>
          </p:nvPr>
        </p:nvSpPr>
        <p:spPr>
          <a:xfrm>
            <a:off x="439350" y="870825"/>
            <a:ext cx="803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Title Only - DARK ON LIGHT">
  <p:cSld name="BLANK_2_1_1_1_1">
    <p:bg>
      <p:bgPr>
        <a:solidFill>
          <a:srgbClr val="FFFFFF"/>
        </a:solid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5" name="Google Shape;295;p28"/>
          <p:cNvSpPr txBox="1">
            <a:spLocks noGrp="1"/>
          </p:cNvSpPr>
          <p:nvPr>
            <p:ph type="title"/>
          </p:nvPr>
        </p:nvSpPr>
        <p:spPr>
          <a:xfrm>
            <a:off x="439350" y="-531675"/>
            <a:ext cx="8033100" cy="88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96" name="Google Shape;296;p28"/>
          <p:cNvCxnSpPr/>
          <p:nvPr/>
        </p:nvCxnSpPr>
        <p:spPr>
          <a:xfrm>
            <a:off x="554700" y="295082"/>
            <a:ext cx="82644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7" name="Google Shape;297;p28"/>
          <p:cNvSpPr txBox="1">
            <a:spLocks noGrp="1"/>
          </p:cNvSpPr>
          <p:nvPr>
            <p:ph type="subTitle" idx="1"/>
          </p:nvPr>
        </p:nvSpPr>
        <p:spPr>
          <a:xfrm>
            <a:off x="439350" y="261225"/>
            <a:ext cx="7230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Title Only - Tab corner">
  <p:cSld name="BLANK_2_1_1_1_1_1_1">
    <p:bg>
      <p:bgPr>
        <a:solidFill>
          <a:srgbClr val="FFFFFF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Google Shape;299;p29"/>
          <p:cNvGrpSpPr/>
          <p:nvPr/>
        </p:nvGrpSpPr>
        <p:grpSpPr>
          <a:xfrm>
            <a:off x="-4750" y="-3775"/>
            <a:ext cx="2794200" cy="317525"/>
            <a:chOff x="-4750" y="-3775"/>
            <a:chExt cx="2794200" cy="317525"/>
          </a:xfrm>
        </p:grpSpPr>
        <p:sp>
          <p:nvSpPr>
            <p:cNvPr id="300" name="Google Shape;300;p29"/>
            <p:cNvSpPr/>
            <p:nvPr/>
          </p:nvSpPr>
          <p:spPr>
            <a:xfrm>
              <a:off x="2610350" y="144850"/>
              <a:ext cx="179100" cy="168900"/>
            </a:xfrm>
            <a:prstGeom prst="rect">
              <a:avLst/>
            </a:prstGeom>
            <a:solidFill>
              <a:srgbClr val="0579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9"/>
            <p:cNvSpPr txBox="1"/>
            <p:nvPr/>
          </p:nvSpPr>
          <p:spPr>
            <a:xfrm>
              <a:off x="-4750" y="-3775"/>
              <a:ext cx="2619900" cy="317400"/>
            </a:xfrm>
            <a:prstGeom prst="rect">
              <a:avLst/>
            </a:prstGeom>
            <a:solidFill>
              <a:srgbClr val="0579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2615100" y="-3775"/>
              <a:ext cx="174300" cy="148500"/>
            </a:xfrm>
            <a:prstGeom prst="rtTriangle">
              <a:avLst/>
            </a:prstGeom>
            <a:solidFill>
              <a:srgbClr val="003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3" name="Google Shape;303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4" name="Google Shape;304;p29"/>
          <p:cNvSpPr txBox="1">
            <a:spLocks noGrp="1"/>
          </p:cNvSpPr>
          <p:nvPr>
            <p:ph type="title"/>
          </p:nvPr>
        </p:nvSpPr>
        <p:spPr>
          <a:xfrm>
            <a:off x="13025" y="-800"/>
            <a:ext cx="3280800" cy="2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White">
  <p:cSld name="BLANK_1">
    <p:bg>
      <p:bgPr>
        <a:solidFill>
          <a:srgbClr val="FFFFFF"/>
        </a:solid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 - LIGHT ON DARK - 2 COLUMNS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091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57800" y="1591706"/>
            <a:ext cx="3677400" cy="17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●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○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■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●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○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■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●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○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6830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FAFFF"/>
              </a:buClr>
              <a:buSzPts val="2200"/>
              <a:buFont typeface="Arial"/>
              <a:buChar char="■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2"/>
          </p:nvPr>
        </p:nvSpPr>
        <p:spPr>
          <a:xfrm>
            <a:off x="4244000" y="1591700"/>
            <a:ext cx="3847500" cy="17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●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○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■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●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○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■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●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○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6830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FAFFF"/>
              </a:buClr>
              <a:buSzPts val="2200"/>
              <a:buFont typeface="Arial"/>
              <a:buChar char="■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8855775" y="-11175"/>
            <a:ext cx="310500" cy="516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cxnSp>
        <p:nvCxnSpPr>
          <p:cNvPr id="31" name="Google Shape;31;p4"/>
          <p:cNvCxnSpPr/>
          <p:nvPr/>
        </p:nvCxnSpPr>
        <p:spPr>
          <a:xfrm>
            <a:off x="8780225" y="0"/>
            <a:ext cx="0" cy="5148000"/>
          </a:xfrm>
          <a:prstGeom prst="straightConnector1">
            <a:avLst/>
          </a:prstGeom>
          <a:noFill/>
          <a:ln w="76200" cap="flat" cmpd="sng">
            <a:solidFill>
              <a:srgbClr val="0FA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32;p4"/>
          <p:cNvCxnSpPr/>
          <p:nvPr/>
        </p:nvCxnSpPr>
        <p:spPr>
          <a:xfrm>
            <a:off x="8698721" y="0"/>
            <a:ext cx="0" cy="5148000"/>
          </a:xfrm>
          <a:prstGeom prst="straightConnector1">
            <a:avLst/>
          </a:prstGeom>
          <a:noFill/>
          <a:ln w="28575" cap="flat" cmpd="sng">
            <a:solidFill>
              <a:srgbClr val="0FA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Google Shape;33;p4" title="Vertical blue banner with GSA OGP title"/>
          <p:cNvSpPr txBox="1"/>
          <p:nvPr/>
        </p:nvSpPr>
        <p:spPr>
          <a:xfrm rot="5400000">
            <a:off x="6444323" y="2277113"/>
            <a:ext cx="5143500" cy="5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3C71"/>
                </a:solidFill>
              </a:rPr>
              <a:t>G S A     O F F I C E    O F    G O V E R N M E N T - W I D E     P O L I C Y </a:t>
            </a:r>
            <a:endParaRPr sz="1100" b="1">
              <a:solidFill>
                <a:srgbClr val="003C71"/>
              </a:solidFill>
            </a:endParaRPr>
          </a:p>
        </p:txBody>
      </p:sp>
      <p:cxnSp>
        <p:nvCxnSpPr>
          <p:cNvPr id="34" name="Google Shape;34;p4"/>
          <p:cNvCxnSpPr/>
          <p:nvPr/>
        </p:nvCxnSpPr>
        <p:spPr>
          <a:xfrm>
            <a:off x="554700" y="904682"/>
            <a:ext cx="72300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439350" y="77925"/>
            <a:ext cx="8033100" cy="88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ubTitle" idx="3"/>
          </p:nvPr>
        </p:nvSpPr>
        <p:spPr>
          <a:xfrm>
            <a:off x="439350" y="870825"/>
            <a:ext cx="803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 i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DECK">
  <p:cSld name="BLANK_1_1">
    <p:bg>
      <p:bgPr>
        <a:solidFill>
          <a:srgbClr val="FFFFFF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9" name="Google Shape;309;p31" title="Blue GSA Starmark Logo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81665" y="1768041"/>
            <a:ext cx="1780669" cy="1607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 - LIGHT ON DARK">
  <p:cSld name="TITLE_AND_BODY_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091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357800" y="1591700"/>
            <a:ext cx="7852800" cy="17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●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○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■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●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○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■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●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○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6830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SzPts val="2200"/>
              <a:buFont typeface="Arial"/>
              <a:buChar char="■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/>
          <p:nvPr/>
        </p:nvSpPr>
        <p:spPr>
          <a:xfrm>
            <a:off x="8855775" y="-11175"/>
            <a:ext cx="310500" cy="516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cxnSp>
        <p:nvCxnSpPr>
          <p:cNvPr id="41" name="Google Shape;41;p5"/>
          <p:cNvCxnSpPr/>
          <p:nvPr/>
        </p:nvCxnSpPr>
        <p:spPr>
          <a:xfrm>
            <a:off x="8780225" y="0"/>
            <a:ext cx="0" cy="5148000"/>
          </a:xfrm>
          <a:prstGeom prst="straightConnector1">
            <a:avLst/>
          </a:prstGeom>
          <a:noFill/>
          <a:ln w="76200" cap="flat" cmpd="sng">
            <a:solidFill>
              <a:srgbClr val="0FA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42;p5"/>
          <p:cNvCxnSpPr/>
          <p:nvPr/>
        </p:nvCxnSpPr>
        <p:spPr>
          <a:xfrm>
            <a:off x="8698721" y="0"/>
            <a:ext cx="0" cy="5148000"/>
          </a:xfrm>
          <a:prstGeom prst="straightConnector1">
            <a:avLst/>
          </a:prstGeom>
          <a:noFill/>
          <a:ln w="28575" cap="flat" cmpd="sng">
            <a:solidFill>
              <a:srgbClr val="0FA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Google Shape;43;p5" title="Vertical blue banner with GSA OGP title"/>
          <p:cNvSpPr txBox="1"/>
          <p:nvPr/>
        </p:nvSpPr>
        <p:spPr>
          <a:xfrm rot="5400000">
            <a:off x="6444323" y="2277113"/>
            <a:ext cx="5143500" cy="5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3C71"/>
                </a:solidFill>
              </a:rPr>
              <a:t>G S A     O F F I C E    O F    G O V E R N M E N T - W I D E     P O L I C Y </a:t>
            </a:r>
            <a:endParaRPr sz="1100" b="1">
              <a:solidFill>
                <a:srgbClr val="003C71"/>
              </a:solidFill>
            </a:endParaRPr>
          </a:p>
        </p:txBody>
      </p:sp>
      <p:cxnSp>
        <p:nvCxnSpPr>
          <p:cNvPr id="44" name="Google Shape;44;p5"/>
          <p:cNvCxnSpPr/>
          <p:nvPr/>
        </p:nvCxnSpPr>
        <p:spPr>
          <a:xfrm>
            <a:off x="554700" y="904682"/>
            <a:ext cx="72300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439350" y="77925"/>
            <a:ext cx="8033100" cy="88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2"/>
          </p:nvPr>
        </p:nvSpPr>
        <p:spPr>
          <a:xfrm>
            <a:off x="439350" y="870825"/>
            <a:ext cx="803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 i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 - DARK ON LIGHT">
  <p:cSld name="TITLE_AND_BODY_1">
    <p:bg>
      <p:bgPr>
        <a:solidFill>
          <a:srgbClr val="FFFFFF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/>
          <p:nvPr/>
        </p:nvSpPr>
        <p:spPr>
          <a:xfrm>
            <a:off x="8855775" y="-11175"/>
            <a:ext cx="310500" cy="5169000"/>
          </a:xfrm>
          <a:prstGeom prst="rect">
            <a:avLst/>
          </a:prstGeom>
          <a:solidFill>
            <a:srgbClr val="003C71"/>
          </a:solidFill>
          <a:ln w="9525" cap="flat" cmpd="sng">
            <a:solidFill>
              <a:srgbClr val="003C7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8091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357800" y="1604050"/>
            <a:ext cx="7652100" cy="17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79BD"/>
              </a:buClr>
              <a:buSzPts val="2200"/>
              <a:buFont typeface="Arial"/>
              <a:buChar char="●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A6FB"/>
              </a:buClr>
              <a:buSzPts val="2200"/>
              <a:buFont typeface="Arial"/>
              <a:buChar char="○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579BD"/>
              </a:buClr>
              <a:buSzPts val="2200"/>
              <a:buFont typeface="Arial"/>
              <a:buChar char="■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579BD"/>
              </a:buClr>
              <a:buSzPts val="2200"/>
              <a:buFont typeface="Arial"/>
              <a:buChar char="●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A6FB"/>
              </a:buClr>
              <a:buSzPts val="2200"/>
              <a:buFont typeface="Arial"/>
              <a:buChar char="○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579BD"/>
              </a:buClr>
              <a:buSzPts val="2200"/>
              <a:buFont typeface="Arial"/>
              <a:buChar char="■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579BD"/>
              </a:buClr>
              <a:buSzPts val="2200"/>
              <a:buFont typeface="Arial"/>
              <a:buChar char="●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A6FB"/>
              </a:buClr>
              <a:buSzPts val="2200"/>
              <a:buFont typeface="Arial"/>
              <a:buChar char="○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6830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579BD"/>
              </a:buClr>
              <a:buSzPts val="2200"/>
              <a:buFont typeface="Arial"/>
              <a:buChar char="■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1" name="Google Shape;51;p6"/>
          <p:cNvCxnSpPr/>
          <p:nvPr/>
        </p:nvCxnSpPr>
        <p:spPr>
          <a:xfrm>
            <a:off x="8780225" y="0"/>
            <a:ext cx="0" cy="5148000"/>
          </a:xfrm>
          <a:prstGeom prst="straightConnector1">
            <a:avLst/>
          </a:prstGeom>
          <a:noFill/>
          <a:ln w="76200" cap="flat" cmpd="sng">
            <a:solidFill>
              <a:srgbClr val="0579B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Google Shape;52;p6"/>
          <p:cNvCxnSpPr/>
          <p:nvPr/>
        </p:nvCxnSpPr>
        <p:spPr>
          <a:xfrm>
            <a:off x="8698721" y="0"/>
            <a:ext cx="0" cy="5148000"/>
          </a:xfrm>
          <a:prstGeom prst="straightConnector1">
            <a:avLst/>
          </a:prstGeom>
          <a:noFill/>
          <a:ln w="28575" cap="flat" cmpd="sng">
            <a:solidFill>
              <a:srgbClr val="0579B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6" title="Vertical blue banner with GSA OGP title"/>
          <p:cNvSpPr txBox="1"/>
          <p:nvPr/>
        </p:nvSpPr>
        <p:spPr>
          <a:xfrm rot="5400000">
            <a:off x="6444323" y="2277113"/>
            <a:ext cx="5143500" cy="5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FFFFF"/>
                </a:solidFill>
              </a:rPr>
              <a:t>G S A     O F F I C E    O F    G O V E R N M E N T - W I D E     P O L I C Y </a:t>
            </a:r>
            <a:endParaRPr sz="1100" b="1">
              <a:solidFill>
                <a:srgbClr val="FFFFFF"/>
              </a:solidFill>
            </a:endParaRPr>
          </a:p>
        </p:txBody>
      </p:sp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439350" y="77925"/>
            <a:ext cx="8033100" cy="88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5" name="Google Shape;55;p6"/>
          <p:cNvCxnSpPr/>
          <p:nvPr/>
        </p:nvCxnSpPr>
        <p:spPr>
          <a:xfrm>
            <a:off x="554700" y="904682"/>
            <a:ext cx="7230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" name="Google Shape;56;p6"/>
          <p:cNvSpPr txBox="1">
            <a:spLocks noGrp="1"/>
          </p:cNvSpPr>
          <p:nvPr>
            <p:ph type="subTitle" idx="2"/>
          </p:nvPr>
        </p:nvSpPr>
        <p:spPr>
          <a:xfrm>
            <a:off x="439350" y="870825"/>
            <a:ext cx="803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 - DARK ON LIGHT - 2 COLUMNS">
  <p:cSld name="TITLE_AND_BODY_1_1">
    <p:bg>
      <p:bgPr>
        <a:solidFill>
          <a:srgbClr val="FFFFFF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8091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1"/>
          </p:nvPr>
        </p:nvSpPr>
        <p:spPr>
          <a:xfrm>
            <a:off x="357800" y="1612378"/>
            <a:ext cx="3677400" cy="17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79BD"/>
              </a:buClr>
              <a:buSzPts val="2200"/>
              <a:buFont typeface="Arial"/>
              <a:buChar char="●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A6FB"/>
              </a:buClr>
              <a:buSzPts val="2200"/>
              <a:buFont typeface="Arial"/>
              <a:buChar char="○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579BD"/>
              </a:buClr>
              <a:buSzPts val="2200"/>
              <a:buFont typeface="Arial"/>
              <a:buChar char="■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579BD"/>
              </a:buClr>
              <a:buSzPts val="2200"/>
              <a:buFont typeface="Arial"/>
              <a:buChar char="●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A6FB"/>
              </a:buClr>
              <a:buSzPts val="2200"/>
              <a:buFont typeface="Arial"/>
              <a:buChar char="○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579BD"/>
              </a:buClr>
              <a:buSzPts val="2200"/>
              <a:buFont typeface="Arial"/>
              <a:buChar char="■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579BD"/>
              </a:buClr>
              <a:buSzPts val="2200"/>
              <a:buFont typeface="Arial"/>
              <a:buChar char="●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3C71"/>
              </a:buClr>
              <a:buSzPts val="2200"/>
              <a:buFont typeface="Arial"/>
              <a:buChar char="○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6830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579BD"/>
              </a:buClr>
              <a:buSzPts val="2200"/>
              <a:buFont typeface="Arial"/>
              <a:buChar char="■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2"/>
          </p:nvPr>
        </p:nvSpPr>
        <p:spPr>
          <a:xfrm>
            <a:off x="4244000" y="1602900"/>
            <a:ext cx="3847500" cy="17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79BD"/>
              </a:buClr>
              <a:buSzPts val="2200"/>
              <a:buFont typeface="Arial"/>
              <a:buChar char="●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A6FB"/>
              </a:buClr>
              <a:buSzPts val="2200"/>
              <a:buFont typeface="Arial"/>
              <a:buChar char="○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579BD"/>
              </a:buClr>
              <a:buSzPts val="2200"/>
              <a:buFont typeface="Arial"/>
              <a:buChar char="■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579BD"/>
              </a:buClr>
              <a:buSzPts val="2200"/>
              <a:buFont typeface="Arial"/>
              <a:buChar char="●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A6FB"/>
              </a:buClr>
              <a:buSzPts val="2200"/>
              <a:buFont typeface="Arial"/>
              <a:buChar char="○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579BD"/>
              </a:buClr>
              <a:buSzPts val="2200"/>
              <a:buFont typeface="Arial"/>
              <a:buChar char="■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579BD"/>
              </a:buClr>
              <a:buSzPts val="2200"/>
              <a:buFont typeface="Arial"/>
              <a:buChar char="●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A6FB"/>
              </a:buClr>
              <a:buSzPts val="2200"/>
              <a:buFont typeface="Arial"/>
              <a:buChar char="○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6830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579BD"/>
              </a:buClr>
              <a:buSzPts val="2200"/>
              <a:buFont typeface="Arial"/>
              <a:buChar char="■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8855775" y="-11175"/>
            <a:ext cx="310500" cy="5169000"/>
          </a:xfrm>
          <a:prstGeom prst="rect">
            <a:avLst/>
          </a:prstGeom>
          <a:solidFill>
            <a:srgbClr val="003C71"/>
          </a:solidFill>
          <a:ln w="9525" cap="flat" cmpd="sng">
            <a:solidFill>
              <a:srgbClr val="003C7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cxnSp>
        <p:nvCxnSpPr>
          <p:cNvPr id="62" name="Google Shape;62;p7"/>
          <p:cNvCxnSpPr/>
          <p:nvPr/>
        </p:nvCxnSpPr>
        <p:spPr>
          <a:xfrm>
            <a:off x="8780225" y="0"/>
            <a:ext cx="0" cy="5148000"/>
          </a:xfrm>
          <a:prstGeom prst="straightConnector1">
            <a:avLst/>
          </a:prstGeom>
          <a:noFill/>
          <a:ln w="76200" cap="flat" cmpd="sng">
            <a:solidFill>
              <a:srgbClr val="0579B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63;p7"/>
          <p:cNvCxnSpPr/>
          <p:nvPr/>
        </p:nvCxnSpPr>
        <p:spPr>
          <a:xfrm>
            <a:off x="8698721" y="0"/>
            <a:ext cx="0" cy="5148000"/>
          </a:xfrm>
          <a:prstGeom prst="straightConnector1">
            <a:avLst/>
          </a:prstGeom>
          <a:noFill/>
          <a:ln w="28575" cap="flat" cmpd="sng">
            <a:solidFill>
              <a:srgbClr val="0579B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" name="Google Shape;64;p7" title="Vertical blue banner with GSA OGP title"/>
          <p:cNvSpPr txBox="1"/>
          <p:nvPr/>
        </p:nvSpPr>
        <p:spPr>
          <a:xfrm rot="5400000">
            <a:off x="6444323" y="2277113"/>
            <a:ext cx="5143500" cy="5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FFFFF"/>
                </a:solidFill>
              </a:rPr>
              <a:t>G S A     O F F I C E    O F    G O V E R N M E N T - W I D E     P O L I C Y </a:t>
            </a:r>
            <a:endParaRPr sz="1100" b="1">
              <a:solidFill>
                <a:srgbClr val="FFFFFF"/>
              </a:solidFill>
            </a:endParaRPr>
          </a:p>
        </p:txBody>
      </p:sp>
      <p:sp>
        <p:nvSpPr>
          <p:cNvPr id="65" name="Google Shape;65;p7"/>
          <p:cNvSpPr txBox="1">
            <a:spLocks noGrp="1"/>
          </p:cNvSpPr>
          <p:nvPr>
            <p:ph type="title"/>
          </p:nvPr>
        </p:nvSpPr>
        <p:spPr>
          <a:xfrm>
            <a:off x="439350" y="77925"/>
            <a:ext cx="8033100" cy="88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6" name="Google Shape;66;p7"/>
          <p:cNvCxnSpPr/>
          <p:nvPr/>
        </p:nvCxnSpPr>
        <p:spPr>
          <a:xfrm>
            <a:off x="554700" y="904682"/>
            <a:ext cx="7230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7"/>
          <p:cNvSpPr txBox="1">
            <a:spLocks noGrp="1"/>
          </p:cNvSpPr>
          <p:nvPr>
            <p:ph type="subTitle" idx="3"/>
          </p:nvPr>
        </p:nvSpPr>
        <p:spPr>
          <a:xfrm>
            <a:off x="439350" y="870825"/>
            <a:ext cx="803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LEFT BOTTOM">
  <p:cSld name="MAIN_POI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LEFT TOP">
  <p:cSld name="MAIN_POINT_2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RIGHT TOP">
  <p:cSld name="MAIN_POINT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title"/>
          </p:nvPr>
        </p:nvSpPr>
        <p:spPr>
          <a:xfrm>
            <a:off x="2363825" y="450150"/>
            <a:ext cx="6216000" cy="4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003C7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alibri"/>
              <a:buChar char="●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○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■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●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○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■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●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○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Calibri"/>
              <a:buChar char="■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Relationship Id="rId5" Type="http://schemas.openxmlformats.org/officeDocument/2006/relationships/hyperlink" Target="https://www.w3.org/accname/" TargetMode="External"/><Relationship Id="rId4" Type="http://schemas.openxmlformats.org/officeDocument/2006/relationships/hyperlink" Target="https://www.ssa.gov/accessibility/andi/help/install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ction508.gov/blog/making-agency-communications-accessible-everyone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ction508.gov/training/presentations-workshops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4"/>
          <p:cNvSpPr txBox="1">
            <a:spLocks noGrp="1"/>
          </p:cNvSpPr>
          <p:nvPr>
            <p:ph type="subTitle" idx="1"/>
          </p:nvPr>
        </p:nvSpPr>
        <p:spPr>
          <a:xfrm>
            <a:off x="2756150" y="4532625"/>
            <a:ext cx="5835300" cy="4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Yvette Gibson | April </a:t>
            </a:r>
            <a:r>
              <a:rPr lang="en" dirty="0"/>
              <a:t>7, 2020</a:t>
            </a:r>
            <a:endParaRPr dirty="0"/>
          </a:p>
        </p:txBody>
      </p:sp>
      <p:sp>
        <p:nvSpPr>
          <p:cNvPr id="329" name="Google Shape;329;p34"/>
          <p:cNvSpPr txBox="1">
            <a:spLocks noGrp="1"/>
          </p:cNvSpPr>
          <p:nvPr>
            <p:ph type="title"/>
          </p:nvPr>
        </p:nvSpPr>
        <p:spPr>
          <a:xfrm>
            <a:off x="2756151" y="3028950"/>
            <a:ext cx="58353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Moving Forward</a:t>
            </a:r>
            <a:endParaRPr sz="2400" dirty="0"/>
          </a:p>
        </p:txBody>
      </p:sp>
      <p:sp>
        <p:nvSpPr>
          <p:cNvPr id="330" name="Google Shape;330;p34"/>
          <p:cNvSpPr txBox="1">
            <a:spLocks noGrp="1"/>
          </p:cNvSpPr>
          <p:nvPr>
            <p:ph type="title" idx="2"/>
          </p:nvPr>
        </p:nvSpPr>
        <p:spPr>
          <a:xfrm>
            <a:off x="2756151" y="2209783"/>
            <a:ext cx="58353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April 2020 Accessibility Program Manaters Meeting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0"/>
          <p:cNvSpPr txBox="1">
            <a:spLocks noGrp="1"/>
          </p:cNvSpPr>
          <p:nvPr>
            <p:ph type="title"/>
          </p:nvPr>
        </p:nvSpPr>
        <p:spPr>
          <a:xfrm>
            <a:off x="228600" y="2017025"/>
            <a:ext cx="6018900" cy="9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“Big Ticket” Tests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ANDI Demo</a:t>
            </a:r>
            <a:endParaRPr/>
          </a:p>
        </p:txBody>
      </p:sp>
      <p:sp>
        <p:nvSpPr>
          <p:cNvPr id="369" name="Google Shape;369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1"/>
          <p:cNvSpPr txBox="1">
            <a:spLocks noGrp="1"/>
          </p:cNvSpPr>
          <p:nvPr>
            <p:ph type="title"/>
          </p:nvPr>
        </p:nvSpPr>
        <p:spPr>
          <a:xfrm>
            <a:off x="439350" y="77925"/>
            <a:ext cx="8033100" cy="88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ANDI</a:t>
            </a:r>
            <a:endParaRPr dirty="0"/>
          </a:p>
        </p:txBody>
      </p:sp>
      <p:sp>
        <p:nvSpPr>
          <p:cNvPr id="376" name="Google Shape;376;p41"/>
          <p:cNvSpPr txBox="1">
            <a:spLocks noGrp="1"/>
          </p:cNvSpPr>
          <p:nvPr>
            <p:ph type="subTitle" idx="1"/>
          </p:nvPr>
        </p:nvSpPr>
        <p:spPr>
          <a:xfrm>
            <a:off x="439350" y="870825"/>
            <a:ext cx="803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Accessible Name and Description Inspector</a:t>
            </a:r>
            <a:endParaRPr/>
          </a:p>
        </p:txBody>
      </p:sp>
      <p:pic>
        <p:nvPicPr>
          <p:cNvPr id="378" name="Google Shape;378;p41" descr="ANDI bookmarkle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350" y="1339125"/>
            <a:ext cx="7537425" cy="14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41"/>
          <p:cNvSpPr txBox="1">
            <a:spLocks noGrp="1"/>
          </p:cNvSpPr>
          <p:nvPr>
            <p:ph type="body" idx="4294967295"/>
          </p:nvPr>
        </p:nvSpPr>
        <p:spPr>
          <a:xfrm>
            <a:off x="386375" y="2791625"/>
            <a:ext cx="8033100" cy="22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https://www.ssa.gov/accessibility/andi/help/install.html</a:t>
            </a:r>
            <a:endParaRPr sz="16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Browser “bookmarklet/favelet” -- no installation!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Semi-automated web page inspection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Facilitates manual inspection of code (without needing to know code)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Strictly follows the W3C’s Accessible Name and Description Computation (</a:t>
            </a:r>
            <a:r>
              <a:rPr lang="en" sz="16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https://www.w3.org/accname/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- what a screen reader </a:t>
            </a:r>
            <a:r>
              <a:rPr lang="en" sz="16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should “say”</a:t>
            </a:r>
            <a:endParaRPr sz="1600" i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41"/>
          <p:cNvSpPr txBox="1">
            <a:spLocks noGrp="1"/>
          </p:cNvSpPr>
          <p:nvPr>
            <p:ph type="sldNum" idx="12"/>
          </p:nvPr>
        </p:nvSpPr>
        <p:spPr>
          <a:xfrm>
            <a:off x="8472458" y="470535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2"/>
          <p:cNvSpPr txBox="1">
            <a:spLocks noGrp="1"/>
          </p:cNvSpPr>
          <p:nvPr>
            <p:ph type="title"/>
          </p:nvPr>
        </p:nvSpPr>
        <p:spPr>
          <a:xfrm>
            <a:off x="439350" y="77925"/>
            <a:ext cx="8033100" cy="88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Keyboard Access and Focus</a:t>
            </a:r>
            <a:endParaRPr/>
          </a:p>
        </p:txBody>
      </p:sp>
      <p:sp>
        <p:nvSpPr>
          <p:cNvPr id="384" name="Google Shape;384;p42"/>
          <p:cNvSpPr txBox="1">
            <a:spLocks noGrp="1"/>
          </p:cNvSpPr>
          <p:nvPr>
            <p:ph type="body" idx="4294967295"/>
          </p:nvPr>
        </p:nvSpPr>
        <p:spPr>
          <a:xfrm>
            <a:off x="386375" y="1054850"/>
            <a:ext cx="3432000" cy="38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</a:t>
            </a:r>
            <a:r>
              <a:rPr lang="e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functionality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can be </a:t>
            </a:r>
            <a:r>
              <a:rPr lang="e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accessed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executed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only the keyboard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keystroke timing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keyboard trap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visible indication of focus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provided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Focus </a:t>
            </a:r>
            <a:r>
              <a:rPr lang="e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preserves the </a:t>
            </a:r>
            <a:r>
              <a:rPr lang="e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meaning and operability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the web page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6" name="Google Shape;386;p42" descr="ANDI displays indication of tab order for focusable web page element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9775" y="1133325"/>
            <a:ext cx="5082500" cy="1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3"/>
          <p:cNvSpPr txBox="1">
            <a:spLocks noGrp="1"/>
          </p:cNvSpPr>
          <p:nvPr>
            <p:ph type="title"/>
          </p:nvPr>
        </p:nvSpPr>
        <p:spPr>
          <a:xfrm>
            <a:off x="439350" y="77925"/>
            <a:ext cx="8033100" cy="88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</a:t>
            </a:r>
            <a:endParaRPr/>
          </a:p>
        </p:txBody>
      </p:sp>
      <p:sp>
        <p:nvSpPr>
          <p:cNvPr id="393" name="Google Shape;393;p43"/>
          <p:cNvSpPr txBox="1">
            <a:spLocks noGrp="1"/>
          </p:cNvSpPr>
          <p:nvPr>
            <p:ph type="body" idx="4294967295"/>
          </p:nvPr>
        </p:nvSpPr>
        <p:spPr>
          <a:xfrm>
            <a:off x="386375" y="1016175"/>
            <a:ext cx="8033100" cy="15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accessible name and description provides </a:t>
            </a:r>
            <a:r>
              <a:rPr lang="e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equivalent description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accessible name and description for decorative images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Background images are not the only method used to convey information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4" name="Google Shape;394;p43" descr="ANDI displays the accessible name and description output for the GSA logo and homepage link: &quot;GSA Logo U.S. General Services Administration GSA Home.&quot;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390" y="2490224"/>
            <a:ext cx="7817218" cy="2009225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4"/>
          <p:cNvSpPr txBox="1">
            <a:spLocks noGrp="1"/>
          </p:cNvSpPr>
          <p:nvPr>
            <p:ph type="title"/>
          </p:nvPr>
        </p:nvSpPr>
        <p:spPr>
          <a:xfrm>
            <a:off x="439350" y="77925"/>
            <a:ext cx="8033100" cy="88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Structure</a:t>
            </a:r>
            <a:endParaRPr/>
          </a:p>
        </p:txBody>
      </p:sp>
      <p:sp>
        <p:nvSpPr>
          <p:cNvPr id="401" name="Google Shape;401;p44"/>
          <p:cNvSpPr txBox="1">
            <a:spLocks noGrp="1"/>
          </p:cNvSpPr>
          <p:nvPr>
            <p:ph type="body" idx="4294967295"/>
          </p:nvPr>
        </p:nvSpPr>
        <p:spPr>
          <a:xfrm>
            <a:off x="386375" y="1168575"/>
            <a:ext cx="3789900" cy="39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Headings describe the topic or purpose of content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 heading structure matches the programmatic structure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Lists are defined programmatically (according to their visually apparent type)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2" name="Google Shape;402;p44" descr="ANDI displays the list structure for a list on GSA's home pag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6250" y="1168575"/>
            <a:ext cx="4844901" cy="237995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5"/>
          <p:cNvSpPr txBox="1">
            <a:spLocks noGrp="1"/>
          </p:cNvSpPr>
          <p:nvPr>
            <p:ph type="title"/>
          </p:nvPr>
        </p:nvSpPr>
        <p:spPr>
          <a:xfrm>
            <a:off x="439350" y="77925"/>
            <a:ext cx="8033100" cy="88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Forms</a:t>
            </a:r>
            <a:endParaRPr/>
          </a:p>
        </p:txBody>
      </p:sp>
      <p:sp>
        <p:nvSpPr>
          <p:cNvPr id="409" name="Google Shape;409;p45"/>
          <p:cNvSpPr txBox="1">
            <a:spLocks noGrp="1"/>
          </p:cNvSpPr>
          <p:nvPr>
            <p:ph type="body" idx="4294967295"/>
          </p:nvPr>
        </p:nvSpPr>
        <p:spPr>
          <a:xfrm>
            <a:off x="386375" y="1016175"/>
            <a:ext cx="8033100" cy="14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Descriptive labels or instructions are provided for form elements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accessible name and description and other programmatic associations for each form element include relevant instructions and cues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0" name="Google Shape;410;p45" descr="ANDI displays the accessible name and description output, &quot;search GSA.gov,&quot; for the search field on GSA's home pag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400" y="2466975"/>
            <a:ext cx="8119205" cy="2371725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6"/>
          <p:cNvSpPr txBox="1">
            <a:spLocks noGrp="1"/>
          </p:cNvSpPr>
          <p:nvPr>
            <p:ph type="title"/>
          </p:nvPr>
        </p:nvSpPr>
        <p:spPr>
          <a:xfrm>
            <a:off x="228600" y="2017025"/>
            <a:ext cx="6772200" cy="9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Making Agency Communications Accessible to Everyone</a:t>
            </a:r>
            <a:endParaRPr sz="3000" dirty="0"/>
          </a:p>
        </p:txBody>
      </p:sp>
      <p:sp>
        <p:nvSpPr>
          <p:cNvPr id="416" name="Google Shape;416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7"/>
          <p:cNvSpPr txBox="1">
            <a:spLocks noGrp="1"/>
          </p:cNvSpPr>
          <p:nvPr>
            <p:ph type="title"/>
          </p:nvPr>
        </p:nvSpPr>
        <p:spPr>
          <a:xfrm>
            <a:off x="439350" y="77925"/>
            <a:ext cx="8033100" cy="88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" sz="2500" dirty="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Making Agency Communications Accessible to </a:t>
            </a:r>
            <a:r>
              <a:rPr lang="en" sz="2500" dirty="0" smtClean="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Everyone</a:t>
            </a:r>
            <a:endParaRPr dirty="0"/>
          </a:p>
        </p:txBody>
      </p:sp>
      <p:sp>
        <p:nvSpPr>
          <p:cNvPr id="422" name="Google Shape;422;p47"/>
          <p:cNvSpPr txBox="1">
            <a:spLocks noGrp="1"/>
          </p:cNvSpPr>
          <p:nvPr>
            <p:ph type="subTitle" idx="1"/>
          </p:nvPr>
        </p:nvSpPr>
        <p:spPr>
          <a:xfrm>
            <a:off x="439350" y="870825"/>
            <a:ext cx="803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Section508.gov/blog</a:t>
            </a:r>
            <a:endParaRPr/>
          </a:p>
        </p:txBody>
      </p:sp>
      <p:sp>
        <p:nvSpPr>
          <p:cNvPr id="423" name="Google Shape;423;p47"/>
          <p:cNvSpPr txBox="1">
            <a:spLocks noGrp="1"/>
          </p:cNvSpPr>
          <p:nvPr>
            <p:ph type="body" idx="4294967295"/>
          </p:nvPr>
        </p:nvSpPr>
        <p:spPr>
          <a:xfrm>
            <a:off x="386375" y="1405525"/>
            <a:ext cx="8033100" cy="3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During an emergency, it is more important than usual for all people to have equal and timely access to urgent communications. To help agencies create accessible digital content, we published a blog post with tips on these topics.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Agency Official Communication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Electronic Documents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Webpages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Videos and Virtual Meetings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Social Media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5" name="Google Shape;425;p47" descr="Section508.gov Webpage Blog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6600" y="2744088"/>
            <a:ext cx="1929384" cy="178308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"/>
          <p:cNvSpPr txBox="1">
            <a:spLocks noGrp="1"/>
          </p:cNvSpPr>
          <p:nvPr>
            <p:ph type="title"/>
          </p:nvPr>
        </p:nvSpPr>
        <p:spPr>
          <a:xfrm>
            <a:off x="228600" y="2017025"/>
            <a:ext cx="6772200" cy="9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Questions &amp; Answers</a:t>
            </a:r>
            <a:endParaRPr sz="3000"/>
          </a:p>
        </p:txBody>
      </p:sp>
      <p:sp>
        <p:nvSpPr>
          <p:cNvPr id="431" name="Google Shape;431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9"/>
          <p:cNvSpPr txBox="1">
            <a:spLocks noGrp="1"/>
          </p:cNvSpPr>
          <p:nvPr>
            <p:ph type="sldNum" idx="12"/>
          </p:nvPr>
        </p:nvSpPr>
        <p:spPr>
          <a:xfrm>
            <a:off x="8091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437" name="Google Shape;437;p49"/>
          <p:cNvSpPr txBox="1">
            <a:spLocks noGrp="1"/>
          </p:cNvSpPr>
          <p:nvPr>
            <p:ph type="body" idx="1"/>
          </p:nvPr>
        </p:nvSpPr>
        <p:spPr>
          <a:xfrm>
            <a:off x="357800" y="1604050"/>
            <a:ext cx="7652100" cy="30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0"/>
              <a:t>?</a:t>
            </a:r>
            <a:endParaRPr sz="20000"/>
          </a:p>
        </p:txBody>
      </p:sp>
      <p:sp>
        <p:nvSpPr>
          <p:cNvPr id="438" name="Google Shape;438;p49"/>
          <p:cNvSpPr txBox="1">
            <a:spLocks noGrp="1"/>
          </p:cNvSpPr>
          <p:nvPr>
            <p:ph type="title"/>
          </p:nvPr>
        </p:nvSpPr>
        <p:spPr>
          <a:xfrm>
            <a:off x="439350" y="77925"/>
            <a:ext cx="8033100" cy="88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Are there any questions</a:t>
            </a:r>
            <a:endParaRPr dirty="0"/>
          </a:p>
        </p:txBody>
      </p:sp>
      <p:sp>
        <p:nvSpPr>
          <p:cNvPr id="439" name="Google Shape;439;p49"/>
          <p:cNvSpPr txBox="1">
            <a:spLocks noGrp="1"/>
          </p:cNvSpPr>
          <p:nvPr>
            <p:ph type="subTitle" idx="2"/>
          </p:nvPr>
        </p:nvSpPr>
        <p:spPr>
          <a:xfrm>
            <a:off x="439350" y="870825"/>
            <a:ext cx="803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3"/>
          <p:cNvSpPr txBox="1">
            <a:spLocks noGrp="1"/>
          </p:cNvSpPr>
          <p:nvPr>
            <p:ph type="sldNum" idx="12"/>
          </p:nvPr>
        </p:nvSpPr>
        <p:spPr>
          <a:xfrm>
            <a:off x="8091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21" name="Google Shape;321;p33"/>
          <p:cNvSpPr txBox="1">
            <a:spLocks noGrp="1"/>
          </p:cNvSpPr>
          <p:nvPr>
            <p:ph type="body" idx="1"/>
          </p:nvPr>
        </p:nvSpPr>
        <p:spPr>
          <a:xfrm>
            <a:off x="357800" y="1604050"/>
            <a:ext cx="7652100" cy="17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3C71"/>
                </a:solidFill>
              </a:rPr>
              <a:t>Agenda:</a:t>
            </a:r>
            <a:endParaRPr sz="2000">
              <a:solidFill>
                <a:srgbClr val="003C7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Char char="●"/>
            </a:pPr>
            <a:r>
              <a:rPr lang="en" sz="2000" b="0">
                <a:solidFill>
                  <a:srgbClr val="003C71"/>
                </a:solidFill>
              </a:rPr>
              <a:t>Welcome</a:t>
            </a:r>
            <a:endParaRPr sz="2000" b="0">
              <a:solidFill>
                <a:srgbClr val="003C7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Char char="●"/>
            </a:pPr>
            <a:r>
              <a:rPr lang="en" sz="2000" b="0">
                <a:solidFill>
                  <a:srgbClr val="003C71"/>
                </a:solidFill>
              </a:rPr>
              <a:t>Springing Forward: What’s Growing - Training Beyond Boundaries with the Health &amp; Human Services CMS Team</a:t>
            </a:r>
            <a:endParaRPr sz="2000" b="0">
              <a:solidFill>
                <a:srgbClr val="003C7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Char char="●"/>
            </a:pPr>
            <a:r>
              <a:rPr lang="en" sz="2000" i="1">
                <a:solidFill>
                  <a:srgbClr val="CC0000"/>
                </a:solidFill>
              </a:rPr>
              <a:t>Break</a:t>
            </a:r>
            <a:endParaRPr sz="2000" i="1">
              <a:solidFill>
                <a:srgbClr val="CC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Char char="●"/>
            </a:pPr>
            <a:r>
              <a:rPr lang="en" sz="2000" b="0">
                <a:solidFill>
                  <a:srgbClr val="003C71"/>
                </a:solidFill>
              </a:rPr>
              <a:t>Website Testing Overview - Tips for effective testing and remediation; getting the most bang for your buck.</a:t>
            </a:r>
            <a:endParaRPr sz="2000" b="0">
              <a:solidFill>
                <a:srgbClr val="003C7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Char char="●"/>
            </a:pPr>
            <a:r>
              <a:rPr lang="en" sz="2000" b="0">
                <a:solidFill>
                  <a:srgbClr val="003C71"/>
                </a:solidFill>
              </a:rPr>
              <a:t>Closing</a:t>
            </a:r>
            <a:endParaRPr sz="2000" b="0">
              <a:solidFill>
                <a:srgbClr val="003C71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2000" b="0">
              <a:solidFill>
                <a:srgbClr val="003C71"/>
              </a:solidFill>
            </a:endParaRPr>
          </a:p>
        </p:txBody>
      </p:sp>
      <p:sp>
        <p:nvSpPr>
          <p:cNvPr id="322" name="Google Shape;322;p33"/>
          <p:cNvSpPr txBox="1">
            <a:spLocks noGrp="1"/>
          </p:cNvSpPr>
          <p:nvPr>
            <p:ph type="title"/>
          </p:nvPr>
        </p:nvSpPr>
        <p:spPr>
          <a:xfrm>
            <a:off x="439350" y="77925"/>
            <a:ext cx="8033100" cy="88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>
                <a:solidFill>
                  <a:srgbClr val="003C71"/>
                </a:solidFill>
              </a:rPr>
              <a:t>Accessibility Program Managers Meeting</a:t>
            </a:r>
            <a:endParaRPr/>
          </a:p>
        </p:txBody>
      </p:sp>
      <p:sp>
        <p:nvSpPr>
          <p:cNvPr id="323" name="Google Shape;323;p33"/>
          <p:cNvSpPr txBox="1">
            <a:spLocks noGrp="1"/>
          </p:cNvSpPr>
          <p:nvPr>
            <p:ph type="subTitle" idx="2"/>
          </p:nvPr>
        </p:nvSpPr>
        <p:spPr>
          <a:xfrm>
            <a:off x="439350" y="870825"/>
            <a:ext cx="803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579BD"/>
                </a:solidFill>
              </a:rPr>
              <a:t>April 2020 - Moving Forward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0"/>
          <p:cNvSpPr txBox="1">
            <a:spLocks noGrp="1"/>
          </p:cNvSpPr>
          <p:nvPr>
            <p:ph type="subTitle" idx="1"/>
          </p:nvPr>
        </p:nvSpPr>
        <p:spPr>
          <a:xfrm>
            <a:off x="2756150" y="4532625"/>
            <a:ext cx="5835300" cy="4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 Sullivan and Yvette Gibson | April 7, 2020</a:t>
            </a:r>
            <a:endParaRPr/>
          </a:p>
        </p:txBody>
      </p:sp>
      <p:sp>
        <p:nvSpPr>
          <p:cNvPr id="445" name="Google Shape;445;p50"/>
          <p:cNvSpPr txBox="1">
            <a:spLocks noGrp="1"/>
          </p:cNvSpPr>
          <p:nvPr>
            <p:ph type="title"/>
          </p:nvPr>
        </p:nvSpPr>
        <p:spPr>
          <a:xfrm>
            <a:off x="2756151" y="1570625"/>
            <a:ext cx="5835300" cy="117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Closing Remarks</a:t>
            </a:r>
            <a:endParaRPr sz="2400"/>
          </a:p>
        </p:txBody>
      </p:sp>
      <p:sp>
        <p:nvSpPr>
          <p:cNvPr id="446" name="Google Shape;446;p50"/>
          <p:cNvSpPr txBox="1">
            <a:spLocks noGrp="1"/>
          </p:cNvSpPr>
          <p:nvPr>
            <p:ph type="title" idx="2"/>
          </p:nvPr>
        </p:nvSpPr>
        <p:spPr>
          <a:xfrm>
            <a:off x="2756151" y="2580258"/>
            <a:ext cx="58353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April Accessibility Program Managers Meeting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C71"/>
        </a:solidFill>
        <a:effectLst/>
      </p:bgPr>
    </p:bg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1"/>
          <p:cNvSpPr txBox="1">
            <a:spLocks noGrp="1"/>
          </p:cNvSpPr>
          <p:nvPr>
            <p:ph type="title"/>
          </p:nvPr>
        </p:nvSpPr>
        <p:spPr>
          <a:xfrm>
            <a:off x="659425" y="450150"/>
            <a:ext cx="79203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FAFFF"/>
                </a:solidFill>
                <a:latin typeface="Open Sans"/>
                <a:ea typeface="Open Sans"/>
                <a:cs typeface="Open Sans"/>
                <a:sym typeface="Open Sans"/>
              </a:rPr>
              <a:t>THANK YOU</a:t>
            </a:r>
            <a:r>
              <a:rPr lang="en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!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5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 look forward to seeing you on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FAFFF"/>
                </a:solidFill>
                <a:latin typeface="Open Sans"/>
                <a:ea typeface="Open Sans"/>
                <a:cs typeface="Open Sans"/>
                <a:sym typeface="Open Sans"/>
              </a:rPr>
              <a:t>JUNE 2th</a:t>
            </a:r>
            <a:r>
              <a:rPr lang="en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!</a:t>
            </a:r>
            <a:endParaRPr sz="5000">
              <a:solidFill>
                <a:srgbClr val="FFFFFF"/>
              </a:solidFill>
            </a:endParaRPr>
          </a:p>
        </p:txBody>
      </p:sp>
      <p:sp>
        <p:nvSpPr>
          <p:cNvPr id="452" name="Google Shape;452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GSA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4"/>
          <p:cNvSpPr txBox="1">
            <a:spLocks noGrp="1"/>
          </p:cNvSpPr>
          <p:nvPr>
            <p:ph type="subTitle" idx="1"/>
          </p:nvPr>
        </p:nvSpPr>
        <p:spPr>
          <a:xfrm>
            <a:off x="2756150" y="4532625"/>
            <a:ext cx="5835300" cy="4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Antionette Johnson and Ann Turner | April 7, 2020</a:t>
            </a:r>
            <a:endParaRPr/>
          </a:p>
        </p:txBody>
      </p:sp>
      <p:sp>
        <p:nvSpPr>
          <p:cNvPr id="329" name="Google Shape;329;p34"/>
          <p:cNvSpPr txBox="1">
            <a:spLocks noGrp="1"/>
          </p:cNvSpPr>
          <p:nvPr>
            <p:ph type="title"/>
          </p:nvPr>
        </p:nvSpPr>
        <p:spPr>
          <a:xfrm>
            <a:off x="2756151" y="1570625"/>
            <a:ext cx="5835300" cy="117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Training Beyond Boundaries with the Health &amp; Human Services CMS Team</a:t>
            </a:r>
            <a:endParaRPr sz="2400"/>
          </a:p>
        </p:txBody>
      </p:sp>
      <p:sp>
        <p:nvSpPr>
          <p:cNvPr id="330" name="Google Shape;330;p34"/>
          <p:cNvSpPr txBox="1">
            <a:spLocks noGrp="1"/>
          </p:cNvSpPr>
          <p:nvPr>
            <p:ph type="title" idx="2"/>
          </p:nvPr>
        </p:nvSpPr>
        <p:spPr>
          <a:xfrm>
            <a:off x="2756151" y="2580258"/>
            <a:ext cx="58353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Springing Forward: What’s Growing 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739290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en-US" sz="2000" b="0" dirty="0" smtClean="0"/>
              <a:t>Download this presentation from the </a:t>
            </a:r>
            <a:r>
              <a:rPr lang="en-US" sz="2000" b="0" dirty="0" smtClean="0">
                <a:hlinkClick r:id="rId2"/>
              </a:rPr>
              <a:t>Accessibility Presentations and Workshop Materials</a:t>
            </a:r>
            <a:r>
              <a:rPr lang="en-US" sz="2000" b="0" dirty="0" smtClean="0"/>
              <a:t> page on Section508.gov.</a:t>
            </a:r>
            <a:endParaRPr lang="en-US" sz="2000" b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Springing Forward: What’s Growing </a:t>
            </a:r>
          </a:p>
        </p:txBody>
      </p:sp>
    </p:spTree>
    <p:extLst>
      <p:ext uri="{BB962C8B-B14F-4D97-AF65-F5344CB8AC3E}">
        <p14:creationId xmlns:p14="http://schemas.microsoft.com/office/powerpoint/2010/main" val="3445868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6"/>
          <p:cNvSpPr txBox="1">
            <a:spLocks noGrp="1"/>
          </p:cNvSpPr>
          <p:nvPr>
            <p:ph type="subTitle" idx="1"/>
          </p:nvPr>
        </p:nvSpPr>
        <p:spPr>
          <a:xfrm>
            <a:off x="2756150" y="4532625"/>
            <a:ext cx="5835300" cy="4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Horton, Andrew Nielson | April 7, 2020</a:t>
            </a:r>
            <a:endParaRPr/>
          </a:p>
        </p:txBody>
      </p:sp>
      <p:sp>
        <p:nvSpPr>
          <p:cNvPr id="342" name="Google Shape;342;p36"/>
          <p:cNvSpPr txBox="1">
            <a:spLocks noGrp="1"/>
          </p:cNvSpPr>
          <p:nvPr>
            <p:ph type="title"/>
          </p:nvPr>
        </p:nvSpPr>
        <p:spPr>
          <a:xfrm>
            <a:off x="2756151" y="1570625"/>
            <a:ext cx="5835300" cy="117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Getting the Most Bang for your Buck</a:t>
            </a:r>
            <a:endParaRPr sz="2400"/>
          </a:p>
        </p:txBody>
      </p:sp>
      <p:sp>
        <p:nvSpPr>
          <p:cNvPr id="343" name="Google Shape;343;p36"/>
          <p:cNvSpPr txBox="1">
            <a:spLocks noGrp="1"/>
          </p:cNvSpPr>
          <p:nvPr>
            <p:ph type="title" idx="2"/>
          </p:nvPr>
        </p:nvSpPr>
        <p:spPr>
          <a:xfrm>
            <a:off x="2756151" y="2580258"/>
            <a:ext cx="58353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Tips for Effective Accessibility Testing</a:t>
            </a:r>
            <a:endParaRPr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3"/>
          <p:cNvSpPr txBox="1">
            <a:spLocks noGrp="1"/>
          </p:cNvSpPr>
          <p:nvPr>
            <p:ph type="sldNum" idx="12"/>
          </p:nvPr>
        </p:nvSpPr>
        <p:spPr>
          <a:xfrm>
            <a:off x="8091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21" name="Google Shape;321;p33"/>
          <p:cNvSpPr txBox="1">
            <a:spLocks noGrp="1"/>
          </p:cNvSpPr>
          <p:nvPr>
            <p:ph type="body" idx="1"/>
          </p:nvPr>
        </p:nvSpPr>
        <p:spPr>
          <a:xfrm>
            <a:off x="357800" y="1604050"/>
            <a:ext cx="7652100" cy="17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Char char="●"/>
            </a:pPr>
            <a:r>
              <a:rPr lang="en" sz="2000" b="0" dirty="0" smtClean="0">
                <a:solidFill>
                  <a:srgbClr val="003C71"/>
                </a:solidFill>
              </a:rPr>
              <a:t>Overview of Effective Testing Approaches</a:t>
            </a:r>
            <a:endParaRPr sz="2000" b="0" dirty="0">
              <a:solidFill>
                <a:srgbClr val="003C7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Char char="●"/>
            </a:pPr>
            <a:r>
              <a:rPr lang="en" sz="2000" b="0" dirty="0" smtClean="0">
                <a:solidFill>
                  <a:srgbClr val="003C71"/>
                </a:solidFill>
              </a:rPr>
              <a:t>“Big Ticket” Tests | ANDI Demo</a:t>
            </a:r>
          </a:p>
          <a:p>
            <a:pPr lvl="0" indent="-355600">
              <a:buClr>
                <a:srgbClr val="003C71"/>
              </a:buClr>
              <a:buSzPts val="2000"/>
            </a:pPr>
            <a:r>
              <a:rPr lang="en-US" sz="2000" b="0" dirty="0"/>
              <a:t>Making Agency Communications Accessible to </a:t>
            </a:r>
            <a:r>
              <a:rPr lang="en-US" sz="2000" b="0" dirty="0" smtClean="0"/>
              <a:t>Everyone</a:t>
            </a:r>
            <a:r>
              <a:rPr lang="en" sz="2000" b="0" dirty="0"/>
              <a:t> </a:t>
            </a:r>
            <a:r>
              <a:rPr lang="en" sz="2000" b="0" dirty="0" smtClean="0"/>
              <a:t>| A Section508.gov Blog </a:t>
            </a:r>
            <a:endParaRPr sz="2000" b="0" dirty="0">
              <a:solidFill>
                <a:srgbClr val="003C7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Char char="●"/>
            </a:pPr>
            <a:r>
              <a:rPr lang="en-US" sz="2000" b="0" dirty="0" smtClean="0">
                <a:solidFill>
                  <a:srgbClr val="003C71"/>
                </a:solidFill>
              </a:rPr>
              <a:t>Questions and Answers</a:t>
            </a:r>
            <a:endParaRPr sz="2000" b="0" dirty="0">
              <a:solidFill>
                <a:srgbClr val="003C71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2000" b="0" dirty="0">
              <a:solidFill>
                <a:srgbClr val="003C71"/>
              </a:solidFill>
            </a:endParaRPr>
          </a:p>
        </p:txBody>
      </p:sp>
      <p:sp>
        <p:nvSpPr>
          <p:cNvPr id="322" name="Google Shape;322;p33"/>
          <p:cNvSpPr txBox="1">
            <a:spLocks noGrp="1"/>
          </p:cNvSpPr>
          <p:nvPr>
            <p:ph type="title"/>
          </p:nvPr>
        </p:nvSpPr>
        <p:spPr>
          <a:xfrm>
            <a:off x="439350" y="77925"/>
            <a:ext cx="8033100" cy="88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Tips for Effective Accessibility Testing</a:t>
            </a:r>
            <a:endParaRPr lang="en-US" sz="3200" dirty="0"/>
          </a:p>
        </p:txBody>
      </p:sp>
      <p:sp>
        <p:nvSpPr>
          <p:cNvPr id="323" name="Google Shape;323;p33"/>
          <p:cNvSpPr txBox="1">
            <a:spLocks noGrp="1"/>
          </p:cNvSpPr>
          <p:nvPr>
            <p:ph type="subTitle" idx="2"/>
          </p:nvPr>
        </p:nvSpPr>
        <p:spPr>
          <a:xfrm>
            <a:off x="439350" y="870825"/>
            <a:ext cx="803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0579BD"/>
                </a:solidFill>
              </a:rPr>
              <a:t>Agenda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0702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7"/>
          <p:cNvSpPr txBox="1">
            <a:spLocks noGrp="1"/>
          </p:cNvSpPr>
          <p:nvPr>
            <p:ph type="title"/>
          </p:nvPr>
        </p:nvSpPr>
        <p:spPr>
          <a:xfrm>
            <a:off x="228600" y="2017025"/>
            <a:ext cx="6018900" cy="9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Effective Testing Approaches</a:t>
            </a:r>
            <a:endParaRPr/>
          </a:p>
        </p:txBody>
      </p:sp>
      <p:sp>
        <p:nvSpPr>
          <p:cNvPr id="349" name="Google Shape;349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8"/>
          <p:cNvSpPr txBox="1">
            <a:spLocks noGrp="1"/>
          </p:cNvSpPr>
          <p:nvPr>
            <p:ph type="title"/>
          </p:nvPr>
        </p:nvSpPr>
        <p:spPr>
          <a:xfrm>
            <a:off x="439350" y="77925"/>
            <a:ext cx="8033100" cy="88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Integrating Automated Testing</a:t>
            </a:r>
            <a:endParaRPr/>
          </a:p>
        </p:txBody>
      </p:sp>
      <p:sp>
        <p:nvSpPr>
          <p:cNvPr id="355" name="Google Shape;355;p38"/>
          <p:cNvSpPr txBox="1">
            <a:spLocks noGrp="1"/>
          </p:cNvSpPr>
          <p:nvPr>
            <p:ph type="body" idx="4294967295"/>
          </p:nvPr>
        </p:nvSpPr>
        <p:spPr>
          <a:xfrm>
            <a:off x="386375" y="958125"/>
            <a:ext cx="8033100" cy="39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Make use of results from automated testing tools (as part of a hybrid test approach)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Evaluate what automated testing tools your organization has already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Buy or acquire your own if you don’t have any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Promote Trusted Tester certification among web developers, testers, and content managers within Section 508 Programs and development program offices.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Combine the two into a standardized hybrid test process.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variety of free scanning tools available - depending on your use case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9"/>
          <p:cNvSpPr txBox="1">
            <a:spLocks noGrp="1"/>
          </p:cNvSpPr>
          <p:nvPr>
            <p:ph type="body" idx="4294967295"/>
          </p:nvPr>
        </p:nvSpPr>
        <p:spPr>
          <a:xfrm>
            <a:off x="386375" y="958125"/>
            <a:ext cx="8033100" cy="39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 trends and address common problems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 low-hanging fruit (e.g., images, links, color contrast, forms, tables...)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Page Templates - Focus on page template content first (e.g., navigation, headers, footers, search results pages, tab order, skip navigation, link purpose...)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Content Management System (CMS)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Seek updates to CMS publishing UI to create workflows that inherently result in accessible information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c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hanging the behavior of publishers (e.g., submit change requests to CMS publishers to fix accessibility issues)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 with content managers to identify methods to address common problem areas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 training to web content managers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Tailor communications to correct problem areas and/or encourage improvements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39"/>
          <p:cNvSpPr txBox="1">
            <a:spLocks noGrp="1"/>
          </p:cNvSpPr>
          <p:nvPr>
            <p:ph type="title"/>
          </p:nvPr>
        </p:nvSpPr>
        <p:spPr>
          <a:xfrm>
            <a:off x="439350" y="77925"/>
            <a:ext cx="8033100" cy="88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 Trends and Problem Areas</a:t>
            </a:r>
            <a:endParaRPr/>
          </a:p>
        </p:txBody>
      </p:sp>
      <p:sp>
        <p:nvSpPr>
          <p:cNvPr id="363" name="Google Shape;363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1487</Words>
  <Application>Microsoft Office PowerPoint</Application>
  <PresentationFormat>On-screen Show (16:9)</PresentationFormat>
  <Paragraphs>163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Open Sans</vt:lpstr>
      <vt:lpstr>Verdana</vt:lpstr>
      <vt:lpstr>Calibri</vt:lpstr>
      <vt:lpstr>Roboto</vt:lpstr>
      <vt:lpstr>Simple Dark</vt:lpstr>
      <vt:lpstr>Moving Forward</vt:lpstr>
      <vt:lpstr>Accessibility Program Managers Meeting</vt:lpstr>
      <vt:lpstr>Training Beyond Boundaries with the Health &amp; Human Services CMS Team</vt:lpstr>
      <vt:lpstr>Springing Forward: What’s Growing </vt:lpstr>
      <vt:lpstr>Getting the Most Bang for your Buck</vt:lpstr>
      <vt:lpstr>Tips for Effective Accessibility Testing</vt:lpstr>
      <vt:lpstr>Overview of Effective Testing Approaches</vt:lpstr>
      <vt:lpstr>Integrating Automated Testing</vt:lpstr>
      <vt:lpstr>Identify Trends and Problem Areas</vt:lpstr>
      <vt:lpstr>“Big Ticket” Tests  ANDI Demo</vt:lpstr>
      <vt:lpstr>ANDI</vt:lpstr>
      <vt:lpstr>Keyboard Access and Focus</vt:lpstr>
      <vt:lpstr>Images</vt:lpstr>
      <vt:lpstr>Page Structure</vt:lpstr>
      <vt:lpstr>Forms</vt:lpstr>
      <vt:lpstr>Making Agency Communications Accessible to Everyone</vt:lpstr>
      <vt:lpstr>Making Agency Communications Accessible to Everyone</vt:lpstr>
      <vt:lpstr>Questions &amp; Answers</vt:lpstr>
      <vt:lpstr>Are there any questions</vt:lpstr>
      <vt:lpstr>Closing Remarks</vt:lpstr>
      <vt:lpstr>THANK YOU!   We look forward to seeing you on JUNE 2th!</vt:lpstr>
      <vt:lpstr>GSA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April 2020 Accessibility Program Manaters Meeting</dc:title>
  <dc:creator>MichaelDHorton</dc:creator>
  <cp:lastModifiedBy>Michael D. Horton</cp:lastModifiedBy>
  <cp:revision>7</cp:revision>
  <dcterms:modified xsi:type="dcterms:W3CDTF">2020-04-07T17:06:00Z</dcterms:modified>
</cp:coreProperties>
</file>