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401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767D"/>
    <a:srgbClr val="4F81BD"/>
    <a:srgbClr val="000080"/>
    <a:srgbClr val="585055"/>
    <a:srgbClr val="004278"/>
    <a:srgbClr val="564C58"/>
    <a:srgbClr val="AC5208"/>
    <a:srgbClr val="001848"/>
    <a:srgbClr val="139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834" autoAdjust="0"/>
    <p:restoredTop sz="94800" autoAdjust="0"/>
  </p:normalViewPr>
  <p:slideViewPr>
    <p:cSldViewPr>
      <p:cViewPr>
        <p:scale>
          <a:sx n="70" d="100"/>
          <a:sy n="70" d="100"/>
        </p:scale>
        <p:origin x="-528" y="-2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163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B774B0-32A9-4252-899F-F56D910D59B6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13805A44-487C-4911-AA20-94A51D06E0A4}">
      <dgm:prSet phldrT="[Text]"/>
      <dgm:spPr/>
      <dgm:t>
        <a:bodyPr/>
        <a:lstStyle/>
        <a:p>
          <a:r>
            <a:rPr lang="en-US" dirty="0" smtClean="0"/>
            <a:t>Section 508 Coordinator</a:t>
          </a:r>
          <a:endParaRPr lang="en-US" dirty="0"/>
        </a:p>
      </dgm:t>
    </dgm:pt>
    <dgm:pt modelId="{33BECD84-D8F7-4116-87BD-6E1E25728D63}" type="parTrans" cxnId="{C157A1E0-F4B9-4237-8FA4-C80660695A77}">
      <dgm:prSet/>
      <dgm:spPr/>
      <dgm:t>
        <a:bodyPr/>
        <a:lstStyle/>
        <a:p>
          <a:endParaRPr lang="en-US"/>
        </a:p>
      </dgm:t>
    </dgm:pt>
    <dgm:pt modelId="{DEB4B9BC-AB45-4295-8506-969B9E0E2AD9}" type="sibTrans" cxnId="{C157A1E0-F4B9-4237-8FA4-C80660695A77}">
      <dgm:prSet/>
      <dgm:spPr/>
      <dgm:t>
        <a:bodyPr/>
        <a:lstStyle/>
        <a:p>
          <a:endParaRPr lang="en-US"/>
        </a:p>
      </dgm:t>
    </dgm:pt>
    <dgm:pt modelId="{E4892A31-A3DC-4C9A-9DA7-7D49D152B030}">
      <dgm:prSet phldrT="[Text]"/>
      <dgm:spPr/>
      <dgm:t>
        <a:bodyPr/>
        <a:lstStyle/>
        <a:p>
          <a:r>
            <a:rPr lang="en-US" dirty="0" smtClean="0"/>
            <a:t>Section 508 Program Manager</a:t>
          </a:r>
          <a:endParaRPr lang="en-US" dirty="0"/>
        </a:p>
      </dgm:t>
    </dgm:pt>
    <dgm:pt modelId="{F22E3878-E1F3-4557-9F5D-5B348E30DC2C}" type="parTrans" cxnId="{9A462E7B-9E34-49AA-9577-3586CC7721F0}">
      <dgm:prSet/>
      <dgm:spPr/>
      <dgm:t>
        <a:bodyPr/>
        <a:lstStyle/>
        <a:p>
          <a:endParaRPr lang="en-US"/>
        </a:p>
      </dgm:t>
    </dgm:pt>
    <dgm:pt modelId="{3CD50C8C-A45D-4DFF-9F5D-8099CBB406F4}" type="sibTrans" cxnId="{9A462E7B-9E34-49AA-9577-3586CC7721F0}">
      <dgm:prSet/>
      <dgm:spPr/>
      <dgm:t>
        <a:bodyPr/>
        <a:lstStyle/>
        <a:p>
          <a:endParaRPr lang="en-US"/>
        </a:p>
      </dgm:t>
    </dgm:pt>
    <dgm:pt modelId="{3644E5E5-EBFD-434A-AB52-AA268E959499}" type="pres">
      <dgm:prSet presAssocID="{23B774B0-32A9-4252-899F-F56D910D59B6}" presName="Name0" presStyleCnt="0">
        <dgm:presLayoutVars>
          <dgm:dir/>
          <dgm:resizeHandles val="exact"/>
        </dgm:presLayoutVars>
      </dgm:prSet>
      <dgm:spPr/>
    </dgm:pt>
    <dgm:pt modelId="{A2E4FEA2-E7C0-4A47-A843-2B409098DD5F}" type="pres">
      <dgm:prSet presAssocID="{13805A44-487C-4911-AA20-94A51D06E0A4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8749B1-9D04-4C81-93BF-62849F2EC192}" type="pres">
      <dgm:prSet presAssocID="{DEB4B9BC-AB45-4295-8506-969B9E0E2AD9}" presName="sibTrans" presStyleLbl="sibTrans2D1" presStyleIdx="0" presStyleCnt="1"/>
      <dgm:spPr/>
      <dgm:t>
        <a:bodyPr/>
        <a:lstStyle/>
        <a:p>
          <a:endParaRPr lang="en-US"/>
        </a:p>
      </dgm:t>
    </dgm:pt>
    <dgm:pt modelId="{C28AE6DC-6E81-4DBC-A51B-AFE9573B06D5}" type="pres">
      <dgm:prSet presAssocID="{DEB4B9BC-AB45-4295-8506-969B9E0E2AD9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9E7831EA-6E95-4797-8EF3-BF6EC51B5299}" type="pres">
      <dgm:prSet presAssocID="{E4892A31-A3DC-4C9A-9DA7-7D49D152B03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A50C79-C8EF-4121-80FA-2077F28CD1C0}" type="presOf" srcId="{DEB4B9BC-AB45-4295-8506-969B9E0E2AD9}" destId="{C28AE6DC-6E81-4DBC-A51B-AFE9573B06D5}" srcOrd="1" destOrd="0" presId="urn:microsoft.com/office/officeart/2005/8/layout/process1"/>
    <dgm:cxn modelId="{F4C4A584-8490-4134-A53D-E2DE2C64CA93}" type="presOf" srcId="{DEB4B9BC-AB45-4295-8506-969B9E0E2AD9}" destId="{808749B1-9D04-4C81-93BF-62849F2EC192}" srcOrd="0" destOrd="0" presId="urn:microsoft.com/office/officeart/2005/8/layout/process1"/>
    <dgm:cxn modelId="{0A0E8305-EADA-4A92-A5AC-B59BF5468A3D}" type="presOf" srcId="{E4892A31-A3DC-4C9A-9DA7-7D49D152B030}" destId="{9E7831EA-6E95-4797-8EF3-BF6EC51B5299}" srcOrd="0" destOrd="0" presId="urn:microsoft.com/office/officeart/2005/8/layout/process1"/>
    <dgm:cxn modelId="{A7988354-552E-4C42-9CA2-88B40ACFF39F}" type="presOf" srcId="{13805A44-487C-4911-AA20-94A51D06E0A4}" destId="{A2E4FEA2-E7C0-4A47-A843-2B409098DD5F}" srcOrd="0" destOrd="0" presId="urn:microsoft.com/office/officeart/2005/8/layout/process1"/>
    <dgm:cxn modelId="{C157A1E0-F4B9-4237-8FA4-C80660695A77}" srcId="{23B774B0-32A9-4252-899F-F56D910D59B6}" destId="{13805A44-487C-4911-AA20-94A51D06E0A4}" srcOrd="0" destOrd="0" parTransId="{33BECD84-D8F7-4116-87BD-6E1E25728D63}" sibTransId="{DEB4B9BC-AB45-4295-8506-969B9E0E2AD9}"/>
    <dgm:cxn modelId="{220EA1A6-0158-4CC4-8535-6367ED385B62}" type="presOf" srcId="{23B774B0-32A9-4252-899F-F56D910D59B6}" destId="{3644E5E5-EBFD-434A-AB52-AA268E959499}" srcOrd="0" destOrd="0" presId="urn:microsoft.com/office/officeart/2005/8/layout/process1"/>
    <dgm:cxn modelId="{9A462E7B-9E34-49AA-9577-3586CC7721F0}" srcId="{23B774B0-32A9-4252-899F-F56D910D59B6}" destId="{E4892A31-A3DC-4C9A-9DA7-7D49D152B030}" srcOrd="1" destOrd="0" parTransId="{F22E3878-E1F3-4557-9F5D-5B348E30DC2C}" sibTransId="{3CD50C8C-A45D-4DFF-9F5D-8099CBB406F4}"/>
    <dgm:cxn modelId="{BB18D037-D006-4266-902C-408365623210}" type="presParOf" srcId="{3644E5E5-EBFD-434A-AB52-AA268E959499}" destId="{A2E4FEA2-E7C0-4A47-A843-2B409098DD5F}" srcOrd="0" destOrd="0" presId="urn:microsoft.com/office/officeart/2005/8/layout/process1"/>
    <dgm:cxn modelId="{B9348E21-B2A8-41B5-B8C2-1B0B43E00346}" type="presParOf" srcId="{3644E5E5-EBFD-434A-AB52-AA268E959499}" destId="{808749B1-9D04-4C81-93BF-62849F2EC192}" srcOrd="1" destOrd="0" presId="urn:microsoft.com/office/officeart/2005/8/layout/process1"/>
    <dgm:cxn modelId="{8A460CD8-DC27-4E2E-85B3-5C76D2411CD7}" type="presParOf" srcId="{808749B1-9D04-4C81-93BF-62849F2EC192}" destId="{C28AE6DC-6E81-4DBC-A51B-AFE9573B06D5}" srcOrd="0" destOrd="0" presId="urn:microsoft.com/office/officeart/2005/8/layout/process1"/>
    <dgm:cxn modelId="{407C8B6A-A22E-40AE-A760-E51FC3FB55E2}" type="presParOf" srcId="{3644E5E5-EBFD-434A-AB52-AA268E959499}" destId="{9E7831EA-6E95-4797-8EF3-BF6EC51B529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4FEA2-E7C0-4A47-A843-2B409098DD5F}">
      <dsp:nvSpPr>
        <dsp:cNvPr id="0" name=""/>
        <dsp:cNvSpPr/>
      </dsp:nvSpPr>
      <dsp:spPr>
        <a:xfrm>
          <a:off x="1622" y="1237137"/>
          <a:ext cx="3459398" cy="20756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Section 508 Coordinator</a:t>
          </a:r>
          <a:endParaRPr lang="en-US" sz="3900" kern="1200" dirty="0"/>
        </a:p>
      </dsp:txBody>
      <dsp:txXfrm>
        <a:off x="62415" y="1297930"/>
        <a:ext cx="3337812" cy="1954052"/>
      </dsp:txXfrm>
    </dsp:sp>
    <dsp:sp modelId="{808749B1-9D04-4C81-93BF-62849F2EC192}">
      <dsp:nvSpPr>
        <dsp:cNvPr id="0" name=""/>
        <dsp:cNvSpPr/>
      </dsp:nvSpPr>
      <dsp:spPr>
        <a:xfrm>
          <a:off x="3806960" y="1845991"/>
          <a:ext cx="733392" cy="85793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3806960" y="2017577"/>
        <a:ext cx="513374" cy="514758"/>
      </dsp:txXfrm>
    </dsp:sp>
    <dsp:sp modelId="{9E7831EA-6E95-4797-8EF3-BF6EC51B5299}">
      <dsp:nvSpPr>
        <dsp:cNvPr id="0" name=""/>
        <dsp:cNvSpPr/>
      </dsp:nvSpPr>
      <dsp:spPr>
        <a:xfrm>
          <a:off x="4844779" y="1237137"/>
          <a:ext cx="3459398" cy="20756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Section 508 Program Manager</a:t>
          </a:r>
          <a:endParaRPr lang="en-US" sz="3900" kern="1200" dirty="0"/>
        </a:p>
      </dsp:txBody>
      <dsp:txXfrm>
        <a:off x="4905572" y="1297930"/>
        <a:ext cx="3337812" cy="1954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8161" cy="465140"/>
          </a:xfrm>
          <a:prstGeom prst="rect">
            <a:avLst/>
          </a:prstGeom>
        </p:spPr>
        <p:txBody>
          <a:bodyPr vert="horz" wrap="square" lIns="92221" tIns="46111" rIns="92221" bIns="4611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634" y="2"/>
            <a:ext cx="3038161" cy="465140"/>
          </a:xfrm>
          <a:prstGeom prst="rect">
            <a:avLst/>
          </a:prstGeom>
        </p:spPr>
        <p:txBody>
          <a:bodyPr vert="horz" wrap="square" lIns="92221" tIns="46111" rIns="92221" bIns="4611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991F09B-BE17-6644-80D1-708DDB1C19E2}" type="datetimeFigureOut">
              <a:rPr lang="en-US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62"/>
            <a:ext cx="3038161" cy="465140"/>
          </a:xfrm>
          <a:prstGeom prst="rect">
            <a:avLst/>
          </a:prstGeom>
        </p:spPr>
        <p:txBody>
          <a:bodyPr vert="horz" wrap="square" lIns="92221" tIns="46111" rIns="92221" bIns="4611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634" y="8829662"/>
            <a:ext cx="3038161" cy="465140"/>
          </a:xfrm>
          <a:prstGeom prst="rect">
            <a:avLst/>
          </a:prstGeom>
        </p:spPr>
        <p:txBody>
          <a:bodyPr vert="horz" wrap="square" lIns="92221" tIns="46111" rIns="92221" bIns="4611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1DCB37-D48E-C940-947E-00F1005D02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786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8161" cy="465140"/>
          </a:xfrm>
          <a:prstGeom prst="rect">
            <a:avLst/>
          </a:prstGeom>
        </p:spPr>
        <p:txBody>
          <a:bodyPr vert="horz" wrap="square" lIns="93171" tIns="46586" rIns="93171" bIns="4658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634" y="2"/>
            <a:ext cx="3038161" cy="465140"/>
          </a:xfrm>
          <a:prstGeom prst="rect">
            <a:avLst/>
          </a:prstGeom>
        </p:spPr>
        <p:txBody>
          <a:bodyPr vert="horz" wrap="square" lIns="93171" tIns="46586" rIns="93171" bIns="46586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AEBF84C-55A1-C146-B096-A998C2DF3445}" type="datetimeFigureOut">
              <a:rPr lang="en-US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62" y="4416431"/>
            <a:ext cx="5607678" cy="418306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62"/>
            <a:ext cx="3038161" cy="465140"/>
          </a:xfrm>
          <a:prstGeom prst="rect">
            <a:avLst/>
          </a:prstGeom>
        </p:spPr>
        <p:txBody>
          <a:bodyPr vert="horz" wrap="square" lIns="93171" tIns="46586" rIns="93171" bIns="4658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634" y="8829662"/>
            <a:ext cx="3038161" cy="465140"/>
          </a:xfrm>
          <a:prstGeom prst="rect">
            <a:avLst/>
          </a:prstGeom>
        </p:spPr>
        <p:txBody>
          <a:bodyPr vert="horz" wrap="square" lIns="93171" tIns="46586" rIns="93171" bIns="4658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E175FF0-4BC9-1F4C-9867-C9BEA3F895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640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MS PGothic" charset="0"/>
            </a:endParaRP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9297" indent="-288192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52766" indent="-230553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13873" indent="-230553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74980" indent="-230553" eaLnBrk="0" hangingPunct="0"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36086" indent="-23055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97191" indent="-23055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58297" indent="-23055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919404" indent="-23055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0D8CABA0-291A-6543-AD52-4E03F4E35D8B}" type="slidenum">
              <a:rPr lang="en-US" sz="1200"/>
              <a:pPr eaLnBrk="1" hangingPunct="1"/>
              <a:t>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688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official_roadshow_front_footer_v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596640"/>
            <a:ext cx="9144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493208" y="528505"/>
            <a:ext cx="6157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FEDERAL DEPOSIT INSURANCE CORPORATION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3810000" y="3833707"/>
            <a:ext cx="1524000" cy="153246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9" y="3842174"/>
            <a:ext cx="1524000" cy="15240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134747" y="5638800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Integrity - Competence - Teamwork</a:t>
            </a:r>
          </a:p>
          <a:p>
            <a:pPr algn="ctr"/>
            <a:r>
              <a:rPr lang="en-US" sz="1200" i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Effectiveness - Accountability - Fairness</a:t>
            </a:r>
            <a:endParaRPr lang="en-US" sz="1200" i="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143000"/>
            <a:ext cx="8839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9207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295400" y="304800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2307"/>
            <a:ext cx="914400" cy="914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4928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E1B015D-D989-42CB-9BF1-63C7B3761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725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95400" y="304800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3"/>
            <a:r>
              <a:rPr lang="en-US" dirty="0"/>
              <a:t>Fourth </a:t>
            </a:r>
            <a:r>
              <a:rPr lang="en-US" dirty="0" smtClean="0"/>
              <a:t>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85055"/>
          </a:solidFill>
          <a:latin typeface="Arial Narrow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85055"/>
          </a:solidFill>
          <a:latin typeface="Arial Narrow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85055"/>
          </a:solidFill>
          <a:latin typeface="Arial Narrow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585055"/>
          </a:solidFill>
          <a:latin typeface="Arial Narrow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 b="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688975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Font typeface="Arial" charset="0"/>
        <a:tabLst>
          <a:tab pos="1484313" algn="l"/>
        </a:tabLst>
        <a:defRPr sz="2400" kern="1200">
          <a:solidFill>
            <a:srgbClr val="585055"/>
          </a:solidFill>
          <a:latin typeface="+mn-lt"/>
          <a:ea typeface="MS PGothic" pitchFamily="34" charset="-128"/>
          <a:cs typeface="MS PGothic" charset="0"/>
        </a:defRPr>
      </a:lvl3pPr>
      <a:lvl4pPr marL="1033463" indent="-2381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484313" algn="l"/>
        </a:tabLst>
        <a:defRPr sz="1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606550" indent="-228600" algn="l" rtl="0" eaLnBrk="0" fontAlgn="base" hangingPunct="0">
        <a:spcBef>
          <a:spcPct val="20000"/>
        </a:spcBef>
        <a:spcAft>
          <a:spcPct val="0"/>
        </a:spcAft>
        <a:buFont typeface="Courier New" charset="0"/>
        <a:buChar char="o"/>
        <a:tabLst>
          <a:tab pos="1484313" algn="l"/>
        </a:tabLst>
        <a:defRPr sz="2000" kern="1200">
          <a:solidFill>
            <a:srgbClr val="585055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ection508@fdic.gov" TargetMode="External"/><Relationship Id="rId2" Type="http://schemas.openxmlformats.org/officeDocument/2006/relationships/hyperlink" Target="mailto:Braiken@fdic.go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mailto:EMcJett@fdic.go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tion508.gov/sites/default/files/508_Leadership_Core_Competency_Model.pdf" TargetMode="External"/><Relationship Id="rId2" Type="http://schemas.openxmlformats.org/officeDocument/2006/relationships/hyperlink" Target="https://www.section508.gov/tools/playbooks/technology-accessibility-playbook-intro/play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0" y="2362200"/>
            <a:ext cx="9144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" algn="l"/>
                <a:tab pos="1200150" algn="l"/>
                <a:tab pos="2114550" algn="l"/>
                <a:tab pos="3028950" algn="l"/>
                <a:tab pos="3943350" algn="l"/>
                <a:tab pos="4857750" algn="l"/>
                <a:tab pos="5772150" algn="l"/>
                <a:tab pos="6686550" algn="l"/>
                <a:tab pos="7600950" algn="l"/>
                <a:tab pos="8515350" algn="l"/>
                <a:tab pos="9429750" algn="l"/>
                <a:tab pos="10344150" algn="l"/>
              </a:tabLst>
              <a:defRPr sz="2400">
                <a:solidFill>
                  <a:schemeClr val="tx1"/>
                </a:solidFill>
                <a:latin typeface="Calibri" charset="0"/>
                <a:ea typeface="MS PGothic" charset="0"/>
                <a:cs typeface="MS PGothic" charset="0"/>
              </a:defRPr>
            </a:lvl9pPr>
          </a:lstStyle>
          <a:p>
            <a:pPr algn="ctr" eaLnBrk="1" hangingPunct="1"/>
            <a:r>
              <a:rPr lang="en-US" dirty="0" smtClean="0">
                <a:solidFill>
                  <a:srgbClr val="004278"/>
                </a:solidFill>
                <a:cs typeface="Calibri" charset="0"/>
              </a:rPr>
              <a:t>Brooke Aiken, Section 508 Program Manager</a:t>
            </a:r>
          </a:p>
          <a:p>
            <a:pPr algn="ctr" eaLnBrk="1" hangingPunct="1"/>
            <a:r>
              <a:rPr lang="en-US" dirty="0" smtClean="0">
                <a:solidFill>
                  <a:srgbClr val="004278"/>
                </a:solidFill>
                <a:cs typeface="Calibri" charset="0"/>
              </a:rPr>
              <a:t>Earl McJett, Sr. Information Management Analyst</a:t>
            </a:r>
          </a:p>
          <a:p>
            <a:pPr algn="ctr" eaLnBrk="1" hangingPunct="1"/>
            <a:endParaRPr lang="en-US" sz="1600" i="1" dirty="0" smtClean="0">
              <a:solidFill>
                <a:srgbClr val="004278"/>
              </a:solidFill>
              <a:cs typeface="Calibri" charset="0"/>
            </a:endParaRPr>
          </a:p>
          <a:p>
            <a:pPr algn="ctr" eaLnBrk="1" hangingPunct="1"/>
            <a:r>
              <a:rPr lang="en-US" sz="1600" i="1" dirty="0" smtClean="0">
                <a:solidFill>
                  <a:srgbClr val="004278"/>
                </a:solidFill>
                <a:cs typeface="Calibri" charset="0"/>
              </a:rPr>
              <a:t>June 30, 2020</a:t>
            </a:r>
            <a:endParaRPr lang="en-US" sz="1600" i="1" dirty="0">
              <a:solidFill>
                <a:srgbClr val="004278"/>
              </a:solidFill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66800"/>
            <a:ext cx="9144000" cy="990600"/>
          </a:xfrm>
        </p:spPr>
        <p:txBody>
          <a:bodyPr/>
          <a:lstStyle/>
          <a:p>
            <a:pPr algn="ctr"/>
            <a:r>
              <a:rPr lang="en-US" sz="3200" dirty="0">
                <a:latin typeface="Calibri" charset="0"/>
                <a:ea typeface="MS PGothic" charset="0"/>
                <a:cs typeface="Calibri" charset="0"/>
              </a:rPr>
              <a:t>Best Practices for Creating a Position Description</a:t>
            </a:r>
            <a:br>
              <a:rPr lang="en-US" sz="3200" dirty="0">
                <a:latin typeface="Calibri" charset="0"/>
                <a:ea typeface="MS PGothic" charset="0"/>
                <a:cs typeface="Calibri" charset="0"/>
              </a:rPr>
            </a:br>
            <a:r>
              <a:rPr lang="en-US" sz="3200" dirty="0">
                <a:latin typeface="Calibri" charset="0"/>
                <a:ea typeface="MS PGothic" charset="0"/>
                <a:cs typeface="Calibri" charset="0"/>
              </a:rPr>
              <a:t>and The Importance of Updated </a:t>
            </a:r>
            <a:r>
              <a:rPr lang="en-US" sz="3200" dirty="0">
                <a:latin typeface="Calibri" charset="0"/>
                <a:ea typeface="MS PGothic" charset="0"/>
                <a:cs typeface="Calibri" charset="0"/>
              </a:rPr>
              <a:t>PDs</a:t>
            </a:r>
            <a:endParaRPr lang="en-US" sz="3200" dirty="0">
              <a:latin typeface="Calibri" charset="0"/>
              <a:ea typeface="MS PGothic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74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If You 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uild </a:t>
            </a: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t…..They Will 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ome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1B015D-D989-42CB-9BF1-63C7B376161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441340"/>
            <a:ext cx="8686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We are past “It’s a Law”</a:t>
            </a:r>
          </a:p>
          <a:p>
            <a:pPr lvl="1"/>
            <a:endParaRPr lang="en-US" sz="20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Listen to your Customers</a:t>
            </a:r>
          </a:p>
          <a:p>
            <a:pPr lvl="1"/>
            <a:endParaRPr lang="en-US" sz="20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Don’t be Silenced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What do you need to make the program better?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People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Tools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Education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Partnership with other agencies?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6" name="Picture 5" descr="File:The Alabama Million Dollar Band at Bryant–Denny ...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1" y="3886200"/>
            <a:ext cx="3627966" cy="272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8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Section 508 Community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1B015D-D989-42CB-9BF1-63C7B376161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441340"/>
            <a:ext cx="86868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How can we help you?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Lean on others within the Section 508 Community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Do not create a program in a vacuum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Use your resources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You are not in this alone!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/>
            <a:endParaRPr lang="en-US" sz="2400" dirty="0" smtClean="0"/>
          </a:p>
          <a:p>
            <a:pPr lvl="1" algn="ctr"/>
            <a:r>
              <a:rPr lang="en-US" sz="2000" dirty="0" smtClean="0"/>
              <a:t>Contact Us</a:t>
            </a:r>
          </a:p>
          <a:p>
            <a:pPr lvl="1" algn="ctr"/>
            <a:r>
              <a:rPr lang="en-US" sz="2000" dirty="0" smtClean="0"/>
              <a:t>Brooke Aiken</a:t>
            </a:r>
          </a:p>
          <a:p>
            <a:pPr lvl="1" algn="ctr"/>
            <a:r>
              <a:rPr lang="en-US" sz="2000" dirty="0" smtClean="0">
                <a:hlinkClick r:id="rId2"/>
              </a:rPr>
              <a:t>Braiken@fdic.gov</a:t>
            </a:r>
            <a:r>
              <a:rPr lang="en-US" sz="2000" dirty="0" smtClean="0"/>
              <a:t> or </a:t>
            </a:r>
            <a:r>
              <a:rPr lang="en-US" sz="2000" dirty="0" smtClean="0">
                <a:hlinkClick r:id="rId3"/>
              </a:rPr>
              <a:t>Section508@fdic.gov</a:t>
            </a:r>
            <a:endParaRPr lang="en-US" sz="2000" dirty="0" smtClean="0"/>
          </a:p>
          <a:p>
            <a:pPr lvl="1" algn="ctr"/>
            <a:r>
              <a:rPr lang="en-US" sz="2000" dirty="0" smtClean="0"/>
              <a:t>Earl McJett</a:t>
            </a:r>
          </a:p>
          <a:p>
            <a:pPr lvl="1" algn="ctr"/>
            <a:r>
              <a:rPr lang="en-US" sz="2000" dirty="0" smtClean="0">
                <a:hlinkClick r:id="rId4"/>
              </a:rPr>
              <a:t>EMcJett@fdic.gov</a:t>
            </a:r>
            <a:r>
              <a:rPr lang="en-US" sz="2000" dirty="0" smtClean="0"/>
              <a:t> </a:t>
            </a:r>
          </a:p>
          <a:p>
            <a:pPr lvl="1" algn="ctr"/>
            <a:endParaRPr lang="en-US" dirty="0" smtClean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7" name="Picture 6" descr="Question mark 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0" y="3858422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Who Are We?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1"/>
            <a:ext cx="8839200" cy="3848100"/>
          </a:xfrm>
        </p:spPr>
        <p:txBody>
          <a:bodyPr/>
          <a:lstStyle/>
          <a:p>
            <a:r>
              <a:rPr lang="en-US" dirty="0" smtClean="0"/>
              <a:t>Brooke Aiken, </a:t>
            </a:r>
          </a:p>
          <a:p>
            <a:r>
              <a:rPr lang="en-US" dirty="0" smtClean="0"/>
              <a:t>FDIC Section 508 Program Manager 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	Earl McJett, former FDIC Section 508 Coordinator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1B015D-D989-42CB-9BF1-63C7B376161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Headshot of Earl McJett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57600"/>
            <a:ext cx="1371600" cy="2057400"/>
          </a:xfrm>
          <a:prstGeom prst="rect">
            <a:avLst/>
          </a:prstGeom>
        </p:spPr>
      </p:pic>
      <p:pic>
        <p:nvPicPr>
          <p:cNvPr id="7" name="Picture 6" descr="Headshot of Brooke Aiken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057401"/>
            <a:ext cx="2552700" cy="169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Earl’s Journey to 508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5132453" cy="42291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Hired as a Litigation Paralegal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Worked in Minority- and Women-Owned Law Firm Outreach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Advocated for minorities, women, people over 40 and individuals with disabilities.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Gained expertise in HTML, data, reporting,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Served in various IT governance roles.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1B015D-D989-42CB-9BF1-63C7B376161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FDIC Logo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53" y="2743200"/>
            <a:ext cx="3733800" cy="147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9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2" y="0"/>
            <a:ext cx="9144000" cy="1219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Creation of the FDIC’s Section 508 Coordinator Role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Meeting around a conference table in front of a large bank of windows.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281" y="1219200"/>
            <a:ext cx="6197581" cy="5638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1B015D-D989-42CB-9BF1-63C7B376161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" y="2362200"/>
            <a:ext cx="27998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Meeting to determine where the program should reside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Initial decision based on who already had the unique set of required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Rectangle 6" descr="  "/>
          <p:cNvSpPr/>
          <p:nvPr/>
        </p:nvSpPr>
        <p:spPr>
          <a:xfrm>
            <a:off x="0" y="5867400"/>
            <a:ext cx="2952281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1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Evolution of the FDIC’s Section 508 Coordinator Role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1B015D-D989-42CB-9BF1-63C7B3761613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4800" y="1913452"/>
            <a:ext cx="1600200" cy="1877438"/>
            <a:chOff x="304800" y="2038290"/>
            <a:chExt cx="1600200" cy="18774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TextBox 11"/>
            <p:cNvSpPr txBox="1"/>
            <p:nvPr/>
          </p:nvSpPr>
          <p:spPr>
            <a:xfrm>
              <a:off x="304801" y="2038290"/>
              <a:ext cx="1600199" cy="4001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1998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4800" y="2438400"/>
              <a:ext cx="1600200" cy="147732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Amendments to Section 508 of the Rehabilitation Act of 1973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57400" y="1932562"/>
            <a:ext cx="1600200" cy="1877438"/>
            <a:chOff x="304800" y="2038290"/>
            <a:chExt cx="1600200" cy="18774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TextBox 14"/>
            <p:cNvSpPr txBox="1"/>
            <p:nvPr/>
          </p:nvSpPr>
          <p:spPr>
            <a:xfrm>
              <a:off x="304801" y="2038290"/>
              <a:ext cx="1600199" cy="4001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2000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" y="2438400"/>
              <a:ext cx="1600200" cy="147732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Technical Standards published in the Federal Register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10000" y="1932562"/>
            <a:ext cx="1600200" cy="1877438"/>
            <a:chOff x="304800" y="2038290"/>
            <a:chExt cx="1600200" cy="18774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/>
            <p:cNvSpPr txBox="1"/>
            <p:nvPr/>
          </p:nvSpPr>
          <p:spPr>
            <a:xfrm>
              <a:off x="304801" y="2038290"/>
              <a:ext cx="1600199" cy="4001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2001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4800" y="2438400"/>
              <a:ext cx="1600200" cy="147732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Technical Standards became effective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62600" y="1932562"/>
            <a:ext cx="1600200" cy="1877438"/>
            <a:chOff x="304800" y="2038290"/>
            <a:chExt cx="1600200" cy="18774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TextBox 20"/>
            <p:cNvSpPr txBox="1"/>
            <p:nvPr/>
          </p:nvSpPr>
          <p:spPr>
            <a:xfrm>
              <a:off x="304801" y="2038290"/>
              <a:ext cx="1600199" cy="4001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2013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4800" y="2438400"/>
              <a:ext cx="1600200" cy="147732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OMB Section 508 Strategic Plan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315200" y="1932562"/>
            <a:ext cx="1600200" cy="1877438"/>
            <a:chOff x="304800" y="2038290"/>
            <a:chExt cx="1600200" cy="18774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TextBox 23"/>
            <p:cNvSpPr txBox="1"/>
            <p:nvPr/>
          </p:nvSpPr>
          <p:spPr>
            <a:xfrm>
              <a:off x="304801" y="2038290"/>
              <a:ext cx="1600199" cy="4001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Jan 18, 2017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4800" y="2438400"/>
              <a:ext cx="1600200" cy="147732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Refreshed Section 508 Technical Standards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09600" y="4210110"/>
            <a:ext cx="7686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Events triggered a rethinking of the Section 508 program leadership role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638047" y="4724400"/>
            <a:ext cx="7763344" cy="147732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1998 – General Counsel reviews the legal requirements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2000 – General Counsel reviews the regulatory requirements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2001 – FDIC assigns Section 508 Coordinator duties to ODEO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2013 – FDIC increases contractor support and adopts Trusted Tester methodology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2017 – FDIC decides to create full time Section 508 Program Manager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Section 508 Coordinator to Section 508 Program 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1B015D-D989-42CB-9BF1-63C7B376161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1447800"/>
            <a:ext cx="27821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solidFill>
                  <a:schemeClr val="tx2">
                    <a:lumMod val="75000"/>
                  </a:schemeClr>
                </a:solidFill>
              </a:rPr>
              <a:t>August 2019</a:t>
            </a:r>
            <a:endParaRPr lang="en-US" sz="4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7" name="Diagram 26" descr="Section 508 Coordinator &gt; Section 508 Program Manager"/>
          <p:cNvGraphicFramePr/>
          <p:nvPr>
            <p:extLst>
              <p:ext uri="{D42A27DB-BD31-4B8C-83A1-F6EECF244321}">
                <p14:modId xmlns:p14="http://schemas.microsoft.com/office/powerpoint/2010/main" val="3474277033"/>
              </p:ext>
            </p:extLst>
          </p:nvPr>
        </p:nvGraphicFramePr>
        <p:xfrm>
          <a:off x="533400" y="2231886"/>
          <a:ext cx="8305800" cy="4549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324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Section 508 Program Manager Position Approval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1B015D-D989-42CB-9BF1-63C7B376161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828800"/>
            <a:ext cx="884998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Process took approximately 2 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Refreshed standards required updates to the 508 program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Comprehensive rewrite of the FDIC Section 508 policy directive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Update to the Trusted Tester program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Increased usage of Agile software development methodology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New full time 508 Program Manager position created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508 Program Manager position description developed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4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Section 508 Program Manager Position Description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1B015D-D989-42CB-9BF1-63C7B376161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595020"/>
            <a:ext cx="44196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Modeled after: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Play 1 in the Section 508 Playbook 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www.section508.gov/tools/playbooks/technology-accessibility-playbook-intro/play01</a:t>
            </a:r>
            <a:endParaRPr lang="en-US" sz="20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/>
              <a:t>Section 508 Leadership </a:t>
            </a:r>
            <a:r>
              <a:rPr lang="en-US" sz="2000" dirty="0"/>
              <a:t>Core Competency Model </a:t>
            </a: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www.section508.gov/sites/default/files/508_Leadership_Core_Competency_Model.pdf</a:t>
            </a:r>
            <a:r>
              <a:rPr lang="en-US" sz="2000" dirty="0" smtClean="0"/>
              <a:t> </a:t>
            </a:r>
          </a:p>
          <a:p>
            <a:endParaRPr lang="en-US" sz="2400" dirty="0" smtClean="0"/>
          </a:p>
        </p:txBody>
      </p:sp>
      <p:pic>
        <p:nvPicPr>
          <p:cNvPr id="12" name="Picture 11" descr="CIO Council Seal&#10;Technology Accessibility Playbook&#10;How to build an effective Section 508 Progr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905000"/>
            <a:ext cx="4039236" cy="27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Developing a Full Time Program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1B015D-D989-42CB-9BF1-63C7B376161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447800"/>
            <a:ext cx="86868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Support- What can you leverage?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Contractor Support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Feds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Interns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What is important to your Agency?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Document Compliance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Captioning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OMB Self Assessment Survey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 What is important to you (when developing your program)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Taking care of our </a:t>
            </a:r>
            <a:r>
              <a:rPr lang="en-US" sz="2000" dirty="0" smtClean="0"/>
              <a:t>customers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Testing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Training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Networking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Chief Web Officer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CIO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EEO/CRCL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3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ensitivity xmlns="6bf3af9f-ecf1-40d7-a50a-78f38881cdf5">Non-Sensitive Data</Sensitivit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2AF15C8F2F2B41A2383BF2CC85C245" ma:contentTypeVersion="4" ma:contentTypeDescription="Create a new document." ma:contentTypeScope="" ma:versionID="ceab1c252b72922a8988b4d64022967d">
  <xsd:schema xmlns:xsd="http://www.w3.org/2001/XMLSchema" xmlns:xs="http://www.w3.org/2001/XMLSchema" xmlns:p="http://schemas.microsoft.com/office/2006/metadata/properties" xmlns:ns2="6bf3af9f-ecf1-40d7-a50a-78f38881cdf5" targetNamespace="http://schemas.microsoft.com/office/2006/metadata/properties" ma:root="true" ma:fieldsID="325c3bc086939eed58d8dbf6cb1c4d11" ns2:_="">
    <xsd:import namespace="6bf3af9f-ecf1-40d7-a50a-78f38881cdf5"/>
    <xsd:element name="properties">
      <xsd:complexType>
        <xsd:sequence>
          <xsd:element name="documentManagement">
            <xsd:complexType>
              <xsd:all>
                <xsd:element ref="ns2:Sensitivity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f3af9f-ecf1-40d7-a50a-78f38881cdf5" elementFormDefault="qualified">
    <xsd:import namespace="http://schemas.microsoft.com/office/2006/documentManagement/types"/>
    <xsd:import namespace="http://schemas.microsoft.com/office/infopath/2007/PartnerControls"/>
    <xsd:element name="Sensitivity" ma:index="8" ma:displayName="Sensitivity" ma:description="Sensitive Data = Any data that, if lost, stolen or misused, could adversely impact FDIC, insured institutions or individuals.&#10;http://fdic01/division/doa/adminservices/records/directives/1000/1360-9.doc&#10;&#10;Sensitive PII = SSN alone and/or an individual’s full name plus 1 or more additional items of personal data.&#10;http://fdic01/division/dit/ITGovernance/PrivacyProgram/PersonallyIdentifiableInformation/index.html&#10;Non-Sensitive Data = Data that can be shared or viewed with no restrictions internal or external to FDIC.&#10;http://www.fdic.gov/regulations/laws/rules/2000-3800.html" ma:format="Dropdown" ma:internalName="Sensitivity">
      <xsd:simpleType>
        <xsd:restriction base="dms:Choice">
          <xsd:enumeration value="Sensitive Data"/>
          <xsd:enumeration value="Sensitive PII"/>
          <xsd:enumeration value="Non-Sensitive Data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F6B200-BAFF-4696-8C7E-939DC3D21DF0}">
  <ds:schemaRefs>
    <ds:schemaRef ds:uri="http://schemas.microsoft.com/office/2006/documentManagement/types"/>
    <ds:schemaRef ds:uri="http://schemas.microsoft.com/office/2006/metadata/properties"/>
    <ds:schemaRef ds:uri="6bf3af9f-ecf1-40d7-a50a-78f38881cdf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0B08446-0058-4769-8E62-05EADB8031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228D2E-5A6A-4B7A-84B0-78A203786C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f3af9f-ecf1-40d7-a50a-78f38881cd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77877</TotalTime>
  <Words>474</Words>
  <Application>Microsoft Office PowerPoint</Application>
  <PresentationFormat>On-screen Show (4:3)</PresentationFormat>
  <Paragraphs>115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Best Practices for Creating a Position Description and The Importance of Updated PDs</vt:lpstr>
      <vt:lpstr>Who Are We?</vt:lpstr>
      <vt:lpstr>Earl’s Journey to 508</vt:lpstr>
      <vt:lpstr>Creation of the FDIC’s Section 508 Coordinator Role</vt:lpstr>
      <vt:lpstr>Evolution of the FDIC’s Section 508 Coordinator Role</vt:lpstr>
      <vt:lpstr>Section 508 Coordinator to Section 508 Program Manager</vt:lpstr>
      <vt:lpstr>Section 508 Program Manager Position Approval</vt:lpstr>
      <vt:lpstr>Section 508 Program Manager Position Description</vt:lpstr>
      <vt:lpstr>Developing a Full Time Program </vt:lpstr>
      <vt:lpstr>If You Build It…..They Will Come </vt:lpstr>
      <vt:lpstr>Section 508 Community </vt:lpstr>
    </vt:vector>
  </TitlesOfParts>
  <Company>DAN2A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Creating a Position Description</dc:title>
  <dc:creator>FDIC</dc:creator>
  <cp:lastModifiedBy>Michael D. Horton</cp:lastModifiedBy>
  <cp:revision>1149</cp:revision>
  <cp:lastPrinted>2017-03-22T14:06:35Z</cp:lastPrinted>
  <dcterms:created xsi:type="dcterms:W3CDTF">2012-09-01T14:15:26Z</dcterms:created>
  <dcterms:modified xsi:type="dcterms:W3CDTF">2020-07-01T13:12:09Z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0x010100972AF15C8F2F2B41A2383BF2CC85C245</vt:lpwstr>
  </property>
  <property fmtid="{D5CDD505-2E9C-101B-9397-08002B2CF9AE}" pid="3" name="_dlc_DocIdItemGuid">
    <vt:lpwstr>52e37dee-2547-4871-9066-fa714907cf94</vt:lpwstr>
  </property>
</Properties>
</file>