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7" r:id="rId4"/>
  </p:sldMasterIdLst>
  <p:notesMasterIdLst>
    <p:notesMasterId r:id="rId14"/>
  </p:notesMasterIdLst>
  <p:handoutMasterIdLst>
    <p:handoutMasterId r:id="rId15"/>
  </p:handoutMasterIdLst>
  <p:sldIdLst>
    <p:sldId id="377" r:id="rId5"/>
    <p:sldId id="340" r:id="rId6"/>
    <p:sldId id="393" r:id="rId7"/>
    <p:sldId id="394" r:id="rId8"/>
    <p:sldId id="390" r:id="rId9"/>
    <p:sldId id="391" r:id="rId10"/>
    <p:sldId id="388" r:id="rId11"/>
    <p:sldId id="392" r:id="rId12"/>
    <p:sldId id="389" r:id="rId13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343" autoAdjust="0"/>
  </p:normalViewPr>
  <p:slideViewPr>
    <p:cSldViewPr snapToGrid="0">
      <p:cViewPr varScale="1">
        <p:scale>
          <a:sx n="100" d="100"/>
          <a:sy n="100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45F7987-46B6-4D36-9049-FDCC99FCAD2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8D2D65C-914F-485E-BF82-5420F678C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8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9E56355-AC39-4A6D-BA69-C52B428667DB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ED234A9-02DC-4632-B303-D3B12A89C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34A9-02DC-4632-B303-D3B12A89C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4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34A9-02DC-4632-B303-D3B12A89CC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074-0835-46FC-971B-6CCF25FDCD7F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1455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2236572" cy="11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49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6EED-51CA-4475-9775-7FDF6CAAAAF4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56D-4AEB-4D09-A888-C8737E4EBF8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9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5288"/>
            <a:ext cx="3886200" cy="50516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5288"/>
            <a:ext cx="3886200" cy="505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D3AE-4D70-42AB-9446-036CA3D007D2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53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4122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65127"/>
            <a:ext cx="3868340" cy="4124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41215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65127"/>
            <a:ext cx="3887391" cy="4124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FAF-BA6A-41F1-833A-D1A209234EB7}" type="datetime1">
              <a:rPr lang="en-US" smtClean="0"/>
              <a:t>6/13/2022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341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197-D521-4743-9589-EEFE6DC2FC2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8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25288"/>
            <a:ext cx="2949178" cy="474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D3D-EA3F-4AA1-A1D9-2ECA0C8F3AB0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19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25288"/>
            <a:ext cx="2949178" cy="474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7B2D-C112-44E2-AEFB-889EA4C5006C}" type="datetime1">
              <a:rPr lang="en-US" smtClean="0"/>
              <a:t>6/13/2022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2370" y="244363"/>
            <a:ext cx="7022980" cy="6221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1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D18B-AC10-4C64-A2A2-3CDF4E752CF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3250" y="6362698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49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619" y="74020"/>
            <a:ext cx="2164854" cy="10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3659-A0E6-440F-B532-C61AB608468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1455" y="635635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445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1433438" cy="7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205-2A2F-4C03-849D-558E8E46AD9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5745" y="6372861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48615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Symbols of NASA | NA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0" y="74020"/>
            <a:ext cx="1433438" cy="7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E022-6015-4D75-8011-0EA43CBAFA8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71A0-5A10-404C-8343-98CF49EFB6E4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0834-EC06-412B-B242-2726894AD026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F838-8215-482D-9883-10078E7514C2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1348-490A-42E1-ACC4-266475BD3428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C618-525B-46A7-82DE-B03CDA3DB45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F6D4-5649-4EA8-B2CB-E02BF91A4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8" r:id="rId12"/>
    <p:sldLayoutId id="2147483689" r:id="rId13"/>
    <p:sldLayoutId id="2147483690" r:id="rId14"/>
    <p:sldLayoutId id="2147483692" r:id="rId15"/>
    <p:sldLayoutId id="2147483693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O.Haileselassie@NASA.gov" TargetMode="External"/><Relationship Id="rId2" Type="http://schemas.openxmlformats.org/officeDocument/2006/relationships/hyperlink" Target="mailto:Betsy.Sirk@NASA.go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wp.nasa.gov/documents/Section_508_Guide_11182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/" TargetMode="External"/><Relationship Id="rId2" Type="http://schemas.openxmlformats.org/officeDocument/2006/relationships/hyperlink" Target="https://sewp.nasa.gov/documents/Section_508_Guide_11182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wp.nasa.gov/" TargetMode="External"/><Relationship Id="rId5" Type="http://schemas.openxmlformats.org/officeDocument/2006/relationships/hyperlink" Target="https://www.section508.gov/" TargetMode="External"/><Relationship Id="rId4" Type="http://schemas.openxmlformats.org/officeDocument/2006/relationships/hyperlink" Target="http://www.itic.org/resources/vpat/VPAT2.4Rev508--February2020.do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70C-4EBB-468C-9C29-89050F37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81" y="1340327"/>
            <a:ext cx="8801068" cy="2760296"/>
          </a:xfrm>
        </p:spPr>
        <p:txBody>
          <a:bodyPr anchor="ctr"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Industry Outreach: </a:t>
            </a:r>
            <a:br>
              <a:rPr lang="en-US" dirty="0" smtClean="0"/>
            </a:br>
            <a:r>
              <a:rPr lang="en-US" dirty="0" smtClean="0"/>
              <a:t>Demystifying Section 508 IT Accessibility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June 14, 2022</a:t>
            </a:r>
            <a:r>
              <a:rPr lang="en-US" sz="3100" b="1" dirty="0" smtClean="0">
                <a:latin typeface="+mn-lt"/>
              </a:rPr>
              <a:t/>
            </a:r>
            <a:br>
              <a:rPr lang="en-US" sz="3100" b="1" dirty="0" smtClean="0">
                <a:latin typeface="+mn-lt"/>
              </a:rPr>
            </a:br>
            <a:r>
              <a:rPr lang="en-US" sz="3100" b="1" dirty="0" smtClean="0">
                <a:latin typeface="+mn-lt"/>
              </a:rPr>
              <a:t/>
            </a:r>
            <a:br>
              <a:rPr lang="en-US" sz="3100" b="1" dirty="0" smtClean="0">
                <a:latin typeface="+mn-lt"/>
              </a:rPr>
            </a:br>
            <a:endParaRPr lang="en-US" sz="31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740" y="4100623"/>
            <a:ext cx="8633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Betsy Sirk</a:t>
            </a:r>
          </a:p>
          <a:p>
            <a:r>
              <a:rPr lang="en-US" sz="1600" dirty="0"/>
              <a:t>Chairperson, Federal CIO Council Accessibility Community of Practice Industry Outreach Program</a:t>
            </a:r>
          </a:p>
          <a:p>
            <a:r>
              <a:rPr lang="en-US" sz="1600" dirty="0" smtClean="0"/>
              <a:t>Chairperson</a:t>
            </a:r>
            <a:r>
              <a:rPr lang="en-US" sz="1600" dirty="0"/>
              <a:t>, NASA Section 508 Program Manager Working Group</a:t>
            </a:r>
          </a:p>
          <a:p>
            <a:r>
              <a:rPr lang="en-US" sz="1600" dirty="0" smtClean="0"/>
              <a:t>Email</a:t>
            </a:r>
            <a:r>
              <a:rPr lang="en-US" sz="1600" dirty="0"/>
              <a:t>: </a:t>
            </a:r>
            <a:r>
              <a:rPr lang="en-US" sz="1600" dirty="0" smtClean="0">
                <a:hlinkClick r:id="rId2"/>
              </a:rPr>
              <a:t>Betsy.Sirk@NASA.gov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2400" dirty="0"/>
              <a:t>Antonio Haileselassie</a:t>
            </a:r>
          </a:p>
          <a:p>
            <a:r>
              <a:rPr lang="en-US" sz="1600" dirty="0"/>
              <a:t>Federal CIO Council Accessibility Community of Practice Industry Outreach Program </a:t>
            </a:r>
          </a:p>
          <a:p>
            <a:r>
              <a:rPr lang="en-US" sz="1600" dirty="0" smtClean="0"/>
              <a:t>NASA Information Technology Accessibility Specialist</a:t>
            </a:r>
          </a:p>
          <a:p>
            <a:r>
              <a:rPr lang="en-US" sz="1600" dirty="0" smtClean="0"/>
              <a:t>Email: </a:t>
            </a:r>
            <a:r>
              <a:rPr lang="en-US" sz="1600" dirty="0" smtClean="0">
                <a:hlinkClick r:id="rId3"/>
              </a:rPr>
              <a:t>Antonio.O.Haileselassie@NASA.gov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89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0FF-C863-4A3C-B4B1-2722F03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4" y="348125"/>
            <a:ext cx="8763776" cy="633966"/>
          </a:xfrm>
          <a:noFill/>
        </p:spPr>
        <p:txBody>
          <a:bodyPr vert="horz" lIns="68580" tIns="34290" rIns="68580" bIns="34290" rtlCol="0" anchor="t">
            <a:normAutofit/>
          </a:bodyPr>
          <a:lstStyle/>
          <a:p>
            <a:pPr algn="ctr"/>
            <a:r>
              <a:rPr lang="en-US" sz="36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12" y="1225330"/>
            <a:ext cx="8658808" cy="5131021"/>
          </a:xfrm>
        </p:spPr>
        <p:txBody>
          <a:bodyPr>
            <a:noAutofit/>
          </a:bodyPr>
          <a:lstStyle/>
          <a:p>
            <a:r>
              <a:rPr lang="en-US" sz="2600" dirty="0"/>
              <a:t>Section 508 Introduction </a:t>
            </a:r>
          </a:p>
          <a:p>
            <a:r>
              <a:rPr lang="en-US" sz="2600" dirty="0"/>
              <a:t>Why Section 508 Matters</a:t>
            </a:r>
          </a:p>
          <a:p>
            <a:r>
              <a:rPr lang="en-US" sz="2600" dirty="0"/>
              <a:t>Acquisition Overview</a:t>
            </a:r>
          </a:p>
          <a:p>
            <a:r>
              <a:rPr lang="en-US" sz="2600" dirty="0" smtClean="0"/>
              <a:t>Walkthrough </a:t>
            </a:r>
            <a:r>
              <a:rPr lang="en-US" sz="2600" dirty="0"/>
              <a:t>of the Guide: Demystifying Section 508</a:t>
            </a:r>
          </a:p>
          <a:p>
            <a:r>
              <a:rPr lang="en-US" sz="2600" dirty="0"/>
              <a:t>Resources</a:t>
            </a:r>
          </a:p>
          <a:p>
            <a:r>
              <a:rPr lang="en-US" sz="2600" dirty="0" smtClean="0"/>
              <a:t>Q &amp; 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B957-EAD6-4859-AEF3-917AF6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</a:pPr>
            <a:fld id="{D23EE9D8-92CD-4694-BDB5-7F2BEF364392}" type="slidenum">
              <a:rPr lang="en-US" smtClean="0"/>
              <a:pPr defTabSz="685800">
                <a:spcAft>
                  <a:spcPts val="45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425" y="80447"/>
            <a:ext cx="8798575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Section 508 Introduction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677" y="1161984"/>
            <a:ext cx="8798575" cy="5356382"/>
          </a:xfrm>
          <a:ln>
            <a:noFill/>
          </a:ln>
        </p:spPr>
        <p:txBody>
          <a:bodyPr>
            <a:noAutofit/>
          </a:bodyPr>
          <a:lstStyle/>
          <a:p>
            <a:pPr marL="342900" indent="-342900"/>
            <a:r>
              <a:rPr lang="en-US" sz="2000" dirty="0"/>
              <a:t>Section 508 of the Rehabilitation Act requires that Federal agencies make I</a:t>
            </a:r>
            <a:r>
              <a:rPr lang="en-US" sz="2000" dirty="0" smtClean="0"/>
              <a:t>nformation </a:t>
            </a:r>
            <a:r>
              <a:rPr lang="en-US" sz="2000" dirty="0"/>
              <a:t>and </a:t>
            </a:r>
            <a:r>
              <a:rPr lang="en-US" sz="2000" dirty="0" smtClean="0"/>
              <a:t>Communication </a:t>
            </a:r>
            <a:r>
              <a:rPr lang="en-US" sz="2000" dirty="0"/>
              <a:t>T</a:t>
            </a:r>
            <a:r>
              <a:rPr lang="en-US" sz="2000" dirty="0" smtClean="0"/>
              <a:t>echnology </a:t>
            </a:r>
            <a:r>
              <a:rPr lang="en-US" sz="2000" dirty="0"/>
              <a:t>(ICT) accessible to </a:t>
            </a:r>
            <a:r>
              <a:rPr lang="en-US" sz="2000" b="1" dirty="0"/>
              <a:t>all</a:t>
            </a:r>
            <a:r>
              <a:rPr lang="en-US" sz="2000" dirty="0"/>
              <a:t> its employees and members of the public regardless of disability</a:t>
            </a:r>
          </a:p>
          <a:p>
            <a:pPr marL="342900" indent="-342900"/>
            <a:r>
              <a:rPr lang="en-US" sz="2000" dirty="0" smtClean="0"/>
              <a:t>IT/ICT </a:t>
            </a:r>
            <a:r>
              <a:rPr lang="en-US" sz="2000" dirty="0"/>
              <a:t>defined as </a:t>
            </a:r>
            <a:r>
              <a:rPr lang="en-US" sz="2000" dirty="0" smtClean="0"/>
              <a:t>any equipment, interconnected system, or subsystem of equipment used in the automatic acquisition, storage, analysis, evaluation, manipulation, management, movement, control, display, switching, interchange, transmission, or reception of data or information</a:t>
            </a:r>
          </a:p>
          <a:p>
            <a:pPr marL="342900" indent="-342900"/>
            <a:r>
              <a:rPr lang="en-US" sz="2000" dirty="0" smtClean="0"/>
              <a:t>Applies </a:t>
            </a:r>
            <a:r>
              <a:rPr lang="en-US" sz="2000" dirty="0"/>
              <a:t>to technology that is "procured, developed, maintained, or used" </a:t>
            </a:r>
            <a:r>
              <a:rPr lang="en-US" sz="2000" dirty="0" smtClean="0"/>
              <a:t>by the Federal Government</a:t>
            </a:r>
            <a:endParaRPr lang="en-US" sz="2000" dirty="0"/>
          </a:p>
          <a:p>
            <a:pPr marL="342900" indent="-342900"/>
            <a:r>
              <a:rPr lang="en-US" sz="2000" dirty="0"/>
              <a:t>Examples of ICT include but not limited to: Computers, Hardware, Software/Applications, Peripheral equipment, Scientific/specialized equipment, Office equipment, Multi-function devices, Telecommunications equipment, Websites, Videos, Electronic documents, Official agency communications</a:t>
            </a:r>
          </a:p>
          <a:p>
            <a:pPr marL="342900" indent="-342900"/>
            <a:r>
              <a:rPr lang="en-US" sz="2000" dirty="0"/>
              <a:t>Original Section 508 technical standards implemented 2001; Revised Section 508 standards published 2017 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453" y="0"/>
            <a:ext cx="881397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Why Section 508 Matters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152" y="1079330"/>
            <a:ext cx="8706273" cy="552325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/>
              <a:t>Gartner’s Top Strategic Predictions for 2020 and beyond include:</a:t>
            </a:r>
          </a:p>
          <a:p>
            <a:pPr lvl="1"/>
            <a:r>
              <a:rPr lang="en-US" sz="2000" dirty="0"/>
              <a:t>By 2023, the number of people with disabilities employed </a:t>
            </a:r>
            <a:r>
              <a:rPr lang="en-US" sz="2000" b="1" dirty="0"/>
              <a:t>will triple </a:t>
            </a:r>
            <a:r>
              <a:rPr lang="en-US" sz="2000" dirty="0"/>
              <a:t>due to Artificial Intelligence and emerging technologies reducing barriers to access</a:t>
            </a:r>
          </a:p>
          <a:p>
            <a:r>
              <a:rPr lang="en-US" sz="2400" dirty="0"/>
              <a:t>In US, only 30% of labor force with disabilities is employed – huge untapped talent pool</a:t>
            </a:r>
          </a:p>
          <a:p>
            <a:r>
              <a:rPr lang="en-US" sz="2400" dirty="0"/>
              <a:t>Organizations that actively employ people with disabilities:</a:t>
            </a:r>
          </a:p>
          <a:p>
            <a:pPr lvl="1"/>
            <a:r>
              <a:rPr lang="en-US" sz="2000" dirty="0"/>
              <a:t>89% higher retention rates</a:t>
            </a:r>
          </a:p>
          <a:p>
            <a:pPr lvl="1"/>
            <a:r>
              <a:rPr lang="en-US" sz="2000" dirty="0"/>
              <a:t>72% increased employee productivity</a:t>
            </a:r>
          </a:p>
          <a:p>
            <a:pPr lvl="1"/>
            <a:r>
              <a:rPr lang="en-US" sz="2000" dirty="0"/>
              <a:t>29% increased profitability</a:t>
            </a:r>
          </a:p>
          <a:p>
            <a:pPr lvl="1"/>
            <a:r>
              <a:rPr lang="en-US" sz="2000" dirty="0"/>
              <a:t>Added diversity = added perspectives</a:t>
            </a:r>
          </a:p>
          <a:p>
            <a:r>
              <a:rPr lang="en-US" sz="2400" dirty="0"/>
              <a:t>Inaccessible technology hurts employees and organizations</a:t>
            </a:r>
          </a:p>
          <a:p>
            <a:r>
              <a:rPr lang="en-US" sz="2400" dirty="0"/>
              <a:t>Accessibility is a win-win situation for Industry and Government </a:t>
            </a:r>
          </a:p>
          <a:p>
            <a:pPr lvl="1"/>
            <a:r>
              <a:rPr lang="en-US" sz="2000" dirty="0" smtClean="0"/>
              <a:t>Opens </a:t>
            </a:r>
            <a:r>
              <a:rPr lang="en-US" sz="2000" dirty="0"/>
              <a:t>the door for the Federal government to </a:t>
            </a:r>
            <a:r>
              <a:rPr lang="en-US" sz="2000" dirty="0" smtClean="0"/>
              <a:t>purchase ICT</a:t>
            </a:r>
          </a:p>
          <a:p>
            <a:pPr lvl="1"/>
            <a:r>
              <a:rPr lang="en-US" sz="2000" dirty="0" smtClean="0"/>
              <a:t>Allows Industry </a:t>
            </a:r>
            <a:r>
              <a:rPr lang="en-US" sz="2000" dirty="0"/>
              <a:t>to </a:t>
            </a:r>
            <a:r>
              <a:rPr lang="en-US" sz="2000" dirty="0" smtClean="0"/>
              <a:t>reach </a:t>
            </a:r>
            <a:r>
              <a:rPr lang="en-US" sz="2000" dirty="0"/>
              <a:t>a broader customer </a:t>
            </a:r>
            <a:r>
              <a:rPr lang="en-US" sz="2000" dirty="0" smtClean="0"/>
              <a:t>base</a:t>
            </a:r>
          </a:p>
          <a:p>
            <a:pPr lvl="1"/>
            <a:r>
              <a:rPr lang="en-US" sz="2000" dirty="0" smtClean="0"/>
              <a:t>Improved </a:t>
            </a:r>
            <a:r>
              <a:rPr lang="en-US" sz="2000" dirty="0"/>
              <a:t>customer </a:t>
            </a:r>
            <a:r>
              <a:rPr lang="en-US" sz="2000" dirty="0" smtClean="0"/>
              <a:t>experience</a:t>
            </a:r>
            <a:endParaRPr lang="en-US" sz="2000" dirty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97183"/>
            <a:ext cx="8797636" cy="58293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Acquisition Overview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196058"/>
            <a:ext cx="8589818" cy="5309517"/>
          </a:xfrm>
        </p:spPr>
        <p:txBody>
          <a:bodyPr>
            <a:noAutofit/>
          </a:bodyPr>
          <a:lstStyle/>
          <a:p>
            <a:r>
              <a:rPr lang="en-US" sz="2400" dirty="0"/>
              <a:t>Federal acquisition processes for procuring ICT </a:t>
            </a:r>
            <a:r>
              <a:rPr lang="en-US" sz="2400" dirty="0" smtClean="0"/>
              <a:t>provide </a:t>
            </a:r>
            <a:r>
              <a:rPr lang="en-US" sz="2400" b="1" i="1" dirty="0"/>
              <a:t>key opportunities to ensure the goals of Section 508 are </a:t>
            </a:r>
            <a:r>
              <a:rPr lang="en-US" sz="2400" b="1" i="1" dirty="0" smtClean="0"/>
              <a:t>achieved</a:t>
            </a:r>
            <a:endParaRPr lang="en-US" sz="2400" dirty="0"/>
          </a:p>
          <a:p>
            <a:r>
              <a:rPr lang="en-US" sz="2400" dirty="0"/>
              <a:t>Building accessibility into </a:t>
            </a:r>
            <a:r>
              <a:rPr lang="en-US" sz="2400" dirty="0" smtClean="0"/>
              <a:t>acquisitions: 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/>
                <a:sym typeface="Arial"/>
              </a:rPr>
              <a:t>Enables </a:t>
            </a:r>
            <a:r>
              <a:rPr lang="en-US" sz="2000" dirty="0">
                <a:cs typeface="Arial"/>
                <a:sym typeface="Arial"/>
              </a:rPr>
              <a:t>workforce productivity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/>
                <a:sym typeface="Arial"/>
              </a:rPr>
              <a:t>Improves </a:t>
            </a:r>
            <a:r>
              <a:rPr lang="en-US" sz="2000" dirty="0">
                <a:cs typeface="Arial"/>
                <a:sym typeface="Arial"/>
              </a:rPr>
              <a:t>customer experience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/>
                <a:sym typeface="Arial"/>
              </a:rPr>
              <a:t>Prevents </a:t>
            </a:r>
            <a:r>
              <a:rPr lang="en-US" sz="2000" dirty="0">
                <a:cs typeface="Arial"/>
                <a:sym typeface="Arial"/>
              </a:rPr>
              <a:t>the risk of litigation </a:t>
            </a:r>
            <a:endParaRPr lang="en-US" sz="2000" dirty="0" smtClean="0"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/>
                <a:sym typeface="Arial"/>
              </a:rPr>
              <a:t>Prevents </a:t>
            </a:r>
            <a:r>
              <a:rPr lang="en-US" sz="2000" dirty="0">
                <a:cs typeface="Arial"/>
                <a:sym typeface="Arial"/>
              </a:rPr>
              <a:t>expensive retrofitting </a:t>
            </a:r>
            <a:r>
              <a:rPr lang="en-US" sz="2000" dirty="0" smtClean="0">
                <a:cs typeface="Arial"/>
                <a:sym typeface="Arial"/>
              </a:rPr>
              <a:t>ICT solutions </a:t>
            </a:r>
            <a:endParaRPr lang="en-US" sz="2000" dirty="0"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/>
                <a:sym typeface="Arial"/>
              </a:rPr>
              <a:t>Allows </a:t>
            </a:r>
            <a:r>
              <a:rPr lang="en-US" sz="2000" dirty="0">
                <a:cs typeface="Arial"/>
                <a:sym typeface="Arial"/>
              </a:rPr>
              <a:t>those with disabilities an equal footing </a:t>
            </a:r>
          </a:p>
          <a:p>
            <a:r>
              <a:rPr lang="en-US" sz="2400" dirty="0"/>
              <a:t>Including accessibility requirements in acquisitions </a:t>
            </a:r>
            <a:r>
              <a:rPr lang="en-US" sz="2400" dirty="0" smtClean="0"/>
              <a:t>depends on</a:t>
            </a:r>
            <a:r>
              <a:rPr lang="en-US" sz="2400" dirty="0"/>
              <a:t>:</a:t>
            </a:r>
            <a:endParaRPr lang="en-US" sz="2400" dirty="0">
              <a:sym typeface="Calibri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Arial"/>
                <a:sym typeface="Calibri"/>
              </a:rPr>
              <a:t>What is being procured: </a:t>
            </a:r>
            <a:r>
              <a:rPr lang="en-US" sz="2000" dirty="0" smtClean="0">
                <a:cs typeface="Arial"/>
                <a:sym typeface="Calibri"/>
              </a:rPr>
              <a:t>COTS </a:t>
            </a:r>
            <a:r>
              <a:rPr lang="en-US" sz="2000" dirty="0">
                <a:cs typeface="Arial"/>
                <a:sym typeface="Calibri"/>
              </a:rPr>
              <a:t>products, custom development, IT support services, etc.</a:t>
            </a:r>
            <a:endParaRPr lang="en-US" sz="2000" dirty="0"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cs typeface="Arial"/>
              </a:rPr>
              <a:t>How it’s being procured: </a:t>
            </a:r>
            <a:r>
              <a:rPr lang="en-US" sz="2000" dirty="0" smtClean="0">
                <a:cs typeface="Arial"/>
              </a:rPr>
              <a:t>Full </a:t>
            </a:r>
            <a:r>
              <a:rPr lang="en-US" sz="2000" dirty="0">
                <a:cs typeface="Arial"/>
              </a:rPr>
              <a:t>and </a:t>
            </a:r>
            <a:r>
              <a:rPr lang="en-US" sz="2000" dirty="0" smtClean="0">
                <a:cs typeface="Arial"/>
              </a:rPr>
              <a:t>Open Competition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smtClean="0">
                <a:cs typeface="Arial"/>
              </a:rPr>
              <a:t>Requests </a:t>
            </a:r>
            <a:r>
              <a:rPr lang="en-US" sz="2000" dirty="0">
                <a:cs typeface="Arial"/>
              </a:rPr>
              <a:t>for </a:t>
            </a:r>
            <a:r>
              <a:rPr lang="en-US" sz="2000" dirty="0" smtClean="0">
                <a:cs typeface="Arial"/>
              </a:rPr>
              <a:t>Proposals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smtClean="0">
                <a:cs typeface="Arial"/>
              </a:rPr>
              <a:t>Requests </a:t>
            </a:r>
            <a:r>
              <a:rPr lang="en-US" sz="2000" dirty="0">
                <a:cs typeface="Arial"/>
              </a:rPr>
              <a:t>for </a:t>
            </a:r>
            <a:r>
              <a:rPr lang="en-US" sz="2000" dirty="0" smtClean="0">
                <a:cs typeface="Arial"/>
              </a:rPr>
              <a:t>Quotes</a:t>
            </a:r>
            <a:r>
              <a:rPr lang="en-US" sz="2000" dirty="0">
                <a:cs typeface="Arial"/>
              </a:rPr>
              <a:t>, established Government-wide Acquisition </a:t>
            </a:r>
            <a:r>
              <a:rPr lang="en-US" sz="2000" dirty="0" smtClean="0">
                <a:cs typeface="Arial"/>
              </a:rPr>
              <a:t>Contracts </a:t>
            </a:r>
            <a:r>
              <a:rPr lang="en-US" sz="2000" dirty="0">
                <a:cs typeface="Arial"/>
              </a:rPr>
              <a:t>(GWAC) or </a:t>
            </a:r>
            <a:r>
              <a:rPr lang="en-US" sz="2000" dirty="0" smtClean="0">
                <a:cs typeface="Arial"/>
              </a:rPr>
              <a:t>Schedules</a:t>
            </a:r>
            <a:r>
              <a:rPr lang="en-US" sz="2000" dirty="0">
                <a:cs typeface="Arial"/>
              </a:rPr>
              <a:t>, purchase </a:t>
            </a:r>
            <a:r>
              <a:rPr lang="en-US" sz="2000" dirty="0" smtClean="0">
                <a:cs typeface="Arial"/>
              </a:rPr>
              <a:t>cards, </a:t>
            </a:r>
            <a:r>
              <a:rPr lang="en-US" sz="2000" dirty="0">
                <a:cs typeface="Arial"/>
              </a:rPr>
              <a:t>etc.</a:t>
            </a:r>
          </a:p>
          <a:p>
            <a:pPr>
              <a:spcBef>
                <a:spcPts val="450"/>
              </a:spcBef>
            </a:pPr>
            <a:r>
              <a:rPr lang="en-US" sz="2400" dirty="0">
                <a:sym typeface="Calibri"/>
              </a:rPr>
              <a:t>One size does not fit all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3" y="-79930"/>
            <a:ext cx="860367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Acquisition Overview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89" y="1245633"/>
            <a:ext cx="8085859" cy="469377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b="1" dirty="0" smtClean="0"/>
              <a:t>new contracts/solicitations </a:t>
            </a:r>
            <a:r>
              <a:rPr lang="en-US" sz="2400" dirty="0"/>
              <a:t>which include ICT for products or services </a:t>
            </a:r>
            <a:r>
              <a:rPr lang="en-US" sz="2400" dirty="0" smtClean="0"/>
              <a:t>for </a:t>
            </a:r>
            <a:r>
              <a:rPr lang="en-US" sz="2400" dirty="0"/>
              <a:t>which </a:t>
            </a:r>
            <a:r>
              <a:rPr lang="en-US" sz="2400" dirty="0" smtClean="0"/>
              <a:t>there is a </a:t>
            </a:r>
            <a:r>
              <a:rPr lang="en-US" sz="2400" dirty="0"/>
              <a:t>Statement of Work or Performance Work Statement:</a:t>
            </a:r>
          </a:p>
          <a:p>
            <a:pPr lvl="1"/>
            <a:r>
              <a:rPr lang="en-US" sz="2200" dirty="0"/>
              <a:t>Ensure appropriate ICT accessibility requirements are included</a:t>
            </a:r>
          </a:p>
          <a:p>
            <a:pPr lvl="1"/>
            <a:r>
              <a:rPr lang="en-US" sz="2200" dirty="0"/>
              <a:t>Inform </a:t>
            </a:r>
            <a:r>
              <a:rPr lang="en-US" sz="2200" dirty="0" smtClean="0"/>
              <a:t>Industry </a:t>
            </a:r>
            <a:r>
              <a:rPr lang="en-US" sz="2200" dirty="0"/>
              <a:t>that </a:t>
            </a:r>
            <a:r>
              <a:rPr lang="en-US" sz="2200" dirty="0" smtClean="0"/>
              <a:t>Government </a:t>
            </a:r>
            <a:r>
              <a:rPr lang="en-US" sz="2200" dirty="0"/>
              <a:t>will evaluate proposals for Section 508 </a:t>
            </a:r>
            <a:r>
              <a:rPr lang="en-US" sz="2200" dirty="0" smtClean="0"/>
              <a:t>conformance</a:t>
            </a:r>
            <a:endParaRPr lang="en-US" sz="2200" dirty="0"/>
          </a:p>
          <a:p>
            <a:r>
              <a:rPr lang="en-US" sz="2400" dirty="0"/>
              <a:t>For </a:t>
            </a:r>
            <a:r>
              <a:rPr lang="en-US" sz="2400" b="1" dirty="0" smtClean="0"/>
              <a:t>acquisition of COTS </a:t>
            </a:r>
            <a:r>
              <a:rPr lang="en-US" sz="2400" dirty="0" smtClean="0"/>
              <a:t>or </a:t>
            </a:r>
            <a:r>
              <a:rPr lang="en-US" sz="2400" dirty="0"/>
              <a:t>other known ICT commodities:</a:t>
            </a:r>
          </a:p>
          <a:p>
            <a:pPr lvl="1"/>
            <a:r>
              <a:rPr lang="en-US" sz="2200" dirty="0" smtClean="0"/>
              <a:t>Request Industry provide </a:t>
            </a:r>
            <a:r>
              <a:rPr lang="en-US" sz="2200" dirty="0"/>
              <a:t>an Accessibility Conformance Report (ACR) showing conformance </a:t>
            </a:r>
            <a:endParaRPr lang="en-US" sz="2200" dirty="0" smtClean="0"/>
          </a:p>
          <a:p>
            <a:pPr lvl="1"/>
            <a:r>
              <a:rPr lang="en-US" sz="2200" dirty="0" smtClean="0"/>
              <a:t>Industry </a:t>
            </a:r>
            <a:r>
              <a:rPr lang="en-US" sz="2200" dirty="0"/>
              <a:t>usually uses template (VPAT 2.4) developed by IT Industry Council to </a:t>
            </a:r>
            <a:r>
              <a:rPr lang="en-US" sz="2200" dirty="0" smtClean="0"/>
              <a:t>create </a:t>
            </a:r>
            <a:r>
              <a:rPr lang="en-US" sz="2200" dirty="0"/>
              <a:t>its ACRs; Any report which addresses relevant Section 508 technical standards is </a:t>
            </a:r>
            <a:r>
              <a:rPr lang="en-US" sz="2200" dirty="0" smtClean="0"/>
              <a:t>acceptable</a:t>
            </a:r>
          </a:p>
          <a:p>
            <a:r>
              <a:rPr lang="en-US" sz="2500" i="1" dirty="0" smtClean="0"/>
              <a:t>Demystifying </a:t>
            </a:r>
            <a:r>
              <a:rPr lang="en-US" sz="2500" i="1" dirty="0"/>
              <a:t>Section </a:t>
            </a:r>
            <a:r>
              <a:rPr lang="en-US" sz="2500" i="1" dirty="0" smtClean="0"/>
              <a:t>508</a:t>
            </a:r>
            <a:r>
              <a:rPr lang="en-US" sz="2500" dirty="0"/>
              <a:t> </a:t>
            </a:r>
            <a:r>
              <a:rPr lang="en-US" sz="2500" dirty="0" smtClean="0"/>
              <a:t>guide </a:t>
            </a:r>
            <a:r>
              <a:rPr lang="en-US" sz="2400" dirty="0" smtClean="0"/>
              <a:t>helps Industry create an ACR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Walkthrough of the Guide:</a:t>
            </a:r>
            <a:br>
              <a:rPr lang="en-US" sz="4000" b="1" dirty="0"/>
            </a:br>
            <a:r>
              <a:rPr lang="en-US" sz="4000" b="1" dirty="0"/>
              <a:t>Demystifying Section 508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Review of Guide:</a:t>
            </a:r>
          </a:p>
          <a:p>
            <a:r>
              <a:rPr lang="en-US" sz="2400" dirty="0" smtClean="0"/>
              <a:t>Quick Navigation</a:t>
            </a:r>
            <a:endParaRPr lang="en-US" sz="2400" dirty="0"/>
          </a:p>
          <a:p>
            <a:r>
              <a:rPr lang="en-US" sz="2400" dirty="0" smtClean="0"/>
              <a:t>Overview </a:t>
            </a:r>
          </a:p>
          <a:p>
            <a:r>
              <a:rPr lang="en-US" sz="2400" dirty="0" smtClean="0"/>
              <a:t>Information </a:t>
            </a:r>
            <a:r>
              <a:rPr lang="en-US" sz="2400" dirty="0"/>
              <a:t>and Communication Technology Defined </a:t>
            </a:r>
            <a:endParaRPr lang="en-US" sz="2400" dirty="0" smtClean="0"/>
          </a:p>
          <a:p>
            <a:r>
              <a:rPr lang="en-US" sz="2400" dirty="0" smtClean="0"/>
              <a:t>Accessibility </a:t>
            </a:r>
            <a:r>
              <a:rPr lang="en-US" sz="2400" dirty="0"/>
              <a:t>Conformance Reports </a:t>
            </a:r>
            <a:endParaRPr lang="en-US" sz="2400" dirty="0" smtClean="0"/>
          </a:p>
          <a:p>
            <a:r>
              <a:rPr lang="en-US" sz="2400" dirty="0" smtClean="0"/>
              <a:t>Frequently </a:t>
            </a:r>
            <a:r>
              <a:rPr lang="en-US" sz="2400" dirty="0"/>
              <a:t>Asked Questions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Download </a:t>
            </a:r>
            <a:r>
              <a:rPr lang="en-US" sz="2400" dirty="0"/>
              <a:t>the Guide: </a:t>
            </a:r>
            <a:r>
              <a:rPr lang="en-US" sz="2400" dirty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://sewp.nasa.gov/documents/Section_508_Guide_111821.pdf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F6D4-5649-4EA8-B2CB-E02BF91A43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307" y="472780"/>
            <a:ext cx="5400675" cy="45541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Resources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5" y="1200567"/>
            <a:ext cx="8753638" cy="40646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Download Demystifying Section 508 Guide: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sewp.nasa.gov/documents/Section_508_Guide_111821.pdf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Section </a:t>
            </a:r>
            <a:r>
              <a:rPr lang="en-US" sz="2000" dirty="0"/>
              <a:t>508 </a:t>
            </a:r>
            <a:r>
              <a:rPr lang="en-US" sz="2000" dirty="0" smtClean="0"/>
              <a:t>Technical Standards: </a:t>
            </a:r>
            <a:r>
              <a:rPr lang="en-US" sz="2000" u="sng" dirty="0">
                <a:solidFill>
                  <a:schemeClr val="hlink"/>
                </a:solidFill>
              </a:rPr>
              <a:t>https://www.access-board.gov/ict/ </a:t>
            </a:r>
            <a:endParaRPr lang="en-US" sz="2000" u="sng" dirty="0" smtClean="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 smtClean="0"/>
              <a:t>Web </a:t>
            </a:r>
            <a:r>
              <a:rPr lang="en-US" sz="2000" dirty="0"/>
              <a:t>Content Accessibility Guidelines: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https://www.w3.org/TR/WCAG20/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Accessibility Conformance Report (ACR) Template / VPAT: </a:t>
            </a:r>
            <a:r>
              <a:rPr lang="en-US" sz="2000" dirty="0">
                <a:hlinkClick r:id="rId4"/>
              </a:rPr>
              <a:t>http://www.itic.org/resources/vpat/VPAT2.4Rev508--February2020.doc 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Section508.gov: </a:t>
            </a:r>
            <a:r>
              <a:rPr lang="en-US" sz="2000" dirty="0">
                <a:hlinkClick r:id="rId5"/>
              </a:rPr>
              <a:t>https://www.section508.gov/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r>
              <a:rPr lang="en-US" sz="2000" dirty="0"/>
              <a:t>NASA Solutions for Enterprise-Wide Procurement: </a:t>
            </a:r>
            <a:r>
              <a:rPr lang="en-US" sz="2000" u="sng" dirty="0">
                <a:solidFill>
                  <a:schemeClr val="hlink"/>
                </a:solidFill>
                <a:hlinkClick r:id="rId6"/>
              </a:rPr>
              <a:t>https://www.sewp.nasa.gov/</a:t>
            </a:r>
            <a:r>
              <a:rPr lang="en-US" sz="2000" u="sng" dirty="0">
                <a:solidFill>
                  <a:schemeClr val="hlink"/>
                </a:solidFill>
              </a:rPr>
              <a:t> </a:t>
            </a:r>
            <a:endParaRPr lang="en-US" sz="2000" dirty="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75"/>
              </a:spcBef>
              <a:buSzPts val="2800"/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675"/>
              </a:spcBef>
              <a:buSzPts val="2800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E9D8-92CD-4694-BDB5-7F2BEF3643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0FF-C863-4A3C-B4B1-2722F03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1107"/>
            <a:ext cx="8763776" cy="633966"/>
          </a:xfrm>
          <a:noFill/>
        </p:spPr>
        <p:txBody>
          <a:bodyPr vert="horz" lIns="68580" tIns="34290" rIns="68580" bIns="34290" rtlCol="0" anchor="t">
            <a:normAutofit/>
          </a:bodyPr>
          <a:lstStyle/>
          <a:p>
            <a:pPr algn="ctr"/>
            <a:r>
              <a:rPr lang="en-US" sz="3600" b="1" dirty="0" smtClean="0"/>
              <a:t>Q &amp; A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B957-EAD6-4859-AEF3-917AF6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defTabSz="685800">
              <a:spcAft>
                <a:spcPts val="450"/>
              </a:spcAft>
            </a:pPr>
            <a:fld id="{D23EE9D8-92CD-4694-BDB5-7F2BEF364392}" type="slidenum">
              <a:rPr lang="en-US" smtClean="0"/>
              <a:pPr defTabSz="685800">
                <a:spcAft>
                  <a:spcPts val="45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10" ma:contentTypeDescription="Create a new document." ma:contentTypeScope="" ma:versionID="28aec864d55bf9927c0b551227fe69b7">
  <xsd:schema xmlns:xsd="http://www.w3.org/2001/XMLSchema" xmlns:xs="http://www.w3.org/2001/XMLSchema" xmlns:p="http://schemas.microsoft.com/office/2006/metadata/properties" xmlns:ns3="c852713b-0caa-4ac0-ba75-048f00e27b76" xmlns:ns4="a3f7648c-ef34-4383-9913-3e4132c38d7f" targetNamespace="http://schemas.microsoft.com/office/2006/metadata/properties" ma:root="true" ma:fieldsID="a1848b36532d6fc561432a1573e5ff84" ns3:_="" ns4:_="">
    <xsd:import namespace="c852713b-0caa-4ac0-ba75-048f00e27b76"/>
    <xsd:import namespace="a3f7648c-ef34-4383-9913-3e4132c38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7648c-ef34-4383-9913-3e4132c38d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AF8AC-D41D-4AA9-804F-3CE06E9B9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a3f7648c-ef34-4383-9913-3e4132c38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74E69-2943-40BF-82AD-214C22E02274}">
  <ds:schemaRefs>
    <ds:schemaRef ds:uri="http://purl.org/dc/dcmitype/"/>
    <ds:schemaRef ds:uri="a3f7648c-ef34-4383-9913-3e4132c38d7f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c852713b-0caa-4ac0-ba75-048f00e27b76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D66F1F-5EE6-4A86-83CE-D8814E5AAA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39502</TotalTime>
  <Words>691</Words>
  <Application>Microsoft Office PowerPoint</Application>
  <PresentationFormat>On-screen Show (4:3)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Industry Outreach:  Demystifying Section 508 IT Accessibility  June 14, 2022  </vt:lpstr>
      <vt:lpstr>Agenda</vt:lpstr>
      <vt:lpstr>Section 508 Introduction</vt:lpstr>
      <vt:lpstr>Why Section 508 Matters</vt:lpstr>
      <vt:lpstr>Acquisition Overview (1 of 2)</vt:lpstr>
      <vt:lpstr>Acquisition Overview (2 of 2)</vt:lpstr>
      <vt:lpstr>Walkthrough of the Guide: Demystifying Section 508</vt:lpstr>
      <vt:lpstr>Resources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Haileselassie, Antonio O. (GSFC-703.H)[SGT, INC]</dc:creator>
  <cp:lastModifiedBy>Haileselassie, Antonio O. (GSFC-703.H)[KBR]</cp:lastModifiedBy>
  <cp:revision>194</cp:revision>
  <cp:lastPrinted>2021-09-27T16:12:01Z</cp:lastPrinted>
  <dcterms:created xsi:type="dcterms:W3CDTF">2014-06-30T16:46:26Z</dcterms:created>
  <dcterms:modified xsi:type="dcterms:W3CDTF">2022-06-13T15:21:35Z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