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9716BB5-19D0-440B-9E0A-454F3838670B}">
  <a:tblStyle styleId="{39716BB5-19D0-440B-9E0A-454F383867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69850" lvl="1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69850" lvl="2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9850" lvl="3" marL="1371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69850" lvl="4" marL="18288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69850" lvl="5" marL="2286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69850" lvl="6" marL="2743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69850" lvl="7" marL="3200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69850" lvl="8" marL="36576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Mention accessibility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/>
        </p:nvSpPr>
        <p:spPr>
          <a:xfrm>
            <a:off x="4953000" y="763588"/>
            <a:ext cx="4038600" cy="228600"/>
          </a:xfrm>
          <a:prstGeom prst="rect">
            <a:avLst/>
          </a:prstGeom>
          <a:noFill/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wrap="square" tIns="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U.S. General Services Administration</a:t>
            </a:r>
          </a:p>
        </p:txBody>
      </p:sp>
      <p:sp>
        <p:nvSpPr>
          <p:cNvPr id="15" name="Shape 15"/>
          <p:cNvSpPr/>
          <p:nvPr/>
        </p:nvSpPr>
        <p:spPr>
          <a:xfrm>
            <a:off x="-12600" y="1082500"/>
            <a:ext cx="9191700" cy="2549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-13050" y="3632025"/>
            <a:ext cx="9191700" cy="468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4584" y="96293"/>
            <a:ext cx="883141" cy="88314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19201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5" name="Shape 85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5166450" y="2605950"/>
            <a:ext cx="4983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975450" y="624750"/>
            <a:ext cx="4983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2" name="Shape 92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" name="Shape 23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5" name="Shape 35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43" name="Shape 43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0" name="Shape 50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0" name="Shape 60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14300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575050" y="1143000"/>
            <a:ext cx="51117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57200" y="2286000"/>
            <a:ext cx="3008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8" name="Shape 68"/>
          <p:cNvSpPr txBox="1"/>
          <p:nvPr/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6985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792288" y="50292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792288" y="1142999"/>
            <a:ext cx="5486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92288" y="5638800"/>
            <a:ext cx="54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7" name="Shape 77"/>
          <p:cNvSpPr txBox="1"/>
          <p:nvPr/>
        </p:nvSpPr>
        <p:spPr>
          <a:xfrm>
            <a:off x="457200" y="274638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101700" y="6424613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" lvl="1" marL="74295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11430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12700" lvl="3" marL="1600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20574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25146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29718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12700" lvl="7" marL="34290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3886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■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1" name="Shape 11"/>
          <p:cNvCxnSpPr/>
          <p:nvPr/>
        </p:nvCxnSpPr>
        <p:spPr>
          <a:xfrm>
            <a:off x="-8614" y="1041143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36609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" name="Shape 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4584" y="96293"/>
            <a:ext cx="883141" cy="8831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section508.go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215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Resources for Federal Section 508 Program Managers </a:t>
            </a:r>
            <a:br>
              <a:rPr b="1" i="0" lang="en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0024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Section 508 Training Courses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Located on the Federal Acquisition Institute:</a:t>
            </a:r>
          </a:p>
          <a:p>
            <a:pPr indent="-285750" lvl="0" marL="946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Micro Purchase Course (FAC 047), published 10/4</a:t>
            </a:r>
          </a:p>
          <a:p>
            <a:pPr indent="-285750" lvl="0" marL="946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508: What is It and Why is It Important to You? (FAC 049), 10/31</a:t>
            </a:r>
          </a:p>
          <a:p>
            <a:pPr indent="-285750" lvl="0" marL="946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Accessibility Playbook, to be developed in FY 2018</a:t>
            </a:r>
          </a:p>
          <a:p>
            <a:pPr indent="-285750" lvl="0" marL="946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Procuring Section 508 Conformant ICT Products and Services, 12/31</a:t>
            </a: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located on </a:t>
            </a:r>
            <a:r>
              <a:rPr b="0" i="0" lang="en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www.section508.gov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indent="-1079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All of the above including:</a:t>
            </a:r>
          </a:p>
          <a:p>
            <a:pPr indent="-107950" lvl="1" marL="742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Section 508 Overview for Executives, 12/31		</a:t>
            </a:r>
          </a:p>
          <a:p>
            <a:pPr indent="-114300" lvl="0" marL="66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ctrTitle"/>
          </p:nvPr>
        </p:nvSpPr>
        <p:spPr>
          <a:xfrm>
            <a:off x="685800" y="2130424"/>
            <a:ext cx="7772400" cy="206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4191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" sz="6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QUESTIONS??</a:t>
            </a:r>
          </a:p>
        </p:txBody>
      </p:sp>
      <p:sp>
        <p:nvSpPr>
          <p:cNvPr id="214" name="Shape 2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41960" y="2971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54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Information</a:t>
            </a:r>
            <a:b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Section.508@gsa.gov</a:t>
            </a:r>
            <a:b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  <a:t>GSA</a:t>
            </a:r>
            <a:b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descr="What we do "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6940"/>
            <a:ext cx="9110473" cy="4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2987313" y="4160016"/>
            <a:ext cx="2713075" cy="23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Policy and Best Practices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Requesting  Accessibility Information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Revised 508 Standards Applicability Checklist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Define Accessibility Provisions Clauses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Agency Roadmap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Pulse Accessibility Module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75700" y="1263649"/>
            <a:ext cx="84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WE DO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52400" y="1677788"/>
            <a:ext cx="8893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508 Transition Activities are underway and will centralize guidance, avoid duplication and streamline the transition to the revised standards.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20099" y="3669548"/>
            <a:ext cx="2163300" cy="429900"/>
          </a:xfrm>
          <a:prstGeom prst="rect">
            <a:avLst/>
          </a:prstGeom>
          <a:solidFill>
            <a:srgbClr val="3A6098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Procurement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3197509" y="3669548"/>
            <a:ext cx="2134200" cy="429900"/>
          </a:xfrm>
          <a:prstGeom prst="rect">
            <a:avLst/>
          </a:prstGeom>
          <a:solidFill>
            <a:srgbClr val="3A6098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4285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Technical </a:t>
            </a:r>
            <a:r>
              <a:rPr b="1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Assistance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6300460" y="3677426"/>
            <a:ext cx="2252700" cy="429900"/>
          </a:xfrm>
          <a:prstGeom prst="rect">
            <a:avLst/>
          </a:prstGeom>
          <a:solidFill>
            <a:srgbClr val="3A6098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01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746150" y="4190050"/>
            <a:ext cx="32751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Training Courses: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Section 508 Micro-Purchase 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Section 508 Basics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Accessibility Playbook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Procuring Accessible ICT Products and Services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508 Overview for Executives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52400" y="4237266"/>
            <a:ext cx="26763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Tools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Accessibility Requirements Tool (ART)- Release 1</a:t>
            </a: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Solicitation Review Tool (SRT) Prototype</a:t>
            </a:r>
          </a:p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rtoon figure of three gentlemen wearing suits. the one guy that is in front and in the middle of them is wearing a suit."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200" y="2681288"/>
            <a:ext cx="902700" cy="9208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eb diagram of squares that connect to a larger and colored 3D shaped square box. " id="120" name="Shape 1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3259" y="2724079"/>
            <a:ext cx="902700" cy="902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flat head screw driver layed over a hammer" id="121" name="Shape 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6342" y="2686161"/>
            <a:ext cx="902700" cy="9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&quot;" id="122" name="Shape 122"/>
          <p:cNvCxnSpPr/>
          <p:nvPr/>
        </p:nvCxnSpPr>
        <p:spPr>
          <a:xfrm>
            <a:off x="2941550" y="3399325"/>
            <a:ext cx="0" cy="2789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descr="&quot;" id="123" name="Shape 123"/>
          <p:cNvCxnSpPr/>
          <p:nvPr/>
        </p:nvCxnSpPr>
        <p:spPr>
          <a:xfrm>
            <a:off x="5746150" y="3410774"/>
            <a:ext cx="0" cy="2789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  <a:t>GSA</a:t>
            </a:r>
          </a:p>
        </p:txBody>
      </p:sp>
      <p:pic>
        <p:nvPicPr>
          <p:cNvPr descr="508 Transition Guide table for Agencies "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3233"/>
            <a:ext cx="9110473" cy="4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66450" y="1060864"/>
            <a:ext cx="84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508 TRANSITION GUIDE TABLE FOR AGENCIES</a:t>
            </a:r>
          </a:p>
        </p:txBody>
      </p:sp>
      <p:graphicFrame>
        <p:nvGraphicFramePr>
          <p:cNvPr descr="508 Transition Guide Table for Agencies " id="132" name="Shape 132" title="508 Transition Guide Table for Agencies "/>
          <p:cNvGraphicFramePr/>
          <p:nvPr/>
        </p:nvGraphicFramePr>
        <p:xfrm>
          <a:off x="45468" y="1627882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{39716BB5-19D0-440B-9E0A-454F3838670B}</a:tableStyleId>
              </a:tblPr>
              <a:tblGrid>
                <a:gridCol w="1509400"/>
                <a:gridCol w="1540350"/>
                <a:gridCol w="1485300"/>
                <a:gridCol w="1485300"/>
                <a:gridCol w="1485300"/>
                <a:gridCol w="1485300"/>
              </a:tblGrid>
              <a:tr h="669275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508 Program Activity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What’s changing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Where to get Guidance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What tools are available to help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What training is available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508 Program Measure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12596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Specify the Government’s Accessibility Requirements for new ICT projects (procured or built internally)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Section 508 requirements have been updated and now reflect WCAG 2.0 standards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Revised 508 Standards Applicability Checklist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-Accessibility Requirements Tool (ART)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-Accessibility Conformance Reports/VPAT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-Section 508 Basics</a:t>
                      </a:r>
                    </a:p>
                    <a:p>
                      <a:pPr indent="-762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0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Procuring Section 508 Conformant ICT Products and Services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solicitations with accessibility requirements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69305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Ensure solicitations (RFPs, RFQs,) contain appropriate contract language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Contract requirements have been clarified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-Best Practices: How to Request Accessibility Requirements from Vendors and Contractors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-Best Practices: How to define Accessibility Terms and Conditions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-Solicitation Review Tool (SRT)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762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20000"/>
                        <a:buFont typeface="Arial"/>
                        <a:buNone/>
                      </a:pPr>
                      <a:r>
                        <a:rPr lang="en" sz="1000" u="none" cap="none" strike="noStrike"/>
                        <a:t>-</a:t>
                      </a: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Procuring Section 508 Conformant ICT Products and Services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-Section 508 for Purchase Card Holders (Micro Purchase) training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solicitation corrected to include accessibility requirements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099675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Manage Accessibility in the Agency’s life cycle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Agency Accessibility Policy need updating to reflect new requirements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Best Practices: Agency Accessibility Policy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-Section508 for Executives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-Playbook training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-maturity of Agency accessibility policy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905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  <a:t>GSA</a:t>
            </a:r>
          </a:p>
        </p:txBody>
      </p:sp>
      <p:pic>
        <p:nvPicPr>
          <p:cNvPr id="139" name="Shape 139" title="508 Transition Guide table for agencie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188622"/>
            <a:ext cx="9110473" cy="4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75700" y="1222122"/>
            <a:ext cx="84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4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508 TRANSITION GUIDE TABLE FOR AGENCIES</a:t>
            </a:r>
          </a:p>
        </p:txBody>
      </p:sp>
      <p:graphicFrame>
        <p:nvGraphicFramePr>
          <p:cNvPr id="141" name="Shape 141" title="508 Transition Guide table"/>
          <p:cNvGraphicFramePr/>
          <p:nvPr/>
        </p:nvGraphicFramePr>
        <p:xfrm>
          <a:off x="0" y="162166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{39716BB5-19D0-440B-9E0A-454F3838670B}</a:tableStyleId>
              </a:tblPr>
              <a:tblGrid>
                <a:gridCol w="1503550"/>
                <a:gridCol w="1503550"/>
                <a:gridCol w="1503550"/>
                <a:gridCol w="1503550"/>
                <a:gridCol w="1503550"/>
                <a:gridCol w="1503550"/>
              </a:tblGrid>
              <a:tr h="542725"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508 Program Activity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What’s changing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Where to get Guidance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What tools are available to help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What training is available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i="1" lang="en" sz="1100" u="none" cap="none" strike="noStrike"/>
                        <a:t>508 Program Measure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B7B7B7"/>
                    </a:solidFill>
                  </a:tcPr>
                </a:tc>
              </a:tr>
              <a:tr h="6820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Ensure Accessible Electronic Content (Documents)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Requirement now includes official internal agency correspondence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AECOP – documents (list here)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-Accessibility Auditing Tools ($)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AECOP – Training Videos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accessible documents – internal/external to agency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405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Test ICT products and software development projects for accessibility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Trusted Testing Protocol updated to reflect new standard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TTP on Section 508.gov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Trusted Testing Methodology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Trusted Testing Training Courses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products tested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certified trusted testers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712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Ensure websites are accessible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Section 508 requirements have been updated and now reflect WCAG 2.0 standards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Section508.gov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-Pulse Accessibility Module (.gov only)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-Commercial testing tools ($)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-Commercial Overlay tools for presentation layer accessibility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WCAG Training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accessible websites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improved websites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543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Know the Agency Need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Must now explicitly survey and identify number of employees with disabilities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-Technology Playbook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disabled employees with AT deployed successfully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82000"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Complaint Process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No change?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-Technology Playbook (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Best Practices Library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# complaints handled</a:t>
                      </a:r>
                    </a:p>
                    <a:p>
                      <a:pPr indent="-6350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000" u="none" cap="none" strike="noStrike"/>
                        <a:t>-maturity of complaint process</a:t>
                      </a: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166742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Section508.gov</a:t>
            </a:r>
          </a:p>
        </p:txBody>
      </p:sp>
      <p:sp>
        <p:nvSpPr>
          <p:cNvPr descr="Screenshot of Section508.gov homepage" id="147" name="Shape 14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&quot; "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6225"/>
            <a:ext cx="9070848" cy="561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304800" y="1324250"/>
            <a:ext cx="84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.GOV DOMAIN SERVICES - DOTGOV REGISTRAR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6" name="Shape 15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  <a:t>IT Accessibility</a:t>
            </a:r>
            <a:b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pSp>
        <p:nvGrpSpPr>
          <p:cNvPr descr="&quot;" id="157" name="Shape 157"/>
          <p:cNvGrpSpPr/>
          <p:nvPr/>
        </p:nvGrpSpPr>
        <p:grpSpPr>
          <a:xfrm>
            <a:off x="1308200" y="1611825"/>
            <a:ext cx="6828000" cy="4901200"/>
            <a:chOff x="1308200" y="1383225"/>
            <a:chExt cx="6828000" cy="4901200"/>
          </a:xfrm>
        </p:grpSpPr>
        <p:sp>
          <p:nvSpPr>
            <p:cNvPr id="158" name="Shape 158"/>
            <p:cNvSpPr/>
            <p:nvPr/>
          </p:nvSpPr>
          <p:spPr>
            <a:xfrm>
              <a:off x="1308200" y="1485325"/>
              <a:ext cx="6828000" cy="4799100"/>
            </a:xfrm>
            <a:prstGeom prst="roundRect">
              <a:avLst>
                <a:gd fmla="val 2222" name="adj"/>
              </a:avLst>
            </a:prstGeom>
            <a:solidFill>
              <a:srgbClr val="F3F3F3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9CCA"/>
                </a:buClr>
                <a:buSzPct val="100000"/>
                <a:buFont typeface="Calibri"/>
                <a:buNone/>
              </a:pPr>
              <a:r>
                <a:rPr b="1" i="0" lang="en" sz="1800" u="none" cap="none" strike="noStrike">
                  <a:solidFill>
                    <a:srgbClr val="569CCA"/>
                  </a:solidFill>
                  <a:latin typeface="Calibri"/>
                  <a:ea typeface="Calibri"/>
                  <a:cs typeface="Calibri"/>
                  <a:sym typeface="Calibri"/>
                </a:rPr>
                <a:t>DCOI Marketplace</a:t>
              </a: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569CC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Automates the process of generating accessibility requirements for procurements</a:t>
              </a: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308200" y="1383225"/>
              <a:ext cx="6671700" cy="624900"/>
            </a:xfrm>
            <a:prstGeom prst="roundRect">
              <a:avLst>
                <a:gd fmla="val 10145" name="adj"/>
              </a:avLst>
            </a:prstGeom>
            <a:solidFill>
              <a:srgbClr val="569CCA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77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None/>
              </a:pPr>
              <a:r>
                <a:rPr b="1" i="0" lang="en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Accessibility Requirements Tool (ART)</a:t>
              </a:r>
              <a:r>
                <a:rPr b="0" i="0" lang="en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</p:grpSp>
      <p:sp>
        <p:nvSpPr>
          <p:cNvPr descr="&quot;" id="160" name="Shape 160"/>
          <p:cNvSpPr/>
          <p:nvPr/>
        </p:nvSpPr>
        <p:spPr>
          <a:xfrm>
            <a:off x="917075" y="1490475"/>
            <a:ext cx="867600" cy="867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69C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of store " id="161" name="Shape 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76" y="1622607"/>
            <a:ext cx="580644" cy="580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of Accessibility requirements tool homepage " id="162" name="Shape 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5850" y="3021425"/>
            <a:ext cx="6062634" cy="326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304800" y="1324250"/>
            <a:ext cx="84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.GOV DOMAIN SERVICES - DOTGOV REGISTRAR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778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2800" u="none" cap="none" strike="noStrike">
                <a:solidFill>
                  <a:srgbClr val="3A6098"/>
                </a:solidFill>
                <a:latin typeface="Arial"/>
                <a:ea typeface="Arial"/>
                <a:cs typeface="Arial"/>
                <a:sym typeface="Arial"/>
              </a:rPr>
              <a:t>IT Accessibility</a:t>
            </a:r>
            <a:br>
              <a:rPr b="0" i="0" lang="en" sz="2800" u="none" cap="none" strike="noStrike">
                <a:solidFill>
                  <a:srgbClr val="3A6098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grpSp>
        <p:nvGrpSpPr>
          <p:cNvPr descr="&quot;" id="170" name="Shape 170"/>
          <p:cNvGrpSpPr/>
          <p:nvPr/>
        </p:nvGrpSpPr>
        <p:grpSpPr>
          <a:xfrm>
            <a:off x="1196050" y="1560325"/>
            <a:ext cx="6910505" cy="4923781"/>
            <a:chOff x="1308211" y="413009"/>
            <a:chExt cx="6919500" cy="5911611"/>
          </a:xfrm>
        </p:grpSpPr>
        <p:sp>
          <p:nvSpPr>
            <p:cNvPr id="171" name="Shape 171"/>
            <p:cNvSpPr/>
            <p:nvPr/>
          </p:nvSpPr>
          <p:spPr>
            <a:xfrm>
              <a:off x="1308211" y="567920"/>
              <a:ext cx="6919500" cy="5756700"/>
            </a:xfrm>
            <a:prstGeom prst="roundRect">
              <a:avLst>
                <a:gd fmla="val 2222" name="adj"/>
              </a:avLst>
            </a:prstGeom>
            <a:solidFill>
              <a:srgbClr val="F3F3F3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Uses A.I. to predict if FedBiz Op’s solicitations contain appropriate fed policy requirements (508 first)</a:t>
              </a:r>
            </a:p>
          </p:txBody>
        </p:sp>
        <p:sp>
          <p:nvSpPr>
            <p:cNvPr id="172" name="Shape 172"/>
            <p:cNvSpPr/>
            <p:nvPr/>
          </p:nvSpPr>
          <p:spPr>
            <a:xfrm>
              <a:off x="1419931" y="413009"/>
              <a:ext cx="6575700" cy="847800"/>
            </a:xfrm>
            <a:prstGeom prst="roundRect">
              <a:avLst>
                <a:gd fmla="val 10145" name="adj"/>
              </a:avLst>
            </a:prstGeom>
            <a:solidFill>
              <a:srgbClr val="569CCA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77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None/>
              </a:pPr>
              <a:r>
                <a:rPr b="1" i="0" lang="en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Solicitation Review Tool (SRT)</a:t>
              </a:r>
            </a:p>
          </p:txBody>
        </p:sp>
      </p:grpSp>
      <p:sp>
        <p:nvSpPr>
          <p:cNvPr descr="&quot;" id="173" name="Shape 173"/>
          <p:cNvSpPr/>
          <p:nvPr/>
        </p:nvSpPr>
        <p:spPr>
          <a:xfrm>
            <a:off x="917075" y="1490475"/>
            <a:ext cx="867600" cy="867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69C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of stor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76" y="1622607"/>
            <a:ext cx="580644" cy="580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of Solicitation review tool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525" y="3144900"/>
            <a:ext cx="5435855" cy="30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304800" y="1324250"/>
            <a:ext cx="84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.GOV DOMAIN SERVICES - DOTGOV REGISTRAR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2" name="Shape 182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  <a:t>IT Accessibility</a:t>
            </a:r>
            <a:b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pSp>
        <p:nvGrpSpPr>
          <p:cNvPr descr="&quot;" id="183" name="Shape 183"/>
          <p:cNvGrpSpPr/>
          <p:nvPr/>
        </p:nvGrpSpPr>
        <p:grpSpPr>
          <a:xfrm>
            <a:off x="1308200" y="1611825"/>
            <a:ext cx="6671700" cy="4405600"/>
            <a:chOff x="1308200" y="1383225"/>
            <a:chExt cx="6671700" cy="4405600"/>
          </a:xfrm>
        </p:grpSpPr>
        <p:sp>
          <p:nvSpPr>
            <p:cNvPr id="184" name="Shape 184"/>
            <p:cNvSpPr/>
            <p:nvPr/>
          </p:nvSpPr>
          <p:spPr>
            <a:xfrm>
              <a:off x="1308200" y="1485325"/>
              <a:ext cx="6671700" cy="4303500"/>
            </a:xfrm>
            <a:prstGeom prst="roundRect">
              <a:avLst>
                <a:gd fmla="val 2222" name="adj"/>
              </a:avLst>
            </a:prstGeom>
            <a:solidFill>
              <a:srgbClr val="F3F3F3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9CCA"/>
                </a:buClr>
                <a:buSzPct val="100000"/>
                <a:buFont typeface="Calibri"/>
                <a:buNone/>
              </a:pPr>
              <a:r>
                <a:rPr b="1" i="0" lang="en" sz="1800" u="none" cap="none" strike="noStrike">
                  <a:solidFill>
                    <a:srgbClr val="569CCA"/>
                  </a:solidFill>
                  <a:latin typeface="Calibri"/>
                  <a:ea typeface="Calibri"/>
                  <a:cs typeface="Calibri"/>
                  <a:sym typeface="Calibri"/>
                </a:rPr>
                <a:t>DCOI Marketplace</a:t>
              </a: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569CC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Pulse scans existing websites for policy compliance </a:t>
              </a: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308200" y="1383225"/>
              <a:ext cx="6671700" cy="624900"/>
            </a:xfrm>
            <a:prstGeom prst="roundRect">
              <a:avLst>
                <a:gd fmla="val 10145" name="adj"/>
              </a:avLst>
            </a:prstGeom>
            <a:solidFill>
              <a:srgbClr val="569CCA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77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None/>
              </a:pPr>
              <a:r>
                <a:rPr b="1" i="0" lang="en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Pulse Accessibility Module</a:t>
              </a:r>
            </a:p>
          </p:txBody>
        </p:sp>
      </p:grpSp>
      <p:sp>
        <p:nvSpPr>
          <p:cNvPr descr="&quot;" id="186" name="Shape 186"/>
          <p:cNvSpPr/>
          <p:nvPr/>
        </p:nvSpPr>
        <p:spPr>
          <a:xfrm>
            <a:off x="917075" y="1490475"/>
            <a:ext cx="867600" cy="867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69C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of store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76" y="1622607"/>
            <a:ext cx="580644" cy="580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of pulse accessibility module"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5798" y="2774675"/>
            <a:ext cx="5120296" cy="311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304800" y="1324250"/>
            <a:ext cx="841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.GOV DOMAIN SERVICES - DOTGOV REGISTRAR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  <a:t>.Gov Domain Services</a:t>
            </a:r>
            <a:br>
              <a:rPr b="0" i="0" lang="en" sz="3200" u="none" cap="none" strike="noStrike">
                <a:solidFill>
                  <a:srgbClr val="3A6098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grpSp>
        <p:nvGrpSpPr>
          <p:cNvPr descr="&quot;" id="196" name="Shape 196"/>
          <p:cNvGrpSpPr/>
          <p:nvPr/>
        </p:nvGrpSpPr>
        <p:grpSpPr>
          <a:xfrm>
            <a:off x="1308200" y="1611825"/>
            <a:ext cx="6756900" cy="4992400"/>
            <a:chOff x="1308200" y="1383225"/>
            <a:chExt cx="6756900" cy="4992400"/>
          </a:xfrm>
        </p:grpSpPr>
        <p:sp>
          <p:nvSpPr>
            <p:cNvPr id="197" name="Shape 197"/>
            <p:cNvSpPr/>
            <p:nvPr/>
          </p:nvSpPr>
          <p:spPr>
            <a:xfrm>
              <a:off x="1308200" y="1485325"/>
              <a:ext cx="6756900" cy="4890300"/>
            </a:xfrm>
            <a:prstGeom prst="roundRect">
              <a:avLst>
                <a:gd fmla="val 2222" name="adj"/>
              </a:avLst>
            </a:prstGeom>
            <a:solidFill>
              <a:srgbClr val="F3F3F3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9CCA"/>
                </a:buClr>
                <a:buSzPct val="100000"/>
                <a:buFont typeface="Calibri"/>
                <a:buNone/>
              </a:pPr>
              <a:r>
                <a:rPr b="0" i="0" lang="en" sz="1800" u="none" cap="none" strike="noStrike">
                  <a:solidFill>
                    <a:srgbClr val="569CCA"/>
                  </a:solidFill>
                  <a:latin typeface="Calibri"/>
                  <a:ea typeface="Calibri"/>
                  <a:cs typeface="Calibri"/>
                  <a:sym typeface="Calibri"/>
                </a:rPr>
                <a:t>DCOI Marketplace</a:t>
              </a: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569CC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Digital Dashboard will be the central “Feds Only”portal for CIOs to benchmark their websites against other agencies and industry standards.</a:t>
              </a:r>
            </a:p>
            <a:p>
              <a:pPr indent="-1143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308200" y="1383225"/>
              <a:ext cx="6671700" cy="624900"/>
            </a:xfrm>
            <a:prstGeom prst="roundRect">
              <a:avLst>
                <a:gd fmla="val 10145" name="adj"/>
              </a:avLst>
            </a:prstGeom>
            <a:solidFill>
              <a:srgbClr val="569CCA"/>
            </a:solidFill>
            <a:ln cap="flat" cmpd="sng" w="28575">
              <a:solidFill>
                <a:srgbClr val="569CC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-177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Calibri"/>
                <a:buNone/>
              </a:pPr>
              <a:r>
                <a:rPr b="1" i="0" lang="en" sz="2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Digital Dashboard</a:t>
              </a:r>
            </a:p>
          </p:txBody>
        </p:sp>
      </p:grpSp>
      <p:sp>
        <p:nvSpPr>
          <p:cNvPr descr="&quot;" id="199" name="Shape 199"/>
          <p:cNvSpPr/>
          <p:nvPr/>
        </p:nvSpPr>
        <p:spPr>
          <a:xfrm>
            <a:off x="917075" y="1490475"/>
            <a:ext cx="867600" cy="8676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69CC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 of store "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76" y="1622607"/>
            <a:ext cx="580644" cy="580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of Digital dash board .gov 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6375" y="3207925"/>
            <a:ext cx="5685227" cy="311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