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0" r:id="rId5"/>
    <p:sldId id="260" r:id="rId6"/>
    <p:sldId id="257" r:id="rId7"/>
    <p:sldId id="258" r:id="rId8"/>
    <p:sldId id="261" r:id="rId9"/>
    <p:sldId id="282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47" autoAdjust="0"/>
  </p:normalViewPr>
  <p:slideViewPr>
    <p:cSldViewPr snapToGrid="0">
      <p:cViewPr varScale="1">
        <p:scale>
          <a:sx n="127" d="100"/>
          <a:sy n="127" d="100"/>
        </p:scale>
        <p:origin x="208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4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2C4A0-BD5A-4502-AFE1-E6D372BA82C0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31A37-2A9B-4407-A63F-3E7F56E37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968" y="2834639"/>
            <a:ext cx="9509760" cy="2734887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Accessibility Community Meeting</a:t>
            </a:r>
            <a:b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Getting the Support You Need: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36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  <a:t>Strategically leveraging high-level support</a:t>
            </a:r>
            <a:br>
              <a:rPr lang="en-US" sz="4200" b="1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  <p:pic>
        <p:nvPicPr>
          <p:cNvPr id="4" name="Picture 3" descr="United States Department of Labor se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66" y="1165390"/>
            <a:ext cx="1237595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Whew! That’s a LOT!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 NOT expect your top leadership to fight your battles for you.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Try to keep the right “authority” as the backdrop to what you’re doing, without ever having those authority figures argue your case for you.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Convince them to never discuss counterpoints unless you’re involved.</a:t>
            </a:r>
          </a:p>
        </p:txBody>
      </p:sp>
    </p:spTree>
    <p:extLst>
      <p:ext uri="{BB962C8B-B14F-4D97-AF65-F5344CB8AC3E}">
        <p14:creationId xmlns:p14="http://schemas.microsoft.com/office/powerpoint/2010/main" val="418012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Critical: Clear Accountability!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Our Section 508 Points of Contact had no authority in their agencies.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 err="1">
                <a:cs typeface="Arial" panose="020B0604020202020204" pitchFamily="34" charset="0"/>
              </a:rPr>
              <a:t>DepSec</a:t>
            </a:r>
            <a:r>
              <a:rPr lang="en-US" dirty="0">
                <a:cs typeface="Arial" panose="020B0604020202020204" pitchFamily="34" charset="0"/>
              </a:rPr>
              <a:t> mandated each DOL Agency appoint an Agency 508 Officer: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Authority to speak on behalf of the agency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Authority to communicate to agency personnel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Access to the top Agency leadership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Does NOT need to be a Section 508 expert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Accountable for Agency support of the Section 508 Program Office</a:t>
            </a:r>
          </a:p>
        </p:txBody>
      </p:sp>
    </p:spTree>
    <p:extLst>
      <p:ext uri="{BB962C8B-B14F-4D97-AF65-F5344CB8AC3E}">
        <p14:creationId xmlns:p14="http://schemas.microsoft.com/office/powerpoint/2010/main" val="264752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Winning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Get someone at the top of your organization to: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Set clear lines of accountability within your various mission areas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Refuse to listen to complaints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Let you “run with it!”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 NOT expect your executives or </a:t>
            </a:r>
            <a:r>
              <a:rPr lang="en-US" dirty="0" err="1">
                <a:cs typeface="Arial" panose="020B0604020202020204" pitchFamily="34" charset="0"/>
              </a:rPr>
              <a:t>politicals</a:t>
            </a:r>
            <a:r>
              <a:rPr lang="en-US" dirty="0">
                <a:cs typeface="Arial" panose="020B0604020202020204" pitchFamily="34" charset="0"/>
              </a:rPr>
              <a:t> to argue on your behalf.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 IMPLIED threat of their authority is more powerful!</a:t>
            </a:r>
          </a:p>
        </p:txBody>
      </p:sp>
    </p:spTree>
    <p:extLst>
      <p:ext uri="{BB962C8B-B14F-4D97-AF65-F5344CB8AC3E}">
        <p14:creationId xmlns:p14="http://schemas.microsoft.com/office/powerpoint/2010/main" val="280241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Questions? Comments?</a:t>
            </a:r>
            <a:br>
              <a:rPr lang="en-US" sz="4400" dirty="0">
                <a:solidFill>
                  <a:srgbClr val="223D76"/>
                </a:solidFill>
                <a:latin typeface="Franklin Gothic Book"/>
              </a:rPr>
            </a:br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(Snide Remarks?)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70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 a grand vision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01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Brandon’s 508 Vision: </a:t>
            </a:r>
            <a:r>
              <a:rPr lang="en-US" dirty="0"/>
              <a:t>DOL no longer views accessibility as a roadblock and something we have to do because “it’s the law.” We make sure everything is accessible; and every person at the Department creates accessible work products because that’s how we do it here. All employees embrace the fact that accessibility is a non-negotiable and it’s everyone’s responsibility.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Problem: </a:t>
            </a:r>
            <a:r>
              <a:rPr lang="en-US" dirty="0"/>
              <a:t>This requires MASSIVE change to our organizational culture!</a:t>
            </a:r>
          </a:p>
        </p:txBody>
      </p:sp>
    </p:spTree>
    <p:extLst>
      <p:ext uri="{BB962C8B-B14F-4D97-AF65-F5344CB8AC3E}">
        <p14:creationId xmlns:p14="http://schemas.microsoft.com/office/powerpoint/2010/main" val="158394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823666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Stories touch hearts!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3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 Focus on 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People want to create something and hand it off for “remediation.”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“Remediation” is synonymous with “accessibility.”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Told stories to help people understand that accessibility is fundamental.</a:t>
            </a:r>
          </a:p>
        </p:txBody>
      </p:sp>
    </p:spTree>
    <p:extLst>
      <p:ext uri="{BB962C8B-B14F-4D97-AF65-F5344CB8AC3E}">
        <p14:creationId xmlns:p14="http://schemas.microsoft.com/office/powerpoint/2010/main" val="309237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/>
          <a:lstStyle/>
          <a:p>
            <a:r>
              <a:rPr lang="en-US" dirty="0"/>
              <a:t>blueberry muffin example</a:t>
            </a:r>
          </a:p>
        </p:txBody>
      </p:sp>
    </p:spTree>
    <p:extLst>
      <p:ext uri="{BB962C8B-B14F-4D97-AF65-F5344CB8AC3E}">
        <p14:creationId xmlns:p14="http://schemas.microsoft.com/office/powerpoint/2010/main" val="190978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 Focus on remediation,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Began equating remediation with “poor quality.”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Remediation is REWORK, which is one of the seven forms of WASTE!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No manager is paying their people for poor quality work!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Remediation is part of the “failure stream” and you don’t optimize for failure – you focus on first time quality, which ALWAYS includes accessibility!</a:t>
            </a:r>
          </a:p>
        </p:txBody>
      </p:sp>
    </p:spTree>
    <p:extLst>
      <p:ext uri="{BB962C8B-B14F-4D97-AF65-F5344CB8AC3E}">
        <p14:creationId xmlns:p14="http://schemas.microsoft.com/office/powerpoint/2010/main" val="109938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Meet your presenter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47631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US Department of Labor</a:t>
            </a:r>
            <a:br>
              <a:rPr lang="en-US" dirty="0"/>
            </a:br>
            <a:r>
              <a:rPr lang="en-US" dirty="0"/>
              <a:t>Branch Chief of IT Quality Management </a:t>
            </a:r>
            <a:br>
              <a:rPr lang="en-US" dirty="0"/>
            </a:br>
            <a:r>
              <a:rPr lang="en-US" dirty="0"/>
              <a:t>Office of the CIO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Approximately 18,000 employees nationwide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27 mission Agencies of various sizes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450 offices across the US &amp; its territories</a:t>
            </a:r>
          </a:p>
        </p:txBody>
      </p:sp>
      <p:pic>
        <p:nvPicPr>
          <p:cNvPr id="5" name="Content Placeholder 4" descr="Portrait of Brandon Jubar in front of the American flag." title="Imag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40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216435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 Pleading ignorance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“My people don’t know how to ‘do’ accessibility,” says every manager everywhere!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During mandatory training for supervisors, I challenged them to simply do 3 things: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Stop passing the buck!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Stop defending ignorance!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Ask one simple question: “Is it accessible?”</a:t>
            </a:r>
          </a:p>
        </p:txBody>
      </p:sp>
    </p:spTree>
    <p:extLst>
      <p:ext uri="{BB962C8B-B14F-4D97-AF65-F5344CB8AC3E}">
        <p14:creationId xmlns:p14="http://schemas.microsoft.com/office/powerpoint/2010/main" val="324147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to touch hearts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Awareness training was built around a truthful story because people remember stories better than lectures.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Example: Main character’s cousin uses a wheelchair and must go down the alley, past the dumpster, and down a dingy hallway to enter the restaurant.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People now picture THAT scene when they think of disabled persons struggling to access our ICT!</a:t>
            </a:r>
          </a:p>
        </p:txBody>
      </p:sp>
    </p:spTree>
    <p:extLst>
      <p:ext uri="{BB962C8B-B14F-4D97-AF65-F5344CB8AC3E}">
        <p14:creationId xmlns:p14="http://schemas.microsoft.com/office/powerpoint/2010/main" val="197148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ADKAR Model of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Awareness:</a:t>
            </a:r>
            <a:r>
              <a:rPr lang="en-US" dirty="0">
                <a:cs typeface="Arial" panose="020B0604020202020204" pitchFamily="34" charset="0"/>
              </a:rPr>
              <a:t> Make the person aware for the needed change.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Desire:</a:t>
            </a:r>
            <a:r>
              <a:rPr lang="en-US" dirty="0">
                <a:cs typeface="Arial" panose="020B0604020202020204" pitchFamily="34" charset="0"/>
              </a:rPr>
              <a:t> Create in the person a desire to make the needed change.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Knowledge:</a:t>
            </a:r>
            <a:r>
              <a:rPr lang="en-US" dirty="0">
                <a:cs typeface="Arial" panose="020B0604020202020204" pitchFamily="34" charset="0"/>
              </a:rPr>
              <a:t> Give the person the knowledge to make the change.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Ability:</a:t>
            </a:r>
            <a:r>
              <a:rPr lang="en-US" dirty="0">
                <a:cs typeface="Arial" panose="020B0604020202020204" pitchFamily="34" charset="0"/>
              </a:rPr>
              <a:t> Help them turn knowledge into skills to make the change.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Reinforcement:</a:t>
            </a:r>
            <a:r>
              <a:rPr lang="en-US" dirty="0">
                <a:cs typeface="Arial" panose="020B0604020202020204" pitchFamily="34" charset="0"/>
              </a:rPr>
              <a:t> Create processes that reinforce the changes made.</a:t>
            </a:r>
          </a:p>
        </p:txBody>
      </p:sp>
    </p:spTree>
    <p:extLst>
      <p:ext uri="{BB962C8B-B14F-4D97-AF65-F5344CB8AC3E}">
        <p14:creationId xmlns:p14="http://schemas.microsoft.com/office/powerpoint/2010/main" val="4140683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Reinforcement is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DOL is tackling Reinforcement in two critical ways: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Encourage the question, “Is it accessible?”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Promote reinforcement by asking all supervisors to begin holding their direct reports accountable for accessibility.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Focus on process review and improvement.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Build accessibility into workflows and include measurement and reporting of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787901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Responsibility and Accountability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0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Establish responsibility AND accountability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DOL Policy states whoever PAYS for the ICT is accountable for accessibility.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Budget holder can delegate responsibility but NOT accountability.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DOL Agencies don’t like it but it has kept them much more actively involved in ensuring ICT is accessible!</a:t>
            </a:r>
          </a:p>
        </p:txBody>
      </p:sp>
    </p:spTree>
    <p:extLst>
      <p:ext uri="{BB962C8B-B14F-4D97-AF65-F5344CB8AC3E}">
        <p14:creationId xmlns:p14="http://schemas.microsoft.com/office/powerpoint/2010/main" val="1517852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long way to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“Give a man a fish, and you feed him for a day. Teach a man to fish, and you feed him for a lifetime.”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Our team is too small to enforce Section 508, so we’re creating a culture where we don’t have to.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People are paying attention and the culture truly is changing!</a:t>
            </a:r>
          </a:p>
        </p:txBody>
      </p:sp>
    </p:spTree>
    <p:extLst>
      <p:ext uri="{BB962C8B-B14F-4D97-AF65-F5344CB8AC3E}">
        <p14:creationId xmlns:p14="http://schemas.microsoft.com/office/powerpoint/2010/main" val="2098817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Questions? Comments?</a:t>
            </a:r>
            <a:br>
              <a:rPr lang="en-US" sz="4400" dirty="0">
                <a:solidFill>
                  <a:srgbClr val="223D76"/>
                </a:solidFill>
                <a:latin typeface="Franklin Gothic Book"/>
              </a:rPr>
            </a:br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(Snide Remarks?)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8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 have a foundation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61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Stories from the 508 trenches indicate an uphill battle.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DOL has “pockets of excellence” in its IT development.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Excellent foundation in policy and acquisitions: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Well-established IT Accessibility Policy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All IT contracts required to have Section 508 “boilerplate” provision</a:t>
            </a:r>
          </a:p>
        </p:txBody>
      </p:sp>
    </p:spTree>
    <p:extLst>
      <p:ext uri="{BB962C8B-B14F-4D97-AF65-F5344CB8AC3E}">
        <p14:creationId xmlns:p14="http://schemas.microsoft.com/office/powerpoint/2010/main" val="35188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823666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A New Approach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239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Started my career in the automotive industry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Went from manufacturing to IT procurement and Indirect Materials Management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Joined DOL in December of 2009 as a COR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Held several leadership positions, ending with Quality Management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Asked to “stand up” a Section 508 Program Office</a:t>
            </a:r>
          </a:p>
        </p:txBody>
      </p:sp>
    </p:spTree>
    <p:extLst>
      <p:ext uri="{BB962C8B-B14F-4D97-AF65-F5344CB8AC3E}">
        <p14:creationId xmlns:p14="http://schemas.microsoft.com/office/powerpoint/2010/main" val="319075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Force begets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When you push someone, the always push back!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Past failed attempts at Section 508 focused on enforcement.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Someone in leadership thinks fixing them problem just takes a strong demand and a big stick to make people comply.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Instead, we want to calmly steer people where we want them to go!</a:t>
            </a:r>
          </a:p>
        </p:txBody>
      </p:sp>
    </p:spTree>
    <p:extLst>
      <p:ext uri="{BB962C8B-B14F-4D97-AF65-F5344CB8AC3E}">
        <p14:creationId xmlns:p14="http://schemas.microsoft.com/office/powerpoint/2010/main" val="2780513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Messaging is 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Be clear and consistent with your messaging.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Leadership often wants simple answers but this is a complex problem.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Don’t bore them with the details - communicate concepts they need to know: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Create messages they understand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Hammer those messages relentlessly</a:t>
            </a:r>
          </a:p>
        </p:txBody>
      </p:sp>
    </p:spTree>
    <p:extLst>
      <p:ext uri="{BB962C8B-B14F-4D97-AF65-F5344CB8AC3E}">
        <p14:creationId xmlns:p14="http://schemas.microsoft.com/office/powerpoint/2010/main" val="1242285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My big three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Accessibility is a QUALITY issue.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Remediation = Rework = WASTE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There are three IT "non-negotiables": 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Privacy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Security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Accessibility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Crafted for brevity and to ANCHOR accessibility to something they understand.</a:t>
            </a:r>
          </a:p>
        </p:txBody>
      </p:sp>
    </p:spTree>
    <p:extLst>
      <p:ext uri="{BB962C8B-B14F-4D97-AF65-F5344CB8AC3E}">
        <p14:creationId xmlns:p14="http://schemas.microsoft.com/office/powerpoint/2010/main" val="2792393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It’s a QUALITY issue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Quality is no longer a differentiator - it's a given.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Be ready for pushback like, "Define accessible."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“Standards are well-defined. I’ll send you a link.”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Or “What if our people don't know how to do it?"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“Send them to us and we’ll help them figure it out.”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You can’t INSPECT or TEST quality into a product or service!</a:t>
            </a:r>
          </a:p>
        </p:txBody>
      </p:sp>
    </p:spTree>
    <p:extLst>
      <p:ext uri="{BB962C8B-B14F-4D97-AF65-F5344CB8AC3E}">
        <p14:creationId xmlns:p14="http://schemas.microsoft.com/office/powerpoint/2010/main" val="2098328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Remediation is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People understood once I linked “remediation” to WASTE.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True Story: An Agency paid a lot for training materials and asked us to remediate them!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Our ASAM understood "remediation is waste" and would tell other Agency heads to “Stop generating so much waste!"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He didn't need to understand accessibility to defend this position because I had anchored REMEDIATION to the concept of WASTE.</a:t>
            </a:r>
          </a:p>
        </p:txBody>
      </p:sp>
    </p:spTree>
    <p:extLst>
      <p:ext uri="{BB962C8B-B14F-4D97-AF65-F5344CB8AC3E}">
        <p14:creationId xmlns:p14="http://schemas.microsoft.com/office/powerpoint/2010/main" val="3067583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 IT “Non-Negotiables”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Security -</a:t>
            </a:r>
            <a:r>
              <a:rPr lang="en-US" dirty="0">
                <a:cs typeface="Arial" panose="020B0604020202020204" pitchFamily="34" charset="0"/>
              </a:rPr>
              <a:t> link to the importance but NOT to the perceived budget!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Privacy -</a:t>
            </a:r>
            <a:r>
              <a:rPr lang="en-US" dirty="0">
                <a:cs typeface="Arial" panose="020B0604020202020204" pitchFamily="34" charset="0"/>
              </a:rPr>
              <a:t> critical in the minds of enforcement agencies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cs typeface="Arial" panose="020B0604020202020204" pitchFamily="34" charset="0"/>
              </a:rPr>
              <a:t>Accessibility -</a:t>
            </a:r>
            <a:r>
              <a:rPr lang="en-US" dirty="0">
                <a:cs typeface="Arial" panose="020B0604020202020204" pitchFamily="34" charset="0"/>
              </a:rPr>
              <a:t> it’s the law, so it’s obviously a “non-negotiable”</a:t>
            </a:r>
          </a:p>
        </p:txBody>
      </p:sp>
    </p:spTree>
    <p:extLst>
      <p:ext uri="{BB962C8B-B14F-4D97-AF65-F5344CB8AC3E}">
        <p14:creationId xmlns:p14="http://schemas.microsoft.com/office/powerpoint/2010/main" val="3497707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Additional Messages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18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Messages for the masses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Selected two messages that are less “strategic”: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Accessibility is EVERYONE’S responsibility!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Fix your process and the outcomes will take care of themselves.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don’t “police” everyone; we help them learn to do the right thing.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We’re training everyone we can, as fast and as thoroughly as we can!</a:t>
            </a:r>
          </a:p>
        </p:txBody>
      </p:sp>
    </p:spTree>
    <p:extLst>
      <p:ext uri="{BB962C8B-B14F-4D97-AF65-F5344CB8AC3E}">
        <p14:creationId xmlns:p14="http://schemas.microsoft.com/office/powerpoint/2010/main" val="1611320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Reframe the purpose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DOL has plenty of “lagging” metrics, often used to “determine blame.”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Our goal is to help supervisors create standardized processes and then measure them properly: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Don’t start with remediation (outcomes); fix the process.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Institute “leading” metrics to proactively identify problems.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Implement a solution, test its effectiveness, rinse, repeat!</a:t>
            </a:r>
          </a:p>
        </p:txBody>
      </p:sp>
    </p:spTree>
    <p:extLst>
      <p:ext uri="{BB962C8B-B14F-4D97-AF65-F5344CB8AC3E}">
        <p14:creationId xmlns:p14="http://schemas.microsoft.com/office/powerpoint/2010/main" val="1573231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OMB Maturity Model “Fits”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Five logical areas for Continuous Process Improvement: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Acquisitions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Tech Lifecycle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Testing and Validation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Training</a:t>
            </a:r>
          </a:p>
          <a:p>
            <a:pPr marL="971550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Complaint Management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We ask for PROGRESS, not perfection!</a:t>
            </a:r>
          </a:p>
        </p:txBody>
      </p:sp>
    </p:spTree>
    <p:extLst>
      <p:ext uri="{BB962C8B-B14F-4D97-AF65-F5344CB8AC3E}">
        <p14:creationId xmlns:p14="http://schemas.microsoft.com/office/powerpoint/2010/main" val="20489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Clarification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 am NOT an accessibility expert.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 am an evangelist for Section 508 and accessibility.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My expertise is in: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Arial" panose="020B0604020202020204" pitchFamily="34" charset="0"/>
              </a:rPr>
              <a:t>Lean concepts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Arial" panose="020B0604020202020204" pitchFamily="34" charset="0"/>
              </a:rPr>
              <a:t>Continuous process improvement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Arial" panose="020B0604020202020204" pitchFamily="34" charset="0"/>
              </a:rPr>
              <a:t>Communication and 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4007220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Play an Infinite Game!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Some Section 508 veterans disagree with me: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Long-term vision is too grand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Short-term expectations are too little, too late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This is NOT a finite game, where someone wins and someone loses.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This is an INFINITE game – play to keep playing!</a:t>
            </a:r>
          </a:p>
        </p:txBody>
      </p:sp>
    </p:spTree>
    <p:extLst>
      <p:ext uri="{BB962C8B-B14F-4D97-AF65-F5344CB8AC3E}">
        <p14:creationId xmlns:p14="http://schemas.microsoft.com/office/powerpoint/2010/main" val="2396152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Let’s connect!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2361537"/>
            <a:ext cx="6047631" cy="3815426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Brandon </a:t>
            </a:r>
            <a:r>
              <a:rPr lang="en-US" dirty="0" err="1"/>
              <a:t>Jubar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Jubar.Brandon.T@DOL.gov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(202) 693-4289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LinkedIn.com/in/</a:t>
            </a:r>
            <a:r>
              <a:rPr lang="en-US" dirty="0" err="1"/>
              <a:t>brandonjubar</a:t>
            </a:r>
            <a:r>
              <a:rPr lang="en-US" dirty="0"/>
              <a:t>/</a:t>
            </a:r>
          </a:p>
        </p:txBody>
      </p:sp>
      <p:pic>
        <p:nvPicPr>
          <p:cNvPr id="5" name="Content Placeholder 4" descr="Portrait of Brandon Jubar in front of the American flag." title="Imag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40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1215390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788670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Questions? Comments?</a:t>
            </a:r>
            <a:br>
              <a:rPr lang="en-US" sz="4400" dirty="0">
                <a:solidFill>
                  <a:srgbClr val="223D76"/>
                </a:solidFill>
                <a:latin typeface="Franklin Gothic Book"/>
              </a:rPr>
            </a:br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(Snide Remarks?)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2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8BBCF81-AFFB-450C-AD61-CDF5CF20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719" y="2724034"/>
            <a:ext cx="8236660" cy="1325033"/>
          </a:xfrm>
        </p:spPr>
        <p:txBody>
          <a:bodyPr/>
          <a:lstStyle/>
          <a:p>
            <a:r>
              <a:rPr lang="en-US" sz="4400" dirty="0">
                <a:solidFill>
                  <a:srgbClr val="223D76"/>
                </a:solidFill>
                <a:latin typeface="Franklin Gothic Book"/>
              </a:rPr>
              <a:t>Top-Level Support</a:t>
            </a:r>
            <a:endParaRPr lang="en-US" dirty="0"/>
          </a:p>
        </p:txBody>
      </p:sp>
      <p:cxnSp>
        <p:nvCxnSpPr>
          <p:cNvPr id="9" name="Straight Arrow Connector 8" descr="Dividing line" title="Design element">
            <a:extLst>
              <a:ext uri="{FF2B5EF4-FFF2-40B4-BE49-F238E27FC236}">
                <a16:creationId xmlns:a16="http://schemas.microsoft.com/office/drawing/2014/main" id="{FC57BD11-9B33-4BE9-B23B-3EEC42AE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-55365" y="4049067"/>
            <a:ext cx="12247365" cy="25985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4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 cautious with top-level support!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The DOL Deputy Secretary mandated creation of a Section 508 Program Office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Support can be conditional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Support is often spontaneous and lacks commitment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You need an Executive Sponsor’s authority but control their involvement!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I set simple, clear expectations for our Assistant Secretary for Administration &amp; Management (ASAM)</a:t>
            </a:r>
          </a:p>
        </p:txBody>
      </p:sp>
    </p:spTree>
    <p:extLst>
      <p:ext uri="{BB962C8B-B14F-4D97-AF65-F5344CB8AC3E}">
        <p14:creationId xmlns:p14="http://schemas.microsoft.com/office/powerpoint/2010/main" val="94485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“asks” of our ASAM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Make it clear to the other Assistant Secretaries that the </a:t>
            </a:r>
            <a:r>
              <a:rPr lang="en-US" dirty="0" err="1">
                <a:cs typeface="Arial" panose="020B0604020202020204" pitchFamily="34" charset="0"/>
              </a:rPr>
              <a:t>DepSec</a:t>
            </a:r>
            <a:r>
              <a:rPr lang="en-US" dirty="0">
                <a:cs typeface="Arial" panose="020B0604020202020204" pitchFamily="34" charset="0"/>
              </a:rPr>
              <a:t> said to do this. (Suggested they bring concerns to him, not the </a:t>
            </a:r>
            <a:r>
              <a:rPr lang="en-US" dirty="0" err="1">
                <a:cs typeface="Arial" panose="020B0604020202020204" pitchFamily="34" charset="0"/>
              </a:rPr>
              <a:t>DepSec</a:t>
            </a:r>
            <a:r>
              <a:rPr lang="en-US" dirty="0">
                <a:cs typeface="Arial" panose="020B0604020202020204" pitchFamily="34" charset="0"/>
              </a:rPr>
              <a:t>.)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If an agency comes to him, ask, “What did Brandon say about it?”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If they haven’t talked to me, then send them my way.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If they HAVE talked to me, just schedule a meeting for the three of us and I’ll be there to do the talking.</a:t>
            </a:r>
          </a:p>
        </p:txBody>
      </p:sp>
    </p:spTree>
    <p:extLst>
      <p:ext uri="{BB962C8B-B14F-4D97-AF65-F5344CB8AC3E}">
        <p14:creationId xmlns:p14="http://schemas.microsoft.com/office/powerpoint/2010/main" val="53205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Defining initial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Cited a “higher authority” by using OMB’s Section 508 Maturity model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Using an existing structure gave immediate credibility to the plan. 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Allowed me to bring attention to the need for process improvements. 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cs typeface="Arial" panose="020B0604020202020204" pitchFamily="34" charset="0"/>
              </a:rPr>
              <a:t>Set us up for continued improvements because metrics help us: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Pinpoint problems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Measure the effectiveness of solutions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Track our overall progress</a:t>
            </a:r>
          </a:p>
        </p:txBody>
      </p:sp>
    </p:spTree>
    <p:extLst>
      <p:ext uri="{BB962C8B-B14F-4D97-AF65-F5344CB8AC3E}">
        <p14:creationId xmlns:p14="http://schemas.microsoft.com/office/powerpoint/2010/main" val="217870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Building executive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555"/>
            <a:ext cx="10515600" cy="41364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Set a clear vision and aggressive but attainable goals.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Under-promise and over-deliver along the way.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cs typeface="Arial" panose="020B0604020202020204" pitchFamily="34" charset="0"/>
              </a:rPr>
              <a:t>Take a lesson from comedy </a:t>
            </a:r>
            <a:r>
              <a:rPr lang="en-US" dirty="0" err="1">
                <a:cs typeface="Arial" panose="020B0604020202020204" pitchFamily="34" charset="0"/>
              </a:rPr>
              <a:t>improv</a:t>
            </a:r>
            <a:r>
              <a:rPr lang="en-US" dirty="0"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Never say “no.”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Always take the “yes and” approach.</a:t>
            </a:r>
          </a:p>
        </p:txBody>
      </p:sp>
    </p:spTree>
    <p:extLst>
      <p:ext uri="{BB962C8B-B14F-4D97-AF65-F5344CB8AC3E}">
        <p14:creationId xmlns:p14="http://schemas.microsoft.com/office/powerpoint/2010/main" val="428553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236FE846627489B817E421E9CFE93" ma:contentTypeVersion="13" ma:contentTypeDescription="Create a new document." ma:contentTypeScope="" ma:versionID="9b1b745653e60f3d05aaf488114402b3">
  <xsd:schema xmlns:xsd="http://www.w3.org/2001/XMLSchema" xmlns:xs="http://www.w3.org/2001/XMLSchema" xmlns:p="http://schemas.microsoft.com/office/2006/metadata/properties" xmlns:ns1="http://schemas.microsoft.com/sharepoint/v3" xmlns:ns3="72d18eac-48de-45ef-8c8a-0371f6aba967" xmlns:ns4="ae873549-0498-4048-8956-f6f4fe270e0f" targetNamespace="http://schemas.microsoft.com/office/2006/metadata/properties" ma:root="true" ma:fieldsID="d673eb47f6c96bd68d464265fea1e4fe" ns1:_="" ns3:_="" ns4:_="">
    <xsd:import namespace="http://schemas.microsoft.com/sharepoint/v3"/>
    <xsd:import namespace="72d18eac-48de-45ef-8c8a-0371f6aba967"/>
    <xsd:import namespace="ae873549-0498-4048-8956-f6f4fe270e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d18eac-48de-45ef-8c8a-0371f6aba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73549-0498-4048-8956-f6f4fe270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C7B6255-8A32-441F-B8B1-EFF6A6DE0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d18eac-48de-45ef-8c8a-0371f6aba967"/>
    <ds:schemaRef ds:uri="ae873549-0498-4048-8956-f6f4fe270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2396B1-D8C0-43C7-9E22-E7D992DC0C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591DFD-7D73-4EC6-9294-C4C8C1A67A30}">
  <ds:schemaRefs>
    <ds:schemaRef ds:uri="72d18eac-48de-45ef-8c8a-0371f6aba967"/>
    <ds:schemaRef ds:uri="http://purl.org/dc/elements/1.1/"/>
    <ds:schemaRef ds:uri="http://schemas.microsoft.com/office/2006/metadata/properties"/>
    <ds:schemaRef ds:uri="ae873549-0498-4048-8956-f6f4fe270e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1768</Words>
  <Application>Microsoft Macintosh PowerPoint</Application>
  <PresentationFormat>Widescreen</PresentationFormat>
  <Paragraphs>187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Franklin Gothic Book</vt:lpstr>
      <vt:lpstr>Office Theme</vt:lpstr>
      <vt:lpstr>Accessibility Community Meeting Getting the Support You Need: Strategically leveraging high-level support </vt:lpstr>
      <vt:lpstr>Meet your presenter</vt:lpstr>
      <vt:lpstr>Background</vt:lpstr>
      <vt:lpstr>Clarification</vt:lpstr>
      <vt:lpstr>Top-Level Support</vt:lpstr>
      <vt:lpstr>Be cautious with top-level support!</vt:lpstr>
      <vt:lpstr>Two “asks” of our ASAM</vt:lpstr>
      <vt:lpstr>Defining initial success</vt:lpstr>
      <vt:lpstr>Building executive trust</vt:lpstr>
      <vt:lpstr>Whew! That’s a LOT!</vt:lpstr>
      <vt:lpstr>Summary so far</vt:lpstr>
      <vt:lpstr>Critical: Clear Accountability!</vt:lpstr>
      <vt:lpstr>Winning Formula</vt:lpstr>
      <vt:lpstr>Questions? Comments? (Snide Remarks?)</vt:lpstr>
      <vt:lpstr>Set a grand vision</vt:lpstr>
      <vt:lpstr>Stories touch hearts!</vt:lpstr>
      <vt:lpstr>Problem: Focus on remediation</vt:lpstr>
      <vt:lpstr>blueberry muffin example</vt:lpstr>
      <vt:lpstr>Problem: Focus on remediation, cont.</vt:lpstr>
      <vt:lpstr>Problem: Pleading ignorance</vt:lpstr>
      <vt:lpstr>Training to touch hearts</vt:lpstr>
      <vt:lpstr>ADKAR Model of Change Management</vt:lpstr>
      <vt:lpstr>Reinforcement is key</vt:lpstr>
      <vt:lpstr>Responsibility and Accountability</vt:lpstr>
      <vt:lpstr>Establish responsibility AND accountability</vt:lpstr>
      <vt:lpstr>A long way to go</vt:lpstr>
      <vt:lpstr>Questions? Comments? (Snide Remarks?)</vt:lpstr>
      <vt:lpstr>We have a foundation</vt:lpstr>
      <vt:lpstr>A New Approach</vt:lpstr>
      <vt:lpstr>Force begets force</vt:lpstr>
      <vt:lpstr>Messaging is critical</vt:lpstr>
      <vt:lpstr>My big three messages</vt:lpstr>
      <vt:lpstr>It’s a QUALITY issue</vt:lpstr>
      <vt:lpstr>Remediation is WASTE</vt:lpstr>
      <vt:lpstr>3 IT “Non-Negotiables”</vt:lpstr>
      <vt:lpstr>Additional Messages</vt:lpstr>
      <vt:lpstr>Messages for the masses</vt:lpstr>
      <vt:lpstr>Reframe the purpose of metrics</vt:lpstr>
      <vt:lpstr>OMB Maturity Model “Fits”</vt:lpstr>
      <vt:lpstr>Play an Infinite Game!</vt:lpstr>
      <vt:lpstr>Let’s connect!</vt:lpstr>
      <vt:lpstr>Questions? Comments? (Snide Remarks?)</vt:lpstr>
    </vt:vector>
  </TitlesOfParts>
  <Company>Department of Labor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Chavis, J.Christopher - OASAM HRC</dc:creator>
  <cp:lastModifiedBy>Michael Horton</cp:lastModifiedBy>
  <cp:revision>49</cp:revision>
  <dcterms:created xsi:type="dcterms:W3CDTF">2019-08-15T18:31:13Z</dcterms:created>
  <dcterms:modified xsi:type="dcterms:W3CDTF">2021-07-21T16:09:38Z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0x0101001DE236FE846627489B817E421E9CFE93</vt:lpwstr>
  </property>
</Properties>
</file>