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  <p:sldMasterId id="2147483650" r:id="rId2"/>
    <p:sldMasterId id="2147483668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7010400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7"/>
    <a:srgbClr val="143B65"/>
    <a:srgbClr val="163A66"/>
    <a:srgbClr val="182741"/>
    <a:srgbClr val="88C1FB"/>
    <a:srgbClr val="88C1A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6" autoAdjust="0"/>
    <p:restoredTop sz="97026" autoAdjust="0"/>
  </p:normalViewPr>
  <p:slideViewPr>
    <p:cSldViewPr>
      <p:cViewPr>
        <p:scale>
          <a:sx n="48" d="100"/>
          <a:sy n="48" d="100"/>
        </p:scale>
        <p:origin x="-7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802" y="29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4FA1-E705-D642-911A-870EFB734DE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615B-BC90-6B4E-A584-3EBB2331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3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2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3ED7939-297B-45BA-B47C-5C3592705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1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8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4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en-CA" sz="12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5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D7939-297B-45BA-B47C-5C35927058B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1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sted States Census Bureau">
            <a:extLst>
              <a:ext uri="{FF2B5EF4-FFF2-40B4-BE49-F238E27FC236}">
                <a16:creationId xmlns:a16="http://schemas.microsoft.com/office/drawing/2014/main" xmlns="" id="{794FB8C7-F582-294C-A2E9-B8053A25F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56" y="2958157"/>
            <a:ext cx="1790700" cy="1168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CCB6CCC3-2E0C-DF43-BD99-8C51C8BDF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rPr lang="en-US" dirty="0"/>
              <a:t>Select to edit Master Slide title</a:t>
            </a:r>
          </a:p>
        </p:txBody>
      </p:sp>
      <p:sp>
        <p:nvSpPr>
          <p:cNvPr id="12" name="Tagline 1">
            <a:extLst>
              <a:ext uri="{FF2B5EF4-FFF2-40B4-BE49-F238E27FC236}">
                <a16:creationId xmlns:a16="http://schemas.microsoft.com/office/drawing/2014/main" xmlns="" id="{15F0BFBB-7DB9-4F4D-8E22-A47B3B2097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to edit theme tagline</a:t>
            </a:r>
          </a:p>
        </p:txBody>
      </p:sp>
      <p:sp>
        <p:nvSpPr>
          <p:cNvPr id="14" name="Date 1">
            <a:extLst>
              <a:ext uri="{FF2B5EF4-FFF2-40B4-BE49-F238E27FC236}">
                <a16:creationId xmlns:a16="http://schemas.microsoft.com/office/drawing/2014/main" xmlns="" id="{1BE96FF1-7F0B-F64F-9BA8-060D40D9EF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to edit Event date</a:t>
            </a:r>
          </a:p>
        </p:txBody>
      </p:sp>
      <p:pic>
        <p:nvPicPr>
          <p:cNvPr id="19" name="GSA" descr="GSA Starmark logo">
            <a:extLst>
              <a:ext uri="{FF2B5EF4-FFF2-40B4-BE49-F238E27FC236}">
                <a16:creationId xmlns:a16="http://schemas.microsoft.com/office/drawing/2014/main" xmlns="" id="{CEA3245E-F14A-AA42-9624-39BB8B424F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32320" y="3081528"/>
            <a:ext cx="939800" cy="939800"/>
          </a:xfrm>
          <a:prstGeom prst="rect">
            <a:avLst/>
          </a:prstGeom>
        </p:spPr>
      </p:pic>
      <p:pic>
        <p:nvPicPr>
          <p:cNvPr id="21" name="CIOC" descr="Seal of the CIO Council">
            <a:extLst>
              <a:ext uri="{FF2B5EF4-FFF2-40B4-BE49-F238E27FC236}">
                <a16:creationId xmlns:a16="http://schemas.microsoft.com/office/drawing/2014/main" xmlns="" id="{E43662C4-6C9A-7441-AB8D-A7AFE05E48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6111" y="2971800"/>
            <a:ext cx="1155700" cy="1155700"/>
          </a:xfrm>
          <a:prstGeom prst="rect">
            <a:avLst/>
          </a:prstGeom>
        </p:spPr>
      </p:pic>
      <p:sp>
        <p:nvSpPr>
          <p:cNvPr id="18" name="Session Subtitle 1">
            <a:extLst>
              <a:ext uri="{FF2B5EF4-FFF2-40B4-BE49-F238E27FC236}">
                <a16:creationId xmlns:a16="http://schemas.microsoft.com/office/drawing/2014/main" xmlns="" id="{A1FF800B-0966-DB42-AFD8-523D9AFC696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1">
                <a:solidFill>
                  <a:srgbClr val="006197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Select to edit Session Subtitle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F6B97D93-9D74-564B-BF28-5F470A33E9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1">
                <a:solidFill>
                  <a:srgbClr val="006197"/>
                </a:solidFill>
                <a:latin typeface="+mj-lt"/>
              </a:defRPr>
            </a:lvl1pPr>
          </a:lstStyle>
          <a:p>
            <a:r>
              <a:rPr lang="en-US" dirty="0"/>
              <a:t>Select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263681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tl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C0E8BF59-931B-9F4E-960F-56E8C63593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399" y="6477000"/>
            <a:ext cx="152401" cy="21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6918A0E4-8D1D-874C-8F91-5090AB802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006197"/>
                </a:solidFill>
                <a:latin typeface="+mj-lt"/>
              </a:defRPr>
            </a:lvl1pPr>
          </a:lstStyle>
          <a:p>
            <a:r>
              <a:rPr lang="en-US" dirty="0"/>
              <a:t>THANK YOU,</a:t>
            </a:r>
            <a:br>
              <a:rPr lang="en-US" dirty="0"/>
            </a:br>
            <a:r>
              <a:rPr lang="en-US" dirty="0"/>
              <a:t>For attending the…</a:t>
            </a:r>
          </a:p>
        </p:txBody>
      </p:sp>
    </p:spTree>
    <p:extLst>
      <p:ext uri="{BB962C8B-B14F-4D97-AF65-F5344CB8AC3E}">
        <p14:creationId xmlns:p14="http://schemas.microsoft.com/office/powerpoint/2010/main" val="24484611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CB6CCC3-2E0C-DF43-BD99-8C51C8BDF9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rPr lang="en-US" dirty="0"/>
              <a:t>Select to edit Master Slide title</a:t>
            </a:r>
          </a:p>
        </p:txBody>
      </p:sp>
      <p:sp>
        <p:nvSpPr>
          <p:cNvPr id="12" name="Tagline 1">
            <a:extLst>
              <a:ext uri="{FF2B5EF4-FFF2-40B4-BE49-F238E27FC236}">
                <a16:creationId xmlns:a16="http://schemas.microsoft.com/office/drawing/2014/main" xmlns="" id="{15F0BFBB-7DB9-4F4D-8E22-A47B3B2097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to edit theme tagline</a:t>
            </a:r>
          </a:p>
        </p:txBody>
      </p:sp>
      <p:sp>
        <p:nvSpPr>
          <p:cNvPr id="14" name="Date 1">
            <a:extLst>
              <a:ext uri="{FF2B5EF4-FFF2-40B4-BE49-F238E27FC236}">
                <a16:creationId xmlns:a16="http://schemas.microsoft.com/office/drawing/2014/main" xmlns="" id="{1BE96FF1-7F0B-F64F-9BA8-060D40D9EF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Select to edit Event date</a:t>
            </a:r>
          </a:p>
        </p:txBody>
      </p:sp>
      <p:sp>
        <p:nvSpPr>
          <p:cNvPr id="18" name="Session Subtitle 1">
            <a:extLst>
              <a:ext uri="{FF2B5EF4-FFF2-40B4-BE49-F238E27FC236}">
                <a16:creationId xmlns:a16="http://schemas.microsoft.com/office/drawing/2014/main" xmlns="" id="{A1FF800B-0966-DB42-AFD8-523D9AFC696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1">
                <a:solidFill>
                  <a:srgbClr val="006197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Select to edit Session Subtitle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F6B97D93-9D74-564B-BF28-5F470A33E9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1">
                <a:solidFill>
                  <a:srgbClr val="006197"/>
                </a:solidFill>
                <a:latin typeface="+mj-lt"/>
              </a:defRPr>
            </a:lvl1pPr>
          </a:lstStyle>
          <a:p>
            <a:r>
              <a:rPr lang="en-US" dirty="0"/>
              <a:t>Select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24223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82DBF105-BC8D-AA40-84BC-F0B0E41BB3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6197"/>
              </a:buClr>
              <a:defRPr sz="2800">
                <a:solidFill>
                  <a:srgbClr val="006197"/>
                </a:solidFill>
              </a:defRPr>
            </a:lvl1pPr>
            <a:lvl2pPr>
              <a:lnSpc>
                <a:spcPct val="100000"/>
              </a:lnSpc>
              <a:buClr>
                <a:srgbClr val="006197"/>
              </a:buClr>
              <a:defRPr sz="2600">
                <a:solidFill>
                  <a:srgbClr val="006197"/>
                </a:solidFill>
              </a:defRPr>
            </a:lvl2pPr>
            <a:lvl3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3pPr>
            <a:lvl4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4pPr>
            <a:lvl5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2DBF105-BC8D-AA40-84BC-F0B0E41BB3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6197"/>
              </a:buClr>
              <a:defRPr sz="2800">
                <a:solidFill>
                  <a:srgbClr val="006197"/>
                </a:solidFill>
              </a:defRPr>
            </a:lvl1pPr>
            <a:lvl2pPr>
              <a:lnSpc>
                <a:spcPct val="100000"/>
              </a:lnSpc>
              <a:buClr>
                <a:srgbClr val="006197"/>
              </a:buClr>
              <a:defRPr sz="2600" baseline="0">
                <a:solidFill>
                  <a:srgbClr val="006197"/>
                </a:solidFill>
              </a:defRPr>
            </a:lvl2pPr>
            <a:lvl3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3pPr>
            <a:lvl4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4pPr>
            <a:lvl5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638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Columns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Heading 1">
            <a:extLst>
              <a:ext uri="{FF2B5EF4-FFF2-40B4-BE49-F238E27FC236}">
                <a16:creationId xmlns:a16="http://schemas.microsoft.com/office/drawing/2014/main" xmlns="" id="{D6523D8F-AEC0-8740-88F3-E33A19618D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rgbClr val="00619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level (Arial 28 pt.)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82DBF105-BC8D-AA40-84BC-F0B0E41BB3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6197"/>
              </a:buClr>
              <a:defRPr sz="2800">
                <a:solidFill>
                  <a:srgbClr val="006197"/>
                </a:solidFill>
              </a:defRPr>
            </a:lvl1pPr>
            <a:lvl2pPr>
              <a:lnSpc>
                <a:spcPct val="100000"/>
              </a:lnSpc>
              <a:buClr>
                <a:srgbClr val="006197"/>
              </a:buClr>
              <a:defRPr sz="2600" baseline="0">
                <a:solidFill>
                  <a:srgbClr val="006197"/>
                </a:solidFill>
              </a:defRPr>
            </a:lvl2pPr>
            <a:lvl3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3pPr>
            <a:lvl4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4pPr>
            <a:lvl5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</p:txBody>
      </p:sp>
      <p:sp>
        <p:nvSpPr>
          <p:cNvPr id="9" name="Content Heading 2">
            <a:extLst>
              <a:ext uri="{FF2B5EF4-FFF2-40B4-BE49-F238E27FC236}">
                <a16:creationId xmlns:a16="http://schemas.microsoft.com/office/drawing/2014/main" xmlns="" id="{ED0C8B5C-8C7D-CD4B-982F-6FE0AD72657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None/>
              <a:tabLst/>
              <a:defRPr sz="2800">
                <a:solidFill>
                  <a:srgbClr val="006197"/>
                </a:solidFill>
                <a:latin typeface="+mj-lt"/>
              </a:defRPr>
            </a:lvl1pPr>
          </a:lstStyle>
          <a:p>
            <a:pPr marL="228594" marR="0" lvl="0" indent="-228594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dirty="0"/>
              <a:t>First level (Arial 28 pt.)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  <a:p>
            <a:pPr lvl="0"/>
            <a:endParaRPr lang="en-US" dirty="0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365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82DBF105-BC8D-AA40-84BC-F0B0E41BB3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6197"/>
              </a:buClr>
              <a:defRPr sz="2800">
                <a:solidFill>
                  <a:srgbClr val="006197"/>
                </a:solidFill>
              </a:defRPr>
            </a:lvl1pPr>
            <a:lvl2pPr>
              <a:lnSpc>
                <a:spcPct val="100000"/>
              </a:lnSpc>
              <a:buClr>
                <a:srgbClr val="006197"/>
              </a:buClr>
              <a:defRPr sz="2600" baseline="0">
                <a:solidFill>
                  <a:srgbClr val="006197"/>
                </a:solidFill>
              </a:defRPr>
            </a:lvl2pPr>
            <a:lvl3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3pPr>
            <a:lvl4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4pPr>
            <a:lvl5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  <a:p>
            <a:pPr lvl="0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</p:spPr>
        <p:txBody>
          <a:bodyPr/>
          <a:lstStyle>
            <a:lvl1pPr marL="228594" indent="-228594"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594" lvl="0" indent="-228594" algn="l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006197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First level (Arial 28 pt.)</a:t>
            </a:r>
          </a:p>
          <a:p>
            <a:pPr marL="458777" lvl="1" indent="-228594" algn="l" rtl="0" eaLnBrk="0" fontAlgn="base" hangingPunct="0">
              <a:lnSpc>
                <a:spcPct val="100000"/>
              </a:lnSpc>
              <a:spcBef>
                <a:spcPct val="5000"/>
              </a:spcBef>
              <a:spcAft>
                <a:spcPct val="25000"/>
              </a:spcAft>
              <a:buClr>
                <a:srgbClr val="006197"/>
              </a:buClr>
              <a:buFont typeface="Wingdings" pitchFamily="2" charset="2"/>
              <a:buChar char="§"/>
            </a:pPr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  <a:p>
            <a:pPr lvl="4"/>
            <a:r>
              <a:rPr lang="en-US" dirty="0"/>
              <a:t>Fifth level (Arial 24 pt.)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5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Columns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Heading 1">
            <a:extLst>
              <a:ext uri="{FF2B5EF4-FFF2-40B4-BE49-F238E27FC236}">
                <a16:creationId xmlns:a16="http://schemas.microsoft.com/office/drawing/2014/main" xmlns="" id="{8DE4E73F-E09E-F74C-BE47-6EE4C9A9F90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First level (Arial 28 pt.)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xmlns="" id="{82DBF105-BC8D-AA40-84BC-F0B0E41BB3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6197"/>
              </a:buClr>
              <a:defRPr sz="2800">
                <a:solidFill>
                  <a:srgbClr val="006197"/>
                </a:solidFill>
              </a:defRPr>
            </a:lvl1pPr>
            <a:lvl2pPr>
              <a:lnSpc>
                <a:spcPct val="100000"/>
              </a:lnSpc>
              <a:buClr>
                <a:srgbClr val="006197"/>
              </a:buClr>
              <a:defRPr sz="2600" baseline="0">
                <a:solidFill>
                  <a:srgbClr val="006197"/>
                </a:solidFill>
              </a:defRPr>
            </a:lvl2pPr>
            <a:lvl3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3pPr>
            <a:lvl4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4pPr>
            <a:lvl5pPr>
              <a:lnSpc>
                <a:spcPct val="100000"/>
              </a:lnSpc>
              <a:buClr>
                <a:srgbClr val="006197"/>
              </a:buClr>
              <a:defRPr sz="2400">
                <a:solidFill>
                  <a:srgbClr val="006197"/>
                </a:solidFill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</p:txBody>
      </p:sp>
      <p:sp>
        <p:nvSpPr>
          <p:cNvPr id="9" name="Content Heading 2">
            <a:extLst>
              <a:ext uri="{FF2B5EF4-FFF2-40B4-BE49-F238E27FC236}">
                <a16:creationId xmlns:a16="http://schemas.microsoft.com/office/drawing/2014/main" xmlns="" id="{680373E7-5459-524E-B637-E2639AA101B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None/>
              <a:tabLst/>
              <a:defRPr sz="2800">
                <a:solidFill>
                  <a:srgbClr val="00619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level (Arial 28 pt.)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</p:spPr>
        <p:txBody>
          <a:bodyPr/>
          <a:lstStyle>
            <a:lvl1pPr marL="22859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 (Arial 28 pt.)</a:t>
            </a:r>
          </a:p>
          <a:p>
            <a:pPr lvl="1"/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</p:txBody>
      </p:sp>
      <p:sp>
        <p:nvSpPr>
          <p:cNvPr id="11" name="Content Heading 3">
            <a:extLst>
              <a:ext uri="{FF2B5EF4-FFF2-40B4-BE49-F238E27FC236}">
                <a16:creationId xmlns:a16="http://schemas.microsoft.com/office/drawing/2014/main" xmlns="" id="{413E4CA1-ACFB-FA4B-8CA0-3B64D23EC2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itchFamily="2" charset="2"/>
              <a:buNone/>
              <a:tabLst/>
              <a:defRPr sz="2800">
                <a:latin typeface="+mj-lt"/>
              </a:defRPr>
            </a:lvl1pPr>
          </a:lstStyle>
          <a:p>
            <a:pPr lvl="0"/>
            <a:r>
              <a:rPr lang="en-US" dirty="0"/>
              <a:t>First level (Arial 28 pt.)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</p:spPr>
        <p:txBody>
          <a:bodyPr/>
          <a:lstStyle>
            <a:lvl1pPr marL="228594" indent="-228594">
              <a:defRPr lang="en-US" sz="28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1pPr>
            <a:lvl2pPr marL="458777" indent="-228594">
              <a:defRPr lang="en-US" sz="26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2pPr>
            <a:lvl3pPr marL="630223" indent="-169858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3pPr>
            <a:lvl4pPr marL="973114" indent="-228594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4pPr>
            <a:lvl5pPr marL="1320767" indent="-219069" algn="l" rtl="0" eaLnBrk="0" fontAlgn="base" hangingPunct="0">
              <a:lnSpc>
                <a:spcPct val="100000"/>
              </a:lnSpc>
              <a:buClr>
                <a:srgbClr val="006197"/>
              </a:buClr>
              <a:buFont typeface="Wingdings" pitchFamily="2" charset="2"/>
              <a:buChar char="§"/>
              <a:defRPr lang="en-US" sz="2400" dirty="0" smtClean="0">
                <a:solidFill>
                  <a:srgbClr val="006197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594" lvl="0" indent="-228594" algn="l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006197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First level (Arial 28 pt.)</a:t>
            </a:r>
          </a:p>
          <a:p>
            <a:pPr marL="458777" lvl="1" indent="-228594" algn="l" rtl="0" eaLnBrk="0" fontAlgn="base" hangingPunct="0">
              <a:lnSpc>
                <a:spcPct val="100000"/>
              </a:lnSpc>
              <a:spcBef>
                <a:spcPct val="5000"/>
              </a:spcBef>
              <a:spcAft>
                <a:spcPct val="25000"/>
              </a:spcAft>
              <a:buClr>
                <a:srgbClr val="006197"/>
              </a:buClr>
              <a:buFont typeface="Wingdings" pitchFamily="2" charset="2"/>
              <a:buChar char="§"/>
            </a:pPr>
            <a:r>
              <a:rPr lang="en-US" dirty="0"/>
              <a:t>Second level (Arial 26 pt.)</a:t>
            </a:r>
          </a:p>
          <a:p>
            <a:pPr lvl="2"/>
            <a:r>
              <a:rPr lang="en-US" dirty="0"/>
              <a:t>Third level (Arial 24 pt.)</a:t>
            </a:r>
          </a:p>
          <a:p>
            <a:pPr lvl="3"/>
            <a:r>
              <a:rPr lang="en-US" dirty="0"/>
              <a:t>Fourth level (Arial 24 pt.)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833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BB117F11-7603-2F46-8DC5-14B5E76330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98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0061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C0E8BF59-931B-9F4E-960F-56E8C63593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399" y="6477000"/>
            <a:ext cx="152401" cy="21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405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DF71D78-2C18-1E4F-8561-986AF679E273}"/>
              </a:ext>
            </a:extLst>
          </p:cNvPr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2A87D3DE-08FD-1049-B82B-03AC5DE643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189" rtl="0" eaLnBrk="1" latinLnBrk="0" hangingPunct="1">
              <a:spcBef>
                <a:spcPct val="0"/>
              </a:spcBef>
              <a:buNone/>
              <a:defRPr sz="4500" b="1" i="0" kern="120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F48E3DDE-BB76-E845-828F-0FBEAB40464F}"/>
              </a:ext>
            </a:extLst>
          </p:cNvPr>
          <p:cNvSpPr txBox="1">
            <a:spLocks/>
          </p:cNvSpPr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 typeface="Arial"/>
              <a:buNone/>
              <a:defRPr sz="3000" b="1" i="1" kern="1200">
                <a:solidFill>
                  <a:schemeClr val="bg1"/>
                </a:solidFill>
                <a:latin typeface="Helvetica Bold Oblique" pitchFamily="2" charset="0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Click to edit Subtitle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A1151D-DC46-E348-80C9-C4672E1DB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4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F07CCA-0975-BB42-B623-5B403A2A78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1067645"/>
          </a:xfrm>
          <a:prstGeom prst="rect">
            <a:avLst/>
          </a:prstGeom>
        </p:spPr>
      </p:pic>
      <p:sp>
        <p:nvSpPr>
          <p:cNvPr id="2051" name="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17405"/>
            <a:ext cx="1051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0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Footer Line" descr="graphic line"/>
          <p:cNvSpPr>
            <a:spLocks noChangeShapeType="1"/>
          </p:cNvSpPr>
          <p:nvPr/>
        </p:nvSpPr>
        <p:spPr bwMode="auto">
          <a:xfrm>
            <a:off x="460248" y="6400800"/>
            <a:ext cx="11274552" cy="0"/>
          </a:xfrm>
          <a:prstGeom prst="line">
            <a:avLst/>
          </a:prstGeom>
          <a:noFill/>
          <a:ln w="3175" cmpd="sng">
            <a:solidFill>
              <a:schemeClr val="bg2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Footer Slug">
            <a:extLst>
              <a:ext uri="{FF2B5EF4-FFF2-40B4-BE49-F238E27FC236}">
                <a16:creationId xmlns:a16="http://schemas.microsoft.com/office/drawing/2014/main" xmlns="" id="{ACD62210-52F4-6046-B723-D2A396229A65}"/>
              </a:ext>
            </a:extLst>
          </p:cNvPr>
          <p:cNvSpPr>
            <a:spLocks/>
          </p:cNvSpPr>
          <p:nvPr/>
        </p:nvSpPr>
        <p:spPr bwMode="auto">
          <a:xfrm>
            <a:off x="457200" y="6492240"/>
            <a:ext cx="6593839" cy="1828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l" defTabSz="121917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006197"/>
                </a:solidFill>
                <a:latin typeface="Arial" pitchFamily="34" charset="0"/>
                <a:ea typeface="ヒラギノ角ゴ Pro W3" pitchFamily="-65" charset="-128"/>
                <a:sym typeface="Arial" pitchFamily="34" charset="0"/>
              </a:rPr>
              <a:t>IAAF 2020  / </a:t>
            </a:r>
            <a:r>
              <a:rPr lang="en-US" sz="800" b="0" dirty="0">
                <a:solidFill>
                  <a:srgbClr val="006197"/>
                </a:solidFill>
              </a:rPr>
              <a:t> </a:t>
            </a:r>
            <a:r>
              <a:rPr lang="en-US" sz="800" b="0" i="0" u="none" strike="noStrike" kern="1200" dirty="0">
                <a:solidFill>
                  <a:srgbClr val="006197"/>
                </a:solidFill>
                <a:effectLst/>
                <a:latin typeface="Arial" charset="0"/>
                <a:ea typeface="+mn-ea"/>
                <a:cs typeface="+mn-cs"/>
              </a:rPr>
              <a:t>General Services Administration  /  United States Census Bureau  /  Sponsored by the Federal CIO Council </a:t>
            </a:r>
            <a:endParaRPr lang="en-US" sz="800" dirty="0">
              <a:solidFill>
                <a:srgbClr val="006197"/>
              </a:solidFill>
              <a:latin typeface="Arial" pitchFamily="34" charset="0"/>
              <a:ea typeface="ヒラギノ角ゴ Pro W3" pitchFamily="-65" charset="-128"/>
              <a:sym typeface="Arial" pitchFamily="34" charset="0"/>
            </a:endParaRP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xmlns="" id="{31F29473-E2E6-F549-8803-BDCB3CB7FD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01401" y="6492240"/>
            <a:ext cx="53340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3" r:id="rId2"/>
    <p:sldLayoutId id="2147483676" r:id="rId3"/>
    <p:sldLayoutId id="2147483675" r:id="rId4"/>
    <p:sldLayoutId id="2147483677" r:id="rId5"/>
    <p:sldLayoutId id="2147483674" r:id="rId6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chemeClr val="accent1">
            <a:lumMod val="50000"/>
          </a:schemeClr>
        </a:buClr>
        <a:buSzPct val="100000"/>
        <a:buFont typeface="Wingdings" pitchFamily="2" charset="2"/>
        <a:buChar char="§"/>
        <a:defRPr sz="2200">
          <a:solidFill>
            <a:srgbClr val="003366"/>
          </a:solidFill>
          <a:latin typeface="+mn-lt"/>
          <a:ea typeface="+mn-ea"/>
          <a:cs typeface="+mn-cs"/>
        </a:defRPr>
      </a:lvl1pPr>
      <a:lvl2pPr marL="458777" indent="-228594" algn="l" rtl="0" eaLnBrk="0" fontAlgn="base" hangingPunct="0">
        <a:lnSpc>
          <a:spcPct val="90000"/>
        </a:lnSpc>
        <a:spcBef>
          <a:spcPct val="5000"/>
        </a:spcBef>
        <a:spcAft>
          <a:spcPct val="25000"/>
        </a:spcAft>
        <a:buClr>
          <a:schemeClr val="accent1">
            <a:lumMod val="50000"/>
          </a:schemeClr>
        </a:buClr>
        <a:buFont typeface="Wingdings" pitchFamily="2" charset="2"/>
        <a:buChar char="§"/>
        <a:defRPr sz="2000">
          <a:solidFill>
            <a:srgbClr val="003366"/>
          </a:solidFill>
          <a:latin typeface="+mn-lt"/>
          <a:ea typeface="+mn-ea"/>
        </a:defRPr>
      </a:lvl2pPr>
      <a:lvl3pPr marL="630223" indent="-169858" algn="l" rtl="0" eaLnBrk="0" fontAlgn="base" hangingPunct="0">
        <a:lnSpc>
          <a:spcPct val="90000"/>
        </a:lnSpc>
        <a:spcBef>
          <a:spcPct val="5000"/>
        </a:spcBef>
        <a:spcAft>
          <a:spcPct val="25000"/>
        </a:spcAft>
        <a:buClr>
          <a:schemeClr val="accent1">
            <a:lumMod val="50000"/>
          </a:schemeClr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3pPr>
      <a:lvl4pPr marL="973114" indent="-228594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lr>
          <a:schemeClr val="accent1">
            <a:lumMod val="50000"/>
          </a:schemeClr>
        </a:buClr>
        <a:buSzPct val="100000"/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4pPr>
      <a:lvl5pPr marL="1320767" indent="-219069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lr>
          <a:schemeClr val="accent1">
            <a:lumMod val="50000"/>
          </a:schemeClr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5pPr>
      <a:lvl6pPr marL="1777956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6pPr>
      <a:lvl7pPr marL="2235144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7pPr>
      <a:lvl8pPr marL="2692333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8pPr>
      <a:lvl9pPr marL="3149521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A4D7233-9131-FF40-AFB9-49EAF2C1DC64}"/>
              </a:ext>
            </a:extLst>
          </p:cNvPr>
          <p:cNvGrpSpPr/>
          <p:nvPr/>
        </p:nvGrpSpPr>
        <p:grpSpPr>
          <a:xfrm>
            <a:off x="0" y="0"/>
            <a:ext cx="12188376" cy="177800"/>
            <a:chOff x="0" y="0"/>
            <a:chExt cx="9141282" cy="2857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FC2459C-3BCE-E84D-A799-5803BFA53123}"/>
                </a:ext>
              </a:extLst>
            </p:cNvPr>
            <p:cNvSpPr/>
            <p:nvPr userDrawn="1"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D76A929-EEC6-F544-9B6A-A0845E14DC76}"/>
                </a:ext>
              </a:extLst>
            </p:cNvPr>
            <p:cNvSpPr/>
            <p:nvPr userDrawn="1"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Line 9" descr="graphic line">
            <a:extLst>
              <a:ext uri="{FF2B5EF4-FFF2-40B4-BE49-F238E27FC236}">
                <a16:creationId xmlns:a16="http://schemas.microsoft.com/office/drawing/2014/main" xmlns="" id="{80B677BB-F4F5-DC42-B3B6-B5CF5AED7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48" y="6400800"/>
            <a:ext cx="11274552" cy="0"/>
          </a:xfrm>
          <a:prstGeom prst="line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73A2CA48-B7C7-2E46-A607-3F41A55C7D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65983" y="6492240"/>
            <a:ext cx="268817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6197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0C35F0F-7BD1-234C-ADC2-582D7E292408}"/>
              </a:ext>
            </a:extLst>
          </p:cNvPr>
          <p:cNvSpPr>
            <a:spLocks/>
          </p:cNvSpPr>
          <p:nvPr/>
        </p:nvSpPr>
        <p:spPr bwMode="auto">
          <a:xfrm>
            <a:off x="457200" y="6492240"/>
            <a:ext cx="6593839" cy="1828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l" defTabSz="121917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>
                <a:solidFill>
                  <a:srgbClr val="006197"/>
                </a:solidFill>
                <a:latin typeface="Arial" pitchFamily="34" charset="0"/>
                <a:ea typeface="ヒラギノ角ゴ Pro W3" pitchFamily="-65" charset="-128"/>
                <a:sym typeface="Arial" pitchFamily="34" charset="0"/>
              </a:rPr>
              <a:t>IAAF 2020  / </a:t>
            </a:r>
            <a:r>
              <a:rPr lang="en-US" sz="800" b="0" dirty="0">
                <a:solidFill>
                  <a:srgbClr val="006197"/>
                </a:solidFill>
              </a:rPr>
              <a:t> </a:t>
            </a:r>
            <a:r>
              <a:rPr lang="en-US" sz="800" b="0" i="0" u="none" strike="noStrike" kern="1200" dirty="0">
                <a:solidFill>
                  <a:srgbClr val="006197"/>
                </a:solidFill>
                <a:effectLst/>
                <a:latin typeface="Arial" charset="0"/>
                <a:ea typeface="+mn-ea"/>
                <a:cs typeface="+mn-cs"/>
              </a:rPr>
              <a:t>General Services Administration  /  United States Census Bureau  /  Sponsored by the Federal CIO Council </a:t>
            </a:r>
            <a:endParaRPr lang="en-US" sz="800" dirty="0">
              <a:solidFill>
                <a:srgbClr val="006197"/>
              </a:solidFill>
              <a:latin typeface="Arial" pitchFamily="34" charset="0"/>
              <a:ea typeface="ヒラギノ角ゴ Pro W3" pitchFamily="-65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7" r:id="rId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003366"/>
        </a:buClr>
        <a:buSzPct val="100000"/>
        <a:buFont typeface="Wingdings" pitchFamily="2" charset="2"/>
        <a:buChar char="§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458777" indent="-228594" algn="l" rtl="0" eaLnBrk="0" fontAlgn="base" hangingPunct="0">
        <a:lnSpc>
          <a:spcPct val="90000"/>
        </a:lnSpc>
        <a:spcBef>
          <a:spcPct val="5000"/>
        </a:spcBef>
        <a:spcAft>
          <a:spcPct val="25000"/>
        </a:spcAft>
        <a:buClr>
          <a:srgbClr val="339900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2pPr>
      <a:lvl3pPr marL="630223" indent="-169858" algn="l" rtl="0" eaLnBrk="0" fontAlgn="base" hangingPunct="0">
        <a:lnSpc>
          <a:spcPct val="90000"/>
        </a:lnSpc>
        <a:spcBef>
          <a:spcPct val="5000"/>
        </a:spcBef>
        <a:spcAft>
          <a:spcPct val="25000"/>
        </a:spcAft>
        <a:buClr>
          <a:srgbClr val="79736A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3pPr>
      <a:lvl4pPr marL="973114" indent="-228594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lr>
          <a:srgbClr val="B90000"/>
        </a:buClr>
        <a:buSzPct val="100000"/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4pPr>
      <a:lvl5pPr marL="1320767" indent="-219069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5pPr>
      <a:lvl6pPr marL="1777956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6pPr>
      <a:lvl7pPr marL="2235144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7pPr>
      <a:lvl8pPr marL="2692333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8pPr>
      <a:lvl9pPr marL="3149521" indent="-219069" algn="l" rtl="0" fontAlgn="base">
        <a:lnSpc>
          <a:spcPct val="95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ws.justice.gc.ca/eng/acts/A-0.6/page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bs-sct.gc.ca/pol/doc-eng.aspx?id=14494" TargetMode="External"/><Relationship Id="rId5" Type="http://schemas.openxmlformats.org/officeDocument/2006/relationships/hyperlink" Target="https://www.tbs-sct.gc.ca/pol/doc-eng.aspx?id=32620" TargetMode="External"/><Relationship Id="rId4" Type="http://schemas.openxmlformats.org/officeDocument/2006/relationships/hyperlink" Target="https://www.canada.ca/en/government/publicservice/wellness-inclusion-diversity-public-service/diversity-inclusion-public-service/accessibility-public-service/accessibility-strategy-public-service-toc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sc.att-eta.spc@canada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ACB9-8937-9B4C-BAE7-6F5F4E9F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5C66B-9EDE-EF4D-9DA7-8020A15F9B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Enabling Missions through Accessible Technology – </a:t>
            </a:r>
            <a:br>
              <a:rPr lang="en-US" sz="2400" dirty="0"/>
            </a:br>
            <a:r>
              <a:rPr lang="en-US" sz="2400" dirty="0"/>
              <a:t>Leaving No One Behind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13F474-7F14-884D-B2D4-53B3E56B920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October 6 &amp; 7, 2020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CBCBC98-51B5-6844-B237-E7C0BC09E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Accessible ICT Procurement at Shared Services Canada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90C7F9E-E907-5642-8C1D-0594BCF65A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Canada status report out</a:t>
            </a:r>
          </a:p>
        </p:txBody>
      </p:sp>
    </p:spTree>
    <p:extLst>
      <p:ext uri="{BB962C8B-B14F-4D97-AF65-F5344CB8AC3E}">
        <p14:creationId xmlns:p14="http://schemas.microsoft.com/office/powerpoint/2010/main" val="294571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D9A93-7B0F-4335-9392-BA4B464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9866D-3A52-49C6-B488-7CD25868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Government of Canada (GC) is one of the largest public buyers of goods and services in Canada purchasing approximately $22 billion annually on behalf of federal departments and agencies.</a:t>
            </a:r>
          </a:p>
          <a:p>
            <a:endParaRPr lang="en-CA" dirty="0"/>
          </a:p>
          <a:p>
            <a:r>
              <a:rPr lang="en-CA" dirty="0"/>
              <a:t>Shared Services Canada (SSC) procures most ICT in the GC</a:t>
            </a:r>
          </a:p>
          <a:p>
            <a:pPr lvl="1"/>
            <a:r>
              <a:rPr lang="en-CA" dirty="0"/>
              <a:t>In 2019-2020, SSC awarded a total of 10,273 contracts valued at approx. $1.8B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5C781A-1FAF-4B3B-877D-044D892E5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615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4D4FE-A6E1-4A6D-8E34-413D60D5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1201400" cy="877152"/>
          </a:xfrm>
        </p:spPr>
        <p:txBody>
          <a:bodyPr/>
          <a:lstStyle/>
          <a:p>
            <a:r>
              <a:rPr lang="en-CA" dirty="0"/>
              <a:t>SSC’s Accessibility Implementation role in the GC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2D271-199E-4472-8B68-C8EA7E4D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b="1" dirty="0"/>
              <a:t>SSC is the lead </a:t>
            </a:r>
            <a:r>
              <a:rPr lang="en-CA" dirty="0"/>
              <a:t>on embedding accessibility into ICT procurement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piloting the EN 301 549 (2018) requirements by including this standard in procurements </a:t>
            </a:r>
            <a:r>
              <a:rPr lang="en-CA" b="1" dirty="0"/>
              <a:t>prior to formal requirements </a:t>
            </a:r>
            <a:r>
              <a:rPr lang="en-CA" dirty="0"/>
              <a:t>by the GC</a:t>
            </a:r>
          </a:p>
          <a:p>
            <a:pPr>
              <a:spcAft>
                <a:spcPts val="600"/>
              </a:spcAft>
            </a:pPr>
            <a:r>
              <a:rPr lang="en-CA" dirty="0"/>
              <a:t>Develop and share accessible ICT procurement framework and tools</a:t>
            </a:r>
          </a:p>
          <a:p>
            <a:pPr>
              <a:spcAft>
                <a:spcPts val="600"/>
              </a:spcAft>
            </a:pPr>
            <a:r>
              <a:rPr lang="en-CA" dirty="0"/>
              <a:t>Co-chair interdepartmental ICT accessibility working groups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Engage with SSC technical and contracting authorities to incorporate accessibility requirements into their procurements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Collaborate with other jurisdictions who are implementing these standards (South/West Australia, USA, EU, Netherlands, Belgium…)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04ADFE-227B-4B41-AD04-AB2FB4DB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76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D1BDE-8D24-4FC9-8961-1B14146A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1277600" cy="461654"/>
          </a:xfrm>
        </p:spPr>
        <p:txBody>
          <a:bodyPr/>
          <a:lstStyle/>
          <a:p>
            <a:r>
              <a:rPr lang="en-CA" dirty="0"/>
              <a:t>Accessibility Legislation, Policies, Guidelines,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5A464-3A7E-4B17-959F-C5072193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CA" i="1" dirty="0">
                <a:hlinkClick r:id="rId3"/>
              </a:rPr>
              <a:t>Accessible Canada Act</a:t>
            </a:r>
            <a:endParaRPr lang="en-CA" i="1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CA" dirty="0">
                <a:hlinkClick r:id="rId4"/>
              </a:rPr>
              <a:t>Accessibility Strategy for the Public Service of Canada</a:t>
            </a:r>
            <a:endParaRPr lang="en-CA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CA" dirty="0">
                <a:hlinkClick r:id="rId5"/>
              </a:rPr>
              <a:t>TBS Guideline on Making IT Usable by All</a:t>
            </a:r>
            <a:endParaRPr lang="en-CA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CA" dirty="0">
                <a:hlinkClick r:id="rId6"/>
              </a:rPr>
              <a:t>TBS Contracting Policy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24D11A-FA91-401B-ADD6-6E99477CC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973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A2D2C-FD2E-4E3E-A246-9939F01A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38799-4F3E-4170-98FF-ABF77268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277600" cy="50901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Pilot accessibility requirements in (enterprise) procurements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Including contracting and technical authorities, considering industry readiness, engaging early (18-24 months before posting)</a:t>
            </a:r>
          </a:p>
          <a:p>
            <a:pPr>
              <a:spcAft>
                <a:spcPts val="600"/>
              </a:spcAft>
            </a:pPr>
            <a:r>
              <a:rPr lang="en-CA" dirty="0"/>
              <a:t>Embedded accessibility into procurement governance</a:t>
            </a:r>
          </a:p>
          <a:p>
            <a:pPr>
              <a:spcAft>
                <a:spcPts val="600"/>
              </a:spcAft>
            </a:pPr>
            <a:r>
              <a:rPr lang="en-CA" dirty="0"/>
              <a:t>Formed of interdisciplinary Accessibility Triage Team (ATT) covering procurement, accessibility and strategy expertise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Supports the development of ICT accessibility requirements</a:t>
            </a:r>
          </a:p>
          <a:p>
            <a:pPr>
              <a:spcAft>
                <a:spcPts val="600"/>
              </a:spcAft>
            </a:pPr>
            <a:r>
              <a:rPr lang="en-CA" dirty="0"/>
              <a:t>Vendor engagement, e.g. bidders conferences and industry events</a:t>
            </a:r>
          </a:p>
          <a:p>
            <a:pPr>
              <a:spcAft>
                <a:spcPts val="600"/>
              </a:spcAft>
            </a:pPr>
            <a:r>
              <a:rPr lang="en-CA" dirty="0"/>
              <a:t>Advisory services to other GC departments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58539F-4253-4D3E-BEE1-BDAB8988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927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96757-4078-40EC-B9F5-E422E3D0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6E1A83-5880-4B2A-9B68-E9549F24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CA" dirty="0"/>
              <a:t>Technical and contracting authorities need to understand their legislative obligations and the GC direction </a:t>
            </a:r>
            <a:r>
              <a:rPr lang="en-CA" dirty="0">
                <a:sym typeface="Wingdings" panose="05000000000000000000" pitchFamily="2" charset="2"/>
              </a:rPr>
              <a:t> early and ongoing support is key</a:t>
            </a:r>
          </a:p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CA" dirty="0"/>
              <a:t>Approach varies for statements of work and evaluation criteria</a:t>
            </a:r>
          </a:p>
          <a:p>
            <a:pPr lvl="1">
              <a:spcBef>
                <a:spcPts val="840"/>
              </a:spcBef>
              <a:spcAft>
                <a:spcPts val="840"/>
              </a:spcAft>
            </a:pPr>
            <a:r>
              <a:rPr lang="en-CA" dirty="0"/>
              <a:t>No single approach: e.g. mandatory, compliance achieved during contract, rated on accessibility capacity, conformance</a:t>
            </a:r>
          </a:p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CA" dirty="0">
                <a:sym typeface="Wingdings" panose="05000000000000000000" pitchFamily="2" charset="2"/>
              </a:rPr>
              <a:t>Collaboration  learning from other jurisdictions, looking at common approaches and alignment, ongoing feedback and adjustments</a:t>
            </a:r>
          </a:p>
          <a:p>
            <a:pPr lvl="1">
              <a:spcBef>
                <a:spcPts val="840"/>
              </a:spcBef>
              <a:spcAft>
                <a:spcPts val="840"/>
              </a:spcAft>
            </a:pPr>
            <a:endParaRPr lang="en-CA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5D822-8AB8-431E-817A-F2A7C7E58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257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3352E-56F9-4507-AFB9-325E7FC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SSC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94991-20E0-4CDB-A0E5-F508CD2A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Formed multidisciplinary team (accessibility + strategy + procurement)</a:t>
            </a:r>
          </a:p>
          <a:p>
            <a:pPr>
              <a:spcAft>
                <a:spcPts val="600"/>
              </a:spcAft>
            </a:pPr>
            <a:r>
              <a:rPr lang="en-CA" dirty="0"/>
              <a:t>Embedded accessibility into procurement governance</a:t>
            </a:r>
          </a:p>
          <a:p>
            <a:pPr>
              <a:spcAft>
                <a:spcPts val="600"/>
              </a:spcAft>
            </a:pPr>
            <a:r>
              <a:rPr lang="en-CA" dirty="0"/>
              <a:t>Communicating the approach widely, learning from other jurisdictions</a:t>
            </a:r>
          </a:p>
          <a:p>
            <a:pPr>
              <a:spcAft>
                <a:spcPts val="600"/>
              </a:spcAft>
            </a:pPr>
            <a:r>
              <a:rPr lang="en-CA" dirty="0"/>
              <a:t>Overall success of our approach is yet to be determined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Still developing standard processes for SoW, evaluation criteria</a:t>
            </a:r>
          </a:p>
          <a:p>
            <a:pPr lvl="1">
              <a:spcAft>
                <a:spcPts val="600"/>
              </a:spcAft>
            </a:pPr>
            <a:r>
              <a:rPr lang="en-CA" dirty="0"/>
              <a:t>Lessons learned will inform future GC direction and standards</a:t>
            </a:r>
          </a:p>
          <a:p>
            <a:pPr>
              <a:spcAft>
                <a:spcPts val="600"/>
              </a:spcAft>
            </a:pPr>
            <a:r>
              <a:rPr lang="en-CA" dirty="0"/>
              <a:t>We intend to continue our engagement with other jurisdictions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E1AB2E-0B60-4586-B0BA-C39BCEF78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323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484A7-E7F2-414B-8839-F7EEAFE5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4A4C3-3D61-43D9-AE85-1B36DB58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Accessibility Triage Team</a:t>
            </a:r>
            <a:r>
              <a:rPr lang="en-CA" dirty="0"/>
              <a:t> / </a:t>
            </a:r>
            <a:r>
              <a:rPr lang="fr-FR" dirty="0"/>
              <a:t>Équipe de tri en matière d’accessibilité</a:t>
            </a:r>
            <a:endParaRPr lang="sv-SE" dirty="0">
              <a:hlinkClick r:id="rId3"/>
            </a:endParaRPr>
          </a:p>
          <a:p>
            <a:pPr lvl="1">
              <a:lnSpc>
                <a:spcPct val="114000"/>
              </a:lnSpc>
            </a:pPr>
            <a:r>
              <a:rPr lang="sv-SE" sz="2800" dirty="0">
                <a:hlinkClick r:id="rId3"/>
              </a:rPr>
              <a:t>ssc.att-eta.spc@canada.ca</a:t>
            </a:r>
            <a:r>
              <a:rPr lang="sv-SE" sz="2800" dirty="0"/>
              <a:t> </a:t>
            </a:r>
            <a:endParaRPr lang="en-CA" sz="2800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C9FCA2-1607-473D-B6AE-80EC35D33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C7FD3F-1616-4589-B1BE-A3ED2AE026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2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421764|-14129459|-10013765|-16738424|-16728873|Shared Services Canada&quot;,&quot;Id&quot;:&quot;5f60c20f413045404cd2fda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IAAF 2020 Presentation Templat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7678174A-818D-0E49-8931-34EB91C75420}" vid="{4E016DB1-03FE-784B-9E33-96765505FB2F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Layou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err="1">
            <a:solidFill>
              <a:srgbClr val="000000"/>
            </a:solidFill>
            <a:latin typeface="Gill Sans MT" pitchFamily="34" charset="0"/>
          </a:defRPr>
        </a:defPPr>
      </a:lstStyle>
    </a:txDef>
  </a:objectDefaults>
  <a:extraClrSchemeLst>
    <a:extraClrScheme>
      <a:clrScheme name="Layout Slide 1">
        <a:dk1>
          <a:srgbClr val="000000"/>
        </a:dk1>
        <a:lt1>
          <a:srgbClr val="FFFFFF"/>
        </a:lt1>
        <a:dk2>
          <a:srgbClr val="0023A0"/>
        </a:dk2>
        <a:lt2>
          <a:srgbClr val="B2B2B2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FFC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2">
        <a:dk1>
          <a:srgbClr val="000000"/>
        </a:dk1>
        <a:lt1>
          <a:srgbClr val="FFFFFF"/>
        </a:lt1>
        <a:dk2>
          <a:srgbClr val="0023A0"/>
        </a:dk2>
        <a:lt2>
          <a:srgbClr val="B2B2B2"/>
        </a:lt2>
        <a:accent1>
          <a:srgbClr val="70008A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BBAAC4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3">
        <a:dk1>
          <a:srgbClr val="000000"/>
        </a:dk1>
        <a:lt1>
          <a:srgbClr val="B2B2B2"/>
        </a:lt1>
        <a:dk2>
          <a:srgbClr val="0023A0"/>
        </a:dk2>
        <a:lt2>
          <a:srgbClr val="FFFFFF"/>
        </a:lt2>
        <a:accent1>
          <a:srgbClr val="70008A"/>
        </a:accent1>
        <a:accent2>
          <a:srgbClr val="B90000"/>
        </a:accent2>
        <a:accent3>
          <a:srgbClr val="D5D5D5"/>
        </a:accent3>
        <a:accent4>
          <a:srgbClr val="000000"/>
        </a:accent4>
        <a:accent5>
          <a:srgbClr val="BBAAC4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4">
        <a:dk1>
          <a:srgbClr val="000000"/>
        </a:dk1>
        <a:lt1>
          <a:srgbClr val="FFFFFF"/>
        </a:lt1>
        <a:dk2>
          <a:srgbClr val="0023A0"/>
        </a:dk2>
        <a:lt2>
          <a:srgbClr val="667BC6"/>
        </a:lt2>
        <a:accent1>
          <a:srgbClr val="B2BDE2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D5DBEE"/>
        </a:accent5>
        <a:accent6>
          <a:srgbClr val="E79100"/>
        </a:accent6>
        <a:hlink>
          <a:srgbClr val="FFC666"/>
        </a:hlink>
        <a:folHlink>
          <a:srgbClr val="FFE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5">
        <a:dk1>
          <a:srgbClr val="000000"/>
        </a:dk1>
        <a:lt1>
          <a:srgbClr val="BCBCBC"/>
        </a:lt1>
        <a:dk2>
          <a:srgbClr val="0023A0"/>
        </a:dk2>
        <a:lt2>
          <a:srgbClr val="667BC6"/>
        </a:lt2>
        <a:accent1>
          <a:srgbClr val="B2BDE2"/>
        </a:accent1>
        <a:accent2>
          <a:srgbClr val="FFA000"/>
        </a:accent2>
        <a:accent3>
          <a:srgbClr val="DADADA"/>
        </a:accent3>
        <a:accent4>
          <a:srgbClr val="000000"/>
        </a:accent4>
        <a:accent5>
          <a:srgbClr val="D5DBEE"/>
        </a:accent5>
        <a:accent6>
          <a:srgbClr val="E79100"/>
        </a:accent6>
        <a:hlink>
          <a:srgbClr val="FFC666"/>
        </a:hlink>
        <a:folHlink>
          <a:srgbClr val="FFE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6">
        <a:dk1>
          <a:srgbClr val="000000"/>
        </a:dk1>
        <a:lt1>
          <a:srgbClr val="BCBCBC"/>
        </a:lt1>
        <a:dk2>
          <a:srgbClr val="0023A0"/>
        </a:dk2>
        <a:lt2>
          <a:srgbClr val="FFFFFF"/>
        </a:lt2>
        <a:accent1>
          <a:srgbClr val="0099CC"/>
        </a:accent1>
        <a:accent2>
          <a:srgbClr val="B90000"/>
        </a:accent2>
        <a:accent3>
          <a:srgbClr val="DADADA"/>
        </a:accent3>
        <a:accent4>
          <a:srgbClr val="000000"/>
        </a:accent4>
        <a:accent5>
          <a:srgbClr val="AACAE2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7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0099CC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8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9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10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FFC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7678174A-818D-0E49-8931-34EB91C75420}" vid="{A43B5735-80AC-7A41-930B-4E09782B6326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 err="1">
            <a:solidFill>
              <a:srgbClr val="000000"/>
            </a:solidFill>
            <a:latin typeface="Gill Sans MT" pitchFamily="34" charset="0"/>
          </a:defRPr>
        </a:defPPr>
      </a:lstStyle>
    </a:txDef>
  </a:objectDefaults>
  <a:extraClrSchemeLst>
    <a:extraClrScheme>
      <a:clrScheme name="Layout Slide 1">
        <a:dk1>
          <a:srgbClr val="000000"/>
        </a:dk1>
        <a:lt1>
          <a:srgbClr val="FFFFFF"/>
        </a:lt1>
        <a:dk2>
          <a:srgbClr val="0023A0"/>
        </a:dk2>
        <a:lt2>
          <a:srgbClr val="B2B2B2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FFC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2">
        <a:dk1>
          <a:srgbClr val="000000"/>
        </a:dk1>
        <a:lt1>
          <a:srgbClr val="FFFFFF"/>
        </a:lt1>
        <a:dk2>
          <a:srgbClr val="0023A0"/>
        </a:dk2>
        <a:lt2>
          <a:srgbClr val="B2B2B2"/>
        </a:lt2>
        <a:accent1>
          <a:srgbClr val="70008A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BBAAC4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3">
        <a:dk1>
          <a:srgbClr val="000000"/>
        </a:dk1>
        <a:lt1>
          <a:srgbClr val="B2B2B2"/>
        </a:lt1>
        <a:dk2>
          <a:srgbClr val="0023A0"/>
        </a:dk2>
        <a:lt2>
          <a:srgbClr val="FFFFFF"/>
        </a:lt2>
        <a:accent1>
          <a:srgbClr val="70008A"/>
        </a:accent1>
        <a:accent2>
          <a:srgbClr val="B90000"/>
        </a:accent2>
        <a:accent3>
          <a:srgbClr val="D5D5D5"/>
        </a:accent3>
        <a:accent4>
          <a:srgbClr val="000000"/>
        </a:accent4>
        <a:accent5>
          <a:srgbClr val="BBAAC4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4">
        <a:dk1>
          <a:srgbClr val="000000"/>
        </a:dk1>
        <a:lt1>
          <a:srgbClr val="FFFFFF"/>
        </a:lt1>
        <a:dk2>
          <a:srgbClr val="0023A0"/>
        </a:dk2>
        <a:lt2>
          <a:srgbClr val="667BC6"/>
        </a:lt2>
        <a:accent1>
          <a:srgbClr val="B2BDE2"/>
        </a:accent1>
        <a:accent2>
          <a:srgbClr val="FFA000"/>
        </a:accent2>
        <a:accent3>
          <a:srgbClr val="FFFFFF"/>
        </a:accent3>
        <a:accent4>
          <a:srgbClr val="000000"/>
        </a:accent4>
        <a:accent5>
          <a:srgbClr val="D5DBEE"/>
        </a:accent5>
        <a:accent6>
          <a:srgbClr val="E79100"/>
        </a:accent6>
        <a:hlink>
          <a:srgbClr val="FFC666"/>
        </a:hlink>
        <a:folHlink>
          <a:srgbClr val="FFE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5">
        <a:dk1>
          <a:srgbClr val="000000"/>
        </a:dk1>
        <a:lt1>
          <a:srgbClr val="BCBCBC"/>
        </a:lt1>
        <a:dk2>
          <a:srgbClr val="0023A0"/>
        </a:dk2>
        <a:lt2>
          <a:srgbClr val="667BC6"/>
        </a:lt2>
        <a:accent1>
          <a:srgbClr val="B2BDE2"/>
        </a:accent1>
        <a:accent2>
          <a:srgbClr val="FFA000"/>
        </a:accent2>
        <a:accent3>
          <a:srgbClr val="DADADA"/>
        </a:accent3>
        <a:accent4>
          <a:srgbClr val="000000"/>
        </a:accent4>
        <a:accent5>
          <a:srgbClr val="D5DBEE"/>
        </a:accent5>
        <a:accent6>
          <a:srgbClr val="E79100"/>
        </a:accent6>
        <a:hlink>
          <a:srgbClr val="FFC666"/>
        </a:hlink>
        <a:folHlink>
          <a:srgbClr val="FFE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6">
        <a:dk1>
          <a:srgbClr val="000000"/>
        </a:dk1>
        <a:lt1>
          <a:srgbClr val="BCBCBC"/>
        </a:lt1>
        <a:dk2>
          <a:srgbClr val="0023A0"/>
        </a:dk2>
        <a:lt2>
          <a:srgbClr val="FFFFFF"/>
        </a:lt2>
        <a:accent1>
          <a:srgbClr val="0099CC"/>
        </a:accent1>
        <a:accent2>
          <a:srgbClr val="B90000"/>
        </a:accent2>
        <a:accent3>
          <a:srgbClr val="DADADA"/>
        </a:accent3>
        <a:accent4>
          <a:srgbClr val="000000"/>
        </a:accent4>
        <a:accent5>
          <a:srgbClr val="AACAE2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7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0099CC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8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90000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70000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9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0087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out Slide 10">
        <a:dk1>
          <a:srgbClr val="000000"/>
        </a:dk1>
        <a:lt1>
          <a:srgbClr val="FFFFFF"/>
        </a:lt1>
        <a:dk2>
          <a:srgbClr val="0023A0"/>
        </a:dk2>
        <a:lt2>
          <a:srgbClr val="BCBCBC"/>
        </a:lt2>
        <a:accent1>
          <a:srgbClr val="667BC6"/>
        </a:accent1>
        <a:accent2>
          <a:srgbClr val="B2BDE3"/>
        </a:accent2>
        <a:accent3>
          <a:srgbClr val="FFFFFF"/>
        </a:accent3>
        <a:accent4>
          <a:srgbClr val="000000"/>
        </a:accent4>
        <a:accent5>
          <a:srgbClr val="B8BFDF"/>
        </a:accent5>
        <a:accent6>
          <a:srgbClr val="A1ABCE"/>
        </a:accent6>
        <a:hlink>
          <a:srgbClr val="FFA000"/>
        </a:hlink>
        <a:folHlink>
          <a:srgbClr val="FFC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7678174A-818D-0E49-8931-34EB91C75420}" vid="{F91727DF-261E-0B43-96B6-C4B8E3753A47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IAAF 2020 Presentation Template</Template>
  <TotalTime>0</TotalTime>
  <Words>443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IAAF 2020 Presentation Template</vt:lpstr>
      <vt:lpstr>Content Layout</vt:lpstr>
      <vt:lpstr>Breaker Layout</vt:lpstr>
      <vt:lpstr>Annual Interagency  Accessibility Forum</vt:lpstr>
      <vt:lpstr>Who we are</vt:lpstr>
      <vt:lpstr>SSC’s Accessibility Implementation role in the GC context</vt:lpstr>
      <vt:lpstr>Accessibility Legislation, Policies, Guidelines, Strategies</vt:lpstr>
      <vt:lpstr>Implementation approach</vt:lpstr>
      <vt:lpstr>Lessons learned</vt:lpstr>
      <vt:lpstr>Summary of SSC approach</vt:lpstr>
      <vt:lpstr>Contact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2020-09-11T19:29:56Z</dcterms:created>
  <dcterms:modified xsi:type="dcterms:W3CDTF">2020-09-18T17:38:29Z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