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ublic Sans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2F913F-9137-4FD3-8F7C-A91B2912A1D2}">
  <a:tblStyle styleId="{FA2F913F-9137-4FD3-8F7C-A91B2912A1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15C30CC-9555-4159-8FA7-01CE9B9989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6"/>
    <p:restoredTop sz="84099"/>
  </p:normalViewPr>
  <p:slideViewPr>
    <p:cSldViewPr snapToGrid="0">
      <p:cViewPr varScale="1">
        <p:scale>
          <a:sx n="234" d="100"/>
          <a:sy n="234" d="100"/>
        </p:scale>
        <p:origin x="11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ead656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dead656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3f9a78bc1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3f9a78bc1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807609e1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807609e1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b53fa8f2b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b53fa8f2b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05d521cd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05d521cd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d3008ca49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d3008ca49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05d521cd3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05d521cd3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f493a950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f493a950a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717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fbd1477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fbd1477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f9a78bc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f9a78bc1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feb36b6a9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feb36b6a9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d25e640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d25e640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6442" y="-24695"/>
            <a:ext cx="2016649" cy="5180598"/>
            <a:chOff x="-92652" y="-16478"/>
            <a:chExt cx="2421528" cy="6907464"/>
          </a:xfrm>
        </p:grpSpPr>
        <p:sp>
          <p:nvSpPr>
            <p:cNvPr id="11" name="Google Shape;11;p2" descr="White and blue curved shape containing the GSA logo in the bottom left corner. " title="Cover page design"/>
            <p:cNvSpPr/>
            <p:nvPr/>
          </p:nvSpPr>
          <p:spPr>
            <a:xfrm rot="-5400000">
              <a:off x="-2280159" y="2257390"/>
              <a:ext cx="6874470" cy="2343600"/>
            </a:xfrm>
            <a:prstGeom prst="flowChartDocumen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-2407281" y="2298151"/>
              <a:ext cx="6907464" cy="2278206"/>
            </a:xfrm>
            <a:prstGeom prst="flowChartDocument">
              <a:avLst/>
            </a:prstGeom>
            <a:solidFill>
              <a:srgbClr val="0FAFFF"/>
            </a:solidFill>
            <a:ln w="9525" cap="flat" cmpd="sng">
              <a:solidFill>
                <a:srgbClr val="0FA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756150" y="4532625"/>
            <a:ext cx="5835300" cy="4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0129" y="-53569"/>
            <a:ext cx="9160500" cy="93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827587" y="3092887"/>
            <a:ext cx="5801400" cy="1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618" y="172687"/>
            <a:ext cx="587532" cy="530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/>
        </p:nvSpPr>
        <p:spPr>
          <a:xfrm>
            <a:off x="3541925" y="383551"/>
            <a:ext cx="528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3C71"/>
                </a:solidFill>
              </a:rPr>
              <a:t>Office of Government-wide Policy</a:t>
            </a:r>
            <a:endParaRPr sz="1200" b="1">
              <a:solidFill>
                <a:srgbClr val="003C71"/>
              </a:solidFill>
            </a:endParaRPr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756151" y="1418225"/>
            <a:ext cx="5835300" cy="11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2756151" y="2427858"/>
            <a:ext cx="5835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BOTTOM">
  <p:cSld name="MAIN_POINT_1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 Bold Graphics - OPTION 1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490250" y="875494"/>
            <a:ext cx="3522300" cy="3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l="3233" t="359" r="51983" b="-360"/>
          <a:stretch/>
        </p:blipFill>
        <p:spPr>
          <a:xfrm>
            <a:off x="4497625" y="-43837"/>
            <a:ext cx="4670952" cy="521499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2"/>
          <p:cNvSpPr/>
          <p:nvPr/>
        </p:nvSpPr>
        <p:spPr>
          <a:xfrm rot="1239332">
            <a:off x="5650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">
  <p:cSld name="CAPTION_ONLY">
    <p:bg>
      <p:bgPr>
        <a:solidFill>
          <a:srgbClr val="FFFFFF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461550" y="3756114"/>
            <a:ext cx="8234893" cy="835875"/>
            <a:chOff x="461550" y="5465350"/>
            <a:chExt cx="8373900" cy="1114500"/>
          </a:xfrm>
        </p:grpSpPr>
        <p:sp>
          <p:nvSpPr>
            <p:cNvPr id="88" name="Google Shape;88;p13"/>
            <p:cNvSpPr/>
            <p:nvPr/>
          </p:nvSpPr>
          <p:spPr>
            <a:xfrm>
              <a:off x="461550" y="54653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 txBox="1"/>
            <p:nvPr/>
          </p:nvSpPr>
          <p:spPr>
            <a:xfrm>
              <a:off x="659125" y="56159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3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461550" y="2791940"/>
            <a:ext cx="8234893" cy="835875"/>
            <a:chOff x="461550" y="5541550"/>
            <a:chExt cx="8373900" cy="1114500"/>
          </a:xfrm>
        </p:grpSpPr>
        <p:sp>
          <p:nvSpPr>
            <p:cNvPr id="91" name="Google Shape;91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2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461550" y="1827766"/>
            <a:ext cx="8234893" cy="835875"/>
            <a:chOff x="461550" y="5541550"/>
            <a:chExt cx="8373900" cy="1114500"/>
          </a:xfrm>
        </p:grpSpPr>
        <p:sp>
          <p:nvSpPr>
            <p:cNvPr id="94" name="Google Shape;94;p13"/>
            <p:cNvSpPr/>
            <p:nvPr/>
          </p:nvSpPr>
          <p:spPr>
            <a:xfrm>
              <a:off x="461550" y="5541550"/>
              <a:ext cx="8373900" cy="11145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659125" y="5692150"/>
              <a:ext cx="654000" cy="81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600" b="1">
                  <a:solidFill>
                    <a:srgbClr val="003C71"/>
                  </a:solidFill>
                </a:rPr>
                <a:t>1</a:t>
              </a:r>
              <a:endParaRPr sz="4600" b="1">
                <a:solidFill>
                  <a:srgbClr val="003C71"/>
                </a:solidFill>
              </a:endParaRPr>
            </a:p>
          </p:txBody>
        </p:sp>
      </p:grp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284050" y="18920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1284050" y="383512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3"/>
          </p:nvPr>
        </p:nvSpPr>
        <p:spPr>
          <a:xfrm>
            <a:off x="1284050" y="2863575"/>
            <a:ext cx="74124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0" name="Google Shape;100;p13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PILLARS">
  <p:cSld name="CAPTION_ONLY_2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128800" y="1677492"/>
            <a:ext cx="2596800" cy="3186381"/>
            <a:chOff x="6265963" y="3087650"/>
            <a:chExt cx="2596800" cy="4087200"/>
          </a:xfrm>
        </p:grpSpPr>
        <p:sp>
          <p:nvSpPr>
            <p:cNvPr id="105" name="Google Shape;105;p14"/>
            <p:cNvSpPr/>
            <p:nvPr/>
          </p:nvSpPr>
          <p:spPr>
            <a:xfrm>
              <a:off x="6276313" y="308765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6276313" y="308765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6265963" y="3708901"/>
              <a:ext cx="25968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3274050" y="1677493"/>
            <a:ext cx="2624100" cy="3186381"/>
            <a:chOff x="3293788" y="2998700"/>
            <a:chExt cx="2624100" cy="4087200"/>
          </a:xfrm>
        </p:grpSpPr>
        <p:sp>
          <p:nvSpPr>
            <p:cNvPr id="109" name="Google Shape;109;p14"/>
            <p:cNvSpPr/>
            <p:nvPr/>
          </p:nvSpPr>
          <p:spPr>
            <a:xfrm>
              <a:off x="3304138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04138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1" name="Google Shape;111;p14"/>
            <p:cNvCxnSpPr/>
            <p:nvPr/>
          </p:nvCxnSpPr>
          <p:spPr>
            <a:xfrm>
              <a:off x="3293788" y="3619951"/>
              <a:ext cx="26241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2" name="Google Shape;112;p14"/>
          <p:cNvGrpSpPr/>
          <p:nvPr/>
        </p:nvGrpSpPr>
        <p:grpSpPr>
          <a:xfrm>
            <a:off x="418400" y="1677493"/>
            <a:ext cx="2625000" cy="3186381"/>
            <a:chOff x="430813" y="2998700"/>
            <a:chExt cx="2625000" cy="4087200"/>
          </a:xfrm>
        </p:grpSpPr>
        <p:sp>
          <p:nvSpPr>
            <p:cNvPr id="113" name="Google Shape;113;p14"/>
            <p:cNvSpPr/>
            <p:nvPr/>
          </p:nvSpPr>
          <p:spPr>
            <a:xfrm>
              <a:off x="441163" y="2998700"/>
              <a:ext cx="2567700" cy="654000"/>
            </a:xfrm>
            <a:prstGeom prst="roundRect">
              <a:avLst>
                <a:gd name="adj" fmla="val 16667"/>
              </a:avLst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441163" y="2998700"/>
              <a:ext cx="2567700" cy="4087200"/>
            </a:xfrm>
            <a:prstGeom prst="roundRect">
              <a:avLst>
                <a:gd name="adj" fmla="val 16667"/>
              </a:avLst>
            </a:prstGeom>
            <a:solidFill>
              <a:srgbClr val="003C71">
                <a:alpha val="21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5" name="Google Shape;115;p14"/>
            <p:cNvCxnSpPr/>
            <p:nvPr/>
          </p:nvCxnSpPr>
          <p:spPr>
            <a:xfrm>
              <a:off x="430813" y="3619951"/>
              <a:ext cx="2625000" cy="0"/>
            </a:xfrm>
            <a:prstGeom prst="straightConnector1">
              <a:avLst/>
            </a:prstGeom>
            <a:noFill/>
            <a:ln w="762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6" name="Google Shape;116;p14"/>
          <p:cNvSpPr txBox="1">
            <a:spLocks noGrp="1"/>
          </p:cNvSpPr>
          <p:nvPr>
            <p:ph type="subTitle" idx="1"/>
          </p:nvPr>
        </p:nvSpPr>
        <p:spPr>
          <a:xfrm>
            <a:off x="5783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subTitle" idx="2"/>
          </p:nvPr>
        </p:nvSpPr>
        <p:spPr>
          <a:xfrm>
            <a:off x="34335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subTitle" idx="3"/>
          </p:nvPr>
        </p:nvSpPr>
        <p:spPr>
          <a:xfrm>
            <a:off x="6274600" y="1667124"/>
            <a:ext cx="23052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4"/>
          </p:nvPr>
        </p:nvSpPr>
        <p:spPr>
          <a:xfrm>
            <a:off x="5345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5"/>
          </p:nvPr>
        </p:nvSpPr>
        <p:spPr>
          <a:xfrm>
            <a:off x="33897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ubTitle" idx="6"/>
          </p:nvPr>
        </p:nvSpPr>
        <p:spPr>
          <a:xfrm>
            <a:off x="6230800" y="2123081"/>
            <a:ext cx="23928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3" name="Google Shape;123;p1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4"/>
          <p:cNvSpPr txBox="1">
            <a:spLocks noGrp="1"/>
          </p:cNvSpPr>
          <p:nvPr>
            <p:ph type="subTitle" idx="7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">
  <p:cSld name="CAPTION_ONLY_1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461550" y="3756123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461550" y="2791949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461550" y="1827775"/>
            <a:ext cx="8282400" cy="8358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body" idx="1"/>
          </p:nvPr>
        </p:nvSpPr>
        <p:spPr>
          <a:xfrm>
            <a:off x="859500" y="18920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2"/>
          </p:nvPr>
        </p:nvSpPr>
        <p:spPr>
          <a:xfrm>
            <a:off x="859500" y="383512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body" idx="3"/>
          </p:nvPr>
        </p:nvSpPr>
        <p:spPr>
          <a:xfrm>
            <a:off x="859500" y="2863575"/>
            <a:ext cx="76023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" name="Google Shape;135;p15"/>
          <p:cNvSpPr txBox="1">
            <a:spLocks noGrp="1"/>
          </p:cNvSpPr>
          <p:nvPr>
            <p:ph type="subTitle" idx="4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UMBERED - More Slots">
  <p:cSld name="CAPTION_ONLY_1_1"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461550" y="40036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61550" y="32783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461550" y="25530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body" idx="1"/>
          </p:nvPr>
        </p:nvSpPr>
        <p:spPr>
          <a:xfrm>
            <a:off x="1164300" y="183487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2"/>
          </p:nvPr>
        </p:nvSpPr>
        <p:spPr>
          <a:xfrm>
            <a:off x="1164300" y="4017619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body" idx="3"/>
          </p:nvPr>
        </p:nvSpPr>
        <p:spPr>
          <a:xfrm>
            <a:off x="1164300" y="2577825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4"/>
          </p:nvPr>
        </p:nvSpPr>
        <p:spPr>
          <a:xfrm>
            <a:off x="1164300" y="3296738"/>
            <a:ext cx="73455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588158" y="18560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1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588158" y="2588003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2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88158" y="3306916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3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588158" y="4027791"/>
            <a:ext cx="6540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b="1">
                <a:solidFill>
                  <a:srgbClr val="003C71"/>
                </a:solidFill>
              </a:rPr>
              <a:t>4</a:t>
            </a:r>
            <a:endParaRPr sz="4600" b="1">
              <a:solidFill>
                <a:srgbClr val="003C71"/>
              </a:solidFill>
            </a:endParaRPr>
          </a:p>
        </p:txBody>
      </p:sp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1" name="Google Shape;151;p1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16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Items - Same Slide - NOT NUMBERED - More Slots 1">
  <p:cSld name="CAPTION_ONLY_1_1_1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461550" y="4003678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7"/>
          <p:cNvSpPr/>
          <p:nvPr/>
        </p:nvSpPr>
        <p:spPr>
          <a:xfrm>
            <a:off x="461550" y="3278377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461550" y="2553076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61550" y="1827775"/>
            <a:ext cx="8237700" cy="661200"/>
          </a:xfrm>
          <a:prstGeom prst="roundRect">
            <a:avLst>
              <a:gd name="adj" fmla="val 16667"/>
            </a:avLst>
          </a:prstGeom>
          <a:solidFill>
            <a:srgbClr val="003C71">
              <a:alpha val="21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859500" y="183487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2"/>
          </p:nvPr>
        </p:nvSpPr>
        <p:spPr>
          <a:xfrm>
            <a:off x="859500" y="401761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3"/>
          </p:nvPr>
        </p:nvSpPr>
        <p:spPr>
          <a:xfrm>
            <a:off x="859500" y="2577825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4"/>
          </p:nvPr>
        </p:nvSpPr>
        <p:spPr>
          <a:xfrm>
            <a:off x="859500" y="3296738"/>
            <a:ext cx="7602300" cy="63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●"/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4" name="Google Shape;164;p1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17"/>
          <p:cNvSpPr txBox="1">
            <a:spLocks noGrp="1"/>
          </p:cNvSpPr>
          <p:nvPr>
            <p:ph type="subTitle" idx="5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- OPTION 1">
  <p:cSld name="BIG_NUMBER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2">
            <a:alphaModFix amt="76000"/>
          </a:blip>
          <a:srcRect l="17970" r="17963"/>
          <a:stretch/>
        </p:blipFill>
        <p:spPr>
          <a:xfrm>
            <a:off x="1208225" y="0"/>
            <a:ext cx="2929027" cy="51434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8"/>
          <p:cNvCxnSpPr/>
          <p:nvPr/>
        </p:nvCxnSpPr>
        <p:spPr>
          <a:xfrm>
            <a:off x="4934261" y="2211573"/>
            <a:ext cx="3361800" cy="0"/>
          </a:xfrm>
          <a:prstGeom prst="straightConnector1">
            <a:avLst/>
          </a:prstGeom>
          <a:noFill/>
          <a:ln w="9525" cap="flat" cmpd="sng">
            <a:solidFill>
              <a:srgbClr val="F3F3F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4844375" y="1192856"/>
            <a:ext cx="3866700" cy="9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1"/>
          </p:nvPr>
        </p:nvSpPr>
        <p:spPr>
          <a:xfrm>
            <a:off x="4844375" y="2262900"/>
            <a:ext cx="40191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18"/>
          <p:cNvSpPr/>
          <p:nvPr/>
        </p:nvSpPr>
        <p:spPr>
          <a:xfrm rot="1239332">
            <a:off x="14595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type="blank">
  <p:cSld name="BLANK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BLANK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ubTitle" idx="1"/>
          </p:nvPr>
        </p:nvSpPr>
        <p:spPr>
          <a:xfrm>
            <a:off x="663100" y="12241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subTitle" idx="2"/>
          </p:nvPr>
        </p:nvSpPr>
        <p:spPr>
          <a:xfrm>
            <a:off x="663100" y="176519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subTitle" idx="3"/>
          </p:nvPr>
        </p:nvSpPr>
        <p:spPr>
          <a:xfrm>
            <a:off x="663100" y="230621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ubTitle" idx="4"/>
          </p:nvPr>
        </p:nvSpPr>
        <p:spPr>
          <a:xfrm>
            <a:off x="663100" y="338825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5"/>
          </p:nvPr>
        </p:nvSpPr>
        <p:spPr>
          <a:xfrm>
            <a:off x="4466625" y="12241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subTitle" idx="6"/>
          </p:nvPr>
        </p:nvSpPr>
        <p:spPr>
          <a:xfrm>
            <a:off x="4466625" y="176519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7"/>
          </p:nvPr>
        </p:nvSpPr>
        <p:spPr>
          <a:xfrm>
            <a:off x="4466625" y="230621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8"/>
          </p:nvPr>
        </p:nvSpPr>
        <p:spPr>
          <a:xfrm>
            <a:off x="4466625" y="284723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9"/>
          </p:nvPr>
        </p:nvSpPr>
        <p:spPr>
          <a:xfrm>
            <a:off x="4466625" y="338825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13"/>
          </p:nvPr>
        </p:nvSpPr>
        <p:spPr>
          <a:xfrm>
            <a:off x="663100" y="284723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14"/>
          </p:nvPr>
        </p:nvSpPr>
        <p:spPr>
          <a:xfrm>
            <a:off x="4466625" y="3929271"/>
            <a:ext cx="42366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15"/>
          </p:nvPr>
        </p:nvSpPr>
        <p:spPr>
          <a:xfrm>
            <a:off x="663100" y="3929271"/>
            <a:ext cx="4611000" cy="4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600" b="1">
                <a:solidFill>
                  <a:srgbClr val="CDE3D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>
            <a:off x="-14600" y="936290"/>
            <a:ext cx="9221700" cy="125325"/>
            <a:chOff x="-14600" y="912702"/>
            <a:chExt cx="9221700" cy="167100"/>
          </a:xfrm>
        </p:grpSpPr>
        <p:cxnSp>
          <p:nvCxnSpPr>
            <p:cNvPr id="197" name="Google Shape;197;p21"/>
            <p:cNvCxnSpPr/>
            <p:nvPr/>
          </p:nvCxnSpPr>
          <p:spPr>
            <a:xfrm rot="10800000" flipH="1">
              <a:off x="-14600" y="1065102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8" name="Google Shape;198;p21"/>
            <p:cNvCxnSpPr/>
            <p:nvPr/>
          </p:nvCxnSpPr>
          <p:spPr>
            <a:xfrm rot="10800000" flipH="1">
              <a:off x="-14600" y="912702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9" name="Google Shape;199;p21"/>
          <p:cNvGrpSpPr/>
          <p:nvPr/>
        </p:nvGrpSpPr>
        <p:grpSpPr>
          <a:xfrm>
            <a:off x="-14600" y="4605956"/>
            <a:ext cx="9221700" cy="125325"/>
            <a:chOff x="-14600" y="6141275"/>
            <a:chExt cx="9221700" cy="167100"/>
          </a:xfrm>
        </p:grpSpPr>
        <p:cxnSp>
          <p:nvCxnSpPr>
            <p:cNvPr id="200" name="Google Shape;200;p21"/>
            <p:cNvCxnSpPr/>
            <p:nvPr/>
          </p:nvCxnSpPr>
          <p:spPr>
            <a:xfrm rot="10800000" flipH="1">
              <a:off x="-14600" y="6293675"/>
              <a:ext cx="9221700" cy="14700"/>
            </a:xfrm>
            <a:prstGeom prst="straightConnector1">
              <a:avLst/>
            </a:prstGeom>
            <a:noFill/>
            <a:ln w="38100" cap="flat" cmpd="sng">
              <a:solidFill>
                <a:srgbClr val="0FA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1"/>
            <p:cNvCxnSpPr/>
            <p:nvPr/>
          </p:nvCxnSpPr>
          <p:spPr>
            <a:xfrm rot="10800000" flipH="1">
              <a:off x="-14600" y="6141275"/>
              <a:ext cx="9221700" cy="14700"/>
            </a:xfrm>
            <a:prstGeom prst="straightConnector1">
              <a:avLst/>
            </a:prstGeom>
            <a:noFill/>
            <a:ln w="1143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LD IMAGE 1 MAIN POINT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l="11063"/>
          <a:stretch/>
        </p:blipFill>
        <p:spPr>
          <a:xfrm>
            <a:off x="-40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2493750"/>
            <a:ext cx="4168800" cy="14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3C71"/>
              </a:buClr>
              <a:buSzPts val="6000"/>
              <a:buFont typeface="Arial"/>
              <a:buNone/>
              <a:defRPr sz="60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3"/>
          <p:cNvSpPr/>
          <p:nvPr/>
        </p:nvSpPr>
        <p:spPr>
          <a:xfrm rot="1239332">
            <a:off x="5117131" y="2224812"/>
            <a:ext cx="2418644" cy="3735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rgbClr val="CC00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C0000"/>
                </a:solidFill>
                <a:latin typeface="Arial"/>
              </a:rPr>
              <a:t>Sample Only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">
  <p:cSld name="BLANK_2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-3418" y="1222892"/>
            <a:ext cx="8441497" cy="646425"/>
            <a:chOff x="-14600" y="1630530"/>
            <a:chExt cx="7887775" cy="861900"/>
          </a:xfrm>
        </p:grpSpPr>
        <p:sp>
          <p:nvSpPr>
            <p:cNvPr id="206" name="Google Shape;206;p22"/>
            <p:cNvSpPr/>
            <p:nvPr/>
          </p:nvSpPr>
          <p:spPr>
            <a:xfrm>
              <a:off x="-14600" y="171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7266575" y="1630530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22"/>
          <p:cNvGrpSpPr/>
          <p:nvPr/>
        </p:nvGrpSpPr>
        <p:grpSpPr>
          <a:xfrm>
            <a:off x="-3418" y="1940008"/>
            <a:ext cx="8441497" cy="646425"/>
            <a:chOff x="-14600" y="2586667"/>
            <a:chExt cx="7887775" cy="861900"/>
          </a:xfrm>
        </p:grpSpPr>
        <p:sp>
          <p:nvSpPr>
            <p:cNvPr id="209" name="Google Shape;209;p22"/>
            <p:cNvSpPr/>
            <p:nvPr/>
          </p:nvSpPr>
          <p:spPr>
            <a:xfrm>
              <a:off x="-14600" y="2662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7266575" y="2586667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-3418" y="2657119"/>
            <a:ext cx="8441497" cy="646425"/>
            <a:chOff x="-14600" y="3542826"/>
            <a:chExt cx="7887775" cy="861900"/>
          </a:xfrm>
        </p:grpSpPr>
        <p:sp>
          <p:nvSpPr>
            <p:cNvPr id="212" name="Google Shape;212;p22"/>
            <p:cNvSpPr/>
            <p:nvPr/>
          </p:nvSpPr>
          <p:spPr>
            <a:xfrm>
              <a:off x="-14600" y="3615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7266575" y="3542826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-3418" y="3374232"/>
            <a:ext cx="8441497" cy="646425"/>
            <a:chOff x="-14600" y="4498974"/>
            <a:chExt cx="7887775" cy="861900"/>
          </a:xfrm>
        </p:grpSpPr>
        <p:sp>
          <p:nvSpPr>
            <p:cNvPr id="215" name="Google Shape;215;p22"/>
            <p:cNvSpPr/>
            <p:nvPr/>
          </p:nvSpPr>
          <p:spPr>
            <a:xfrm>
              <a:off x="-14600" y="45679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7266575" y="4498974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2"/>
          <p:cNvSpPr txBox="1">
            <a:spLocks noGrp="1"/>
          </p:cNvSpPr>
          <p:nvPr>
            <p:ph type="subTitle" idx="1"/>
          </p:nvPr>
        </p:nvSpPr>
        <p:spPr>
          <a:xfrm>
            <a:off x="619148" y="132260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2"/>
          </p:nvPr>
        </p:nvSpPr>
        <p:spPr>
          <a:xfrm>
            <a:off x="619148" y="2748927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22"/>
          <p:cNvSpPr txBox="1">
            <a:spLocks noGrp="1"/>
          </p:cNvSpPr>
          <p:nvPr>
            <p:ph type="subTitle" idx="3"/>
          </p:nvPr>
        </p:nvSpPr>
        <p:spPr>
          <a:xfrm>
            <a:off x="619148" y="204124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subTitle" idx="4"/>
          </p:nvPr>
        </p:nvSpPr>
        <p:spPr>
          <a:xfrm>
            <a:off x="619148" y="346999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1" name="Google Shape;221;p22"/>
          <p:cNvGrpSpPr/>
          <p:nvPr/>
        </p:nvGrpSpPr>
        <p:grpSpPr>
          <a:xfrm>
            <a:off x="-3419" y="4091345"/>
            <a:ext cx="8441497" cy="646425"/>
            <a:chOff x="-14600" y="5455122"/>
            <a:chExt cx="7887775" cy="861900"/>
          </a:xfrm>
        </p:grpSpPr>
        <p:sp>
          <p:nvSpPr>
            <p:cNvPr id="222" name="Google Shape;222;p22"/>
            <p:cNvSpPr/>
            <p:nvPr/>
          </p:nvSpPr>
          <p:spPr>
            <a:xfrm>
              <a:off x="-14600" y="5520435"/>
              <a:ext cx="7602300" cy="74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266575" y="5455122"/>
              <a:ext cx="606600" cy="8619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22"/>
          <p:cNvSpPr txBox="1">
            <a:spLocks noGrp="1"/>
          </p:cNvSpPr>
          <p:nvPr>
            <p:ph type="subTitle" idx="5"/>
          </p:nvPr>
        </p:nvSpPr>
        <p:spPr>
          <a:xfrm>
            <a:off x="619148" y="4191053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6" name="Google Shape;226;p22"/>
          <p:cNvSpPr txBox="1">
            <a:spLocks noGrp="1"/>
          </p:cNvSpPr>
          <p:nvPr>
            <p:ph type="subTitle" idx="6"/>
          </p:nvPr>
        </p:nvSpPr>
        <p:spPr>
          <a:xfrm>
            <a:off x="7911543" y="121631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7"/>
          </p:nvPr>
        </p:nvSpPr>
        <p:spPr>
          <a:xfrm>
            <a:off x="7911543" y="1937376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subTitle" idx="8"/>
          </p:nvPr>
        </p:nvSpPr>
        <p:spPr>
          <a:xfrm>
            <a:off x="7911543" y="264506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9"/>
          </p:nvPr>
        </p:nvSpPr>
        <p:spPr>
          <a:xfrm>
            <a:off x="7911543" y="3360047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subTitle" idx="13"/>
          </p:nvPr>
        </p:nvSpPr>
        <p:spPr>
          <a:xfrm>
            <a:off x="7911543" y="408962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Three Slots">
  <p:cSld name="BLANK_2_1_2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>
            <a:off x="-14601" y="1287575"/>
            <a:ext cx="8443944" cy="895298"/>
            <a:chOff x="-14600" y="1630542"/>
            <a:chExt cx="8060275" cy="991800"/>
          </a:xfrm>
        </p:grpSpPr>
        <p:sp>
          <p:nvSpPr>
            <p:cNvPr id="234" name="Google Shape;234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23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37" name="Google Shape;237;p23"/>
          <p:cNvGrpSpPr/>
          <p:nvPr/>
        </p:nvGrpSpPr>
        <p:grpSpPr>
          <a:xfrm>
            <a:off x="-14601" y="2373426"/>
            <a:ext cx="8443944" cy="895298"/>
            <a:chOff x="-14600" y="1630542"/>
            <a:chExt cx="8060275" cy="991800"/>
          </a:xfrm>
        </p:grpSpPr>
        <p:sp>
          <p:nvSpPr>
            <p:cNvPr id="238" name="Google Shape;238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3"/>
          <p:cNvSpPr txBox="1">
            <a:spLocks noGrp="1"/>
          </p:cNvSpPr>
          <p:nvPr>
            <p:ph type="subTitle" idx="2"/>
          </p:nvPr>
        </p:nvSpPr>
        <p:spPr>
          <a:xfrm>
            <a:off x="645929" y="26252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41" name="Google Shape;241;p23"/>
          <p:cNvGrpSpPr/>
          <p:nvPr/>
        </p:nvGrpSpPr>
        <p:grpSpPr>
          <a:xfrm>
            <a:off x="-14601" y="3459277"/>
            <a:ext cx="8443944" cy="895298"/>
            <a:chOff x="-14600" y="1630542"/>
            <a:chExt cx="8060275" cy="991800"/>
          </a:xfrm>
        </p:grpSpPr>
        <p:sp>
          <p:nvSpPr>
            <p:cNvPr id="242" name="Google Shape;242;p23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190375" y="1630542"/>
              <a:ext cx="8553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 txBox="1">
            <a:spLocks noGrp="1"/>
          </p:cNvSpPr>
          <p:nvPr>
            <p:ph type="subTitle" idx="3"/>
          </p:nvPr>
        </p:nvSpPr>
        <p:spPr>
          <a:xfrm>
            <a:off x="607966" y="37111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4"/>
          </p:nvPr>
        </p:nvSpPr>
        <p:spPr>
          <a:xfrm>
            <a:off x="7742201" y="14126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5"/>
          </p:nvPr>
        </p:nvSpPr>
        <p:spPr>
          <a:xfrm>
            <a:off x="7742201" y="249846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6"/>
          </p:nvPr>
        </p:nvSpPr>
        <p:spPr>
          <a:xfrm>
            <a:off x="7742201" y="3584312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2 - Four Slots">
  <p:cSld name="BLANK_2_1_2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1" name="Google Shape;251;p24"/>
          <p:cNvGrpSpPr/>
          <p:nvPr/>
        </p:nvGrpSpPr>
        <p:grpSpPr>
          <a:xfrm>
            <a:off x="-14599" y="1287500"/>
            <a:ext cx="8338228" cy="863659"/>
            <a:chOff x="-14600" y="1630542"/>
            <a:chExt cx="8032975" cy="991800"/>
          </a:xfrm>
        </p:grpSpPr>
        <p:sp>
          <p:nvSpPr>
            <p:cNvPr id="252" name="Google Shape;252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24"/>
          <p:cNvSpPr txBox="1">
            <a:spLocks noGrp="1"/>
          </p:cNvSpPr>
          <p:nvPr>
            <p:ph type="subTitle" idx="1"/>
          </p:nvPr>
        </p:nvSpPr>
        <p:spPr>
          <a:xfrm>
            <a:off x="607966" y="153940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5" name="Google Shape;255;p24"/>
          <p:cNvGrpSpPr/>
          <p:nvPr/>
        </p:nvGrpSpPr>
        <p:grpSpPr>
          <a:xfrm>
            <a:off x="5032" y="2172513"/>
            <a:ext cx="8338228" cy="863659"/>
            <a:chOff x="-14600" y="1630542"/>
            <a:chExt cx="8032975" cy="991800"/>
          </a:xfrm>
        </p:grpSpPr>
        <p:sp>
          <p:nvSpPr>
            <p:cNvPr id="256" name="Google Shape;256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24"/>
          <p:cNvSpPr txBox="1">
            <a:spLocks noGrp="1"/>
          </p:cNvSpPr>
          <p:nvPr>
            <p:ph type="subTitle" idx="2"/>
          </p:nvPr>
        </p:nvSpPr>
        <p:spPr>
          <a:xfrm>
            <a:off x="626879" y="2433445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9" name="Google Shape;259;p24"/>
          <p:cNvGrpSpPr/>
          <p:nvPr/>
        </p:nvGrpSpPr>
        <p:grpSpPr>
          <a:xfrm>
            <a:off x="5032" y="3057527"/>
            <a:ext cx="8338228" cy="863659"/>
            <a:chOff x="-14600" y="1630542"/>
            <a:chExt cx="8032975" cy="991800"/>
          </a:xfrm>
        </p:grpSpPr>
        <p:sp>
          <p:nvSpPr>
            <p:cNvPr id="260" name="Google Shape;260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" name="Google Shape;262;p24"/>
          <p:cNvSpPr txBox="1">
            <a:spLocks noGrp="1"/>
          </p:cNvSpPr>
          <p:nvPr>
            <p:ph type="subTitle" idx="3"/>
          </p:nvPr>
        </p:nvSpPr>
        <p:spPr>
          <a:xfrm>
            <a:off x="626879" y="3313151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63" name="Google Shape;263;p24"/>
          <p:cNvGrpSpPr/>
          <p:nvPr/>
        </p:nvGrpSpPr>
        <p:grpSpPr>
          <a:xfrm>
            <a:off x="5032" y="3942540"/>
            <a:ext cx="8338228" cy="863659"/>
            <a:chOff x="-14600" y="1630542"/>
            <a:chExt cx="8032975" cy="991800"/>
          </a:xfrm>
        </p:grpSpPr>
        <p:sp>
          <p:nvSpPr>
            <p:cNvPr id="264" name="Google Shape;264;p24"/>
            <p:cNvSpPr/>
            <p:nvPr/>
          </p:nvSpPr>
          <p:spPr>
            <a:xfrm>
              <a:off x="-14600" y="1710438"/>
              <a:ext cx="7602300" cy="8619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7190375" y="1630542"/>
              <a:ext cx="828000" cy="99180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3C7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24"/>
          <p:cNvSpPr txBox="1">
            <a:spLocks noGrp="1"/>
          </p:cNvSpPr>
          <p:nvPr>
            <p:ph type="subTitle" idx="4"/>
          </p:nvPr>
        </p:nvSpPr>
        <p:spPr>
          <a:xfrm>
            <a:off x="626879" y="419443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5"/>
          </p:nvPr>
        </p:nvSpPr>
        <p:spPr>
          <a:xfrm>
            <a:off x="7650886" y="142835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6"/>
          </p:nvPr>
        </p:nvSpPr>
        <p:spPr>
          <a:xfrm>
            <a:off x="7669799" y="231136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7"/>
          </p:nvPr>
        </p:nvSpPr>
        <p:spPr>
          <a:xfrm>
            <a:off x="7669799" y="3202105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8"/>
          </p:nvPr>
        </p:nvSpPr>
        <p:spPr>
          <a:xfrm>
            <a:off x="7669799" y="4083393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3200" b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1043575" y="1623581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37452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488425" y="1587367"/>
            <a:ext cx="1508700" cy="1506000"/>
          </a:xfrm>
          <a:prstGeom prst="ellipse">
            <a:avLst/>
          </a:prstGeom>
          <a:noFill/>
          <a:ln w="2857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/>
          <p:nvPr/>
        </p:nvSpPr>
        <p:spPr>
          <a:xfrm rot="-8785779">
            <a:off x="2793556" y="2196980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 rot="-8785779">
            <a:off x="5469142" y="2169774"/>
            <a:ext cx="398220" cy="413779"/>
          </a:xfrm>
          <a:prstGeom prst="rtTriangle">
            <a:avLst/>
          </a:prstGeom>
          <a:solidFill>
            <a:srgbClr val="0FAFFF"/>
          </a:solidFill>
          <a:ln w="9525" cap="flat" cmpd="sng">
            <a:solidFill>
              <a:srgbClr val="0FA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594350" y="208623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"/>
          </p:nvPr>
        </p:nvSpPr>
        <p:spPr>
          <a:xfrm>
            <a:off x="44747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2"/>
          </p:nvPr>
        </p:nvSpPr>
        <p:spPr>
          <a:xfrm>
            <a:off x="31491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3"/>
          </p:nvPr>
        </p:nvSpPr>
        <p:spPr>
          <a:xfrm>
            <a:off x="5892325" y="3218138"/>
            <a:ext cx="2700900" cy="43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 b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LIGHT ON DARK">
  <p:cSld name="BLANK_2_1_1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title"/>
          </p:nvPr>
        </p:nvSpPr>
        <p:spPr>
          <a:xfrm>
            <a:off x="439350" y="762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5" name="Google Shape;285;p2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6"/>
          <p:cNvSpPr txBox="1">
            <a:spLocks noGrp="1"/>
          </p:cNvSpPr>
          <p:nvPr>
            <p:ph type="subTitle" idx="1"/>
          </p:nvPr>
        </p:nvSpPr>
        <p:spPr>
          <a:xfrm>
            <a:off x="439350" y="874150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DARK ON LIGHT">
  <p:cSld name="BLANK_2_1_1_1"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0" name="Google Shape;290;p2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27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nly - DARK ON LIGHT">
  <p:cSld name="BLANK_2_1_1_1_1"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title"/>
          </p:nvPr>
        </p:nvSpPr>
        <p:spPr>
          <a:xfrm>
            <a:off x="439350" y="-53167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95" name="Google Shape;295;p28"/>
          <p:cNvCxnSpPr/>
          <p:nvPr/>
        </p:nvCxnSpPr>
        <p:spPr>
          <a:xfrm>
            <a:off x="554700" y="295082"/>
            <a:ext cx="8264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439350" y="261225"/>
            <a:ext cx="7230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Title Only - Tab corner">
  <p:cSld name="BLANK_2_1_1_1_1_1_1"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9"/>
          <p:cNvGrpSpPr/>
          <p:nvPr/>
        </p:nvGrpSpPr>
        <p:grpSpPr>
          <a:xfrm>
            <a:off x="-4750" y="-3775"/>
            <a:ext cx="2794200" cy="317525"/>
            <a:chOff x="-4750" y="-3775"/>
            <a:chExt cx="2794200" cy="317525"/>
          </a:xfrm>
        </p:grpSpPr>
        <p:sp>
          <p:nvSpPr>
            <p:cNvPr id="299" name="Google Shape;299;p29"/>
            <p:cNvSpPr/>
            <p:nvPr/>
          </p:nvSpPr>
          <p:spPr>
            <a:xfrm>
              <a:off x="2610350" y="144850"/>
              <a:ext cx="179100" cy="1689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 txBox="1"/>
            <p:nvPr/>
          </p:nvSpPr>
          <p:spPr>
            <a:xfrm>
              <a:off x="-4750" y="-3775"/>
              <a:ext cx="2619900" cy="317400"/>
            </a:xfrm>
            <a:prstGeom prst="rect">
              <a:avLst/>
            </a:prstGeom>
            <a:solidFill>
              <a:srgbClr val="0579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2615100" y="-3775"/>
              <a:ext cx="174300" cy="148500"/>
            </a:xfrm>
            <a:prstGeom prst="rtTriangle">
              <a:avLst/>
            </a:prstGeom>
            <a:solidFill>
              <a:srgbClr val="003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29"/>
          <p:cNvSpPr txBox="1">
            <a:spLocks noGrp="1"/>
          </p:cNvSpPr>
          <p:nvPr>
            <p:ph type="title"/>
          </p:nvPr>
        </p:nvSpPr>
        <p:spPr>
          <a:xfrm>
            <a:off x="13025" y="-800"/>
            <a:ext cx="3280800" cy="2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White">
  <p:cSld name="BLANK_1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 - 2 COLUMNS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57800" y="1591706"/>
            <a:ext cx="36774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244000" y="1591700"/>
            <a:ext cx="38475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31" name="Google Shape;31;p4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32;p4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4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34" name="Google Shape;34;p4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LIGHT ON DARK">
  <p:cSld name="TITLE_AND_BODY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57800" y="1591700"/>
            <a:ext cx="7852800" cy="17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●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FAFFF"/>
              </a:buClr>
              <a:buSzPts val="2200"/>
              <a:buFont typeface="Arial"/>
              <a:buChar char="○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FFFFFF"/>
              </a:buClr>
              <a:buSzPts val="2200"/>
              <a:buFont typeface="Arial"/>
              <a:buChar char="■"/>
              <a:defRPr sz="22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8855775" y="-11175"/>
            <a:ext cx="310500" cy="516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cxnSp>
        <p:nvCxnSpPr>
          <p:cNvPr id="41" name="Google Shape;41;p5"/>
          <p:cNvCxnSpPr/>
          <p:nvPr/>
        </p:nvCxnSpPr>
        <p:spPr>
          <a:xfrm>
            <a:off x="8780225" y="0"/>
            <a:ext cx="0" cy="5148000"/>
          </a:xfrm>
          <a:prstGeom prst="straightConnector1">
            <a:avLst/>
          </a:prstGeom>
          <a:noFill/>
          <a:ln w="76200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5"/>
          <p:cNvCxnSpPr/>
          <p:nvPr/>
        </p:nvCxnSpPr>
        <p:spPr>
          <a:xfrm>
            <a:off x="8698721" y="0"/>
            <a:ext cx="0" cy="5148000"/>
          </a:xfrm>
          <a:prstGeom prst="straightConnector1">
            <a:avLst/>
          </a:prstGeom>
          <a:noFill/>
          <a:ln w="28575" cap="flat" cmpd="sng">
            <a:solidFill>
              <a:srgbClr val="0FA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5" title="Vertical blue banner with GSA OGP title"/>
          <p:cNvSpPr txBox="1"/>
          <p:nvPr/>
        </p:nvSpPr>
        <p:spPr>
          <a:xfrm rot="5400000">
            <a:off x="6444323" y="2277113"/>
            <a:ext cx="51435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3C71"/>
                </a:solidFill>
              </a:rPr>
              <a:t>G S A     O F F I C E    O F    G O V E R N M E N T - W I D E     P O L I C Y </a:t>
            </a:r>
            <a:endParaRPr sz="1100" b="1">
              <a:solidFill>
                <a:srgbClr val="003C71"/>
              </a:solidFill>
            </a:endParaRPr>
          </a:p>
        </p:txBody>
      </p:sp>
      <p:cxnSp>
        <p:nvCxnSpPr>
          <p:cNvPr id="44" name="Google Shape;44;p5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FA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">
  <p:cSld name="TITLE_AND_BODY_1">
    <p:bg>
      <p:bgPr>
        <a:solidFill>
          <a:srgbClr val="FFFFFF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39350" y="1609558"/>
            <a:ext cx="8033100" cy="2629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6"/>
          <p:cNvSpPr txBox="1">
            <a:spLocks noGrp="1"/>
          </p:cNvSpPr>
          <p:nvPr>
            <p:ph type="subTitle" idx="2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- DARK ON LIGHT - 2 COLUMNS">
  <p:cSld name="TITLE_AND_BODY_1_1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091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439349" y="1602899"/>
            <a:ext cx="3933445" cy="2635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3C71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4455900" y="1602900"/>
            <a:ext cx="3933445" cy="26359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579BD"/>
              </a:buClr>
              <a:buSzPts val="2200"/>
              <a:buFont typeface="Arial"/>
              <a:buChar char="●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6830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A6FB"/>
              </a:buClr>
              <a:buSzPts val="2200"/>
              <a:buFont typeface="Arial"/>
              <a:buChar char="○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68300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579BD"/>
              </a:buClr>
              <a:buSzPts val="2200"/>
              <a:buFont typeface="Arial"/>
              <a:buChar char="■"/>
              <a:defRPr sz="22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003C7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6" name="Google Shape;66;p7"/>
          <p:cNvCxnSpPr/>
          <p:nvPr/>
        </p:nvCxnSpPr>
        <p:spPr>
          <a:xfrm>
            <a:off x="554700" y="904682"/>
            <a:ext cx="7230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7"/>
          <p:cNvSpPr txBox="1">
            <a:spLocks noGrp="1"/>
          </p:cNvSpPr>
          <p:nvPr>
            <p:ph type="subTitle" idx="3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 b="1" i="1">
                <a:solidFill>
                  <a:srgbClr val="0579B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BOTTOM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LEFT TOP">
  <p:cSld name="MAIN_POINT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IGHT TOP">
  <p:cSld name="MAIN_POINT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2363825" y="450150"/>
            <a:ext cx="62160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3C7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ction508.gov/policy-framewor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ection.508@gsa.gov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itehouse.gov/omb/management/ofcio/m-24-08-strengthening-digital-accessibility-and-the-management-of-section-508-of-the-rehabilitation-act/#_ftn4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section508.gov/policy-framework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>
            <a:spLocks noGrp="1"/>
          </p:cNvSpPr>
          <p:nvPr>
            <p:ph type="title" idx="2"/>
          </p:nvPr>
        </p:nvSpPr>
        <p:spPr>
          <a:xfrm>
            <a:off x="2756150" y="2001405"/>
            <a:ext cx="5835300" cy="10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for Accessibility Community Meeting</a:t>
            </a:r>
            <a:endParaRPr dirty="0"/>
          </a:p>
        </p:txBody>
      </p:sp>
      <p:sp>
        <p:nvSpPr>
          <p:cNvPr id="314" name="Google Shape;314;p32"/>
          <p:cNvSpPr txBox="1"/>
          <p:nvPr/>
        </p:nvSpPr>
        <p:spPr>
          <a:xfrm>
            <a:off x="2756150" y="1616125"/>
            <a:ext cx="58353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FAFFF"/>
                </a:solidFill>
                <a:latin typeface="Public Sans"/>
                <a:ea typeface="Public Sans"/>
                <a:cs typeface="Public Sans"/>
                <a:sym typeface="Public Sans"/>
              </a:rPr>
              <a:t>IT Accessibility Policy Framework</a:t>
            </a:r>
            <a:endParaRPr sz="2800">
              <a:solidFill>
                <a:srgbClr val="0FAFFF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5" name="Google Shape;315;p32"/>
          <p:cNvSpPr txBox="1">
            <a:spLocks noGrp="1"/>
          </p:cNvSpPr>
          <p:nvPr>
            <p:ph type="subTitle" idx="1"/>
          </p:nvPr>
        </p:nvSpPr>
        <p:spPr>
          <a:xfrm>
            <a:off x="2756150" y="4157700"/>
            <a:ext cx="5985300" cy="81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Alex Wilson &amp; Michael Horton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Government-wide IT Accessibility Program | Feb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Next Steps for Accessibility Policy Framework Development</a:t>
            </a:r>
            <a:endParaRPr sz="2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32274-732B-9AD0-C12D-57FBEC012486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9303A5BD-E019-766E-B5C1-B25493B87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2400"/>
              </a:spcAft>
            </a:pPr>
            <a:r>
              <a:rPr lang="en-US" sz="1400" b="0" dirty="0"/>
              <a:t>Garner external stakeholder feedback on the tool</a:t>
            </a:r>
          </a:p>
          <a:p>
            <a:pPr>
              <a:spcAft>
                <a:spcPts val="2400"/>
              </a:spcAft>
            </a:pPr>
            <a:r>
              <a:rPr lang="en-US" sz="1400" b="0" dirty="0"/>
              <a:t>Update recommended language, templates and analysis materials as required based on feedback</a:t>
            </a:r>
          </a:p>
          <a:p>
            <a:pPr>
              <a:spcAft>
                <a:spcPts val="2400"/>
              </a:spcAft>
            </a:pPr>
            <a:r>
              <a:rPr lang="en-US" sz="1400" b="0" dirty="0"/>
              <a:t>Identify potential pilot partners</a:t>
            </a:r>
          </a:p>
          <a:p>
            <a:pPr>
              <a:spcAft>
                <a:spcPts val="2400"/>
              </a:spcAft>
            </a:pPr>
            <a:r>
              <a:rPr lang="en-US" sz="1400" b="0" dirty="0"/>
              <a:t>Brief to partners, align pilot assessments and assist in pilot assessments (as required)</a:t>
            </a:r>
          </a:p>
          <a:p>
            <a:pPr>
              <a:spcAft>
                <a:spcPts val="2400"/>
              </a:spcAft>
            </a:pPr>
            <a:r>
              <a:rPr lang="en-US" sz="1400" b="0" dirty="0"/>
              <a:t>Iterate and revise framework based pilot results</a:t>
            </a:r>
          </a:p>
          <a:p>
            <a:pPr marL="88900" indent="0">
              <a:spcAft>
                <a:spcPts val="2400"/>
              </a:spcAft>
              <a:buNone/>
            </a:pPr>
            <a:endParaRPr lang="en-US" sz="1400" b="0" dirty="0"/>
          </a:p>
        </p:txBody>
      </p:sp>
      <p:grpSp>
        <p:nvGrpSpPr>
          <p:cNvPr id="447" name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5168" y="1607212"/>
            <a:ext cx="457200" cy="457200"/>
            <a:chOff x="251738" y="1365338"/>
            <a:chExt cx="714205" cy="697200"/>
          </a:xfrm>
        </p:grpSpPr>
        <p:pic>
          <p:nvPicPr>
            <p:cNvPr id="448" name="Google Shape;448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1738" y="1365338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41" descr="Group of people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4500" y="1439595"/>
              <a:ext cx="548700" cy="54868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0138" y="2204567"/>
            <a:ext cx="457200" cy="457200"/>
            <a:chOff x="3279538" y="2223150"/>
            <a:chExt cx="714205" cy="697200"/>
          </a:xfrm>
        </p:grpSpPr>
        <p:pic>
          <p:nvPicPr>
            <p:cNvPr id="456" name="Google Shape;456;p41" descr="Gears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79538" y="2223150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57" name="Google Shape;457;p41"/>
            <p:cNvGrpSpPr/>
            <p:nvPr/>
          </p:nvGrpSpPr>
          <p:grpSpPr>
            <a:xfrm>
              <a:off x="3364621" y="2334230"/>
              <a:ext cx="568478" cy="475057"/>
              <a:chOff x="-1466127" y="2482850"/>
              <a:chExt cx="3209926" cy="3179763"/>
            </a:xfrm>
          </p:grpSpPr>
          <p:sp>
            <p:nvSpPr>
              <p:cNvPr id="458" name="Google Shape;458;p41"/>
              <p:cNvSpPr/>
              <p:nvPr/>
            </p:nvSpPr>
            <p:spPr>
              <a:xfrm>
                <a:off x="-1466127" y="2482850"/>
                <a:ext cx="1901828" cy="1903413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2398" extrusionOk="0">
                    <a:moveTo>
                      <a:pt x="1204" y="760"/>
                    </a:moveTo>
                    <a:lnTo>
                      <a:pt x="1150" y="764"/>
                    </a:lnTo>
                    <a:lnTo>
                      <a:pt x="1099" y="774"/>
                    </a:lnTo>
                    <a:lnTo>
                      <a:pt x="1050" y="790"/>
                    </a:lnTo>
                    <a:lnTo>
                      <a:pt x="1003" y="811"/>
                    </a:lnTo>
                    <a:lnTo>
                      <a:pt x="960" y="838"/>
                    </a:lnTo>
                    <a:lnTo>
                      <a:pt x="920" y="870"/>
                    </a:lnTo>
                    <a:lnTo>
                      <a:pt x="884" y="905"/>
                    </a:lnTo>
                    <a:lnTo>
                      <a:pt x="852" y="944"/>
                    </a:lnTo>
                    <a:lnTo>
                      <a:pt x="826" y="989"/>
                    </a:lnTo>
                    <a:lnTo>
                      <a:pt x="804" y="1035"/>
                    </a:lnTo>
                    <a:lnTo>
                      <a:pt x="788" y="1084"/>
                    </a:lnTo>
                    <a:lnTo>
                      <a:pt x="779" y="1136"/>
                    </a:lnTo>
                    <a:lnTo>
                      <a:pt x="776" y="1190"/>
                    </a:lnTo>
                    <a:lnTo>
                      <a:pt x="779" y="1243"/>
                    </a:lnTo>
                    <a:lnTo>
                      <a:pt x="788" y="1294"/>
                    </a:lnTo>
                    <a:lnTo>
                      <a:pt x="804" y="1344"/>
                    </a:lnTo>
                    <a:lnTo>
                      <a:pt x="826" y="1391"/>
                    </a:lnTo>
                    <a:lnTo>
                      <a:pt x="852" y="1434"/>
                    </a:lnTo>
                    <a:lnTo>
                      <a:pt x="884" y="1473"/>
                    </a:lnTo>
                    <a:lnTo>
                      <a:pt x="920" y="1510"/>
                    </a:lnTo>
                    <a:lnTo>
                      <a:pt x="960" y="1541"/>
                    </a:lnTo>
                    <a:lnTo>
                      <a:pt x="1003" y="1568"/>
                    </a:lnTo>
                    <a:lnTo>
                      <a:pt x="1050" y="1589"/>
                    </a:lnTo>
                    <a:lnTo>
                      <a:pt x="1099" y="1605"/>
                    </a:lnTo>
                    <a:lnTo>
                      <a:pt x="1150" y="1614"/>
                    </a:lnTo>
                    <a:lnTo>
                      <a:pt x="1204" y="1618"/>
                    </a:lnTo>
                    <a:lnTo>
                      <a:pt x="1258" y="1614"/>
                    </a:lnTo>
                    <a:lnTo>
                      <a:pt x="1309" y="1605"/>
                    </a:lnTo>
                    <a:lnTo>
                      <a:pt x="1358" y="1589"/>
                    </a:lnTo>
                    <a:lnTo>
                      <a:pt x="1405" y="1568"/>
                    </a:lnTo>
                    <a:lnTo>
                      <a:pt x="1448" y="1541"/>
                    </a:lnTo>
                    <a:lnTo>
                      <a:pt x="1488" y="1510"/>
                    </a:lnTo>
                    <a:lnTo>
                      <a:pt x="1524" y="1473"/>
                    </a:lnTo>
                    <a:lnTo>
                      <a:pt x="1556" y="1434"/>
                    </a:lnTo>
                    <a:lnTo>
                      <a:pt x="1582" y="1391"/>
                    </a:lnTo>
                    <a:lnTo>
                      <a:pt x="1604" y="1344"/>
                    </a:lnTo>
                    <a:lnTo>
                      <a:pt x="1620" y="1294"/>
                    </a:lnTo>
                    <a:lnTo>
                      <a:pt x="1629" y="1243"/>
                    </a:lnTo>
                    <a:lnTo>
                      <a:pt x="1632" y="1190"/>
                    </a:lnTo>
                    <a:lnTo>
                      <a:pt x="1629" y="1136"/>
                    </a:lnTo>
                    <a:lnTo>
                      <a:pt x="1620" y="1084"/>
                    </a:lnTo>
                    <a:lnTo>
                      <a:pt x="1604" y="1035"/>
                    </a:lnTo>
                    <a:lnTo>
                      <a:pt x="1582" y="989"/>
                    </a:lnTo>
                    <a:lnTo>
                      <a:pt x="1556" y="944"/>
                    </a:lnTo>
                    <a:lnTo>
                      <a:pt x="1524" y="905"/>
                    </a:lnTo>
                    <a:lnTo>
                      <a:pt x="1488" y="870"/>
                    </a:lnTo>
                    <a:lnTo>
                      <a:pt x="1448" y="838"/>
                    </a:lnTo>
                    <a:lnTo>
                      <a:pt x="1405" y="811"/>
                    </a:lnTo>
                    <a:lnTo>
                      <a:pt x="1358" y="790"/>
                    </a:lnTo>
                    <a:lnTo>
                      <a:pt x="1309" y="774"/>
                    </a:lnTo>
                    <a:lnTo>
                      <a:pt x="1258" y="764"/>
                    </a:lnTo>
                    <a:lnTo>
                      <a:pt x="1204" y="760"/>
                    </a:lnTo>
                    <a:close/>
                    <a:moveTo>
                      <a:pt x="1074" y="0"/>
                    </a:moveTo>
                    <a:lnTo>
                      <a:pt x="1333" y="0"/>
                    </a:lnTo>
                    <a:lnTo>
                      <a:pt x="1360" y="3"/>
                    </a:lnTo>
                    <a:lnTo>
                      <a:pt x="1384" y="12"/>
                    </a:lnTo>
                    <a:lnTo>
                      <a:pt x="1406" y="28"/>
                    </a:lnTo>
                    <a:lnTo>
                      <a:pt x="1423" y="48"/>
                    </a:lnTo>
                    <a:lnTo>
                      <a:pt x="1436" y="71"/>
                    </a:lnTo>
                    <a:lnTo>
                      <a:pt x="1442" y="97"/>
                    </a:lnTo>
                    <a:lnTo>
                      <a:pt x="1459" y="246"/>
                    </a:lnTo>
                    <a:lnTo>
                      <a:pt x="1522" y="265"/>
                    </a:lnTo>
                    <a:lnTo>
                      <a:pt x="1582" y="288"/>
                    </a:lnTo>
                    <a:lnTo>
                      <a:pt x="1640" y="315"/>
                    </a:lnTo>
                    <a:lnTo>
                      <a:pt x="1698" y="346"/>
                    </a:lnTo>
                    <a:lnTo>
                      <a:pt x="1813" y="255"/>
                    </a:lnTo>
                    <a:lnTo>
                      <a:pt x="1833" y="241"/>
                    </a:lnTo>
                    <a:lnTo>
                      <a:pt x="1854" y="234"/>
                    </a:lnTo>
                    <a:lnTo>
                      <a:pt x="1876" y="230"/>
                    </a:lnTo>
                    <a:lnTo>
                      <a:pt x="1898" y="232"/>
                    </a:lnTo>
                    <a:lnTo>
                      <a:pt x="1920" y="238"/>
                    </a:lnTo>
                    <a:lnTo>
                      <a:pt x="1941" y="248"/>
                    </a:lnTo>
                    <a:lnTo>
                      <a:pt x="1958" y="262"/>
                    </a:lnTo>
                    <a:lnTo>
                      <a:pt x="2141" y="445"/>
                    </a:lnTo>
                    <a:lnTo>
                      <a:pt x="2158" y="467"/>
                    </a:lnTo>
                    <a:lnTo>
                      <a:pt x="2169" y="492"/>
                    </a:lnTo>
                    <a:lnTo>
                      <a:pt x="2173" y="517"/>
                    </a:lnTo>
                    <a:lnTo>
                      <a:pt x="2171" y="543"/>
                    </a:lnTo>
                    <a:lnTo>
                      <a:pt x="2164" y="568"/>
                    </a:lnTo>
                    <a:lnTo>
                      <a:pt x="2149" y="591"/>
                    </a:lnTo>
                    <a:lnTo>
                      <a:pt x="2056" y="710"/>
                    </a:lnTo>
                    <a:lnTo>
                      <a:pt x="2093" y="783"/>
                    </a:lnTo>
                    <a:lnTo>
                      <a:pt x="2124" y="859"/>
                    </a:lnTo>
                    <a:lnTo>
                      <a:pt x="2148" y="937"/>
                    </a:lnTo>
                    <a:lnTo>
                      <a:pt x="2300" y="954"/>
                    </a:lnTo>
                    <a:lnTo>
                      <a:pt x="2327" y="960"/>
                    </a:lnTo>
                    <a:lnTo>
                      <a:pt x="2350" y="974"/>
                    </a:lnTo>
                    <a:lnTo>
                      <a:pt x="2370" y="991"/>
                    </a:lnTo>
                    <a:lnTo>
                      <a:pt x="2385" y="1012"/>
                    </a:lnTo>
                    <a:lnTo>
                      <a:pt x="2394" y="1037"/>
                    </a:lnTo>
                    <a:lnTo>
                      <a:pt x="2397" y="1063"/>
                    </a:lnTo>
                    <a:lnTo>
                      <a:pt x="2397" y="1322"/>
                    </a:lnTo>
                    <a:lnTo>
                      <a:pt x="2394" y="1349"/>
                    </a:lnTo>
                    <a:lnTo>
                      <a:pt x="2385" y="1374"/>
                    </a:lnTo>
                    <a:lnTo>
                      <a:pt x="2370" y="1396"/>
                    </a:lnTo>
                    <a:lnTo>
                      <a:pt x="2350" y="1413"/>
                    </a:lnTo>
                    <a:lnTo>
                      <a:pt x="2327" y="1425"/>
                    </a:lnTo>
                    <a:lnTo>
                      <a:pt x="2300" y="1432"/>
                    </a:lnTo>
                    <a:lnTo>
                      <a:pt x="2146" y="1450"/>
                    </a:lnTo>
                    <a:lnTo>
                      <a:pt x="2120" y="1529"/>
                    </a:lnTo>
                    <a:lnTo>
                      <a:pt x="2088" y="1605"/>
                    </a:lnTo>
                    <a:lnTo>
                      <a:pt x="2050" y="1678"/>
                    </a:lnTo>
                    <a:lnTo>
                      <a:pt x="2151" y="1806"/>
                    </a:lnTo>
                    <a:lnTo>
                      <a:pt x="2163" y="1825"/>
                    </a:lnTo>
                    <a:lnTo>
                      <a:pt x="2170" y="1848"/>
                    </a:lnTo>
                    <a:lnTo>
                      <a:pt x="2174" y="1870"/>
                    </a:lnTo>
                    <a:lnTo>
                      <a:pt x="2173" y="1892"/>
                    </a:lnTo>
                    <a:lnTo>
                      <a:pt x="2166" y="1914"/>
                    </a:lnTo>
                    <a:lnTo>
                      <a:pt x="2157" y="1933"/>
                    </a:lnTo>
                    <a:lnTo>
                      <a:pt x="2142" y="1952"/>
                    </a:lnTo>
                    <a:lnTo>
                      <a:pt x="1958" y="2135"/>
                    </a:lnTo>
                    <a:lnTo>
                      <a:pt x="1937" y="2152"/>
                    </a:lnTo>
                    <a:lnTo>
                      <a:pt x="1913" y="2163"/>
                    </a:lnTo>
                    <a:lnTo>
                      <a:pt x="1887" y="2167"/>
                    </a:lnTo>
                    <a:lnTo>
                      <a:pt x="1861" y="2165"/>
                    </a:lnTo>
                    <a:lnTo>
                      <a:pt x="1837" y="2158"/>
                    </a:lnTo>
                    <a:lnTo>
                      <a:pt x="1813" y="2143"/>
                    </a:lnTo>
                    <a:lnTo>
                      <a:pt x="1683" y="2041"/>
                    </a:lnTo>
                    <a:lnTo>
                      <a:pt x="1609" y="2079"/>
                    </a:lnTo>
                    <a:lnTo>
                      <a:pt x="1531" y="2111"/>
                    </a:lnTo>
                    <a:lnTo>
                      <a:pt x="1450" y="2136"/>
                    </a:lnTo>
                    <a:lnTo>
                      <a:pt x="1432" y="2302"/>
                    </a:lnTo>
                    <a:lnTo>
                      <a:pt x="1426" y="2327"/>
                    </a:lnTo>
                    <a:lnTo>
                      <a:pt x="1414" y="2351"/>
                    </a:lnTo>
                    <a:lnTo>
                      <a:pt x="1395" y="2370"/>
                    </a:lnTo>
                    <a:lnTo>
                      <a:pt x="1374" y="2385"/>
                    </a:lnTo>
                    <a:lnTo>
                      <a:pt x="1350" y="2395"/>
                    </a:lnTo>
                    <a:lnTo>
                      <a:pt x="1323" y="2398"/>
                    </a:lnTo>
                    <a:lnTo>
                      <a:pt x="1064" y="2398"/>
                    </a:lnTo>
                    <a:lnTo>
                      <a:pt x="1037" y="2395"/>
                    </a:lnTo>
                    <a:lnTo>
                      <a:pt x="1013" y="2385"/>
                    </a:lnTo>
                    <a:lnTo>
                      <a:pt x="991" y="2370"/>
                    </a:lnTo>
                    <a:lnTo>
                      <a:pt x="973" y="2351"/>
                    </a:lnTo>
                    <a:lnTo>
                      <a:pt x="961" y="2327"/>
                    </a:lnTo>
                    <a:lnTo>
                      <a:pt x="955" y="2302"/>
                    </a:lnTo>
                    <a:lnTo>
                      <a:pt x="935" y="2130"/>
                    </a:lnTo>
                    <a:lnTo>
                      <a:pt x="861" y="2105"/>
                    </a:lnTo>
                    <a:lnTo>
                      <a:pt x="787" y="2075"/>
                    </a:lnTo>
                    <a:lnTo>
                      <a:pt x="717" y="2038"/>
                    </a:lnTo>
                    <a:lnTo>
                      <a:pt x="585" y="2143"/>
                    </a:lnTo>
                    <a:lnTo>
                      <a:pt x="565" y="2156"/>
                    </a:lnTo>
                    <a:lnTo>
                      <a:pt x="543" y="2163"/>
                    </a:lnTo>
                    <a:lnTo>
                      <a:pt x="521" y="2167"/>
                    </a:lnTo>
                    <a:lnTo>
                      <a:pt x="499" y="2165"/>
                    </a:lnTo>
                    <a:lnTo>
                      <a:pt x="477" y="2159"/>
                    </a:lnTo>
                    <a:lnTo>
                      <a:pt x="457" y="2149"/>
                    </a:lnTo>
                    <a:lnTo>
                      <a:pt x="439" y="2135"/>
                    </a:lnTo>
                    <a:lnTo>
                      <a:pt x="255" y="1952"/>
                    </a:lnTo>
                    <a:lnTo>
                      <a:pt x="239" y="1930"/>
                    </a:lnTo>
                    <a:lnTo>
                      <a:pt x="228" y="1906"/>
                    </a:lnTo>
                    <a:lnTo>
                      <a:pt x="224" y="1881"/>
                    </a:lnTo>
                    <a:lnTo>
                      <a:pt x="226" y="1854"/>
                    </a:lnTo>
                    <a:lnTo>
                      <a:pt x="233" y="1829"/>
                    </a:lnTo>
                    <a:lnTo>
                      <a:pt x="248" y="1806"/>
                    </a:lnTo>
                    <a:lnTo>
                      <a:pt x="353" y="1671"/>
                    </a:lnTo>
                    <a:lnTo>
                      <a:pt x="319" y="1605"/>
                    </a:lnTo>
                    <a:lnTo>
                      <a:pt x="289" y="1535"/>
                    </a:lnTo>
                    <a:lnTo>
                      <a:pt x="266" y="1462"/>
                    </a:lnTo>
                    <a:lnTo>
                      <a:pt x="97" y="1443"/>
                    </a:lnTo>
                    <a:lnTo>
                      <a:pt x="71" y="1437"/>
                    </a:lnTo>
                    <a:lnTo>
                      <a:pt x="48" y="1424"/>
                    </a:lnTo>
                    <a:lnTo>
                      <a:pt x="28" y="1407"/>
                    </a:lnTo>
                    <a:lnTo>
                      <a:pt x="12" y="1385"/>
                    </a:lnTo>
                    <a:lnTo>
                      <a:pt x="4" y="1360"/>
                    </a:lnTo>
                    <a:lnTo>
                      <a:pt x="0" y="1333"/>
                    </a:lnTo>
                    <a:lnTo>
                      <a:pt x="0" y="1075"/>
                    </a:lnTo>
                    <a:lnTo>
                      <a:pt x="4" y="1048"/>
                    </a:lnTo>
                    <a:lnTo>
                      <a:pt x="12" y="1023"/>
                    </a:lnTo>
                    <a:lnTo>
                      <a:pt x="28" y="1001"/>
                    </a:lnTo>
                    <a:lnTo>
                      <a:pt x="48" y="984"/>
                    </a:lnTo>
                    <a:lnTo>
                      <a:pt x="71" y="971"/>
                    </a:lnTo>
                    <a:lnTo>
                      <a:pt x="97" y="965"/>
                    </a:lnTo>
                    <a:lnTo>
                      <a:pt x="256" y="947"/>
                    </a:lnTo>
                    <a:lnTo>
                      <a:pt x="281" y="868"/>
                    </a:lnTo>
                    <a:lnTo>
                      <a:pt x="310" y="792"/>
                    </a:lnTo>
                    <a:lnTo>
                      <a:pt x="347" y="719"/>
                    </a:lnTo>
                    <a:lnTo>
                      <a:pt x="248" y="592"/>
                    </a:lnTo>
                    <a:lnTo>
                      <a:pt x="234" y="573"/>
                    </a:lnTo>
                    <a:lnTo>
                      <a:pt x="227" y="551"/>
                    </a:lnTo>
                    <a:lnTo>
                      <a:pt x="223" y="529"/>
                    </a:lnTo>
                    <a:lnTo>
                      <a:pt x="224" y="506"/>
                    </a:lnTo>
                    <a:lnTo>
                      <a:pt x="230" y="484"/>
                    </a:lnTo>
                    <a:lnTo>
                      <a:pt x="240" y="465"/>
                    </a:lnTo>
                    <a:lnTo>
                      <a:pt x="255" y="446"/>
                    </a:lnTo>
                    <a:lnTo>
                      <a:pt x="439" y="262"/>
                    </a:lnTo>
                    <a:lnTo>
                      <a:pt x="460" y="246"/>
                    </a:lnTo>
                    <a:lnTo>
                      <a:pt x="484" y="235"/>
                    </a:lnTo>
                    <a:lnTo>
                      <a:pt x="510" y="232"/>
                    </a:lnTo>
                    <a:lnTo>
                      <a:pt x="536" y="233"/>
                    </a:lnTo>
                    <a:lnTo>
                      <a:pt x="562" y="240"/>
                    </a:lnTo>
                    <a:lnTo>
                      <a:pt x="585" y="255"/>
                    </a:lnTo>
                    <a:lnTo>
                      <a:pt x="704" y="349"/>
                    </a:lnTo>
                    <a:lnTo>
                      <a:pt x="763" y="317"/>
                    </a:lnTo>
                    <a:lnTo>
                      <a:pt x="823" y="289"/>
                    </a:lnTo>
                    <a:lnTo>
                      <a:pt x="884" y="265"/>
                    </a:lnTo>
                    <a:lnTo>
                      <a:pt x="948" y="246"/>
                    </a:lnTo>
                    <a:lnTo>
                      <a:pt x="965" y="97"/>
                    </a:lnTo>
                    <a:lnTo>
                      <a:pt x="972" y="71"/>
                    </a:lnTo>
                    <a:lnTo>
                      <a:pt x="985" y="48"/>
                    </a:lnTo>
                    <a:lnTo>
                      <a:pt x="1002" y="28"/>
                    </a:lnTo>
                    <a:lnTo>
                      <a:pt x="1023" y="12"/>
                    </a:lnTo>
                    <a:lnTo>
                      <a:pt x="1047" y="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41"/>
              <p:cNvSpPr/>
              <p:nvPr/>
            </p:nvSpPr>
            <p:spPr>
              <a:xfrm>
                <a:off x="180111" y="3459163"/>
                <a:ext cx="1563688" cy="1566863"/>
              </a:xfrm>
              <a:custGeom>
                <a:avLst/>
                <a:gdLst/>
                <a:ahLst/>
                <a:cxnLst/>
                <a:rect l="l" t="t" r="r" b="b"/>
                <a:pathLst>
                  <a:path w="1971" h="1974" extrusionOk="0">
                    <a:moveTo>
                      <a:pt x="1007" y="628"/>
                    </a:moveTo>
                    <a:lnTo>
                      <a:pt x="959" y="630"/>
                    </a:lnTo>
                    <a:lnTo>
                      <a:pt x="913" y="637"/>
                    </a:lnTo>
                    <a:lnTo>
                      <a:pt x="869" y="649"/>
                    </a:lnTo>
                    <a:lnTo>
                      <a:pt x="826" y="669"/>
                    </a:lnTo>
                    <a:lnTo>
                      <a:pt x="788" y="692"/>
                    </a:lnTo>
                    <a:lnTo>
                      <a:pt x="752" y="720"/>
                    </a:lnTo>
                    <a:lnTo>
                      <a:pt x="721" y="752"/>
                    </a:lnTo>
                    <a:lnTo>
                      <a:pt x="694" y="789"/>
                    </a:lnTo>
                    <a:lnTo>
                      <a:pt x="672" y="828"/>
                    </a:lnTo>
                    <a:lnTo>
                      <a:pt x="656" y="870"/>
                    </a:lnTo>
                    <a:lnTo>
                      <a:pt x="644" y="914"/>
                    </a:lnTo>
                    <a:lnTo>
                      <a:pt x="639" y="961"/>
                    </a:lnTo>
                    <a:lnTo>
                      <a:pt x="640" y="1009"/>
                    </a:lnTo>
                    <a:lnTo>
                      <a:pt x="647" y="1055"/>
                    </a:lnTo>
                    <a:lnTo>
                      <a:pt x="660" y="1101"/>
                    </a:lnTo>
                    <a:lnTo>
                      <a:pt x="679" y="1142"/>
                    </a:lnTo>
                    <a:lnTo>
                      <a:pt x="703" y="1181"/>
                    </a:lnTo>
                    <a:lnTo>
                      <a:pt x="731" y="1216"/>
                    </a:lnTo>
                    <a:lnTo>
                      <a:pt x="763" y="1247"/>
                    </a:lnTo>
                    <a:lnTo>
                      <a:pt x="799" y="1274"/>
                    </a:lnTo>
                    <a:lnTo>
                      <a:pt x="838" y="1296"/>
                    </a:lnTo>
                    <a:lnTo>
                      <a:pt x="881" y="1313"/>
                    </a:lnTo>
                    <a:lnTo>
                      <a:pt x="925" y="1324"/>
                    </a:lnTo>
                    <a:lnTo>
                      <a:pt x="972" y="1329"/>
                    </a:lnTo>
                    <a:lnTo>
                      <a:pt x="1019" y="1329"/>
                    </a:lnTo>
                    <a:lnTo>
                      <a:pt x="1066" y="1322"/>
                    </a:lnTo>
                    <a:lnTo>
                      <a:pt x="1110" y="1308"/>
                    </a:lnTo>
                    <a:lnTo>
                      <a:pt x="1152" y="1290"/>
                    </a:lnTo>
                    <a:lnTo>
                      <a:pt x="1191" y="1266"/>
                    </a:lnTo>
                    <a:lnTo>
                      <a:pt x="1227" y="1238"/>
                    </a:lnTo>
                    <a:lnTo>
                      <a:pt x="1257" y="1205"/>
                    </a:lnTo>
                    <a:lnTo>
                      <a:pt x="1284" y="1169"/>
                    </a:lnTo>
                    <a:lnTo>
                      <a:pt x="1306" y="1130"/>
                    </a:lnTo>
                    <a:lnTo>
                      <a:pt x="1322" y="1089"/>
                    </a:lnTo>
                    <a:lnTo>
                      <a:pt x="1334" y="1043"/>
                    </a:lnTo>
                    <a:lnTo>
                      <a:pt x="1339" y="998"/>
                    </a:lnTo>
                    <a:lnTo>
                      <a:pt x="1338" y="950"/>
                    </a:lnTo>
                    <a:lnTo>
                      <a:pt x="1331" y="902"/>
                    </a:lnTo>
                    <a:lnTo>
                      <a:pt x="1319" y="858"/>
                    </a:lnTo>
                    <a:lnTo>
                      <a:pt x="1300" y="816"/>
                    </a:lnTo>
                    <a:lnTo>
                      <a:pt x="1276" y="777"/>
                    </a:lnTo>
                    <a:lnTo>
                      <a:pt x="1247" y="742"/>
                    </a:lnTo>
                    <a:lnTo>
                      <a:pt x="1216" y="711"/>
                    </a:lnTo>
                    <a:lnTo>
                      <a:pt x="1179" y="685"/>
                    </a:lnTo>
                    <a:lnTo>
                      <a:pt x="1140" y="663"/>
                    </a:lnTo>
                    <a:lnTo>
                      <a:pt x="1098" y="646"/>
                    </a:lnTo>
                    <a:lnTo>
                      <a:pt x="1054" y="635"/>
                    </a:lnTo>
                    <a:lnTo>
                      <a:pt x="1007" y="628"/>
                    </a:lnTo>
                    <a:close/>
                    <a:moveTo>
                      <a:pt x="996" y="0"/>
                    </a:moveTo>
                    <a:lnTo>
                      <a:pt x="1023" y="1"/>
                    </a:lnTo>
                    <a:lnTo>
                      <a:pt x="1049" y="9"/>
                    </a:lnTo>
                    <a:lnTo>
                      <a:pt x="1071" y="21"/>
                    </a:lnTo>
                    <a:lnTo>
                      <a:pt x="1089" y="39"/>
                    </a:lnTo>
                    <a:lnTo>
                      <a:pt x="1104" y="61"/>
                    </a:lnTo>
                    <a:lnTo>
                      <a:pt x="1113" y="87"/>
                    </a:lnTo>
                    <a:lnTo>
                      <a:pt x="1133" y="192"/>
                    </a:lnTo>
                    <a:lnTo>
                      <a:pt x="1202" y="206"/>
                    </a:lnTo>
                    <a:lnTo>
                      <a:pt x="1269" y="228"/>
                    </a:lnTo>
                    <a:lnTo>
                      <a:pt x="1334" y="257"/>
                    </a:lnTo>
                    <a:lnTo>
                      <a:pt x="1410" y="185"/>
                    </a:lnTo>
                    <a:lnTo>
                      <a:pt x="1431" y="169"/>
                    </a:lnTo>
                    <a:lnTo>
                      <a:pt x="1456" y="160"/>
                    </a:lnTo>
                    <a:lnTo>
                      <a:pt x="1482" y="156"/>
                    </a:lnTo>
                    <a:lnTo>
                      <a:pt x="1507" y="158"/>
                    </a:lnTo>
                    <a:lnTo>
                      <a:pt x="1532" y="167"/>
                    </a:lnTo>
                    <a:lnTo>
                      <a:pt x="1554" y="182"/>
                    </a:lnTo>
                    <a:lnTo>
                      <a:pt x="1691" y="297"/>
                    </a:lnTo>
                    <a:lnTo>
                      <a:pt x="1707" y="314"/>
                    </a:lnTo>
                    <a:lnTo>
                      <a:pt x="1718" y="333"/>
                    </a:lnTo>
                    <a:lnTo>
                      <a:pt x="1726" y="354"/>
                    </a:lnTo>
                    <a:lnTo>
                      <a:pt x="1729" y="376"/>
                    </a:lnTo>
                    <a:lnTo>
                      <a:pt x="1728" y="398"/>
                    </a:lnTo>
                    <a:lnTo>
                      <a:pt x="1722" y="420"/>
                    </a:lnTo>
                    <a:lnTo>
                      <a:pt x="1711" y="441"/>
                    </a:lnTo>
                    <a:lnTo>
                      <a:pt x="1651" y="530"/>
                    </a:lnTo>
                    <a:lnTo>
                      <a:pt x="1686" y="587"/>
                    </a:lnTo>
                    <a:lnTo>
                      <a:pt x="1717" y="647"/>
                    </a:lnTo>
                    <a:lnTo>
                      <a:pt x="1742" y="708"/>
                    </a:lnTo>
                    <a:lnTo>
                      <a:pt x="1851" y="712"/>
                    </a:lnTo>
                    <a:lnTo>
                      <a:pt x="1878" y="717"/>
                    </a:lnTo>
                    <a:lnTo>
                      <a:pt x="1901" y="727"/>
                    </a:lnTo>
                    <a:lnTo>
                      <a:pt x="1922" y="742"/>
                    </a:lnTo>
                    <a:lnTo>
                      <a:pt x="1938" y="762"/>
                    </a:lnTo>
                    <a:lnTo>
                      <a:pt x="1950" y="785"/>
                    </a:lnTo>
                    <a:lnTo>
                      <a:pt x="1955" y="811"/>
                    </a:lnTo>
                    <a:lnTo>
                      <a:pt x="1971" y="990"/>
                    </a:lnTo>
                    <a:lnTo>
                      <a:pt x="1970" y="1017"/>
                    </a:lnTo>
                    <a:lnTo>
                      <a:pt x="1962" y="1042"/>
                    </a:lnTo>
                    <a:lnTo>
                      <a:pt x="1949" y="1064"/>
                    </a:lnTo>
                    <a:lnTo>
                      <a:pt x="1930" y="1082"/>
                    </a:lnTo>
                    <a:lnTo>
                      <a:pt x="1909" y="1097"/>
                    </a:lnTo>
                    <a:lnTo>
                      <a:pt x="1884" y="1106"/>
                    </a:lnTo>
                    <a:lnTo>
                      <a:pt x="1775" y="1128"/>
                    </a:lnTo>
                    <a:lnTo>
                      <a:pt x="1760" y="1194"/>
                    </a:lnTo>
                    <a:lnTo>
                      <a:pt x="1739" y="1259"/>
                    </a:lnTo>
                    <a:lnTo>
                      <a:pt x="1712" y="1322"/>
                    </a:lnTo>
                    <a:lnTo>
                      <a:pt x="1792" y="1405"/>
                    </a:lnTo>
                    <a:lnTo>
                      <a:pt x="1808" y="1427"/>
                    </a:lnTo>
                    <a:lnTo>
                      <a:pt x="1818" y="1452"/>
                    </a:lnTo>
                    <a:lnTo>
                      <a:pt x="1821" y="1476"/>
                    </a:lnTo>
                    <a:lnTo>
                      <a:pt x="1819" y="1502"/>
                    </a:lnTo>
                    <a:lnTo>
                      <a:pt x="1810" y="1527"/>
                    </a:lnTo>
                    <a:lnTo>
                      <a:pt x="1795" y="1550"/>
                    </a:lnTo>
                    <a:lnTo>
                      <a:pt x="1680" y="1686"/>
                    </a:lnTo>
                    <a:lnTo>
                      <a:pt x="1664" y="1702"/>
                    </a:lnTo>
                    <a:lnTo>
                      <a:pt x="1645" y="1714"/>
                    </a:lnTo>
                    <a:lnTo>
                      <a:pt x="1624" y="1722"/>
                    </a:lnTo>
                    <a:lnTo>
                      <a:pt x="1602" y="1725"/>
                    </a:lnTo>
                    <a:lnTo>
                      <a:pt x="1580" y="1724"/>
                    </a:lnTo>
                    <a:lnTo>
                      <a:pt x="1558" y="1718"/>
                    </a:lnTo>
                    <a:lnTo>
                      <a:pt x="1538" y="1707"/>
                    </a:lnTo>
                    <a:lnTo>
                      <a:pt x="1439" y="1642"/>
                    </a:lnTo>
                    <a:lnTo>
                      <a:pt x="1381" y="1677"/>
                    </a:lnTo>
                    <a:lnTo>
                      <a:pt x="1320" y="1709"/>
                    </a:lnTo>
                    <a:lnTo>
                      <a:pt x="1256" y="1735"/>
                    </a:lnTo>
                    <a:lnTo>
                      <a:pt x="1252" y="1854"/>
                    </a:lnTo>
                    <a:lnTo>
                      <a:pt x="1247" y="1881"/>
                    </a:lnTo>
                    <a:lnTo>
                      <a:pt x="1238" y="1906"/>
                    </a:lnTo>
                    <a:lnTo>
                      <a:pt x="1222" y="1925"/>
                    </a:lnTo>
                    <a:lnTo>
                      <a:pt x="1202" y="1942"/>
                    </a:lnTo>
                    <a:lnTo>
                      <a:pt x="1179" y="1954"/>
                    </a:lnTo>
                    <a:lnTo>
                      <a:pt x="1153" y="1960"/>
                    </a:lnTo>
                    <a:lnTo>
                      <a:pt x="974" y="1974"/>
                    </a:lnTo>
                    <a:lnTo>
                      <a:pt x="947" y="1973"/>
                    </a:lnTo>
                    <a:lnTo>
                      <a:pt x="922" y="1966"/>
                    </a:lnTo>
                    <a:lnTo>
                      <a:pt x="900" y="1952"/>
                    </a:lnTo>
                    <a:lnTo>
                      <a:pt x="881" y="1935"/>
                    </a:lnTo>
                    <a:lnTo>
                      <a:pt x="867" y="1913"/>
                    </a:lnTo>
                    <a:lnTo>
                      <a:pt x="859" y="1887"/>
                    </a:lnTo>
                    <a:lnTo>
                      <a:pt x="834" y="1765"/>
                    </a:lnTo>
                    <a:lnTo>
                      <a:pt x="772" y="1750"/>
                    </a:lnTo>
                    <a:lnTo>
                      <a:pt x="710" y="1730"/>
                    </a:lnTo>
                    <a:lnTo>
                      <a:pt x="650" y="1706"/>
                    </a:lnTo>
                    <a:lnTo>
                      <a:pt x="561" y="1789"/>
                    </a:lnTo>
                    <a:lnTo>
                      <a:pt x="540" y="1805"/>
                    </a:lnTo>
                    <a:lnTo>
                      <a:pt x="515" y="1815"/>
                    </a:lnTo>
                    <a:lnTo>
                      <a:pt x="490" y="1819"/>
                    </a:lnTo>
                    <a:lnTo>
                      <a:pt x="464" y="1816"/>
                    </a:lnTo>
                    <a:lnTo>
                      <a:pt x="439" y="1808"/>
                    </a:lnTo>
                    <a:lnTo>
                      <a:pt x="417" y="1793"/>
                    </a:lnTo>
                    <a:lnTo>
                      <a:pt x="280" y="1677"/>
                    </a:lnTo>
                    <a:lnTo>
                      <a:pt x="264" y="1660"/>
                    </a:lnTo>
                    <a:lnTo>
                      <a:pt x="253" y="1642"/>
                    </a:lnTo>
                    <a:lnTo>
                      <a:pt x="244" y="1621"/>
                    </a:lnTo>
                    <a:lnTo>
                      <a:pt x="242" y="1599"/>
                    </a:lnTo>
                    <a:lnTo>
                      <a:pt x="243" y="1577"/>
                    </a:lnTo>
                    <a:lnTo>
                      <a:pt x="249" y="1555"/>
                    </a:lnTo>
                    <a:lnTo>
                      <a:pt x="260" y="1534"/>
                    </a:lnTo>
                    <a:lnTo>
                      <a:pt x="328" y="1432"/>
                    </a:lnTo>
                    <a:lnTo>
                      <a:pt x="295" y="1379"/>
                    </a:lnTo>
                    <a:lnTo>
                      <a:pt x="267" y="1324"/>
                    </a:lnTo>
                    <a:lnTo>
                      <a:pt x="242" y="1266"/>
                    </a:lnTo>
                    <a:lnTo>
                      <a:pt x="119" y="1263"/>
                    </a:lnTo>
                    <a:lnTo>
                      <a:pt x="94" y="1259"/>
                    </a:lnTo>
                    <a:lnTo>
                      <a:pt x="69" y="1248"/>
                    </a:lnTo>
                    <a:lnTo>
                      <a:pt x="48" y="1233"/>
                    </a:lnTo>
                    <a:lnTo>
                      <a:pt x="32" y="1212"/>
                    </a:lnTo>
                    <a:lnTo>
                      <a:pt x="21" y="1189"/>
                    </a:lnTo>
                    <a:lnTo>
                      <a:pt x="15" y="1163"/>
                    </a:lnTo>
                    <a:lnTo>
                      <a:pt x="0" y="984"/>
                    </a:lnTo>
                    <a:lnTo>
                      <a:pt x="2" y="958"/>
                    </a:lnTo>
                    <a:lnTo>
                      <a:pt x="9" y="933"/>
                    </a:lnTo>
                    <a:lnTo>
                      <a:pt x="21" y="911"/>
                    </a:lnTo>
                    <a:lnTo>
                      <a:pt x="40" y="892"/>
                    </a:lnTo>
                    <a:lnTo>
                      <a:pt x="62" y="877"/>
                    </a:lnTo>
                    <a:lnTo>
                      <a:pt x="86" y="869"/>
                    </a:lnTo>
                    <a:lnTo>
                      <a:pt x="199" y="847"/>
                    </a:lnTo>
                    <a:lnTo>
                      <a:pt x="214" y="781"/>
                    </a:lnTo>
                    <a:lnTo>
                      <a:pt x="233" y="715"/>
                    </a:lnTo>
                    <a:lnTo>
                      <a:pt x="258" y="653"/>
                    </a:lnTo>
                    <a:lnTo>
                      <a:pt x="178" y="569"/>
                    </a:lnTo>
                    <a:lnTo>
                      <a:pt x="162" y="547"/>
                    </a:lnTo>
                    <a:lnTo>
                      <a:pt x="153" y="523"/>
                    </a:lnTo>
                    <a:lnTo>
                      <a:pt x="149" y="498"/>
                    </a:lnTo>
                    <a:lnTo>
                      <a:pt x="151" y="473"/>
                    </a:lnTo>
                    <a:lnTo>
                      <a:pt x="160" y="448"/>
                    </a:lnTo>
                    <a:lnTo>
                      <a:pt x="175" y="425"/>
                    </a:lnTo>
                    <a:lnTo>
                      <a:pt x="290" y="287"/>
                    </a:lnTo>
                    <a:lnTo>
                      <a:pt x="307" y="271"/>
                    </a:lnTo>
                    <a:lnTo>
                      <a:pt x="327" y="259"/>
                    </a:lnTo>
                    <a:lnTo>
                      <a:pt x="347" y="252"/>
                    </a:lnTo>
                    <a:lnTo>
                      <a:pt x="368" y="249"/>
                    </a:lnTo>
                    <a:lnTo>
                      <a:pt x="390" y="250"/>
                    </a:lnTo>
                    <a:lnTo>
                      <a:pt x="412" y="257"/>
                    </a:lnTo>
                    <a:lnTo>
                      <a:pt x="433" y="266"/>
                    </a:lnTo>
                    <a:lnTo>
                      <a:pt x="523" y="327"/>
                    </a:lnTo>
                    <a:lnTo>
                      <a:pt x="584" y="287"/>
                    </a:lnTo>
                    <a:lnTo>
                      <a:pt x="648" y="253"/>
                    </a:lnTo>
                    <a:lnTo>
                      <a:pt x="715" y="226"/>
                    </a:lnTo>
                    <a:lnTo>
                      <a:pt x="719" y="119"/>
                    </a:lnTo>
                    <a:lnTo>
                      <a:pt x="723" y="93"/>
                    </a:lnTo>
                    <a:lnTo>
                      <a:pt x="734" y="69"/>
                    </a:lnTo>
                    <a:lnTo>
                      <a:pt x="748" y="48"/>
                    </a:lnTo>
                    <a:lnTo>
                      <a:pt x="769" y="32"/>
                    </a:lnTo>
                    <a:lnTo>
                      <a:pt x="793" y="21"/>
                    </a:lnTo>
                    <a:lnTo>
                      <a:pt x="818" y="15"/>
                    </a:lnTo>
                    <a:lnTo>
                      <a:pt x="99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41"/>
              <p:cNvSpPr/>
              <p:nvPr/>
            </p:nvSpPr>
            <p:spPr>
              <a:xfrm>
                <a:off x="-839064" y="4392613"/>
                <a:ext cx="1270000" cy="1270000"/>
              </a:xfrm>
              <a:custGeom>
                <a:avLst/>
                <a:gdLst/>
                <a:ahLst/>
                <a:cxnLst/>
                <a:rect l="l" t="t" r="r" b="b"/>
                <a:pathLst>
                  <a:path w="1600" h="1600" extrusionOk="0">
                    <a:moveTo>
                      <a:pt x="807" y="508"/>
                    </a:moveTo>
                    <a:lnTo>
                      <a:pt x="761" y="512"/>
                    </a:lnTo>
                    <a:lnTo>
                      <a:pt x="717" y="521"/>
                    </a:lnTo>
                    <a:lnTo>
                      <a:pt x="675" y="539"/>
                    </a:lnTo>
                    <a:lnTo>
                      <a:pt x="637" y="561"/>
                    </a:lnTo>
                    <a:lnTo>
                      <a:pt x="604" y="589"/>
                    </a:lnTo>
                    <a:lnTo>
                      <a:pt x="575" y="622"/>
                    </a:lnTo>
                    <a:lnTo>
                      <a:pt x="552" y="659"/>
                    </a:lnTo>
                    <a:lnTo>
                      <a:pt x="533" y="700"/>
                    </a:lnTo>
                    <a:lnTo>
                      <a:pt x="522" y="743"/>
                    </a:lnTo>
                    <a:lnTo>
                      <a:pt x="518" y="790"/>
                    </a:lnTo>
                    <a:lnTo>
                      <a:pt x="521" y="837"/>
                    </a:lnTo>
                    <a:lnTo>
                      <a:pt x="532" y="881"/>
                    </a:lnTo>
                    <a:lnTo>
                      <a:pt x="548" y="921"/>
                    </a:lnTo>
                    <a:lnTo>
                      <a:pt x="571" y="959"/>
                    </a:lnTo>
                    <a:lnTo>
                      <a:pt x="599" y="992"/>
                    </a:lnTo>
                    <a:lnTo>
                      <a:pt x="632" y="1022"/>
                    </a:lnTo>
                    <a:lnTo>
                      <a:pt x="669" y="1045"/>
                    </a:lnTo>
                    <a:lnTo>
                      <a:pt x="710" y="1064"/>
                    </a:lnTo>
                    <a:lnTo>
                      <a:pt x="754" y="1075"/>
                    </a:lnTo>
                    <a:lnTo>
                      <a:pt x="800" y="1080"/>
                    </a:lnTo>
                    <a:lnTo>
                      <a:pt x="846" y="1076"/>
                    </a:lnTo>
                    <a:lnTo>
                      <a:pt x="890" y="1066"/>
                    </a:lnTo>
                    <a:lnTo>
                      <a:pt x="932" y="1049"/>
                    </a:lnTo>
                    <a:lnTo>
                      <a:pt x="970" y="1026"/>
                    </a:lnTo>
                    <a:lnTo>
                      <a:pt x="1003" y="997"/>
                    </a:lnTo>
                    <a:lnTo>
                      <a:pt x="1032" y="964"/>
                    </a:lnTo>
                    <a:lnTo>
                      <a:pt x="1055" y="927"/>
                    </a:lnTo>
                    <a:lnTo>
                      <a:pt x="1074" y="887"/>
                    </a:lnTo>
                    <a:lnTo>
                      <a:pt x="1085" y="843"/>
                    </a:lnTo>
                    <a:lnTo>
                      <a:pt x="1089" y="797"/>
                    </a:lnTo>
                    <a:lnTo>
                      <a:pt x="1086" y="751"/>
                    </a:lnTo>
                    <a:lnTo>
                      <a:pt x="1075" y="707"/>
                    </a:lnTo>
                    <a:lnTo>
                      <a:pt x="1059" y="665"/>
                    </a:lnTo>
                    <a:lnTo>
                      <a:pt x="1036" y="628"/>
                    </a:lnTo>
                    <a:lnTo>
                      <a:pt x="1008" y="594"/>
                    </a:lnTo>
                    <a:lnTo>
                      <a:pt x="975" y="564"/>
                    </a:lnTo>
                    <a:lnTo>
                      <a:pt x="938" y="541"/>
                    </a:lnTo>
                    <a:lnTo>
                      <a:pt x="897" y="524"/>
                    </a:lnTo>
                    <a:lnTo>
                      <a:pt x="853" y="512"/>
                    </a:lnTo>
                    <a:lnTo>
                      <a:pt x="807" y="508"/>
                    </a:lnTo>
                    <a:close/>
                    <a:moveTo>
                      <a:pt x="759" y="0"/>
                    </a:moveTo>
                    <a:lnTo>
                      <a:pt x="868" y="1"/>
                    </a:lnTo>
                    <a:lnTo>
                      <a:pt x="895" y="4"/>
                    </a:lnTo>
                    <a:lnTo>
                      <a:pt x="919" y="13"/>
                    </a:lnTo>
                    <a:lnTo>
                      <a:pt x="940" y="29"/>
                    </a:lnTo>
                    <a:lnTo>
                      <a:pt x="957" y="49"/>
                    </a:lnTo>
                    <a:lnTo>
                      <a:pt x="968" y="72"/>
                    </a:lnTo>
                    <a:lnTo>
                      <a:pt x="975" y="98"/>
                    </a:lnTo>
                    <a:lnTo>
                      <a:pt x="982" y="165"/>
                    </a:lnTo>
                    <a:lnTo>
                      <a:pt x="1037" y="184"/>
                    </a:lnTo>
                    <a:lnTo>
                      <a:pt x="1090" y="207"/>
                    </a:lnTo>
                    <a:lnTo>
                      <a:pt x="1140" y="234"/>
                    </a:lnTo>
                    <a:lnTo>
                      <a:pt x="1193" y="194"/>
                    </a:lnTo>
                    <a:lnTo>
                      <a:pt x="1216" y="180"/>
                    </a:lnTo>
                    <a:lnTo>
                      <a:pt x="1241" y="173"/>
                    </a:lnTo>
                    <a:lnTo>
                      <a:pt x="1266" y="172"/>
                    </a:lnTo>
                    <a:lnTo>
                      <a:pt x="1292" y="177"/>
                    </a:lnTo>
                    <a:lnTo>
                      <a:pt x="1315" y="188"/>
                    </a:lnTo>
                    <a:lnTo>
                      <a:pt x="1336" y="205"/>
                    </a:lnTo>
                    <a:lnTo>
                      <a:pt x="1413" y="283"/>
                    </a:lnTo>
                    <a:lnTo>
                      <a:pt x="1429" y="304"/>
                    </a:lnTo>
                    <a:lnTo>
                      <a:pt x="1439" y="329"/>
                    </a:lnTo>
                    <a:lnTo>
                      <a:pt x="1444" y="353"/>
                    </a:lnTo>
                    <a:lnTo>
                      <a:pt x="1442" y="379"/>
                    </a:lnTo>
                    <a:lnTo>
                      <a:pt x="1434" y="404"/>
                    </a:lnTo>
                    <a:lnTo>
                      <a:pt x="1420" y="427"/>
                    </a:lnTo>
                    <a:lnTo>
                      <a:pt x="1375" y="481"/>
                    </a:lnTo>
                    <a:lnTo>
                      <a:pt x="1400" y="530"/>
                    </a:lnTo>
                    <a:lnTo>
                      <a:pt x="1420" y="580"/>
                    </a:lnTo>
                    <a:lnTo>
                      <a:pt x="1436" y="633"/>
                    </a:lnTo>
                    <a:lnTo>
                      <a:pt x="1505" y="642"/>
                    </a:lnTo>
                    <a:lnTo>
                      <a:pt x="1531" y="649"/>
                    </a:lnTo>
                    <a:lnTo>
                      <a:pt x="1554" y="661"/>
                    </a:lnTo>
                    <a:lnTo>
                      <a:pt x="1574" y="678"/>
                    </a:lnTo>
                    <a:lnTo>
                      <a:pt x="1588" y="699"/>
                    </a:lnTo>
                    <a:lnTo>
                      <a:pt x="1597" y="724"/>
                    </a:lnTo>
                    <a:lnTo>
                      <a:pt x="1600" y="751"/>
                    </a:lnTo>
                    <a:lnTo>
                      <a:pt x="1599" y="861"/>
                    </a:lnTo>
                    <a:lnTo>
                      <a:pt x="1595" y="887"/>
                    </a:lnTo>
                    <a:lnTo>
                      <a:pt x="1585" y="912"/>
                    </a:lnTo>
                    <a:lnTo>
                      <a:pt x="1570" y="932"/>
                    </a:lnTo>
                    <a:lnTo>
                      <a:pt x="1551" y="950"/>
                    </a:lnTo>
                    <a:lnTo>
                      <a:pt x="1527" y="962"/>
                    </a:lnTo>
                    <a:lnTo>
                      <a:pt x="1502" y="968"/>
                    </a:lnTo>
                    <a:lnTo>
                      <a:pt x="1429" y="975"/>
                    </a:lnTo>
                    <a:lnTo>
                      <a:pt x="1412" y="1028"/>
                    </a:lnTo>
                    <a:lnTo>
                      <a:pt x="1390" y="1078"/>
                    </a:lnTo>
                    <a:lnTo>
                      <a:pt x="1363" y="1127"/>
                    </a:lnTo>
                    <a:lnTo>
                      <a:pt x="1410" y="1188"/>
                    </a:lnTo>
                    <a:lnTo>
                      <a:pt x="1423" y="1211"/>
                    </a:lnTo>
                    <a:lnTo>
                      <a:pt x="1432" y="1235"/>
                    </a:lnTo>
                    <a:lnTo>
                      <a:pt x="1433" y="1261"/>
                    </a:lnTo>
                    <a:lnTo>
                      <a:pt x="1428" y="1287"/>
                    </a:lnTo>
                    <a:lnTo>
                      <a:pt x="1417" y="1310"/>
                    </a:lnTo>
                    <a:lnTo>
                      <a:pt x="1400" y="1331"/>
                    </a:lnTo>
                    <a:lnTo>
                      <a:pt x="1322" y="1408"/>
                    </a:lnTo>
                    <a:lnTo>
                      <a:pt x="1301" y="1424"/>
                    </a:lnTo>
                    <a:lnTo>
                      <a:pt x="1276" y="1435"/>
                    </a:lnTo>
                    <a:lnTo>
                      <a:pt x="1250" y="1439"/>
                    </a:lnTo>
                    <a:lnTo>
                      <a:pt x="1225" y="1437"/>
                    </a:lnTo>
                    <a:lnTo>
                      <a:pt x="1200" y="1429"/>
                    </a:lnTo>
                    <a:lnTo>
                      <a:pt x="1178" y="1415"/>
                    </a:lnTo>
                    <a:lnTo>
                      <a:pt x="1117" y="1366"/>
                    </a:lnTo>
                    <a:lnTo>
                      <a:pt x="1066" y="1390"/>
                    </a:lnTo>
                    <a:lnTo>
                      <a:pt x="1015" y="1411"/>
                    </a:lnTo>
                    <a:lnTo>
                      <a:pt x="961" y="1427"/>
                    </a:lnTo>
                    <a:lnTo>
                      <a:pt x="951" y="1505"/>
                    </a:lnTo>
                    <a:lnTo>
                      <a:pt x="944" y="1531"/>
                    </a:lnTo>
                    <a:lnTo>
                      <a:pt x="932" y="1554"/>
                    </a:lnTo>
                    <a:lnTo>
                      <a:pt x="914" y="1574"/>
                    </a:lnTo>
                    <a:lnTo>
                      <a:pt x="892" y="1589"/>
                    </a:lnTo>
                    <a:lnTo>
                      <a:pt x="868" y="1597"/>
                    </a:lnTo>
                    <a:lnTo>
                      <a:pt x="842" y="1600"/>
                    </a:lnTo>
                    <a:lnTo>
                      <a:pt x="732" y="1599"/>
                    </a:lnTo>
                    <a:lnTo>
                      <a:pt x="705" y="1595"/>
                    </a:lnTo>
                    <a:lnTo>
                      <a:pt x="681" y="1585"/>
                    </a:lnTo>
                    <a:lnTo>
                      <a:pt x="659" y="1570"/>
                    </a:lnTo>
                    <a:lnTo>
                      <a:pt x="643" y="1551"/>
                    </a:lnTo>
                    <a:lnTo>
                      <a:pt x="631" y="1527"/>
                    </a:lnTo>
                    <a:lnTo>
                      <a:pt x="625" y="1502"/>
                    </a:lnTo>
                    <a:lnTo>
                      <a:pt x="617" y="1418"/>
                    </a:lnTo>
                    <a:lnTo>
                      <a:pt x="567" y="1401"/>
                    </a:lnTo>
                    <a:lnTo>
                      <a:pt x="518" y="1380"/>
                    </a:lnTo>
                    <a:lnTo>
                      <a:pt x="473" y="1356"/>
                    </a:lnTo>
                    <a:lnTo>
                      <a:pt x="408" y="1405"/>
                    </a:lnTo>
                    <a:lnTo>
                      <a:pt x="385" y="1419"/>
                    </a:lnTo>
                    <a:lnTo>
                      <a:pt x="359" y="1427"/>
                    </a:lnTo>
                    <a:lnTo>
                      <a:pt x="333" y="1428"/>
                    </a:lnTo>
                    <a:lnTo>
                      <a:pt x="309" y="1423"/>
                    </a:lnTo>
                    <a:lnTo>
                      <a:pt x="284" y="1412"/>
                    </a:lnTo>
                    <a:lnTo>
                      <a:pt x="263" y="1395"/>
                    </a:lnTo>
                    <a:lnTo>
                      <a:pt x="187" y="1316"/>
                    </a:lnTo>
                    <a:lnTo>
                      <a:pt x="170" y="1296"/>
                    </a:lnTo>
                    <a:lnTo>
                      <a:pt x="160" y="1271"/>
                    </a:lnTo>
                    <a:lnTo>
                      <a:pt x="157" y="1246"/>
                    </a:lnTo>
                    <a:lnTo>
                      <a:pt x="158" y="1221"/>
                    </a:lnTo>
                    <a:lnTo>
                      <a:pt x="167" y="1195"/>
                    </a:lnTo>
                    <a:lnTo>
                      <a:pt x="180" y="1173"/>
                    </a:lnTo>
                    <a:lnTo>
                      <a:pt x="233" y="1108"/>
                    </a:lnTo>
                    <a:lnTo>
                      <a:pt x="209" y="1064"/>
                    </a:lnTo>
                    <a:lnTo>
                      <a:pt x="191" y="1016"/>
                    </a:lnTo>
                    <a:lnTo>
                      <a:pt x="175" y="968"/>
                    </a:lnTo>
                    <a:lnTo>
                      <a:pt x="94" y="958"/>
                    </a:lnTo>
                    <a:lnTo>
                      <a:pt x="68" y="951"/>
                    </a:lnTo>
                    <a:lnTo>
                      <a:pt x="45" y="939"/>
                    </a:lnTo>
                    <a:lnTo>
                      <a:pt x="27" y="921"/>
                    </a:lnTo>
                    <a:lnTo>
                      <a:pt x="12" y="899"/>
                    </a:lnTo>
                    <a:lnTo>
                      <a:pt x="3" y="876"/>
                    </a:lnTo>
                    <a:lnTo>
                      <a:pt x="0" y="849"/>
                    </a:lnTo>
                    <a:lnTo>
                      <a:pt x="1" y="739"/>
                    </a:lnTo>
                    <a:lnTo>
                      <a:pt x="5" y="712"/>
                    </a:lnTo>
                    <a:lnTo>
                      <a:pt x="15" y="688"/>
                    </a:lnTo>
                    <a:lnTo>
                      <a:pt x="29" y="667"/>
                    </a:lnTo>
                    <a:lnTo>
                      <a:pt x="49" y="650"/>
                    </a:lnTo>
                    <a:lnTo>
                      <a:pt x="72" y="638"/>
                    </a:lnTo>
                    <a:lnTo>
                      <a:pt x="98" y="632"/>
                    </a:lnTo>
                    <a:lnTo>
                      <a:pt x="174" y="624"/>
                    </a:lnTo>
                    <a:lnTo>
                      <a:pt x="191" y="572"/>
                    </a:lnTo>
                    <a:lnTo>
                      <a:pt x="212" y="521"/>
                    </a:lnTo>
                    <a:lnTo>
                      <a:pt x="236" y="472"/>
                    </a:lnTo>
                    <a:lnTo>
                      <a:pt x="190" y="412"/>
                    </a:lnTo>
                    <a:lnTo>
                      <a:pt x="176" y="389"/>
                    </a:lnTo>
                    <a:lnTo>
                      <a:pt x="169" y="364"/>
                    </a:lnTo>
                    <a:lnTo>
                      <a:pt x="168" y="338"/>
                    </a:lnTo>
                    <a:lnTo>
                      <a:pt x="173" y="313"/>
                    </a:lnTo>
                    <a:lnTo>
                      <a:pt x="184" y="289"/>
                    </a:lnTo>
                    <a:lnTo>
                      <a:pt x="200" y="269"/>
                    </a:lnTo>
                    <a:lnTo>
                      <a:pt x="279" y="191"/>
                    </a:lnTo>
                    <a:lnTo>
                      <a:pt x="300" y="174"/>
                    </a:lnTo>
                    <a:lnTo>
                      <a:pt x="325" y="164"/>
                    </a:lnTo>
                    <a:lnTo>
                      <a:pt x="349" y="159"/>
                    </a:lnTo>
                    <a:lnTo>
                      <a:pt x="375" y="162"/>
                    </a:lnTo>
                    <a:lnTo>
                      <a:pt x="401" y="170"/>
                    </a:lnTo>
                    <a:lnTo>
                      <a:pt x="423" y="184"/>
                    </a:lnTo>
                    <a:lnTo>
                      <a:pt x="477" y="228"/>
                    </a:lnTo>
                    <a:lnTo>
                      <a:pt x="529" y="201"/>
                    </a:lnTo>
                    <a:lnTo>
                      <a:pt x="585" y="179"/>
                    </a:lnTo>
                    <a:lnTo>
                      <a:pt x="641" y="162"/>
                    </a:lnTo>
                    <a:lnTo>
                      <a:pt x="650" y="94"/>
                    </a:lnTo>
                    <a:lnTo>
                      <a:pt x="656" y="67"/>
                    </a:lnTo>
                    <a:lnTo>
                      <a:pt x="668" y="45"/>
                    </a:lnTo>
                    <a:lnTo>
                      <a:pt x="686" y="26"/>
                    </a:lnTo>
                    <a:lnTo>
                      <a:pt x="707" y="11"/>
                    </a:lnTo>
                    <a:lnTo>
                      <a:pt x="732" y="2"/>
                    </a:lnTo>
                    <a:lnTo>
                      <a:pt x="759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1" name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2640" y="2830260"/>
            <a:ext cx="457200" cy="457200"/>
            <a:chOff x="265963" y="2388263"/>
            <a:chExt cx="714205" cy="697200"/>
          </a:xfrm>
        </p:grpSpPr>
        <p:pic>
          <p:nvPicPr>
            <p:cNvPr id="452" name="Google Shape;452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963" y="2388263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41" descr="Checklist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6490" y="2502484"/>
              <a:ext cx="513149" cy="46876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6" name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2640" y="3362362"/>
            <a:ext cx="457200" cy="457200"/>
            <a:chOff x="265963" y="4226172"/>
            <a:chExt cx="714205" cy="697200"/>
          </a:xfrm>
        </p:grpSpPr>
        <p:pic>
          <p:nvPicPr>
            <p:cNvPr id="467" name="Google Shape;467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963" y="4226172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8" name="Google Shape;468;p41" descr="Person in front of graph/dashboard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98815" y="4350523"/>
              <a:ext cx="448500" cy="448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2" name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2640" y="3894464"/>
            <a:ext cx="457200" cy="457200"/>
            <a:chOff x="265963" y="3300575"/>
            <a:chExt cx="714205" cy="697200"/>
          </a:xfrm>
        </p:grpSpPr>
        <p:pic>
          <p:nvPicPr>
            <p:cNvPr id="463" name="Google Shape;463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963" y="3300575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4" name="Google Shape;464;p41" descr="Computer with graphs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66490" y="3414795"/>
              <a:ext cx="513149" cy="4687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0" name="Google Shape;470;p4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10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Policy Framework Walkthrough on Section508.gov</a:t>
            </a:r>
            <a:endParaRPr sz="2700" dirty="0"/>
          </a:p>
        </p:txBody>
      </p:sp>
      <p:sp>
        <p:nvSpPr>
          <p:cNvPr id="476" name="Google Shape;476;p42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Multiple Sections and Criteria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ED335-A68A-EEDA-672D-7F748CF36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58" y="1604050"/>
            <a:ext cx="8200800" cy="2668625"/>
          </a:xfrm>
        </p:spPr>
        <p:txBody>
          <a:bodyPr anchor="ctr"/>
          <a:lstStyle/>
          <a:p>
            <a:pPr marL="88900" indent="0" algn="ctr">
              <a:buNone/>
            </a:pPr>
            <a:r>
              <a:rPr lang="en-US" sz="2400" b="0" u="sng" dirty="0">
                <a:solidFill>
                  <a:schemeClr val="hlink"/>
                </a:solidFill>
                <a:hlinkClick r:id="rId3"/>
              </a:rPr>
              <a:t>Section508.gov/policy-framework</a:t>
            </a:r>
            <a:endParaRPr lang="en-US" sz="2400" b="0" dirty="0">
              <a:solidFill>
                <a:srgbClr val="1D1D1D"/>
              </a:solidFill>
            </a:endParaRPr>
          </a:p>
          <a:p>
            <a:endParaRPr lang="en-US" dirty="0"/>
          </a:p>
        </p:txBody>
      </p:sp>
      <p:sp>
        <p:nvSpPr>
          <p:cNvPr id="477" name="Google Shape;477;p4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11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C1A387-2ECC-7583-F18E-0F1C008D06E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81C1D-043B-E079-B6F9-24E587A7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800" y="1604050"/>
            <a:ext cx="5542900" cy="2441898"/>
          </a:xfrm>
        </p:spPr>
        <p:txBody>
          <a:bodyPr/>
          <a:lstStyle/>
          <a:p>
            <a:pPr marL="0" lvl="0" indent="0" algn="ctr">
              <a:spcBef>
                <a:spcPts val="1000"/>
              </a:spcBef>
              <a:buNone/>
            </a:pPr>
            <a:r>
              <a:rPr lang="en-US" sz="2400" dirty="0">
                <a:solidFill>
                  <a:srgbClr val="1D1D1D"/>
                </a:solidFill>
              </a:rPr>
              <a:t>If you have any further questions, please contact our team email at </a:t>
            </a:r>
            <a:r>
              <a:rPr lang="en-US" sz="2400" u="sng" dirty="0">
                <a:solidFill>
                  <a:schemeClr val="hlink"/>
                </a:solidFill>
                <a:hlinkClick r:id="rId3"/>
              </a:rPr>
              <a:t>section.508@gsa.gov</a:t>
            </a:r>
            <a:r>
              <a:rPr lang="en-US" sz="2400" dirty="0">
                <a:solidFill>
                  <a:srgbClr val="1D1D1D"/>
                </a:solidFill>
              </a:rPr>
              <a:t>. </a:t>
            </a:r>
          </a:p>
          <a:p>
            <a:pPr marL="0" lvl="0" indent="0" algn="ctr">
              <a:spcBef>
                <a:spcPts val="1000"/>
              </a:spcBef>
              <a:buNone/>
            </a:pPr>
            <a:endParaRPr lang="en-US" sz="2400" dirty="0">
              <a:solidFill>
                <a:srgbClr val="1D1D1D"/>
              </a:solidFill>
            </a:endParaRPr>
          </a:p>
          <a:p>
            <a:pPr marL="0" lvl="0" indent="0" algn="ctr">
              <a:spcBef>
                <a:spcPts val="1000"/>
              </a:spcBef>
              <a:spcAft>
                <a:spcPts val="500"/>
              </a:spcAft>
              <a:buNone/>
            </a:pPr>
            <a:r>
              <a:rPr lang="en-US" sz="2400" dirty="0">
                <a:solidFill>
                  <a:srgbClr val="1D1D1D"/>
                </a:solidFill>
              </a:rPr>
              <a:t>Thank you!</a:t>
            </a:r>
          </a:p>
          <a:p>
            <a:endParaRPr lang="en-US" dirty="0"/>
          </a:p>
        </p:txBody>
      </p:sp>
      <p:pic>
        <p:nvPicPr>
          <p:cNvPr id="3" name="Picture 2" descr="GSA logo">
            <a:extLst>
              <a:ext uri="{FF2B5EF4-FFF2-40B4-BE49-F238E27FC236}">
                <a16:creationId xmlns:a16="http://schemas.microsoft.com/office/drawing/2014/main" id="{AA2436EE-A05C-FA7D-230C-40151AA41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700" y="1474198"/>
            <a:ext cx="25717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"/>
          <p:cNvSpPr txBox="1">
            <a:spLocks noGrp="1"/>
          </p:cNvSpPr>
          <p:nvPr>
            <p:ph type="title"/>
          </p:nvPr>
        </p:nvSpPr>
        <p:spPr>
          <a:xfrm>
            <a:off x="589199" y="547054"/>
            <a:ext cx="77211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Agenda </a:t>
            </a:r>
            <a:endParaRPr sz="2900"/>
          </a:p>
        </p:txBody>
      </p:sp>
      <p:sp>
        <p:nvSpPr>
          <p:cNvPr id="321" name="Google Shape;321;p33"/>
          <p:cNvSpPr txBox="1">
            <a:spLocks noGrp="1"/>
          </p:cNvSpPr>
          <p:nvPr>
            <p:ph type="subTitle" idx="1"/>
          </p:nvPr>
        </p:nvSpPr>
        <p:spPr>
          <a:xfrm>
            <a:off x="619148" y="1322609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Accessibility Policy Framework Background</a:t>
            </a:r>
            <a:endParaRPr dirty="0"/>
          </a:p>
        </p:txBody>
      </p:sp>
      <p:sp>
        <p:nvSpPr>
          <p:cNvPr id="322" name="Google Shape;322;p33"/>
          <p:cNvSpPr txBox="1">
            <a:spLocks noGrp="1"/>
          </p:cNvSpPr>
          <p:nvPr>
            <p:ph type="subTitle" idx="6"/>
          </p:nvPr>
        </p:nvSpPr>
        <p:spPr>
          <a:xfrm>
            <a:off x="7911543" y="121631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323" name="Google Shape;323;p33"/>
          <p:cNvSpPr txBox="1">
            <a:spLocks noGrp="1"/>
          </p:cNvSpPr>
          <p:nvPr>
            <p:ph type="subTitle" idx="3"/>
          </p:nvPr>
        </p:nvSpPr>
        <p:spPr>
          <a:xfrm>
            <a:off x="619148" y="204124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Policy Framework Process &amp; Criteria</a:t>
            </a:r>
            <a:endParaRPr/>
          </a:p>
        </p:txBody>
      </p:sp>
      <p:sp>
        <p:nvSpPr>
          <p:cNvPr id="324" name="Google Shape;324;p33"/>
          <p:cNvSpPr txBox="1">
            <a:spLocks noGrp="1"/>
          </p:cNvSpPr>
          <p:nvPr>
            <p:ph type="subTitle" idx="7"/>
          </p:nvPr>
        </p:nvSpPr>
        <p:spPr>
          <a:xfrm>
            <a:off x="7911543" y="1937376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2"/>
          </p:nvPr>
        </p:nvSpPr>
        <p:spPr>
          <a:xfrm>
            <a:off x="619148" y="2748927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Vision for the Framework</a:t>
            </a:r>
            <a:endParaRPr/>
          </a:p>
        </p:txBody>
      </p:sp>
      <p:sp>
        <p:nvSpPr>
          <p:cNvPr id="326" name="Google Shape;326;p33"/>
          <p:cNvSpPr txBox="1">
            <a:spLocks noGrp="1"/>
          </p:cNvSpPr>
          <p:nvPr>
            <p:ph type="subTitle" idx="8"/>
          </p:nvPr>
        </p:nvSpPr>
        <p:spPr>
          <a:xfrm>
            <a:off x="7911543" y="2645064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sp>
        <p:nvSpPr>
          <p:cNvPr id="327" name="Google Shape;327;p33"/>
          <p:cNvSpPr txBox="1">
            <a:spLocks noGrp="1"/>
          </p:cNvSpPr>
          <p:nvPr>
            <p:ph type="subTitle" idx="4"/>
          </p:nvPr>
        </p:nvSpPr>
        <p:spPr>
          <a:xfrm>
            <a:off x="619148" y="3469990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328" name="Google Shape;328;p33"/>
          <p:cNvSpPr txBox="1">
            <a:spLocks noGrp="1"/>
          </p:cNvSpPr>
          <p:nvPr>
            <p:ph type="subTitle" idx="9"/>
          </p:nvPr>
        </p:nvSpPr>
        <p:spPr>
          <a:xfrm>
            <a:off x="7772914" y="3360047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329" name="Google Shape;329;p33"/>
          <p:cNvSpPr txBox="1">
            <a:spLocks noGrp="1"/>
          </p:cNvSpPr>
          <p:nvPr>
            <p:ph type="subTitle" idx="5"/>
          </p:nvPr>
        </p:nvSpPr>
        <p:spPr>
          <a:xfrm>
            <a:off x="619148" y="4191053"/>
            <a:ext cx="6785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Brief Tool Walkthrough</a:t>
            </a:r>
            <a:endParaRPr dirty="0"/>
          </a:p>
        </p:txBody>
      </p:sp>
      <p:sp>
        <p:nvSpPr>
          <p:cNvPr id="330" name="Google Shape;330;p33"/>
          <p:cNvSpPr txBox="1">
            <a:spLocks noGrp="1"/>
          </p:cNvSpPr>
          <p:nvPr>
            <p:ph type="subTitle" idx="13"/>
          </p:nvPr>
        </p:nvSpPr>
        <p:spPr>
          <a:xfrm>
            <a:off x="7775216" y="4089621"/>
            <a:ext cx="15612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331" name="Google Shape;331;p33"/>
          <p:cNvSpPr txBox="1">
            <a:spLocks noGrp="1"/>
          </p:cNvSpPr>
          <p:nvPr>
            <p:ph type="sldNum" idx="12"/>
          </p:nvPr>
        </p:nvSpPr>
        <p:spPr>
          <a:xfrm>
            <a:off x="8472458" y="458661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IT Accessibility Policy Framework Background</a:t>
            </a:r>
            <a:r>
              <a:rPr lang="en" sz="2700" dirty="0"/>
              <a:t> </a:t>
            </a:r>
            <a:endParaRPr sz="2700" dirty="0"/>
          </a:p>
        </p:txBody>
      </p:sp>
      <p:sp>
        <p:nvSpPr>
          <p:cNvPr id="337" name="Google Shape;337;p34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IT Accessibility Policy Across Government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811DC1-0160-A17E-C5E3-32E67001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50" y="1411033"/>
            <a:ext cx="8033100" cy="2629259"/>
          </a:xfrm>
        </p:spPr>
        <p:txBody>
          <a:bodyPr/>
          <a:lstStyle/>
          <a:p>
            <a:pPr marL="457200" lvl="0" indent="-355600" algn="l" rtl="0">
              <a:spcAft>
                <a:spcPts val="600"/>
              </a:spcAft>
              <a:buSzPts val="2000"/>
              <a:buChar char="●"/>
            </a:pPr>
            <a:r>
              <a:rPr lang="en-US" sz="2000" dirty="0"/>
              <a:t>Origin:</a:t>
            </a:r>
            <a:r>
              <a:rPr lang="en-US" sz="2000" b="0" dirty="0"/>
              <a:t> </a:t>
            </a:r>
            <a:r>
              <a:rPr lang="en-US" sz="2000" b="0" dirty="0">
                <a:highlight>
                  <a:schemeClr val="dk1"/>
                </a:highlight>
              </a:rPr>
              <a:t>Identified as a key initiative while developing the draft Section 508 Strategic Plan Update</a:t>
            </a:r>
            <a:endParaRPr lang="en-US" sz="2000" b="0" dirty="0"/>
          </a:p>
          <a:p>
            <a:pPr marL="457200" lvl="0" indent="-355600" algn="l" rtl="0">
              <a:spcAft>
                <a:spcPts val="600"/>
              </a:spcAft>
              <a:buSzPts val="2000"/>
              <a:buChar char="●"/>
            </a:pPr>
            <a:r>
              <a:rPr lang="en-US" sz="2000" dirty="0"/>
              <a:t>Intent: </a:t>
            </a:r>
            <a:r>
              <a:rPr lang="en-US" sz="2000" b="0" dirty="0"/>
              <a:t>Create accessibility guidance and language that can be included in agency policies across federal government</a:t>
            </a:r>
          </a:p>
          <a:p>
            <a:pPr marL="457200" lvl="0" indent="-355600" algn="l" rtl="0">
              <a:spcAft>
                <a:spcPts val="600"/>
              </a:spcAft>
              <a:buSzPts val="2000"/>
              <a:buChar char="●"/>
            </a:pPr>
            <a:r>
              <a:rPr lang="en-US" sz="2000" dirty="0"/>
              <a:t>Outcome:</a:t>
            </a:r>
            <a:r>
              <a:rPr lang="en-US" sz="2000" b="0" dirty="0"/>
              <a:t> Provide a core framework for agencies to follow when assessing and updating policies for digital accessibility information, in alignment with the </a:t>
            </a:r>
            <a:r>
              <a:rPr lang="en-US" sz="2000" b="0" u="sng" dirty="0">
                <a:solidFill>
                  <a:schemeClr val="hlink"/>
                </a:solidFill>
                <a:hlinkClick r:id="rId3"/>
              </a:rPr>
              <a:t>M-24-08</a:t>
            </a:r>
            <a:r>
              <a:rPr lang="en-US" sz="2000" b="0" dirty="0"/>
              <a:t> requirement to be met by 6/18/2024.</a:t>
            </a:r>
          </a:p>
          <a:p>
            <a:pPr marL="457200" lvl="0" indent="-355600" algn="l" rtl="0">
              <a:spcAft>
                <a:spcPts val="600"/>
              </a:spcAft>
              <a:buSzPts val="2000"/>
              <a:buChar char="●"/>
            </a:pPr>
            <a:r>
              <a:rPr lang="en-US" sz="2000" dirty="0"/>
              <a:t>Status</a:t>
            </a:r>
            <a:r>
              <a:rPr lang="en-US" sz="2000" dirty="0">
                <a:solidFill>
                  <a:schemeClr val="lt1"/>
                </a:solidFill>
              </a:rPr>
              <a:t>: </a:t>
            </a:r>
            <a:r>
              <a:rPr lang="en-US" sz="2000" b="0" dirty="0">
                <a:solidFill>
                  <a:schemeClr val="lt1"/>
                </a:solidFill>
                <a:highlight>
                  <a:srgbClr val="FFFFFF"/>
                </a:highlight>
              </a:rPr>
              <a:t>Published on </a:t>
            </a:r>
            <a:r>
              <a:rPr lang="en-US" sz="2000" b="0" u="sng" dirty="0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Section508.gov/policy-framework</a:t>
            </a:r>
            <a:r>
              <a:rPr lang="en-US" sz="2000" b="0" dirty="0">
                <a:solidFill>
                  <a:schemeClr val="lt1"/>
                </a:solidFill>
                <a:highlight>
                  <a:srgbClr val="FFFFFF"/>
                </a:highlight>
              </a:rPr>
              <a:t> with framework, templates, and other supporting documentation</a:t>
            </a:r>
            <a:endParaRPr lang="en-US" sz="2000" b="0" dirty="0">
              <a:solidFill>
                <a:schemeClr val="lt1"/>
              </a:solidFill>
            </a:endParaRPr>
          </a:p>
        </p:txBody>
      </p:sp>
      <p:sp>
        <p:nvSpPr>
          <p:cNvPr id="339" name="Google Shape;339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3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itle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Accessibility Policy Framework Development Process </a:t>
            </a:r>
            <a:endParaRPr sz="2900" dirty="0"/>
          </a:p>
        </p:txBody>
      </p:sp>
      <p:sp>
        <p:nvSpPr>
          <p:cNvPr id="347" name="subtitle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Creating a MVP</a:t>
            </a:r>
            <a:endParaRPr dirty="0"/>
          </a:p>
        </p:txBody>
      </p:sp>
      <p:sp>
        <p:nvSpPr>
          <p:cNvPr id="348" name="Google Shape;348;p35"/>
          <p:cNvSpPr/>
          <p:nvPr/>
        </p:nvSpPr>
        <p:spPr>
          <a:xfrm>
            <a:off x="534300" y="1536825"/>
            <a:ext cx="37554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Design Policy Assessment Matrix/Criteria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9" name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18925" y="1875675"/>
            <a:ext cx="486900" cy="59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/>
          <p:nvPr/>
        </p:nvSpPr>
        <p:spPr>
          <a:xfrm>
            <a:off x="1360585" y="2127225"/>
            <a:ext cx="37554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Create Accessibility Policy Framework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4" name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622275" y="2477313"/>
            <a:ext cx="532800" cy="59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5"/>
          <p:cNvSpPr/>
          <p:nvPr/>
        </p:nvSpPr>
        <p:spPr>
          <a:xfrm>
            <a:off x="2186870" y="2717625"/>
            <a:ext cx="37554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Conduct Outreach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2" name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448550" y="3079413"/>
            <a:ext cx="532800" cy="59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5"/>
          <p:cNvSpPr/>
          <p:nvPr/>
        </p:nvSpPr>
        <p:spPr>
          <a:xfrm>
            <a:off x="3013155" y="3308025"/>
            <a:ext cx="37554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Revise Framework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45" name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274850" y="3658113"/>
            <a:ext cx="532800" cy="59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5"/>
          <p:cNvSpPr/>
          <p:nvPr/>
        </p:nvSpPr>
        <p:spPr>
          <a:xfrm>
            <a:off x="3839440" y="3898425"/>
            <a:ext cx="37554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Develop Draft Recommended Language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5" name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101125" y="4260213"/>
            <a:ext cx="532800" cy="596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5"/>
          <p:cNvSpPr/>
          <p:nvPr/>
        </p:nvSpPr>
        <p:spPr>
          <a:xfrm>
            <a:off x="4665725" y="4488825"/>
            <a:ext cx="37554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Post All Materials to Section508.gov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57" name="Google Shape;35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4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Accessibility Policy Framework Assessment Criteria (1 of 2)</a:t>
            </a:r>
            <a:endParaRPr sz="2900" dirty="0"/>
          </a:p>
        </p:txBody>
      </p:sp>
      <p:sp>
        <p:nvSpPr>
          <p:cNvPr id="363" name="Google Shape;363;p36"/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Importance to IT Accessibility &amp; Sufficiency of Info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79156B-F367-9100-F9A2-75E16408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349" y="1374823"/>
            <a:ext cx="8260960" cy="2540777"/>
          </a:xfrm>
        </p:spPr>
        <p:txBody>
          <a:bodyPr/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b="0" dirty="0"/>
              <a:t>Assessment of policies can be broken down into two main categories: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b="1" i="1" dirty="0"/>
              <a:t>Importance to Accessibility </a:t>
            </a:r>
            <a:r>
              <a:rPr lang="en-US" sz="1500" b="0" i="1" dirty="0"/>
              <a:t>- </a:t>
            </a:r>
            <a:r>
              <a:rPr lang="en-US" sz="1500" b="0" dirty="0"/>
              <a:t>Combines Relevance to Accessibility and Document Level to create a final heat map assessment (see mapping in Backup)</a:t>
            </a: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 sz="1500" b="1" i="1" dirty="0"/>
              <a:t>Relevance to Accessibility </a:t>
            </a:r>
            <a:r>
              <a:rPr lang="en-US" sz="1500" b="0" i="1" dirty="0"/>
              <a:t>- </a:t>
            </a:r>
            <a:r>
              <a:rPr lang="en-US" sz="1500" b="0" dirty="0"/>
              <a:t>How relevant is the document to ICT accessibility considerations within the organization</a:t>
            </a: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-US" sz="1500" b="1" i="1" dirty="0"/>
              <a:t>Document Level </a:t>
            </a:r>
            <a:r>
              <a:rPr lang="en-US" sz="1500" b="0" i="1" dirty="0"/>
              <a:t>-</a:t>
            </a:r>
            <a:r>
              <a:rPr lang="en-US" sz="1500" b="0" dirty="0"/>
              <a:t> Organizational Guideline (Strategic), Policy/Directive (Operational), SOP, etc. (Tactical)</a:t>
            </a:r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sz="1500" b="1" i="1" dirty="0"/>
              <a:t>Sufficiency of Accessibility Information </a:t>
            </a:r>
            <a:r>
              <a:rPr lang="en-US" sz="1500" b="0" i="1" dirty="0"/>
              <a:t>- </a:t>
            </a:r>
            <a:r>
              <a:rPr lang="en-US" sz="1500" b="0" dirty="0"/>
              <a:t>What would be expected in a document given the context (document level, subject matter, other content included)</a:t>
            </a:r>
          </a:p>
          <a:p>
            <a:pPr marL="0" lvl="0" indent="0" algn="l" rtl="0">
              <a:spcBef>
                <a:spcPts val="1000"/>
              </a:spcBef>
              <a:spcAft>
                <a:spcPts val="500"/>
              </a:spcAft>
              <a:buNone/>
            </a:pPr>
            <a:endParaRPr lang="en-US" sz="15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7378-8348-DFAF-28A1-0557D8D30EB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9349" y="4332298"/>
            <a:ext cx="8260960" cy="637219"/>
          </a:xfr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softEdge rad="0"/>
          </a:effectLst>
        </p:spPr>
        <p:txBody>
          <a:bodyPr spcFirstLastPara="1" wrap="square" lIns="91425" tIns="0" rIns="91425" bIns="91425" anchor="ctr" anchorCtr="0">
            <a:noAutofit/>
          </a:bodyPr>
          <a:lstStyle/>
          <a:p>
            <a:pPr marL="0" indent="0" algn="ctr">
              <a:spcBef>
                <a:spcPts val="1000"/>
              </a:spcBef>
              <a:spcAft>
                <a:spcPts val="500"/>
              </a:spcAft>
              <a:buClr>
                <a:srgbClr val="000000"/>
              </a:buClr>
              <a:buNone/>
            </a:pPr>
            <a:r>
              <a:rPr lang="en-US" sz="1800" i="1" dirty="0">
                <a:solidFill>
                  <a:schemeClr val="dk1"/>
                </a:solidFill>
              </a:rPr>
              <a:t>After several iterations, the team identified Importance to Accessibility and Sufficiency as the key ways to assess policies for accessibility info</a:t>
            </a:r>
          </a:p>
        </p:txBody>
      </p:sp>
      <p:sp>
        <p:nvSpPr>
          <p:cNvPr id="366" name="Google Shape;366;p36"/>
          <p:cNvSpPr txBox="1">
            <a:spLocks noGrp="1"/>
          </p:cNvSpPr>
          <p:nvPr>
            <p:ph type="sldNum" idx="12"/>
          </p:nvPr>
        </p:nvSpPr>
        <p:spPr>
          <a:xfrm>
            <a:off x="8425959" y="465090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5</a:t>
            </a:fld>
            <a:endParaRPr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6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3" name="line l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-5400000" flipH="1">
            <a:off x="2200850" y="2449725"/>
            <a:ext cx="218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4" name="line 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75" idx="2"/>
            <a:endCxn id="371" idx="0"/>
          </p:cNvCxnSpPr>
          <p:nvPr/>
        </p:nvCxnSpPr>
        <p:spPr>
          <a:xfrm rot="-5400000" flipH="1">
            <a:off x="6577675" y="2449725"/>
            <a:ext cx="2184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6" name="title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Internal GSA Analysis: Assessment Criteria (2 of 2)</a:t>
            </a:r>
            <a:endParaRPr sz="2900" dirty="0"/>
          </a:p>
        </p:txBody>
      </p:sp>
      <p:sp>
        <p:nvSpPr>
          <p:cNvPr id="377" name="Subtitle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Importance to Accessibility &amp; Sufficiency of Info</a:t>
            </a:r>
            <a:endParaRPr dirty="0"/>
          </a:p>
        </p:txBody>
      </p:sp>
      <p:sp>
        <p:nvSpPr>
          <p:cNvPr id="378" name="Google Shape;378;p37"/>
          <p:cNvSpPr/>
          <p:nvPr/>
        </p:nvSpPr>
        <p:spPr>
          <a:xfrm>
            <a:off x="990700" y="1460625"/>
            <a:ext cx="2663400" cy="8802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Sufficiency of IT Accessibility Information</a:t>
            </a:r>
            <a:endParaRPr b="1" dirty="0">
              <a:solidFill>
                <a:schemeClr val="dk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6C589C-3F04-BA95-76AD-B2E3CFE66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0550" y="2559225"/>
            <a:ext cx="4043700" cy="2067300"/>
            <a:chOff x="300550" y="2559225"/>
            <a:chExt cx="4043700" cy="2067300"/>
          </a:xfrm>
        </p:grpSpPr>
        <p:sp>
          <p:nvSpPr>
            <p:cNvPr id="372" name="box 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00550" y="2559225"/>
              <a:ext cx="4043700" cy="20673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444525" y="2735425"/>
              <a:ext cx="3732300" cy="2787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Essential Accessibility Info Missing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446543" y="3091606"/>
              <a:ext cx="3728100" cy="2787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Inadequate, Contains Some Accessibility Info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446543" y="3447788"/>
              <a:ext cx="3728100" cy="2787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Somewhat Sufficient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444525" y="3803969"/>
              <a:ext cx="3732300" cy="2787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Mostly Sufficient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444525" y="4160150"/>
              <a:ext cx="3732300" cy="2742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Fully Sufficient</a:t>
              </a:r>
              <a:endParaRPr sz="1100" b="1">
                <a:solidFill>
                  <a:schemeClr val="dk1"/>
                </a:solidFill>
              </a:endParaRPr>
            </a:p>
          </p:txBody>
        </p:sp>
      </p:grpSp>
      <p:sp>
        <p:nvSpPr>
          <p:cNvPr id="375" name="Google Shape;375;p37"/>
          <p:cNvSpPr/>
          <p:nvPr/>
        </p:nvSpPr>
        <p:spPr>
          <a:xfrm>
            <a:off x="5354875" y="1460625"/>
            <a:ext cx="2663400" cy="880200"/>
          </a:xfrm>
          <a:prstGeom prst="rect">
            <a:avLst/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Importance to IT Accessibility Considerations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(Combo of Relevance and Level of Detail)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3311F8-F537-F412-7218-9A3E91903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664725" y="2559225"/>
            <a:ext cx="4043700" cy="2067300"/>
            <a:chOff x="4664725" y="2559225"/>
            <a:chExt cx="4043700" cy="2067300"/>
          </a:xfrm>
        </p:grpSpPr>
        <p:sp>
          <p:nvSpPr>
            <p:cNvPr id="371" name="box 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664725" y="2559225"/>
              <a:ext cx="4043700" cy="20673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4819999" y="2735350"/>
              <a:ext cx="3730500" cy="2742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Very High Importance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819999" y="3093850"/>
              <a:ext cx="3730500" cy="2742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High Importance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4819999" y="3452350"/>
              <a:ext cx="3730500" cy="2742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Important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819999" y="3810850"/>
              <a:ext cx="3730500" cy="2742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Somewhat Important</a:t>
              </a:r>
              <a:endParaRPr sz="1100" b="1"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4819999" y="4169350"/>
              <a:ext cx="3730500" cy="274200"/>
            </a:xfrm>
            <a:prstGeom prst="rect">
              <a:avLst/>
            </a:prstGeom>
            <a:solidFill>
              <a:srgbClr val="003C7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chemeClr val="dk1"/>
                  </a:solidFill>
                </a:rPr>
                <a:t>Not Important/ Not Very Important</a:t>
              </a:r>
              <a:endParaRPr sz="1100" b="1">
                <a:solidFill>
                  <a:schemeClr val="dk1"/>
                </a:solidFill>
              </a:endParaRPr>
            </a:p>
          </p:txBody>
        </p:sp>
      </p:grpSp>
      <p:sp>
        <p:nvSpPr>
          <p:cNvPr id="390" name="Google Shape;39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6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Internal GSA Analysis: The Accessibility Need/Engagement Matrix</a:t>
            </a:r>
            <a:endParaRPr sz="2900" dirty="0"/>
          </a:p>
        </p:txBody>
      </p:sp>
      <p:graphicFrame>
        <p:nvGraphicFramePr>
          <p:cNvPr id="396" name="Google Shape;396;p38"/>
          <p:cNvGraphicFramePr/>
          <p:nvPr>
            <p:extLst>
              <p:ext uri="{D42A27DB-BD31-4B8C-83A1-F6EECF244321}">
                <p14:modId xmlns:p14="http://schemas.microsoft.com/office/powerpoint/2010/main" val="3350069124"/>
              </p:ext>
            </p:extLst>
          </p:nvPr>
        </p:nvGraphicFramePr>
        <p:xfrm>
          <a:off x="115500" y="1411375"/>
          <a:ext cx="8301700" cy="2794864"/>
        </p:xfrm>
        <a:graphic>
          <a:graphicData uri="http://schemas.openxmlformats.org/drawingml/2006/table">
            <a:tbl>
              <a:tblPr firstRow="1">
                <a:noFill/>
                <a:tableStyleId>{FA2F913F-9137-4FD3-8F7C-A91B2912A1D2}</a:tableStyleId>
              </a:tblPr>
              <a:tblGrid>
                <a:gridCol w="173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2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657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Sufficiency/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/>
                        <a:t>Importance</a:t>
                      </a:r>
                      <a:endParaRPr sz="1200"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Not Very Important / Not Important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Somewhat Important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Important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High Importance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Very High Importance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57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Essential Info Missing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Moderate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20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High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Very High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5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Critical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4A3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Critical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57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Inadequate</a:t>
                      </a:r>
                      <a:endParaRPr sz="1200" b="1" i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Moderate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20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High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Very High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5B4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Critical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04A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657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/>
                        <a:t>Somewhat Sufficient</a:t>
                      </a:r>
                      <a:endParaRPr sz="1200" b="1" i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Moderate</a:t>
                      </a:r>
                      <a:endParaRPr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20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Moderate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20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High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Very High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15B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657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Mostly Sufficient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Very 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6974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Moderate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20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Moderate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2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657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i="1" dirty="0"/>
                        <a:t>Fully Sufficient</a:t>
                      </a:r>
                      <a:endParaRPr sz="1200" b="1" i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Very 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6974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Very 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6974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Low</a:t>
                      </a:r>
                      <a:endParaRPr b="1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Moderate</a:t>
                      </a:r>
                      <a:endParaRPr b="1" dirty="0"/>
                    </a:p>
                  </a:txBody>
                  <a:tcPr marL="28575" marR="28575" marT="19050" marB="190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20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8" name="Google Shape;39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7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9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Vision for the Framework</a:t>
            </a:r>
            <a:endParaRPr sz="2700" dirty="0"/>
          </a:p>
        </p:txBody>
      </p:sp>
      <p:sp>
        <p:nvSpPr>
          <p:cNvPr id="404" name="Google Shape;404;p39"/>
          <p:cNvSpPr txBox="1">
            <a:spLocks noGrp="1"/>
          </p:cNvSpPr>
          <p:nvPr>
            <p:ph type="subTitle" idx="1"/>
          </p:nvPr>
        </p:nvSpPr>
        <p:spPr>
          <a:xfrm>
            <a:off x="439350" y="870825"/>
            <a:ext cx="80331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A Multi-Part Policy Analysis and Improvement Effort</a:t>
            </a:r>
            <a:endParaRPr dirty="0"/>
          </a:p>
        </p:txBody>
      </p:sp>
      <p:sp>
        <p:nvSpPr>
          <p:cNvPr id="406" name="Google Shape;406;p39"/>
          <p:cNvSpPr/>
          <p:nvPr/>
        </p:nvSpPr>
        <p:spPr>
          <a:xfrm>
            <a:off x="439350" y="1547500"/>
            <a:ext cx="2217300" cy="18504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1.  Policy Framework Overview &amp; Introduction Materials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07" name="Google Shape;407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32663" y="2271743"/>
            <a:ext cx="408900" cy="401700"/>
          </a:xfrm>
          <a:prstGeom prst="mathPlus">
            <a:avLst>
              <a:gd name="adj1" fmla="val 23520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9"/>
          <p:cNvSpPr/>
          <p:nvPr/>
        </p:nvSpPr>
        <p:spPr>
          <a:xfrm>
            <a:off x="3417575" y="1547500"/>
            <a:ext cx="2217300" cy="18504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2.  Policy Assessment Templates and Instruction Guides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10" name="Google Shape;410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0875" y="2271743"/>
            <a:ext cx="408900" cy="401700"/>
          </a:xfrm>
          <a:prstGeom prst="mathPlus">
            <a:avLst>
              <a:gd name="adj1" fmla="val 23520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9"/>
          <p:cNvSpPr/>
          <p:nvPr/>
        </p:nvSpPr>
        <p:spPr>
          <a:xfrm>
            <a:off x="6395800" y="1497575"/>
            <a:ext cx="2217300" cy="18504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3.  Recommended Accessibility-Related Language by Topic &amp; Subtopic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411" name="Google Shape;411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733700" y="3581125"/>
            <a:ext cx="5676600" cy="2850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448800" y="4049350"/>
            <a:ext cx="8246400" cy="6873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</a:rPr>
              <a:t>IT Accessibility Policy Analysis Framework</a:t>
            </a:r>
            <a:endParaRPr sz="2300" b="1">
              <a:solidFill>
                <a:schemeClr val="dk1"/>
              </a:solidFill>
            </a:endParaRPr>
          </a:p>
        </p:txBody>
      </p:sp>
      <p:sp>
        <p:nvSpPr>
          <p:cNvPr id="405" name="Google Shape;40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8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0"/>
          <p:cNvSpPr txBox="1">
            <a:spLocks noGrp="1"/>
          </p:cNvSpPr>
          <p:nvPr>
            <p:ph type="title"/>
          </p:nvPr>
        </p:nvSpPr>
        <p:spPr>
          <a:xfrm>
            <a:off x="439350" y="77925"/>
            <a:ext cx="8033100" cy="88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/>
              <a:t>IT Accessibility Policy Framework Process Initial Milestones</a:t>
            </a:r>
            <a:endParaRPr sz="2900" dirty="0"/>
          </a:p>
        </p:txBody>
      </p:sp>
      <p:grpSp>
        <p:nvGrpSpPr>
          <p:cNvPr id="419" name="Google Shape;419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62" y="1075875"/>
            <a:ext cx="714205" cy="697200"/>
            <a:chOff x="265963" y="1474975"/>
            <a:chExt cx="714205" cy="697200"/>
          </a:xfrm>
        </p:grpSpPr>
        <p:pic>
          <p:nvPicPr>
            <p:cNvPr id="420" name="Google Shape;420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963" y="1474975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40" descr="Light bulb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5565" y="1526082"/>
              <a:ext cx="615000" cy="6005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40"/>
          <p:cNvSpPr/>
          <p:nvPr/>
        </p:nvSpPr>
        <p:spPr>
          <a:xfrm>
            <a:off x="112325" y="1834881"/>
            <a:ext cx="1833000" cy="2781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3C71"/>
                </a:solidFill>
              </a:rPr>
              <a:t>Phase 1: Project Initiation and Design</a:t>
            </a:r>
            <a:endParaRPr sz="1600" b="1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3C71"/>
                </a:solidFill>
              </a:rPr>
              <a:t>Project design, initial timeline; project goals, priorities and outcomes</a:t>
            </a:r>
            <a:endParaRPr sz="160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endParaRPr sz="1600">
              <a:solidFill>
                <a:srgbClr val="003C71"/>
              </a:solidFill>
            </a:endParaRPr>
          </a:p>
        </p:txBody>
      </p:sp>
      <p:sp>
        <p:nvSpPr>
          <p:cNvPr id="423" name="Google Shape;423;p40"/>
          <p:cNvSpPr/>
          <p:nvPr/>
        </p:nvSpPr>
        <p:spPr>
          <a:xfrm>
            <a:off x="112330" y="4678575"/>
            <a:ext cx="18330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Status: Complete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424" name="Google Shape;424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4175" y="3056631"/>
            <a:ext cx="2390400" cy="280800"/>
          </a:xfrm>
          <a:prstGeom prst="triangle">
            <a:avLst>
              <a:gd name="adj" fmla="val 509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26163" y="1075863"/>
            <a:ext cx="714205" cy="697200"/>
            <a:chOff x="265963" y="2388263"/>
            <a:chExt cx="714205" cy="697200"/>
          </a:xfrm>
        </p:grpSpPr>
        <p:pic>
          <p:nvPicPr>
            <p:cNvPr id="426" name="Google Shape;426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963" y="2388263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40" descr="Checklist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6490" y="2502484"/>
              <a:ext cx="513149" cy="4687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8" name="Google Shape;428;p40"/>
          <p:cNvSpPr/>
          <p:nvPr/>
        </p:nvSpPr>
        <p:spPr>
          <a:xfrm>
            <a:off x="2473433" y="1834881"/>
            <a:ext cx="1833000" cy="2781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3C71"/>
                </a:solidFill>
              </a:rPr>
              <a:t>Phase 2: Create Policy Framework</a:t>
            </a:r>
            <a:endParaRPr sz="1600" b="1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003C71"/>
                </a:solidFill>
              </a:rPr>
              <a:t>Create criteria and analysis framework</a:t>
            </a:r>
            <a:endParaRPr sz="1600">
              <a:solidFill>
                <a:srgbClr val="003C71"/>
              </a:solidFill>
            </a:endParaRPr>
          </a:p>
        </p:txBody>
      </p:sp>
      <p:sp>
        <p:nvSpPr>
          <p:cNvPr id="429" name="Google Shape;429;p40"/>
          <p:cNvSpPr/>
          <p:nvPr/>
        </p:nvSpPr>
        <p:spPr>
          <a:xfrm>
            <a:off x="2466780" y="4678575"/>
            <a:ext cx="18330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Status: Complete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430" name="Google Shape;430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375275" y="3056631"/>
            <a:ext cx="2390400" cy="280800"/>
          </a:xfrm>
          <a:prstGeom prst="triangle">
            <a:avLst>
              <a:gd name="adj" fmla="val 509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1" name="Google Shape;431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90600" y="1035984"/>
            <a:ext cx="714205" cy="697200"/>
            <a:chOff x="265963" y="3300575"/>
            <a:chExt cx="714205" cy="697200"/>
          </a:xfrm>
        </p:grpSpPr>
        <p:pic>
          <p:nvPicPr>
            <p:cNvPr id="432" name="Google Shape;432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963" y="3300575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40" descr="Computer with graphs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6490" y="3414795"/>
              <a:ext cx="513149" cy="46875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4" name="Google Shape;434;p40"/>
          <p:cNvSpPr/>
          <p:nvPr/>
        </p:nvSpPr>
        <p:spPr>
          <a:xfrm>
            <a:off x="4834540" y="1834881"/>
            <a:ext cx="1833000" cy="2781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3C71"/>
                </a:solidFill>
              </a:rPr>
              <a:t>Phase 3: Outreach and Revision</a:t>
            </a:r>
            <a:endParaRPr sz="1600" b="1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003C71"/>
                </a:solidFill>
              </a:rPr>
              <a:t>Conduct stakeholder outreach and revise framework based on feedback</a:t>
            </a:r>
            <a:endParaRPr sz="1600" b="1">
              <a:solidFill>
                <a:srgbClr val="003C71"/>
              </a:solidFill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4834555" y="4678575"/>
            <a:ext cx="18330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Status: Complete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436" name="Google Shape;436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36375" y="3056631"/>
            <a:ext cx="2390400" cy="280800"/>
          </a:xfrm>
          <a:prstGeom prst="triangle">
            <a:avLst>
              <a:gd name="adj" fmla="val 509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7" name="Google Shape;437;p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55038" y="1019920"/>
            <a:ext cx="714205" cy="697200"/>
            <a:chOff x="265963" y="4226172"/>
            <a:chExt cx="714205" cy="697200"/>
          </a:xfrm>
        </p:grpSpPr>
        <p:pic>
          <p:nvPicPr>
            <p:cNvPr id="438" name="Google Shape;438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5963" y="4226172"/>
              <a:ext cx="714205" cy="697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40" descr="Person in front of graph/dashboard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98815" y="4350523"/>
              <a:ext cx="448500" cy="448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40"/>
          <p:cNvSpPr/>
          <p:nvPr/>
        </p:nvSpPr>
        <p:spPr>
          <a:xfrm>
            <a:off x="7195648" y="1834881"/>
            <a:ext cx="1833000" cy="27819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003C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3C71"/>
                </a:solidFill>
              </a:rPr>
              <a:t>Phase 4: A11y Language and Posting</a:t>
            </a:r>
            <a:endParaRPr sz="1600" b="1">
              <a:solidFill>
                <a:srgbClr val="003C71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003C71"/>
                </a:solidFill>
              </a:rPr>
              <a:t>Develop of accessibility language and post policy framework on Section508.gov</a:t>
            </a:r>
            <a:endParaRPr sz="1600" b="1">
              <a:solidFill>
                <a:srgbClr val="003C71"/>
              </a:solidFill>
            </a:endParaRPr>
          </a:p>
        </p:txBody>
      </p:sp>
      <p:sp>
        <p:nvSpPr>
          <p:cNvPr id="441" name="Google Shape;441;p40"/>
          <p:cNvSpPr/>
          <p:nvPr/>
        </p:nvSpPr>
        <p:spPr>
          <a:xfrm>
            <a:off x="7202330" y="4678575"/>
            <a:ext cx="1833000" cy="393600"/>
          </a:xfrm>
          <a:prstGeom prst="roundRect">
            <a:avLst>
              <a:gd name="adj" fmla="val 16667"/>
            </a:avLst>
          </a:prstGeom>
          <a:solidFill>
            <a:srgbClr val="003C7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chemeClr val="dk1"/>
                </a:solidFill>
              </a:rPr>
              <a:t>Status: Complete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417" name="Google Shape;417;p40"/>
          <p:cNvSpPr txBox="1">
            <a:spLocks noGrp="1"/>
          </p:cNvSpPr>
          <p:nvPr>
            <p:ph type="sldNum" idx="12"/>
          </p:nvPr>
        </p:nvSpPr>
        <p:spPr>
          <a:xfrm>
            <a:off x="8684977" y="4795081"/>
            <a:ext cx="548700" cy="4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666666"/>
                </a:solidFill>
              </a:rPr>
              <a:t>9</a:t>
            </a:fld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1155CC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675</Words>
  <Application>Microsoft Macintosh PowerPoint</Application>
  <PresentationFormat>On-screen Show (16:9)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Public Sans</vt:lpstr>
      <vt:lpstr>Arial</vt:lpstr>
      <vt:lpstr>Simple Dark</vt:lpstr>
      <vt:lpstr>Overview for Accessibility Community Meeting</vt:lpstr>
      <vt:lpstr>Agenda </vt:lpstr>
      <vt:lpstr>IT Accessibility Policy Framework Background </vt:lpstr>
      <vt:lpstr>Accessibility Policy Framework Development Process </vt:lpstr>
      <vt:lpstr>Accessibility Policy Framework Assessment Criteria (1 of 2)</vt:lpstr>
      <vt:lpstr>Internal GSA Analysis: Assessment Criteria (2 of 2)</vt:lpstr>
      <vt:lpstr>Internal GSA Analysis: The Accessibility Need/Engagement Matrix</vt:lpstr>
      <vt:lpstr>Vision for the Framework</vt:lpstr>
      <vt:lpstr>IT Accessibility Policy Framework Process Initial Milestones</vt:lpstr>
      <vt:lpstr>Next Steps for Accessibility Policy Framework Development</vt:lpstr>
      <vt:lpstr>Policy Framework Walkthrough on Section508.gov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Accessibility Policy Framework - Overview for Accessibility Community Meeting</dc:title>
  <dc:subject/>
  <dc:creator/>
  <cp:keywords/>
  <dc:description/>
  <cp:lastModifiedBy>Michael Horton</cp:lastModifiedBy>
  <cp:revision>16</cp:revision>
  <dcterms:modified xsi:type="dcterms:W3CDTF">2024-02-20T15:30:35Z</dcterms:modified>
  <cp:category/>
</cp:coreProperties>
</file>