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90" r:id="rId5"/>
    <p:sldId id="260" r:id="rId6"/>
    <p:sldId id="257" r:id="rId7"/>
    <p:sldId id="261" r:id="rId8"/>
    <p:sldId id="282" r:id="rId9"/>
    <p:sldId id="283" r:id="rId10"/>
    <p:sldId id="291" r:id="rId11"/>
    <p:sldId id="284" r:id="rId12"/>
    <p:sldId id="285" r:id="rId13"/>
    <p:sldId id="289" r:id="rId14"/>
    <p:sldId id="297" r:id="rId15"/>
    <p:sldId id="287" r:id="rId16"/>
    <p:sldId id="288" r:id="rId17"/>
    <p:sldId id="292" r:id="rId18"/>
    <p:sldId id="293" r:id="rId19"/>
    <p:sldId id="294" r:id="rId20"/>
    <p:sldId id="295" r:id="rId21"/>
    <p:sldId id="296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4" autoAdjust="0"/>
    <p:restoredTop sz="94651" autoAdjust="0"/>
  </p:normalViewPr>
  <p:slideViewPr>
    <p:cSldViewPr snapToGrid="0">
      <p:cViewPr varScale="1">
        <p:scale>
          <a:sx n="75" d="100"/>
          <a:sy n="75" d="100"/>
        </p:scale>
        <p:origin x="244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C4A0-BD5A-4502-AFE1-E6D372BA82C0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A37-2A9B-4407-A63F-3E7F56E3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C4A0-BD5A-4502-AFE1-E6D372BA82C0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A37-2A9B-4407-A63F-3E7F56E3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4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C4A0-BD5A-4502-AFE1-E6D372BA82C0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A37-2A9B-4407-A63F-3E7F56E3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6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C4A0-BD5A-4502-AFE1-E6D372BA82C0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A37-2A9B-4407-A63F-3E7F56E3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9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C4A0-BD5A-4502-AFE1-E6D372BA82C0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A37-2A9B-4407-A63F-3E7F56E3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4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C4A0-BD5A-4502-AFE1-E6D372BA82C0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A37-2A9B-4407-A63F-3E7F56E3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9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C4A0-BD5A-4502-AFE1-E6D372BA82C0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A37-2A9B-4407-A63F-3E7F56E3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2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C4A0-BD5A-4502-AFE1-E6D372BA82C0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A37-2A9B-4407-A63F-3E7F56E3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1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C4A0-BD5A-4502-AFE1-E6D372BA82C0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A37-2A9B-4407-A63F-3E7F56E3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4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C4A0-BD5A-4502-AFE1-E6D372BA82C0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A37-2A9B-4407-A63F-3E7F56E3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9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C4A0-BD5A-4502-AFE1-E6D372BA82C0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A37-2A9B-4407-A63F-3E7F56E3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3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2C4A0-BD5A-4502-AFE1-E6D372BA82C0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31A37-2A9B-4407-A63F-3E7F56E3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1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9968" y="2834639"/>
            <a:ext cx="9509760" cy="2734887"/>
          </a:xfrm>
        </p:spPr>
        <p:txBody>
          <a:bodyPr/>
          <a:lstStyle/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+mn-cs"/>
              </a:rPr>
              <a:t>Accessibility Community Meeting</a:t>
            </a:r>
            <a:b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42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+mn-cs"/>
              </a:rPr>
              <a:t>Topic 1: Link &amp; Leverage</a:t>
            </a:r>
            <a:br>
              <a:rPr lang="en-US" sz="42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+mn-cs"/>
              </a:rPr>
              <a:t>Harnessing the power of maturity models</a:t>
            </a:r>
            <a:br>
              <a:rPr lang="en-US" sz="42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endParaRPr lang="en-US" dirty="0"/>
          </a:p>
        </p:txBody>
      </p:sp>
      <p:pic>
        <p:nvPicPr>
          <p:cNvPr id="4" name="Picture 3" descr="United States Department of Labor se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066" y="1165390"/>
            <a:ext cx="1237595" cy="124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50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8BBCF81-AFFB-450C-AD61-CDF5CF20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719" y="2724034"/>
            <a:ext cx="7886700" cy="1325033"/>
          </a:xfrm>
        </p:spPr>
        <p:txBody>
          <a:bodyPr/>
          <a:lstStyle/>
          <a:p>
            <a:r>
              <a:rPr lang="en-US" sz="4400" dirty="0">
                <a:solidFill>
                  <a:srgbClr val="223D76"/>
                </a:solidFill>
                <a:latin typeface="Franklin Gothic Book"/>
              </a:rPr>
              <a:t>Questions? Comments?</a:t>
            </a:r>
            <a:br>
              <a:rPr lang="en-US" sz="4400" dirty="0">
                <a:solidFill>
                  <a:srgbClr val="223D76"/>
                </a:solidFill>
                <a:latin typeface="Franklin Gothic Book"/>
              </a:rPr>
            </a:br>
            <a:r>
              <a:rPr lang="en-US" sz="4400" dirty="0">
                <a:solidFill>
                  <a:srgbClr val="223D76"/>
                </a:solidFill>
                <a:latin typeface="Franklin Gothic Book"/>
              </a:rPr>
              <a:t>(Snide Remarks?)</a:t>
            </a:r>
            <a:endParaRPr lang="en-US" dirty="0"/>
          </a:p>
        </p:txBody>
      </p:sp>
      <p:cxnSp>
        <p:nvCxnSpPr>
          <p:cNvPr id="9" name="Straight Arrow Connector 8" descr="Dividing line" title="Design element">
            <a:extLst>
              <a:ext uri="{FF2B5EF4-FFF2-40B4-BE49-F238E27FC236}">
                <a16:creationId xmlns:a16="http://schemas.microsoft.com/office/drawing/2014/main" id="{FC57BD11-9B33-4BE9-B23B-3EEC42AE6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-55365" y="4049067"/>
            <a:ext cx="12247365" cy="25985"/>
          </a:xfrm>
          <a:prstGeom prst="straightConnector1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701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9968" y="2834639"/>
            <a:ext cx="9509760" cy="2734887"/>
          </a:xfrm>
        </p:spPr>
        <p:txBody>
          <a:bodyPr/>
          <a:lstStyle/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+mn-cs"/>
              </a:rPr>
              <a:t>Accessibility Community Meeting</a:t>
            </a:r>
            <a:b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42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+mn-cs"/>
              </a:rPr>
              <a:t>Topic 2: Build a Foundation</a:t>
            </a:r>
            <a:br>
              <a:rPr lang="en-US" sz="42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+mn-cs"/>
              </a:rPr>
              <a:t>Completing the “Get to Measured” Project</a:t>
            </a:r>
            <a:br>
              <a:rPr lang="en-US" sz="42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14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Get the Lay of the Land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Allocated 3 months for “discovery” with our 27 DOL Agencies and looked at the info through two “lenses”: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Five Domains of the OMB Section 508 Maturity Model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DOL Leadership’s lens – Software &amp; Applications, Websites, and Documents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With the Leadership Lens, we linked every Agency to accessibility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They create thousands of documents a week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Approximately 4 million documents are in various repositories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Agency Leadership still pushes for us to do remediation</a:t>
            </a:r>
          </a:p>
        </p:txBody>
      </p:sp>
    </p:spTree>
    <p:extLst>
      <p:ext uri="{BB962C8B-B14F-4D97-AF65-F5344CB8AC3E}">
        <p14:creationId xmlns:p14="http://schemas.microsoft.com/office/powerpoint/2010/main" val="2647523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Determine Your End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Completed the discovery phase and then defined our “end state”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OMB’s definition of “measured” is vague: “Validation is performed; results are measured and tracked.”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We had to define what we would consider “measured”: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Had lots of healthy debate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Considered the current state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Considered the timeframe we had to work with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415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Conduct Your Gap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Final step was to conduct a gap analysis and understand what was missing in each Domain.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Build on what came before:</a:t>
            </a: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cs typeface="Arial" panose="020B0604020202020204" pitchFamily="34" charset="0"/>
              </a:rPr>
              <a:t>Acquisitions example:</a:t>
            </a:r>
            <a:r>
              <a:rPr lang="en-US" dirty="0">
                <a:cs typeface="Arial" panose="020B0604020202020204" pitchFamily="34" charset="0"/>
              </a:rPr>
              <a:t> Ensure policies and processes were defined and communicated, that staff were trained to implement them, and that we were performing validation and tracking results.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We identified the gaps within the levels of maturity for each Domain. This allowed us to determine what work needed to be done. </a:t>
            </a:r>
          </a:p>
        </p:txBody>
      </p:sp>
    </p:spTree>
    <p:extLst>
      <p:ext uri="{BB962C8B-B14F-4D97-AF65-F5344CB8AC3E}">
        <p14:creationId xmlns:p14="http://schemas.microsoft.com/office/powerpoint/2010/main" val="2694262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Run it Like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We created our work breakdown structure (WBS) and broke it down into actual tasks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Assigned the tasks and set our schedule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Having an experienced Project Manager was CRITICAL!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Kept everyone focused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Tracked all the deadlines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Paid attention to all the dependencies 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Protected our scope.</a:t>
            </a:r>
          </a:p>
        </p:txBody>
      </p:sp>
    </p:spTree>
    <p:extLst>
      <p:ext uri="{BB962C8B-B14F-4D97-AF65-F5344CB8AC3E}">
        <p14:creationId xmlns:p14="http://schemas.microsoft.com/office/powerpoint/2010/main" val="1205114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End State,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The “end” of the project was just one stop on a longer journey.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We didn’t focus on the metrics we </a:t>
            </a:r>
            <a:r>
              <a:rPr lang="en-US" b="1" dirty="0">
                <a:cs typeface="Arial" panose="020B0604020202020204" pitchFamily="34" charset="0"/>
              </a:rPr>
              <a:t>hope</a:t>
            </a:r>
            <a:r>
              <a:rPr lang="en-US" dirty="0">
                <a:cs typeface="Arial" panose="020B0604020202020204" pitchFamily="34" charset="0"/>
              </a:rPr>
              <a:t> to have in place some day.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We focused on what we needed to measure FIRST: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Build a foundation 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Create a baseline 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Inform improvement efforts</a:t>
            </a:r>
          </a:p>
        </p:txBody>
      </p:sp>
    </p:spTree>
    <p:extLst>
      <p:ext uri="{BB962C8B-B14F-4D97-AF65-F5344CB8AC3E}">
        <p14:creationId xmlns:p14="http://schemas.microsoft.com/office/powerpoint/2010/main" val="4207552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Metrics: Punishment, Proof or Progress?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Must address your organization’s view of metrics.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DOL leadership tends to use metrics for two things: punishment or proof. 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Punish people when metrics are poor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Use them to prove their great work if metrics are good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The reason for “measuring work” is to inform and drive progress.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We have to change the narrative around metrics and measures!</a:t>
            </a:r>
          </a:p>
        </p:txBody>
      </p:sp>
    </p:spTree>
    <p:extLst>
      <p:ext uri="{BB962C8B-B14F-4D97-AF65-F5344CB8AC3E}">
        <p14:creationId xmlns:p14="http://schemas.microsoft.com/office/powerpoint/2010/main" val="2553390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8BBCF81-AFFB-450C-AD61-CDF5CF20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719" y="2724034"/>
            <a:ext cx="7886700" cy="1325033"/>
          </a:xfrm>
        </p:spPr>
        <p:txBody>
          <a:bodyPr/>
          <a:lstStyle/>
          <a:p>
            <a:r>
              <a:rPr lang="en-US" sz="4400" dirty="0">
                <a:solidFill>
                  <a:srgbClr val="223D76"/>
                </a:solidFill>
                <a:latin typeface="Franklin Gothic Book"/>
              </a:rPr>
              <a:t>Questions? Comments?</a:t>
            </a:r>
            <a:br>
              <a:rPr lang="en-US" sz="4400" dirty="0">
                <a:solidFill>
                  <a:srgbClr val="223D76"/>
                </a:solidFill>
                <a:latin typeface="Franklin Gothic Book"/>
              </a:rPr>
            </a:br>
            <a:r>
              <a:rPr lang="en-US" sz="4400" dirty="0">
                <a:solidFill>
                  <a:srgbClr val="223D76"/>
                </a:solidFill>
                <a:latin typeface="Franklin Gothic Book"/>
              </a:rPr>
              <a:t>(Snide Remarks?)</a:t>
            </a:r>
            <a:endParaRPr lang="en-US" dirty="0"/>
          </a:p>
        </p:txBody>
      </p:sp>
      <p:cxnSp>
        <p:nvCxnSpPr>
          <p:cNvPr id="9" name="Straight Arrow Connector 8" descr="Dividing line" title="Design element">
            <a:extLst>
              <a:ext uri="{FF2B5EF4-FFF2-40B4-BE49-F238E27FC236}">
                <a16:creationId xmlns:a16="http://schemas.microsoft.com/office/drawing/2014/main" id="{FC57BD11-9B33-4BE9-B23B-3EEC42AE6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-55365" y="4049067"/>
            <a:ext cx="12247365" cy="25985"/>
          </a:xfrm>
          <a:prstGeom prst="straightConnector1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685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9968" y="2834639"/>
            <a:ext cx="9509760" cy="2734887"/>
          </a:xfrm>
        </p:spPr>
        <p:txBody>
          <a:bodyPr>
            <a:normAutofit fontScale="90000"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+mn-cs"/>
              </a:rPr>
              <a:t>Accessibility Community Meeting</a:t>
            </a:r>
            <a:b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42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+mn-cs"/>
              </a:rPr>
              <a:t>Topic 3: Change the Narrative</a:t>
            </a:r>
            <a:br>
              <a:rPr lang="en-US" sz="42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+mn-cs"/>
              </a:rPr>
              <a:t>A Phased Approach to Metrics and Measures</a:t>
            </a:r>
            <a:br>
              <a:rPr lang="en-US" sz="42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9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Meet your presenter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47631" cy="4351338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US Department of Labor</a:t>
            </a:r>
            <a:br>
              <a:rPr lang="en-US" dirty="0"/>
            </a:br>
            <a:r>
              <a:rPr lang="en-US" dirty="0"/>
              <a:t>Branch Chief of IT Quality Management </a:t>
            </a:r>
            <a:br>
              <a:rPr lang="en-US" dirty="0"/>
            </a:br>
            <a:r>
              <a:rPr lang="en-US" dirty="0"/>
              <a:t>Office of the CIO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Approximately 18,000 employees nationwide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27 mission Agencies of various sizes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450 offices across the US &amp; its territories</a:t>
            </a:r>
          </a:p>
        </p:txBody>
      </p:sp>
      <p:pic>
        <p:nvPicPr>
          <p:cNvPr id="5" name="Content Placeholder 4" descr="Portrait of Brandon Jubar in front of the American flag." title="Image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240" y="1825625"/>
            <a:ext cx="3481070" cy="4351338"/>
          </a:xfrm>
        </p:spPr>
      </p:pic>
    </p:spTree>
    <p:extLst>
      <p:ext uri="{BB962C8B-B14F-4D97-AF65-F5344CB8AC3E}">
        <p14:creationId xmlns:p14="http://schemas.microsoft.com/office/powerpoint/2010/main" val="2164359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“Show me the RED!”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I once made the mistake of saying “We’ll fix our numbers.” 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Don’t fix your numbers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Fix your problems (and the numbers take care of themselves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Unless you’re perfect, having all “green” metrics isn’t that helpful.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3</a:t>
            </a:r>
            <a:r>
              <a:rPr lang="en-US" baseline="30000" dirty="0">
                <a:cs typeface="Arial" panose="020B0604020202020204" pitchFamily="34" charset="0"/>
              </a:rPr>
              <a:t>rd</a:t>
            </a:r>
            <a:r>
              <a:rPr lang="en-US" dirty="0">
                <a:cs typeface="Arial" panose="020B0604020202020204" pitchFamily="34" charset="0"/>
              </a:rPr>
              <a:t> Quality Absolute: The quality performance standard is zero defects!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Measure to uncover your imperfections – “Show me the RED!”</a:t>
            </a:r>
          </a:p>
        </p:txBody>
      </p:sp>
    </p:spTree>
    <p:extLst>
      <p:ext uri="{BB962C8B-B14F-4D97-AF65-F5344CB8AC3E}">
        <p14:creationId xmlns:p14="http://schemas.microsoft.com/office/powerpoint/2010/main" val="4275090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Reframe the purpose of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“Lagging metrics” look to the past, so you’re always fire-fighting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“Leading metrics” are forward-looking, giving actionable information before it impacts the customer (or before there’s even a problem)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The five Maturity Domains gave us specific areas to start measuring: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Identify problems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Measure impact of improvements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Track our overall progress</a:t>
            </a:r>
          </a:p>
        </p:txBody>
      </p:sp>
    </p:spTree>
    <p:extLst>
      <p:ext uri="{BB962C8B-B14F-4D97-AF65-F5344CB8AC3E}">
        <p14:creationId xmlns:p14="http://schemas.microsoft.com/office/powerpoint/2010/main" val="586067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8BBCF81-AFFB-450C-AD61-CDF5CF20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719" y="2724034"/>
            <a:ext cx="8236660" cy="1325033"/>
          </a:xfrm>
        </p:spPr>
        <p:txBody>
          <a:bodyPr/>
          <a:lstStyle/>
          <a:p>
            <a:r>
              <a:rPr lang="en-US" sz="4400" dirty="0">
                <a:solidFill>
                  <a:srgbClr val="223D76"/>
                </a:solidFill>
                <a:latin typeface="Franklin Gothic Book"/>
              </a:rPr>
              <a:t>Taking a Phased Approach</a:t>
            </a:r>
            <a:endParaRPr lang="en-US" dirty="0"/>
          </a:p>
        </p:txBody>
      </p:sp>
      <p:cxnSp>
        <p:nvCxnSpPr>
          <p:cNvPr id="9" name="Straight Arrow Connector 8" descr="Dividing line" title="Design element">
            <a:extLst>
              <a:ext uri="{FF2B5EF4-FFF2-40B4-BE49-F238E27FC236}">
                <a16:creationId xmlns:a16="http://schemas.microsoft.com/office/drawing/2014/main" id="{FC57BD11-9B33-4BE9-B23B-3EEC42AE6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-55365" y="4049067"/>
            <a:ext cx="12247365" cy="25985"/>
          </a:xfrm>
          <a:prstGeom prst="straightConnector1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650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 got you here won’t get you there!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We needed to do something different; initial progress had stalled.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We couldn’t go directly to the grand vision, so “getting to measured” would set us up for a phased approach to improving our metrics.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We started measuring to uncover problems. If those metrics helped measure the impact of corrective actions, then we’d keep measuring.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This is NOT “moving the goalposts” – it’s changing the play calling!</a:t>
            </a:r>
          </a:p>
        </p:txBody>
      </p:sp>
    </p:spTree>
    <p:extLst>
      <p:ext uri="{BB962C8B-B14F-4D97-AF65-F5344CB8AC3E}">
        <p14:creationId xmlns:p14="http://schemas.microsoft.com/office/powerpoint/2010/main" val="1475768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Phased Approach to Acquisition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Reviewed all active contracts for Section 508 contract provisions.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Found three categories: yes, no, and unknown. COs were not helpful.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Implemented a Section 508 “pick list” in our Acquisition </a:t>
            </a:r>
            <a:r>
              <a:rPr lang="en-US" dirty="0" err="1">
                <a:cs typeface="Arial" panose="020B0604020202020204" pitchFamily="34" charset="0"/>
              </a:rPr>
              <a:t>Mgmt</a:t>
            </a:r>
            <a:r>
              <a:rPr lang="en-US" dirty="0">
                <a:cs typeface="Arial" panose="020B0604020202020204" pitchFamily="34" charset="0"/>
              </a:rPr>
              <a:t> System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Phase 1: Do contracts have the right boilerplate 508 clauses?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Phase 2: Do contracts have provisions to link the boilerplate to specific requirements and deliverables?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Phase 3: Refining metrics and focusing on qualitative measurements.</a:t>
            </a:r>
          </a:p>
        </p:txBody>
      </p:sp>
    </p:spTree>
    <p:extLst>
      <p:ext uri="{BB962C8B-B14F-4D97-AF65-F5344CB8AC3E}">
        <p14:creationId xmlns:p14="http://schemas.microsoft.com/office/powerpoint/2010/main" val="2741032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Phased Approach to Tech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Tech Lifecycle started with quantitative, moving towards qualitative.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Phase 1: Measures whether Section 508 requirements are incorporated into enterprise architecture, design, development, testing, deployment, and ongoing maintenance.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Phase 2: Focus on standardizing processes, instituting best practices, and reporting the results.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Phase 3: Focus on continuous process improvement activities.</a:t>
            </a:r>
          </a:p>
        </p:txBody>
      </p:sp>
    </p:spTree>
    <p:extLst>
      <p:ext uri="{BB962C8B-B14F-4D97-AF65-F5344CB8AC3E}">
        <p14:creationId xmlns:p14="http://schemas.microsoft.com/office/powerpoint/2010/main" val="3231451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Phased Approach to Testing &amp;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Testing &amp; Validation started with quantitative, moving towards qualitative.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Phase 1: Measures what is being measured and how, including testing methodologies and software tools.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Phase 2: Focus on standardizing processes, instituting best practices, and reporting the results.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Phase 3: Focus on continuous process improvement activities.</a:t>
            </a:r>
          </a:p>
        </p:txBody>
      </p:sp>
    </p:spTree>
    <p:extLst>
      <p:ext uri="{BB962C8B-B14F-4D97-AF65-F5344CB8AC3E}">
        <p14:creationId xmlns:p14="http://schemas.microsoft.com/office/powerpoint/2010/main" val="2228526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Phased Approach to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Phase 1: Focus on foundational training courses:</a:t>
            </a:r>
          </a:p>
          <a:p>
            <a:pPr marL="971550" lvl="1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All DOL staff – creating accessible digital content in standard formats;</a:t>
            </a:r>
          </a:p>
          <a:p>
            <a:pPr marL="971550" lvl="1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All DOL leadership –importance of accessibility, what questions to ask, and where to send employees for resources and support; and</a:t>
            </a:r>
          </a:p>
          <a:p>
            <a:pPr marL="971550" lvl="1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All IT project managers –importance of accessibility and how to incorporate it throughout the project lifecycle.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Phase 2: Certification programs, Agency metrics, annual training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Phase 3: Identifying training needs and measuring Agency support</a:t>
            </a:r>
          </a:p>
        </p:txBody>
      </p:sp>
    </p:spTree>
    <p:extLst>
      <p:ext uri="{BB962C8B-B14F-4D97-AF65-F5344CB8AC3E}">
        <p14:creationId xmlns:p14="http://schemas.microsoft.com/office/powerpoint/2010/main" val="762254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Phased Approach to Complaint Mgmt.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Civil Rights Center only tracks “formal” complaints.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We will expand the definition of complaints being tracked.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Phase 1: Report on “formal” complaints (open date, time to close, </a:t>
            </a:r>
            <a:r>
              <a:rPr lang="en-US" dirty="0" err="1">
                <a:cs typeface="Arial" panose="020B0604020202020204" pitchFamily="34" charset="0"/>
              </a:rPr>
              <a:t>etc</a:t>
            </a:r>
            <a:r>
              <a:rPr lang="en-US" dirty="0">
                <a:cs typeface="Arial" panose="020B0604020202020204" pitchFamily="34" charset="0"/>
              </a:rPr>
              <a:t>)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Phase 2: Track “informal” complaints (category/type, open date, average time to close, </a:t>
            </a:r>
            <a:r>
              <a:rPr lang="en-US" dirty="0" err="1">
                <a:cs typeface="Arial" panose="020B0604020202020204" pitchFamily="34" charset="0"/>
              </a:rPr>
              <a:t>etc</a:t>
            </a:r>
            <a:r>
              <a:rPr lang="en-US" dirty="0">
                <a:cs typeface="Arial" panose="020B0604020202020204" pitchFamily="34" charset="0"/>
              </a:rPr>
              <a:t>)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Phase 3: To Be Determined</a:t>
            </a:r>
          </a:p>
        </p:txBody>
      </p:sp>
    </p:spTree>
    <p:extLst>
      <p:ext uri="{BB962C8B-B14F-4D97-AF65-F5344CB8AC3E}">
        <p14:creationId xmlns:p14="http://schemas.microsoft.com/office/powerpoint/2010/main" val="1905091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8BBCF81-AFFB-450C-AD61-CDF5CF20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719" y="2724034"/>
            <a:ext cx="7886700" cy="1325033"/>
          </a:xfrm>
        </p:spPr>
        <p:txBody>
          <a:bodyPr/>
          <a:lstStyle/>
          <a:p>
            <a:r>
              <a:rPr lang="en-US" sz="4400" dirty="0">
                <a:solidFill>
                  <a:srgbClr val="223D76"/>
                </a:solidFill>
                <a:latin typeface="Franklin Gothic Book"/>
              </a:rPr>
              <a:t>Questions? Comments?</a:t>
            </a:r>
            <a:br>
              <a:rPr lang="en-US" sz="4400" dirty="0">
                <a:solidFill>
                  <a:srgbClr val="223D76"/>
                </a:solidFill>
                <a:latin typeface="Franklin Gothic Book"/>
              </a:rPr>
            </a:br>
            <a:r>
              <a:rPr lang="en-US" sz="4400" dirty="0">
                <a:solidFill>
                  <a:srgbClr val="223D76"/>
                </a:solidFill>
                <a:latin typeface="Franklin Gothic Book"/>
              </a:rPr>
              <a:t>(Snide Remarks?)</a:t>
            </a:r>
            <a:endParaRPr lang="en-US" dirty="0"/>
          </a:p>
        </p:txBody>
      </p:sp>
      <p:cxnSp>
        <p:nvCxnSpPr>
          <p:cNvPr id="9" name="Straight Arrow Connector 8" descr="Dividing line" title="Design element">
            <a:extLst>
              <a:ext uri="{FF2B5EF4-FFF2-40B4-BE49-F238E27FC236}">
                <a16:creationId xmlns:a16="http://schemas.microsoft.com/office/drawing/2014/main" id="{FC57BD11-9B33-4BE9-B23B-3EEC42AE6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-55365" y="4049067"/>
            <a:ext cx="12247365" cy="25985"/>
          </a:xfrm>
          <a:prstGeom prst="straightConnector1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42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23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Started my career in the automotive industry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Went from manufacturing to IT procurement and Indirect Materials Management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Joined DOL in December of 2009 as a COR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Held several leadership positions, ending with Quality Management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Asked to “stand up” a Section 508 Program Office</a:t>
            </a:r>
          </a:p>
        </p:txBody>
      </p:sp>
    </p:spTree>
    <p:extLst>
      <p:ext uri="{BB962C8B-B14F-4D97-AF65-F5344CB8AC3E}">
        <p14:creationId xmlns:p14="http://schemas.microsoft.com/office/powerpoint/2010/main" val="3190758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9968" y="2834639"/>
            <a:ext cx="9509760" cy="2734887"/>
          </a:xfrm>
        </p:spPr>
        <p:txBody>
          <a:bodyPr>
            <a:normAutofit fontScale="90000"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+mn-cs"/>
              </a:rPr>
              <a:t>Accessibility Community Meeting</a:t>
            </a:r>
            <a:b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42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+mn-cs"/>
              </a:rPr>
              <a:t>Topic 4: Enforcement is NOT the Answer</a:t>
            </a:r>
            <a:br>
              <a:rPr lang="en-US" sz="42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+mn-cs"/>
              </a:rPr>
              <a:t>Training, Skill Building, and Empowerment</a:t>
            </a:r>
            <a:br>
              <a:rPr lang="en-US" sz="42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12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We’re NOT the “508 Police”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One of our senior leaders was advocating for immediate enforcement of Section 508 and I strongly disagreed.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He explained his position with a bad analogy about driving faster than the speed limit until a police office enforces the law.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People don’t understand accessibility mistakes or how to fix them.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Most haven’t been trained and definitely aren’t “licensed.”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Enforcement now will require lots of qualified people ready to help!</a:t>
            </a:r>
          </a:p>
        </p:txBody>
      </p:sp>
    </p:spTree>
    <p:extLst>
      <p:ext uri="{BB962C8B-B14F-4D97-AF65-F5344CB8AC3E}">
        <p14:creationId xmlns:p14="http://schemas.microsoft.com/office/powerpoint/2010/main" val="3510734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Build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Create and track metrics to help us on our journey.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Can’t effectively act on this information without the necessary skills.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Immediate, across-the-board enforcement is not the answer.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You can't enforce your way to compliance: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Most people drive the speed limit by choice, not because cops are there. 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Laws work because must people just agree to abide by them.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Section 508 and accessibility needs to be the same way.</a:t>
            </a:r>
          </a:p>
        </p:txBody>
      </p:sp>
    </p:spTree>
    <p:extLst>
      <p:ext uri="{BB962C8B-B14F-4D97-AF65-F5344CB8AC3E}">
        <p14:creationId xmlns:p14="http://schemas.microsoft.com/office/powerpoint/2010/main" val="1862136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Build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There’s no practical or efficient way to do the 508 work for everyone.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We’re trying to empower people to do most of it themselves, often by breaking years of bad habits!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Training classes aren’t enough. People need actual skills and abilities. 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Regular training, refresher training, and customized training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Coaching sessions and virtual office hours 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Looking at developing 508 SME’s in each Agency</a:t>
            </a:r>
          </a:p>
        </p:txBody>
      </p:sp>
    </p:spTree>
    <p:extLst>
      <p:ext uri="{BB962C8B-B14F-4D97-AF65-F5344CB8AC3E}">
        <p14:creationId xmlns:p14="http://schemas.microsoft.com/office/powerpoint/2010/main" val="2817750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Empower the 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Some people take training several times and still want remediation.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Some people refuse to take training.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Some leaders advocate for accessibility until something urgent comes up and they want a “waiver,” just this once!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BUT lots of people are learning a lot, attending virtual office hours, getting help from a coach, and improving their accessibility skills.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We have leaders who are implementing internal review processes to ensure their work products are accessible without help from us!</a:t>
            </a:r>
          </a:p>
        </p:txBody>
      </p:sp>
    </p:spTree>
    <p:extLst>
      <p:ext uri="{BB962C8B-B14F-4D97-AF65-F5344CB8AC3E}">
        <p14:creationId xmlns:p14="http://schemas.microsoft.com/office/powerpoint/2010/main" val="641184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thousand mile journey…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It is NOT all unicorns and rainbows at DOL.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Many of you have areas of excellence that surpass us!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But… 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We’ve built a solid foundation.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We’re executing an ambitious change management plan.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We’re making steady progress in all five Maturity Domains.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We’ll keep trudging along in the right direction!</a:t>
            </a:r>
          </a:p>
        </p:txBody>
      </p:sp>
    </p:spTree>
    <p:extLst>
      <p:ext uri="{BB962C8B-B14F-4D97-AF65-F5344CB8AC3E}">
        <p14:creationId xmlns:p14="http://schemas.microsoft.com/office/powerpoint/2010/main" val="3411085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8BBCF81-AFFB-450C-AD61-CDF5CF20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719" y="2724034"/>
            <a:ext cx="7886700" cy="1325033"/>
          </a:xfrm>
        </p:spPr>
        <p:txBody>
          <a:bodyPr/>
          <a:lstStyle/>
          <a:p>
            <a:r>
              <a:rPr lang="en-US" sz="4400" dirty="0">
                <a:solidFill>
                  <a:srgbClr val="223D76"/>
                </a:solidFill>
                <a:latin typeface="Franklin Gothic Book"/>
              </a:rPr>
              <a:t>Questions? Comments?</a:t>
            </a:r>
            <a:br>
              <a:rPr lang="en-US" sz="4400" dirty="0">
                <a:solidFill>
                  <a:srgbClr val="223D76"/>
                </a:solidFill>
                <a:latin typeface="Franklin Gothic Book"/>
              </a:rPr>
            </a:br>
            <a:r>
              <a:rPr lang="en-US" sz="4400" dirty="0">
                <a:solidFill>
                  <a:srgbClr val="223D76"/>
                </a:solidFill>
                <a:latin typeface="Franklin Gothic Book"/>
              </a:rPr>
              <a:t>(Snide Remarks?)</a:t>
            </a:r>
            <a:endParaRPr lang="en-US" dirty="0"/>
          </a:p>
        </p:txBody>
      </p:sp>
      <p:cxnSp>
        <p:nvCxnSpPr>
          <p:cNvPr id="9" name="Straight Arrow Connector 8" descr="Dividing line" title="Design element">
            <a:extLst>
              <a:ext uri="{FF2B5EF4-FFF2-40B4-BE49-F238E27FC236}">
                <a16:creationId xmlns:a16="http://schemas.microsoft.com/office/drawing/2014/main" id="{FC57BD11-9B33-4BE9-B23B-3EEC42AE6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-55365" y="4049067"/>
            <a:ext cx="12247365" cy="25985"/>
          </a:xfrm>
          <a:prstGeom prst="straightConnector1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81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8BBCF81-AFFB-450C-AD61-CDF5CF20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719" y="2724034"/>
            <a:ext cx="8236660" cy="1325033"/>
          </a:xfrm>
        </p:spPr>
        <p:txBody>
          <a:bodyPr/>
          <a:lstStyle/>
          <a:p>
            <a:r>
              <a:rPr lang="en-US" sz="4400" dirty="0">
                <a:solidFill>
                  <a:srgbClr val="223D76"/>
                </a:solidFill>
                <a:latin typeface="Franklin Gothic Book"/>
              </a:rPr>
              <a:t>Defining Success</a:t>
            </a:r>
            <a:endParaRPr lang="en-US" dirty="0"/>
          </a:p>
        </p:txBody>
      </p:sp>
      <p:cxnSp>
        <p:nvCxnSpPr>
          <p:cNvPr id="9" name="Straight Arrow Connector 8" descr="Dividing line" title="Design element">
            <a:extLst>
              <a:ext uri="{FF2B5EF4-FFF2-40B4-BE49-F238E27FC236}">
                <a16:creationId xmlns:a16="http://schemas.microsoft.com/office/drawing/2014/main" id="{FC57BD11-9B33-4BE9-B23B-3EEC42AE6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-55365" y="4049067"/>
            <a:ext cx="12247365" cy="25985"/>
          </a:xfrm>
          <a:prstGeom prst="straightConnector1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44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How do you ‘stand up’ a 508 Office?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Deputy Secretary mandated creation of a Section 508 Program Office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 err="1">
                <a:cs typeface="Arial" panose="020B0604020202020204" pitchFamily="34" charset="0"/>
              </a:rPr>
              <a:t>DepSec</a:t>
            </a:r>
            <a:r>
              <a:rPr lang="en-US" dirty="0">
                <a:cs typeface="Arial" panose="020B0604020202020204" pitchFamily="34" charset="0"/>
              </a:rPr>
              <a:t> did not define “success”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CIO did not define “success”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I was given 2 weeks to define “success”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The GSA 508 Playbook was thorough but not appropriate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DOL was already hitting multiple “plays”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Filling in the blanks wasn’t a reasonable approach</a:t>
            </a:r>
          </a:p>
        </p:txBody>
      </p:sp>
    </p:spTree>
    <p:extLst>
      <p:ext uri="{BB962C8B-B14F-4D97-AF65-F5344CB8AC3E}">
        <p14:creationId xmlns:p14="http://schemas.microsoft.com/office/powerpoint/2010/main" val="94485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 to Maturity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Maturity Models are tools to help assess your current effectiveness and determine capabilities necessary to improve.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Structure of a typical Maturity Model:</a:t>
            </a:r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cs typeface="Arial" panose="020B0604020202020204" pitchFamily="34" charset="0"/>
              </a:rPr>
              <a:t>Initial or Ad Hoc Level:</a:t>
            </a:r>
            <a:r>
              <a:rPr lang="en-US" dirty="0">
                <a:cs typeface="Arial" panose="020B0604020202020204" pitchFamily="34" charset="0"/>
              </a:rPr>
              <a:t> just beginning to work in the area but uncoordinated</a:t>
            </a:r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cs typeface="Arial" panose="020B0604020202020204" pitchFamily="34" charset="0"/>
              </a:rPr>
              <a:t>Repeatable Level:</a:t>
            </a:r>
            <a:r>
              <a:rPr lang="en-US" dirty="0">
                <a:cs typeface="Arial" panose="020B0604020202020204" pitchFamily="34" charset="0"/>
              </a:rPr>
              <a:t> developing skill and can achieve acceptable outcomes regularly </a:t>
            </a:r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cs typeface="Arial" panose="020B0604020202020204" pitchFamily="34" charset="0"/>
              </a:rPr>
              <a:t>Defined Level: </a:t>
            </a:r>
            <a:r>
              <a:rPr lang="en-US" dirty="0">
                <a:cs typeface="Arial" panose="020B0604020202020204" pitchFamily="34" charset="0"/>
              </a:rPr>
              <a:t>implementing standard processes and a structured approach</a:t>
            </a:r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cs typeface="Arial" panose="020B0604020202020204" pitchFamily="34" charset="0"/>
              </a:rPr>
              <a:t>Managed Level: </a:t>
            </a:r>
            <a:r>
              <a:rPr lang="en-US" dirty="0">
                <a:cs typeface="Arial" panose="020B0604020202020204" pitchFamily="34" charset="0"/>
              </a:rPr>
              <a:t>measuring the work and using the results to detect and correct errors</a:t>
            </a:r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cs typeface="Arial" panose="020B0604020202020204" pitchFamily="34" charset="0"/>
              </a:rPr>
              <a:t>Optimizing Level: </a:t>
            </a:r>
            <a:r>
              <a:rPr lang="en-US" dirty="0">
                <a:cs typeface="Arial" panose="020B0604020202020204" pitchFamily="34" charset="0"/>
              </a:rPr>
              <a:t>has standardized processes, defined service levels and metrics, and is using data to drive continuous process improvements</a:t>
            </a:r>
          </a:p>
        </p:txBody>
      </p:sp>
    </p:spTree>
    <p:extLst>
      <p:ext uri="{BB962C8B-B14F-4D97-AF65-F5344CB8AC3E}">
        <p14:creationId xmlns:p14="http://schemas.microsoft.com/office/powerpoint/2010/main" val="53205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OMB 508 Maturity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The OMB Section 508 Maturity Model only has four levels:</a:t>
            </a:r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cs typeface="Arial" panose="020B0604020202020204" pitchFamily="34" charset="0"/>
              </a:rPr>
              <a:t>Ad Hoc: </a:t>
            </a:r>
            <a:r>
              <a:rPr lang="en-US" dirty="0">
                <a:cs typeface="Arial" panose="020B0604020202020204" pitchFamily="34" charset="0"/>
              </a:rPr>
              <a:t>No formal policies, processes, or procedures defined.</a:t>
            </a:r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cs typeface="Arial" panose="020B0604020202020204" pitchFamily="34" charset="0"/>
              </a:rPr>
              <a:t>Planned:</a:t>
            </a:r>
            <a:r>
              <a:rPr lang="en-US" dirty="0">
                <a:cs typeface="Arial" panose="020B0604020202020204" pitchFamily="34" charset="0"/>
              </a:rPr>
              <a:t> Policies, process, and procedures defined and communicated.</a:t>
            </a:r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cs typeface="Arial" panose="020B0604020202020204" pitchFamily="34" charset="0"/>
              </a:rPr>
              <a:t>Resourced: </a:t>
            </a:r>
            <a:r>
              <a:rPr lang="en-US" dirty="0">
                <a:cs typeface="Arial" panose="020B0604020202020204" pitchFamily="34" charset="0"/>
              </a:rPr>
              <a:t>Resources committed and/or staff trained to implement policies, processes, and procedures.</a:t>
            </a:r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cs typeface="Arial" panose="020B0604020202020204" pitchFamily="34" charset="0"/>
              </a:rPr>
              <a:t>Measured:</a:t>
            </a:r>
            <a:r>
              <a:rPr lang="en-US" dirty="0">
                <a:cs typeface="Arial" panose="020B0604020202020204" pitchFamily="34" charset="0"/>
              </a:rPr>
              <a:t> Validation is performed; results are measured and tracked.</a:t>
            </a:r>
          </a:p>
        </p:txBody>
      </p:sp>
    </p:spTree>
    <p:extLst>
      <p:ext uri="{BB962C8B-B14F-4D97-AF65-F5344CB8AC3E}">
        <p14:creationId xmlns:p14="http://schemas.microsoft.com/office/powerpoint/2010/main" val="119300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Power of Maturity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Maturity Models help us </a:t>
            </a:r>
            <a:r>
              <a:rPr lang="en-US" b="1" dirty="0">
                <a:cs typeface="Arial" panose="020B0604020202020204" pitchFamily="34" charset="0"/>
              </a:rPr>
              <a:t>frame our work </a:t>
            </a:r>
            <a:r>
              <a:rPr lang="en-US" dirty="0">
                <a:cs typeface="Arial" panose="020B0604020202020204" pitchFamily="34" charset="0"/>
              </a:rPr>
              <a:t>so people understand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Maturity Models help us </a:t>
            </a:r>
            <a:r>
              <a:rPr lang="en-US" b="1" dirty="0">
                <a:cs typeface="Arial" panose="020B0604020202020204" pitchFamily="34" charset="0"/>
              </a:rPr>
              <a:t>focus on vision</a:t>
            </a:r>
            <a:r>
              <a:rPr lang="en-US" dirty="0">
                <a:cs typeface="Arial" panose="020B0604020202020204" pitchFamily="34" charset="0"/>
              </a:rPr>
              <a:t>, strategy, and effective goals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OMB Maturity Model provides Domains that help </a:t>
            </a:r>
            <a:r>
              <a:rPr lang="en-US" b="1" dirty="0">
                <a:cs typeface="Arial" panose="020B0604020202020204" pitchFamily="34" charset="0"/>
              </a:rPr>
              <a:t>target improvement efforts</a:t>
            </a:r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Acquisitions</a:t>
            </a:r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Tech Lifecycle</a:t>
            </a:r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Testing &amp; Validation</a:t>
            </a:r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Complaint Management</a:t>
            </a:r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217870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Project: Getting to Measured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Proposed a 9-month “Get to Measured” project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We would not be “complaint” but we’d have the foundation for more rapid ongoing improvements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DOL leadership understood the accessibility requires ongoing effort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I was provided minimal resources for the project: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One part-time Project Manager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1.5 Section 508 Subject Matter Experts</a:t>
            </a:r>
          </a:p>
        </p:txBody>
      </p:sp>
    </p:spTree>
    <p:extLst>
      <p:ext uri="{BB962C8B-B14F-4D97-AF65-F5344CB8AC3E}">
        <p14:creationId xmlns:p14="http://schemas.microsoft.com/office/powerpoint/2010/main" val="428553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E236FE846627489B817E421E9CFE93" ma:contentTypeVersion="13" ma:contentTypeDescription="Create a new document." ma:contentTypeScope="" ma:versionID="9b1b745653e60f3d05aaf488114402b3">
  <xsd:schema xmlns:xsd="http://www.w3.org/2001/XMLSchema" xmlns:xs="http://www.w3.org/2001/XMLSchema" xmlns:p="http://schemas.microsoft.com/office/2006/metadata/properties" xmlns:ns1="http://schemas.microsoft.com/sharepoint/v3" xmlns:ns3="72d18eac-48de-45ef-8c8a-0371f6aba967" xmlns:ns4="ae873549-0498-4048-8956-f6f4fe270e0f" targetNamespace="http://schemas.microsoft.com/office/2006/metadata/properties" ma:root="true" ma:fieldsID="d673eb47f6c96bd68d464265fea1e4fe" ns1:_="" ns3:_="" ns4:_="">
    <xsd:import namespace="http://schemas.microsoft.com/sharepoint/v3"/>
    <xsd:import namespace="72d18eac-48de-45ef-8c8a-0371f6aba967"/>
    <xsd:import namespace="ae873549-0498-4048-8956-f6f4fe270e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d18eac-48de-45ef-8c8a-0371f6aba9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873549-0498-4048-8956-f6f4fe270e0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591DFD-7D73-4EC6-9294-C4C8C1A67A30}">
  <ds:schemaRefs>
    <ds:schemaRef ds:uri="ae873549-0498-4048-8956-f6f4fe270e0f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72d18eac-48de-45ef-8c8a-0371f6aba967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22396B1-D8C0-43C7-9E22-E7D992DC0C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7B6255-8A32-441F-B8B1-EFF6A6DE0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2d18eac-48de-45ef-8c8a-0371f6aba967"/>
    <ds:schemaRef ds:uri="ae873549-0498-4048-8956-f6f4fe270e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2444</TotalTime>
  <Words>1940</Words>
  <Application>Microsoft Office PowerPoint</Application>
  <PresentationFormat>Widescreen</PresentationFormat>
  <Paragraphs>185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Franklin Gothic Book</vt:lpstr>
      <vt:lpstr>Office Theme</vt:lpstr>
      <vt:lpstr>Accessibility Community Meeting Topic 1: Link &amp; Leverage Harnessing the power of maturity models </vt:lpstr>
      <vt:lpstr>Meet your presenter</vt:lpstr>
      <vt:lpstr>Background</vt:lpstr>
      <vt:lpstr>Defining Success</vt:lpstr>
      <vt:lpstr>How do you ‘stand up’ a 508 Office?</vt:lpstr>
      <vt:lpstr>Intro to Maturity Models</vt:lpstr>
      <vt:lpstr>The OMB 508 Maturity Model</vt:lpstr>
      <vt:lpstr>The Power of Maturity Models</vt:lpstr>
      <vt:lpstr>Project: Getting to Measured</vt:lpstr>
      <vt:lpstr>Questions? Comments? (Snide Remarks?)</vt:lpstr>
      <vt:lpstr>Accessibility Community Meeting Topic 2: Build a Foundation Completing the “Get to Measured” Project </vt:lpstr>
      <vt:lpstr>Get the Lay of the Land</vt:lpstr>
      <vt:lpstr>Determine Your End State</vt:lpstr>
      <vt:lpstr>Conduct Your Gap Analysis</vt:lpstr>
      <vt:lpstr>Run it Like a Project</vt:lpstr>
      <vt:lpstr>The End State, revisited</vt:lpstr>
      <vt:lpstr>Metrics: Punishment, Proof or Progress?</vt:lpstr>
      <vt:lpstr>Questions? Comments? (Snide Remarks?)</vt:lpstr>
      <vt:lpstr>Accessibility Community Meeting Topic 3: Change the Narrative A Phased Approach to Metrics and Measures </vt:lpstr>
      <vt:lpstr>“Show me the RED!”</vt:lpstr>
      <vt:lpstr>Reframe the purpose of metrics</vt:lpstr>
      <vt:lpstr>Taking a Phased Approach</vt:lpstr>
      <vt:lpstr>What got you here won’t get you there!</vt:lpstr>
      <vt:lpstr>Phased Approach to Acquisition</vt:lpstr>
      <vt:lpstr>Phased Approach to Tech Lifecycle</vt:lpstr>
      <vt:lpstr>Phased Approach to Testing &amp; Validation</vt:lpstr>
      <vt:lpstr>Phased Approach to Training</vt:lpstr>
      <vt:lpstr>Phased Approach to Complaint Mgmt.</vt:lpstr>
      <vt:lpstr>Questions? Comments? (Snide Remarks?)</vt:lpstr>
      <vt:lpstr>Accessibility Community Meeting Topic 4: Enforcement is NOT the Answer Training, Skill Building, and Empowerment </vt:lpstr>
      <vt:lpstr>We’re NOT the “508 Police”</vt:lpstr>
      <vt:lpstr>Build the Foundation</vt:lpstr>
      <vt:lpstr>Build Skills</vt:lpstr>
      <vt:lpstr>Empower the People</vt:lpstr>
      <vt:lpstr>The thousand mile journey…</vt:lpstr>
      <vt:lpstr>Questions? Comments? (Snide Remarks?)</vt:lpstr>
    </vt:vector>
  </TitlesOfParts>
  <Company>Department of Labor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Chavis, J.Christopher - OASAM HRC</dc:creator>
  <cp:lastModifiedBy>YvetteCGibson</cp:lastModifiedBy>
  <cp:revision>64</cp:revision>
  <dcterms:created xsi:type="dcterms:W3CDTF">2019-08-15T18:31:13Z</dcterms:created>
  <dcterms:modified xsi:type="dcterms:W3CDTF">2021-08-16T18:43:32Z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0x0101001DE236FE846627489B817E421E9CFE93</vt:lpwstr>
  </property>
</Properties>
</file>