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7313600" cy="95996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70238" cy="481013"/>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4141788" y="0"/>
            <a:ext cx="3170237" cy="481013"/>
          </a:xfrm>
          <a:prstGeom prst="rect">
            <a:avLst/>
          </a:prstGeom>
          <a:noFill/>
          <a:ln>
            <a:noFill/>
          </a:ln>
        </p:spPr>
        <p:txBody>
          <a:bodyPr anchorCtr="0" anchor="t" bIns="91425" lIns="91425" rIns="91425" wrap="square"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730250" y="4560888"/>
            <a:ext cx="5853113" cy="4318000"/>
          </a:xfrm>
          <a:prstGeom prst="rect">
            <a:avLst/>
          </a:prstGeom>
          <a:noFill/>
          <a:ln>
            <a:noFill/>
          </a:ln>
        </p:spPr>
        <p:txBody>
          <a:bodyPr anchorCtr="0" anchor="t" bIns="91425" lIns="91425" rIns="91425" wrap="square" tIns="91425"/>
          <a:lstStyle>
            <a:lvl1pPr indent="0" lvl="0" marL="0" marR="0" rtl="0" algn="l">
              <a:spcBef>
                <a:spcPts val="360"/>
              </a:spcBef>
              <a:spcAft>
                <a:spcPts val="0"/>
              </a:spcAft>
              <a:buChar char="●"/>
              <a:defRPr b="0" i="0" sz="1200" u="none" cap="none" strike="noStrike">
                <a:solidFill>
                  <a:schemeClr val="dk1"/>
                </a:solidFill>
                <a:latin typeface="Arial"/>
                <a:ea typeface="Arial"/>
                <a:cs typeface="Arial"/>
                <a:sym typeface="Arial"/>
              </a:defRPr>
            </a:lvl1pPr>
            <a:lvl2pPr indent="0" lvl="1" marL="457200" marR="0" rtl="0" algn="l">
              <a:spcBef>
                <a:spcPts val="360"/>
              </a:spcBef>
              <a:spcAft>
                <a:spcPts val="0"/>
              </a:spcAft>
              <a:buChar char="○"/>
              <a:defRPr b="0" i="0" sz="1200" u="none" cap="none" strike="noStrike">
                <a:solidFill>
                  <a:schemeClr val="dk1"/>
                </a:solidFill>
                <a:latin typeface="Arial"/>
                <a:ea typeface="Arial"/>
                <a:cs typeface="Arial"/>
                <a:sym typeface="Arial"/>
              </a:defRPr>
            </a:lvl2pPr>
            <a:lvl3pPr indent="0" lvl="2" marL="914400" marR="0" rtl="0" algn="l">
              <a:spcBef>
                <a:spcPts val="360"/>
              </a:spcBef>
              <a:spcAft>
                <a:spcPts val="0"/>
              </a:spcAft>
              <a:buChar char="■"/>
              <a:defRPr b="0" i="0" sz="1200" u="none" cap="none" strike="noStrike">
                <a:solidFill>
                  <a:schemeClr val="dk1"/>
                </a:solidFill>
                <a:latin typeface="Arial"/>
                <a:ea typeface="Arial"/>
                <a:cs typeface="Arial"/>
                <a:sym typeface="Arial"/>
              </a:defRPr>
            </a:lvl3pPr>
            <a:lvl4pPr indent="0" lvl="3" marL="1371600" marR="0" rtl="0" algn="l">
              <a:spcBef>
                <a:spcPts val="360"/>
              </a:spcBef>
              <a:spcAft>
                <a:spcPts val="0"/>
              </a:spcAft>
              <a:buChar char="●"/>
              <a:defRPr b="0" i="0" sz="1200" u="none" cap="none" strike="noStrike">
                <a:solidFill>
                  <a:schemeClr val="dk1"/>
                </a:solidFill>
                <a:latin typeface="Arial"/>
                <a:ea typeface="Arial"/>
                <a:cs typeface="Arial"/>
                <a:sym typeface="Arial"/>
              </a:defRPr>
            </a:lvl4pPr>
            <a:lvl5pPr indent="0" lvl="4" marL="1828800" marR="0" rtl="0" algn="l">
              <a:spcBef>
                <a:spcPts val="360"/>
              </a:spcBef>
              <a:spcAft>
                <a:spcPts val="0"/>
              </a:spcAft>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7013"/>
            <a:ext cx="3170238" cy="481012"/>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49" name="Shape 149"/>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
        <p:nvSpPr>
          <p:cNvPr id="150" name="Shape 150"/>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7" name="Shape 217"/>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24" name="Shape 224"/>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1" name="Shape 231"/>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8" name="Shape 238"/>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45" name="Shape 245"/>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52" name="Shape 252"/>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259" name="Shape 259"/>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
        <p:nvSpPr>
          <p:cNvPr id="260" name="Shape 260"/>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
        <p:nvSpPr>
          <p:cNvPr id="158" name="Shape 158"/>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59" name="Shape 159"/>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This seminar is designed for subject matter experts who have been designated as Section 508 EPLC Critical Partners, or Project Managers with IT Projects that are subject to EPLC.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
        <p:nvSpPr>
          <p:cNvPr id="166" name="Shape 166"/>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67" name="Shape 167"/>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74" name="Shape 174"/>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2" type="sldNum"/>
          </p:nvPr>
        </p:nvSpPr>
        <p:spPr>
          <a:xfrm>
            <a:off x="4141788" y="9117013"/>
            <a:ext cx="3170237" cy="481012"/>
          </a:xfrm>
          <a:prstGeom prst="rect">
            <a:avLst/>
          </a:prstGeom>
          <a:noFill/>
          <a:ln>
            <a:noFill/>
          </a:ln>
        </p:spPr>
        <p:txBody>
          <a:bodyPr anchorCtr="0" anchor="b" bIns="48300" lIns="96625" rIns="96625" wrap="square" tIns="483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
        <p:nvSpPr>
          <p:cNvPr id="181" name="Shape 181"/>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82" name="Shape 182"/>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rPr b="0" i="0" lang="en-US" sz="1200" u="none" cap="none" strike="noStrike">
                <a:solidFill>
                  <a:schemeClr val="dk1"/>
                </a:solidFill>
                <a:latin typeface="Arial"/>
                <a:ea typeface="Arial"/>
                <a:cs typeface="Arial"/>
                <a:sym typeface="Arial"/>
              </a:rPr>
              <a:t>The EPLC framework provides a guide to Project Managers, Business Owners, IT Governance Executives, other Stakeholders, and Critical Partners throughout the life of the project.</a:t>
            </a:r>
          </a:p>
          <a:p>
            <a:pPr indent="0" lvl="0" marL="0" marR="0" rtl="0" algn="l">
              <a:spcBef>
                <a:spcPts val="360"/>
              </a:spcBef>
              <a:spcAft>
                <a:spcPts val="0"/>
              </a:spcAft>
              <a:buSzPct val="25000"/>
              <a:buNone/>
            </a:pPr>
            <a:r>
              <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SzPct val="25000"/>
              <a:buNone/>
            </a:pPr>
            <a:r>
              <a:rPr b="0" i="0" lang="en-US" sz="1200" u="none" cap="none" strike="noStrike">
                <a:solidFill>
                  <a:schemeClr val="dk1"/>
                </a:solidFill>
                <a:latin typeface="Arial"/>
                <a:ea typeface="Arial"/>
                <a:cs typeface="Arial"/>
                <a:sym typeface="Arial"/>
              </a:rPr>
              <a:t>Critical partners are required to ensure maximum IT portfolio performance.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730250" y="4560888"/>
            <a:ext cx="5853113" cy="4318000"/>
          </a:xfrm>
          <a:prstGeom prst="rect">
            <a:avLst/>
          </a:prstGeom>
          <a:noFill/>
          <a:ln>
            <a:noFill/>
          </a:ln>
        </p:spPr>
        <p:txBody>
          <a:bodyPr anchorCtr="0" anchor="t" bIns="48300" lIns="96625" rIns="96625" wrap="square" tIns="483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6" name="Shape 196"/>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3" name="Shape 203"/>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30250" y="4560888"/>
            <a:ext cx="5853113" cy="43180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0" name="Shape 210"/>
          <p:cNvSpPr/>
          <p:nvPr>
            <p:ph idx="2" type="sldImg"/>
          </p:nvPr>
        </p:nvSpPr>
        <p:spPr>
          <a:xfrm>
            <a:off x="1257300" y="720725"/>
            <a:ext cx="4799013" cy="35988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866442" y="1447801"/>
            <a:ext cx="6620968" cy="3329581"/>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3" name="Shape 23"/>
          <p:cNvSpPr txBox="1"/>
          <p:nvPr>
            <p:ph idx="1" type="subTitle"/>
          </p:nvPr>
        </p:nvSpPr>
        <p:spPr>
          <a:xfrm>
            <a:off x="866442" y="4777380"/>
            <a:ext cx="6620968" cy="86142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4" name="Shape 24"/>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5" name="Shape 25"/>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6" name="Shape 26"/>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866443" y="4800587"/>
            <a:ext cx="6620967" cy="566738"/>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0" name="Shape 80"/>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Shape 81"/>
          <p:cNvSpPr txBox="1"/>
          <p:nvPr>
            <p:ph idx="1" type="body"/>
          </p:nvPr>
        </p:nvSpPr>
        <p:spPr>
          <a:xfrm>
            <a:off x="866443" y="5367325"/>
            <a:ext cx="6620966" cy="49371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2" name="Shape 82"/>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83" name="Shape 83"/>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84" name="Shape 84"/>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5" name="Shape 85"/>
        <p:cNvGrpSpPr/>
        <p:nvPr/>
      </p:nvGrpSpPr>
      <p:grpSpPr>
        <a:xfrm>
          <a:off x="0" y="0"/>
          <a:ext cx="0" cy="0"/>
          <a:chOff x="0" y="0"/>
          <a:chExt cx="0" cy="0"/>
        </a:xfrm>
      </p:grpSpPr>
      <p:sp>
        <p:nvSpPr>
          <p:cNvPr id="86" name="Shape 86"/>
          <p:cNvSpPr txBox="1"/>
          <p:nvPr>
            <p:ph type="title"/>
          </p:nvPr>
        </p:nvSpPr>
        <p:spPr>
          <a:xfrm>
            <a:off x="866442" y="1447800"/>
            <a:ext cx="6620968" cy="19812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7" name="Shape 87"/>
          <p:cNvSpPr txBox="1"/>
          <p:nvPr>
            <p:ph idx="1" type="body"/>
          </p:nvPr>
        </p:nvSpPr>
        <p:spPr>
          <a:xfrm>
            <a:off x="866442" y="3657600"/>
            <a:ext cx="6620968" cy="23622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8" name="Shape 88"/>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89" name="Shape 89"/>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0" name="Shape 9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1" name="Shape 91"/>
        <p:cNvGrpSpPr/>
        <p:nvPr/>
      </p:nvGrpSpPr>
      <p:grpSpPr>
        <a:xfrm>
          <a:off x="0" y="0"/>
          <a:ext cx="0" cy="0"/>
          <a:chOff x="0" y="0"/>
          <a:chExt cx="0" cy="0"/>
        </a:xfrm>
      </p:grpSpPr>
      <p:sp>
        <p:nvSpPr>
          <p:cNvPr id="92" name="Shape 92"/>
          <p:cNvSpPr txBox="1"/>
          <p:nvPr/>
        </p:nvSpPr>
        <p:spPr>
          <a:xfrm>
            <a:off x="674688" y="971550"/>
            <a:ext cx="600075" cy="1970088"/>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SzPct val="25000"/>
              <a:buNone/>
            </a:pPr>
            <a:r>
              <a:rPr b="0" i="0" lang="en-US" sz="12200" u="none" cap="none" strike="noStrike">
                <a:solidFill>
                  <a:schemeClr val="accent1"/>
                </a:solidFill>
                <a:latin typeface="Arial"/>
                <a:ea typeface="Arial"/>
                <a:cs typeface="Arial"/>
                <a:sym typeface="Arial"/>
              </a:rPr>
              <a:t>“</a:t>
            </a:r>
          </a:p>
        </p:txBody>
      </p:sp>
      <p:sp>
        <p:nvSpPr>
          <p:cNvPr id="93" name="Shape 93"/>
          <p:cNvSpPr txBox="1"/>
          <p:nvPr/>
        </p:nvSpPr>
        <p:spPr>
          <a:xfrm>
            <a:off x="6999288" y="2613025"/>
            <a:ext cx="601662" cy="1970088"/>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SzPct val="25000"/>
              <a:buNone/>
            </a:pPr>
            <a:r>
              <a:rPr b="0" i="0" lang="en-US" sz="12200" u="none" cap="none" strike="noStrike">
                <a:solidFill>
                  <a:schemeClr val="accent1"/>
                </a:solidFill>
                <a:latin typeface="Arial"/>
                <a:ea typeface="Arial"/>
                <a:cs typeface="Arial"/>
                <a:sym typeface="Arial"/>
              </a:rPr>
              <a:t>”</a:t>
            </a:r>
          </a:p>
        </p:txBody>
      </p:sp>
      <p:sp>
        <p:nvSpPr>
          <p:cNvPr id="94" name="Shape 94"/>
          <p:cNvSpPr txBox="1"/>
          <p:nvPr>
            <p:ph type="title"/>
          </p:nvPr>
        </p:nvSpPr>
        <p:spPr>
          <a:xfrm>
            <a:off x="1181409" y="1447800"/>
            <a:ext cx="6001049" cy="231764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5" name="Shape 95"/>
          <p:cNvSpPr txBox="1"/>
          <p:nvPr>
            <p:ph idx="1" type="body"/>
          </p:nvPr>
        </p:nvSpPr>
        <p:spPr>
          <a:xfrm>
            <a:off x="1454530" y="3765449"/>
            <a:ext cx="5449871" cy="34217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small"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2" type="body"/>
          </p:nvPr>
        </p:nvSpPr>
        <p:spPr>
          <a:xfrm>
            <a:off x="866442" y="4350657"/>
            <a:ext cx="6620968" cy="16764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7" name="Shape 97"/>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8" name="Shape 98"/>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9" name="Shape 99"/>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0" name="Shape 100"/>
        <p:cNvGrpSpPr/>
        <p:nvPr/>
      </p:nvGrpSpPr>
      <p:grpSpPr>
        <a:xfrm>
          <a:off x="0" y="0"/>
          <a:ext cx="0" cy="0"/>
          <a:chOff x="0" y="0"/>
          <a:chExt cx="0" cy="0"/>
        </a:xfrm>
      </p:grpSpPr>
      <p:sp>
        <p:nvSpPr>
          <p:cNvPr id="101" name="Shape 101"/>
          <p:cNvSpPr txBox="1"/>
          <p:nvPr>
            <p:ph type="title"/>
          </p:nvPr>
        </p:nvSpPr>
        <p:spPr>
          <a:xfrm>
            <a:off x="866441" y="3124201"/>
            <a:ext cx="6620969" cy="165318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2" name="Shape 102"/>
          <p:cNvSpPr txBox="1"/>
          <p:nvPr>
            <p:ph idx="1" type="body"/>
          </p:nvPr>
        </p:nvSpPr>
        <p:spPr>
          <a:xfrm>
            <a:off x="866442" y="4777381"/>
            <a:ext cx="662096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3" name="Shape 103"/>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4" name="Shape 104"/>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05" name="Shape 10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06" name="Shape 106"/>
        <p:cNvGrpSpPr/>
        <p:nvPr/>
      </p:nvGrpSpPr>
      <p:grpSpPr>
        <a:xfrm>
          <a:off x="0" y="0"/>
          <a:ext cx="0" cy="0"/>
          <a:chOff x="0" y="0"/>
          <a:chExt cx="0" cy="0"/>
        </a:xfrm>
      </p:grpSpPr>
      <p:cxnSp>
        <p:nvCxnSpPr>
          <p:cNvPr id="107" name="Shape 107"/>
          <p:cNvCxnSpPr/>
          <p:nvPr/>
        </p:nvCxnSpPr>
        <p:spPr>
          <a:xfrm>
            <a:off x="2795588" y="2133600"/>
            <a:ext cx="0" cy="39624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08" name="Shape 108"/>
          <p:cNvCxnSpPr/>
          <p:nvPr/>
        </p:nvCxnSpPr>
        <p:spPr>
          <a:xfrm>
            <a:off x="5222875" y="2133600"/>
            <a:ext cx="0" cy="3967163"/>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09" name="Shape 109"/>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0" name="Shape 110"/>
          <p:cNvSpPr txBox="1"/>
          <p:nvPr>
            <p:ph idx="1" type="body"/>
          </p:nvPr>
        </p:nvSpPr>
        <p:spPr>
          <a:xfrm>
            <a:off x="474834" y="1981200"/>
            <a:ext cx="2210725"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2" type="body"/>
          </p:nvPr>
        </p:nvSpPr>
        <p:spPr>
          <a:xfrm>
            <a:off x="489475" y="2667000"/>
            <a:ext cx="2196084"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3" type="body"/>
          </p:nvPr>
        </p:nvSpPr>
        <p:spPr>
          <a:xfrm>
            <a:off x="2913504" y="1981200"/>
            <a:ext cx="2202754"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4" type="body"/>
          </p:nvPr>
        </p:nvSpPr>
        <p:spPr>
          <a:xfrm>
            <a:off x="2905586" y="2667000"/>
            <a:ext cx="2210671"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5" type="body"/>
          </p:nvPr>
        </p:nvSpPr>
        <p:spPr>
          <a:xfrm>
            <a:off x="5344917" y="1981200"/>
            <a:ext cx="219965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5" name="Shape 115"/>
          <p:cNvSpPr txBox="1"/>
          <p:nvPr>
            <p:ph idx="6" type="body"/>
          </p:nvPr>
        </p:nvSpPr>
        <p:spPr>
          <a:xfrm>
            <a:off x="5344917" y="2667000"/>
            <a:ext cx="2199658"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16" name="Shape 116"/>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17" name="Shape 117"/>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18" name="Shape 118"/>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119" name="Shape 119"/>
        <p:cNvGrpSpPr/>
        <p:nvPr/>
      </p:nvGrpSpPr>
      <p:grpSpPr>
        <a:xfrm>
          <a:off x="0" y="0"/>
          <a:ext cx="0" cy="0"/>
          <a:chOff x="0" y="0"/>
          <a:chExt cx="0" cy="0"/>
        </a:xfrm>
      </p:grpSpPr>
      <p:cxnSp>
        <p:nvCxnSpPr>
          <p:cNvPr id="120" name="Shape 120"/>
          <p:cNvCxnSpPr/>
          <p:nvPr/>
        </p:nvCxnSpPr>
        <p:spPr>
          <a:xfrm>
            <a:off x="2795588" y="2133600"/>
            <a:ext cx="0" cy="39624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21" name="Shape 121"/>
          <p:cNvCxnSpPr/>
          <p:nvPr/>
        </p:nvCxnSpPr>
        <p:spPr>
          <a:xfrm>
            <a:off x="5222875" y="2133600"/>
            <a:ext cx="0" cy="3967163"/>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22" name="Shape 122"/>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3" name="Shape 123"/>
          <p:cNvSpPr txBox="1"/>
          <p:nvPr>
            <p:ph idx="1" type="body"/>
          </p:nvPr>
        </p:nvSpPr>
        <p:spPr>
          <a:xfrm>
            <a:off x="489475" y="4250949"/>
            <a:ext cx="2205612"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Shape 124"/>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3" type="body"/>
          </p:nvPr>
        </p:nvSpPr>
        <p:spPr>
          <a:xfrm>
            <a:off x="489475" y="4827212"/>
            <a:ext cx="2205612"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6" name="Shape 126"/>
          <p:cNvSpPr txBox="1"/>
          <p:nvPr>
            <p:ph idx="4" type="body"/>
          </p:nvPr>
        </p:nvSpPr>
        <p:spPr>
          <a:xfrm>
            <a:off x="2917792" y="4250949"/>
            <a:ext cx="2198466"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7" name="Shape 127"/>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8" name="Shape 128"/>
          <p:cNvSpPr txBox="1"/>
          <p:nvPr>
            <p:ph idx="6" type="body"/>
          </p:nvPr>
        </p:nvSpPr>
        <p:spPr>
          <a:xfrm>
            <a:off x="2916776" y="4827211"/>
            <a:ext cx="2201378"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7" type="body"/>
          </p:nvPr>
        </p:nvSpPr>
        <p:spPr>
          <a:xfrm>
            <a:off x="5344917" y="4250949"/>
            <a:ext cx="219965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30" name="Shape 130"/>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31" name="Shape 131"/>
          <p:cNvSpPr txBox="1"/>
          <p:nvPr>
            <p:ph idx="9" type="body"/>
          </p:nvPr>
        </p:nvSpPr>
        <p:spPr>
          <a:xfrm>
            <a:off x="5344824" y="4827209"/>
            <a:ext cx="2202571"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32" name="Shape 132"/>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3" name="Shape 133"/>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4" name="Shape 134"/>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7" name="Shape 137"/>
          <p:cNvSpPr txBox="1"/>
          <p:nvPr>
            <p:ph idx="1" type="body"/>
          </p:nvPr>
        </p:nvSpPr>
        <p:spPr>
          <a:xfrm rot="5400000">
            <a:off x="2085182" y="794544"/>
            <a:ext cx="4195762" cy="6711950"/>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8" name="Shape 138"/>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9" name="Shape 139"/>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0" name="Shape 14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1" name="Shape 141"/>
        <p:cNvGrpSpPr/>
        <p:nvPr/>
      </p:nvGrpSpPr>
      <p:grpSpPr>
        <a:xfrm>
          <a:off x="0" y="0"/>
          <a:ext cx="0" cy="0"/>
          <a:chOff x="0" y="0"/>
          <a:chExt cx="0" cy="0"/>
        </a:xfrm>
      </p:grpSpPr>
      <p:sp>
        <p:nvSpPr>
          <p:cNvPr id="142" name="Shape 142"/>
          <p:cNvSpPr txBox="1"/>
          <p:nvPr>
            <p:ph type="title"/>
          </p:nvPr>
        </p:nvSpPr>
        <p:spPr>
          <a:xfrm rot="5400000">
            <a:off x="3974116" y="2685880"/>
            <a:ext cx="5826125" cy="1314793"/>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43" name="Shape 143"/>
          <p:cNvSpPr txBox="1"/>
          <p:nvPr>
            <p:ph idx="1" type="body"/>
          </p:nvPr>
        </p:nvSpPr>
        <p:spPr>
          <a:xfrm rot="5400000">
            <a:off x="532314" y="730366"/>
            <a:ext cx="5483134" cy="5568812"/>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4" name="Shape 144"/>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5" name="Shape 145"/>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6" name="Shape 146"/>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9" name="Shape 29"/>
          <p:cNvSpPr txBox="1"/>
          <p:nvPr>
            <p:ph idx="1" type="body"/>
          </p:nvPr>
        </p:nvSpPr>
        <p:spPr>
          <a:xfrm>
            <a:off x="827088" y="2052638"/>
            <a:ext cx="6711950" cy="4195762"/>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30" name="Shape 30"/>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1" name="Shape 31"/>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2" name="Shape 32"/>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3" name="Shape 33"/>
        <p:cNvGrpSpPr/>
        <p:nvPr/>
      </p:nvGrpSpPr>
      <p:grpSpPr>
        <a:xfrm>
          <a:off x="0" y="0"/>
          <a:ext cx="0" cy="0"/>
          <a:chOff x="0" y="0"/>
          <a:chExt cx="0" cy="0"/>
        </a:xfrm>
      </p:grpSpPr>
      <p:sp>
        <p:nvSpPr>
          <p:cNvPr id="34" name="Shape 34"/>
          <p:cNvSpPr txBox="1"/>
          <p:nvPr>
            <p:ph type="title"/>
          </p:nvPr>
        </p:nvSpPr>
        <p:spPr>
          <a:xfrm>
            <a:off x="866443" y="2861734"/>
            <a:ext cx="6620967" cy="191564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5" name="Shape 35"/>
          <p:cNvSpPr txBox="1"/>
          <p:nvPr>
            <p:ph idx="1" type="body"/>
          </p:nvPr>
        </p:nvSpPr>
        <p:spPr>
          <a:xfrm>
            <a:off x="866442" y="4777381"/>
            <a:ext cx="662096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7" name="Shape 37"/>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8" name="Shape 38"/>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1" name="Shape 41"/>
          <p:cNvSpPr txBox="1"/>
          <p:nvPr>
            <p:ph idx="1" type="body"/>
          </p:nvPr>
        </p:nvSpPr>
        <p:spPr>
          <a:xfrm>
            <a:off x="827700" y="2060576"/>
            <a:ext cx="3298113" cy="419576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2" type="body"/>
          </p:nvPr>
        </p:nvSpPr>
        <p:spPr>
          <a:xfrm>
            <a:off x="4241975" y="2056093"/>
            <a:ext cx="3298115" cy="4200245"/>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3" name="Shape 43"/>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4" name="Shape 44"/>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5" name="Shape 4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sp>
        <p:nvSpPr>
          <p:cNvPr id="47" name="Shape 47"/>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8" name="Shape 48"/>
          <p:cNvSpPr txBox="1"/>
          <p:nvPr>
            <p:ph idx="1" type="body"/>
          </p:nvPr>
        </p:nvSpPr>
        <p:spPr>
          <a:xfrm>
            <a:off x="827700" y="1905000"/>
            <a:ext cx="3298112"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2" type="body"/>
          </p:nvPr>
        </p:nvSpPr>
        <p:spPr>
          <a:xfrm>
            <a:off x="827700" y="2514600"/>
            <a:ext cx="3298113" cy="374173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3" type="body"/>
          </p:nvPr>
        </p:nvSpPr>
        <p:spPr>
          <a:xfrm>
            <a:off x="4241976" y="1905000"/>
            <a:ext cx="329811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51" name="Shape 51"/>
          <p:cNvSpPr txBox="1"/>
          <p:nvPr>
            <p:ph idx="4" type="body"/>
          </p:nvPr>
        </p:nvSpPr>
        <p:spPr>
          <a:xfrm>
            <a:off x="4241976" y="2514600"/>
            <a:ext cx="3298113" cy="374173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3" name="Shape 53"/>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4" name="Shape 54"/>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7" name="Shape 57"/>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8" name="Shape 58"/>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9" name="Shape 59"/>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2" name="Shape 62"/>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3" name="Shape 63"/>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866441" y="1447800"/>
            <a:ext cx="2551462" cy="14478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6" name="Shape 66"/>
          <p:cNvSpPr txBox="1"/>
          <p:nvPr>
            <p:ph idx="1" type="body"/>
          </p:nvPr>
        </p:nvSpPr>
        <p:spPr>
          <a:xfrm>
            <a:off x="3589397" y="1447800"/>
            <a:ext cx="3898013" cy="4572000"/>
          </a:xfrm>
          <a:prstGeom prst="rect">
            <a:avLst/>
          </a:prstGeom>
          <a:noFill/>
          <a:ln>
            <a:noFill/>
          </a:ln>
        </p:spPr>
        <p:txBody>
          <a:bodyPr anchorCtr="0" anchor="ctr"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2" type="body"/>
          </p:nvPr>
        </p:nvSpPr>
        <p:spPr>
          <a:xfrm>
            <a:off x="866441" y="3129281"/>
            <a:ext cx="2551462" cy="289559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9" name="Shape 69"/>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0" name="Shape 7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865656" y="1854192"/>
            <a:ext cx="3820674" cy="1574808"/>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3" name="Shape 73"/>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 type="body"/>
          </p:nvPr>
        </p:nvSpPr>
        <p:spPr>
          <a:xfrm>
            <a:off x="866441" y="3657600"/>
            <a:ext cx="3814728" cy="13716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6" name="Shape 76"/>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77" name="Shape 77"/>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p:nvPr/>
        </p:nvSpPr>
        <p:spPr>
          <a:xfrm>
            <a:off x="629943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5689832" y="-457200"/>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6299432" y="6096000"/>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153988"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a:off x="-839788"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a:off x="7745413" y="0"/>
            <a:ext cx="685800" cy="110013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title"/>
          </p:nvPr>
        </p:nvSpPr>
        <p:spPr>
          <a:xfrm>
            <a:off x="484188" y="452438"/>
            <a:ext cx="7056437" cy="14001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2pPr>
            <a:lvl3pPr indent="0" lvl="2"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3pPr>
            <a:lvl4pPr indent="0" lvl="3"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4pPr>
            <a:lvl5pPr indent="0" lvl="4" marL="0" marR="0" rtl="0" algn="l">
              <a:spcBef>
                <a:spcPts val="0"/>
              </a:spcBef>
              <a:spcAft>
                <a:spcPts val="0"/>
              </a:spcAft>
              <a:buNone/>
              <a:defRPr b="0" i="0" sz="4200" u="none" cap="none" strike="noStrike">
                <a:solidFill>
                  <a:schemeClr val="lt2"/>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7" name="Shape 17"/>
          <p:cNvSpPr txBox="1"/>
          <p:nvPr>
            <p:ph idx="1" type="body"/>
          </p:nvPr>
        </p:nvSpPr>
        <p:spPr>
          <a:xfrm>
            <a:off x="827088" y="2052638"/>
            <a:ext cx="6711950" cy="4195762"/>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Shape 18"/>
          <p:cNvSpPr txBox="1"/>
          <p:nvPr>
            <p:ph idx="10" type="dt"/>
          </p:nvPr>
        </p:nvSpPr>
        <p:spPr>
          <a:xfrm rot="5400000">
            <a:off x="7494588" y="1828800"/>
            <a:ext cx="990600" cy="2286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9" name="Shape 19"/>
          <p:cNvSpPr txBox="1"/>
          <p:nvPr>
            <p:ph idx="11" type="ftr"/>
          </p:nvPr>
        </p:nvSpPr>
        <p:spPr>
          <a:xfrm rot="5400000">
            <a:off x="6233318" y="3263107"/>
            <a:ext cx="3859213" cy="2286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100" u="none" cap="none" strike="noStrike">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0" name="Shape 2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mailto:fka2@cdc.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ctrTitle"/>
          </p:nvPr>
        </p:nvSpPr>
        <p:spPr>
          <a:xfrm>
            <a:off x="866775" y="1447800"/>
            <a:ext cx="6619875" cy="3328988"/>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SzPct val="25000"/>
              <a:buNone/>
            </a:pPr>
            <a:r>
              <a:rPr b="0" i="0" lang="en-US" sz="3600" u="none" cap="none" strike="noStrike">
                <a:solidFill>
                  <a:schemeClr val="lt2"/>
                </a:solidFill>
                <a:latin typeface="Century Gothic"/>
                <a:ea typeface="Century Gothic"/>
                <a:cs typeface="Century Gothic"/>
                <a:sym typeface="Century Gothic"/>
              </a:rPr>
              <a:t>Integrating Section 508 into the Development LifeCycle</a:t>
            </a:r>
          </a:p>
        </p:txBody>
      </p:sp>
      <p:pic>
        <p:nvPicPr>
          <p:cNvPr descr="US Department of Health and Human Services, Centers for Disease Control and Prevention" id="153" name="Shape 153"/>
          <p:cNvPicPr preferRelativeResize="0"/>
          <p:nvPr/>
        </p:nvPicPr>
        <p:blipFill rotWithShape="1">
          <a:blip r:embed="rId3">
            <a:alphaModFix/>
          </a:blip>
          <a:srcRect b="0" l="0" r="0" t="0"/>
          <a:stretch/>
        </p:blipFill>
        <p:spPr>
          <a:xfrm>
            <a:off x="533400" y="1828800"/>
            <a:ext cx="3418284" cy="1630114"/>
          </a:xfrm>
          <a:prstGeom prst="rect">
            <a:avLst/>
          </a:prstGeom>
          <a:noFill/>
          <a:ln>
            <a:noFill/>
          </a:ln>
        </p:spPr>
      </p:pic>
      <p:sp>
        <p:nvSpPr>
          <p:cNvPr id="154" name="Shape 154"/>
          <p:cNvSpPr txBox="1"/>
          <p:nvPr>
            <p:ph idx="1" type="subTitle"/>
          </p:nvPr>
        </p:nvSpPr>
        <p:spPr>
          <a:xfrm>
            <a:off x="866775" y="5081588"/>
            <a:ext cx="6619875" cy="862012"/>
          </a:xfrm>
          <a:prstGeom prst="rect">
            <a:avLst/>
          </a:prstGeom>
          <a:noFill/>
          <a:ln>
            <a:noFill/>
          </a:ln>
        </p:spPr>
        <p:txBody>
          <a:bodyPr anchorCtr="0" anchor="t" bIns="45700" lIns="91425" rIns="91425" wrap="square" tIns="45700">
            <a:noAutofit/>
          </a:bodyPr>
          <a:lstStyle/>
          <a:p>
            <a:pPr indent="-71120" lvl="0" marL="0" marR="0" rtl="0" algn="l">
              <a:lnSpc>
                <a:spcPct val="80000"/>
              </a:lnSpc>
              <a:spcBef>
                <a:spcPts val="0"/>
              </a:spcBef>
              <a:spcAft>
                <a:spcPts val="0"/>
              </a:spcAft>
              <a:buClr>
                <a:schemeClr val="accent1"/>
              </a:buClr>
              <a:buSzPct val="80000"/>
              <a:buFont typeface="Noto Sans Symbols"/>
              <a:buNone/>
            </a:pPr>
            <a:r>
              <a:rPr b="0" i="0" lang="en-US" sz="1400" u="none" cap="none" strike="noStrike">
                <a:solidFill>
                  <a:srgbClr val="DDEDAC"/>
                </a:solidFill>
                <a:latin typeface="Century Gothic"/>
                <a:ea typeface="Century Gothic"/>
                <a:cs typeface="Century Gothic"/>
                <a:sym typeface="Century Gothic"/>
              </a:rPr>
              <a:t>MARK D. URBAN</a:t>
            </a:r>
          </a:p>
          <a:p>
            <a:pPr indent="-71120" lvl="0" marL="0" marR="0" rtl="0" algn="l">
              <a:lnSpc>
                <a:spcPct val="80000"/>
              </a:lnSpc>
              <a:spcBef>
                <a:spcPts val="1000"/>
              </a:spcBef>
              <a:spcAft>
                <a:spcPts val="0"/>
              </a:spcAft>
              <a:buClr>
                <a:schemeClr val="accent1"/>
              </a:buClr>
              <a:buSzPct val="80000"/>
              <a:buFont typeface="Noto Sans Symbols"/>
              <a:buNone/>
            </a:pPr>
            <a:r>
              <a:rPr b="0" i="0" lang="en-US" sz="1400" u="none" cap="none" strike="noStrike">
                <a:solidFill>
                  <a:srgbClr val="DDEDAC"/>
                </a:solidFill>
                <a:latin typeface="Century Gothic"/>
                <a:ea typeface="Century Gothic"/>
                <a:cs typeface="Century Gothic"/>
                <a:sym typeface="Century Gothic"/>
              </a:rPr>
              <a:t>CDC SECTION 508 COORDINATOR</a:t>
            </a:r>
          </a:p>
          <a:p>
            <a:pPr indent="-71120" lvl="0" marL="0" marR="0" rtl="0" algn="l">
              <a:lnSpc>
                <a:spcPct val="80000"/>
              </a:lnSpc>
              <a:spcBef>
                <a:spcPts val="1000"/>
              </a:spcBef>
              <a:spcAft>
                <a:spcPts val="0"/>
              </a:spcAft>
              <a:buClr>
                <a:schemeClr val="accent1"/>
              </a:buClr>
              <a:buSzPct val="80000"/>
              <a:buFont typeface="Noto Sans Symbols"/>
              <a:buNone/>
            </a:pPr>
            <a:r>
              <a:rPr b="0" i="0" lang="en-US" sz="1400" u="sng" cap="none" strike="noStrike">
                <a:solidFill>
                  <a:schemeClr val="hlink"/>
                </a:solidFill>
                <a:latin typeface="Century Gothic"/>
                <a:ea typeface="Century Gothic"/>
                <a:cs typeface="Century Gothic"/>
                <a:sym typeface="Century Gothic"/>
                <a:hlinkClick r:id="rId4"/>
              </a:rPr>
              <a:t>FKA2@CDC.GOV</a:t>
            </a:r>
            <a:r>
              <a:rPr b="0" i="0" lang="en-US" sz="1400" u="none" cap="none" strike="noStrike">
                <a:solidFill>
                  <a:srgbClr val="DDEDAC"/>
                </a:solidFill>
                <a:latin typeface="Century Gothic"/>
                <a:ea typeface="Century Gothic"/>
                <a:cs typeface="Century Gothic"/>
                <a:sym typeface="Century Gothic"/>
              </a:rPr>
              <a:t> </a:t>
            </a:r>
          </a:p>
        </p:txBody>
      </p:sp>
      <p:sp>
        <p:nvSpPr>
          <p:cNvPr id="155" name="Shape 15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84188" y="452438"/>
            <a:ext cx="7281862"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Modern 508</a:t>
            </a:r>
          </a:p>
        </p:txBody>
      </p:sp>
      <p:sp>
        <p:nvSpPr>
          <p:cNvPr id="220" name="Shape 220"/>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Ensure the Project Team have WCAG checklists in hand</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Evaluate the Sprint/Iteration plan for dealing with 508.  You’re looking for:</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508 checks within the dev cycle, not just a “508 test” at the end</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Adherence to standards (e.g. WCAG 2.0, HTML5)</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508 SME/partners to do end-of-sprint validation.</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For large projects, You’ll end up needing to create validation “Check Points” after a number of sprints to ensure it’s still accessible</a:t>
            </a:r>
          </a:p>
        </p:txBody>
      </p:sp>
      <p:sp>
        <p:nvSpPr>
          <p:cNvPr id="221" name="Shape 221"/>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84188" y="452438"/>
            <a:ext cx="7281862"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Why Authoring Tools Matter</a:t>
            </a:r>
          </a:p>
        </p:txBody>
      </p:sp>
      <p:sp>
        <p:nvSpPr>
          <p:cNvPr id="227" name="Shape 227"/>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With rapid development occurring by multiple developers, the 508 SME can’t be everywhere.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Code management, accountability, and QA are essential to accessibility.</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Development Environments are necessary, not just fancy text editors!</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Some COTS platforms are not accessible, and the devs will not be able to make them so.</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508 should evaluate the tools/platforms being used to build the system BEFORE development starts.</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O – and it’s the law.  [new 508 standards]</a:t>
            </a:r>
          </a:p>
          <a:p>
            <a:pPr indent="-101600" lvl="0" marL="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28" name="Shape 228"/>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84188" y="452438"/>
            <a:ext cx="7281862"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Validation of 508 Conformance</a:t>
            </a:r>
          </a:p>
        </p:txBody>
      </p:sp>
      <p:sp>
        <p:nvSpPr>
          <p:cNvPr id="234" name="Shape 234"/>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Overriding principle:  </a:t>
            </a:r>
            <a:r>
              <a:rPr b="1" i="0" lang="en-US" sz="2000" u="none" cap="none" strike="noStrike">
                <a:solidFill>
                  <a:schemeClr val="lt1"/>
                </a:solidFill>
                <a:latin typeface="Century Gothic"/>
                <a:ea typeface="Century Gothic"/>
                <a:cs typeface="Century Gothic"/>
                <a:sym typeface="Century Gothic"/>
              </a:rPr>
              <a:t>you write it, you write it accessibly!</a:t>
            </a:r>
          </a:p>
          <a:p>
            <a:pPr indent="-285750" lvl="1" marL="742950" marR="0" rtl="0" algn="l">
              <a:spcBef>
                <a:spcPts val="1000"/>
              </a:spcBef>
              <a:spcAft>
                <a:spcPts val="0"/>
              </a:spcAft>
              <a:buClr>
                <a:schemeClr val="accent1"/>
              </a:buClr>
              <a:buSzPct val="79999"/>
              <a:buFont typeface="Noto Sans Symbols"/>
              <a:buChar char="▶"/>
            </a:pPr>
            <a:r>
              <a:rPr b="1" i="0" lang="en-US" sz="1800" u="none" cap="none" strike="noStrike">
                <a:solidFill>
                  <a:schemeClr val="lt1"/>
                </a:solidFill>
                <a:latin typeface="Century Gothic"/>
                <a:ea typeface="Century Gothic"/>
                <a:cs typeface="Century Gothic"/>
                <a:sym typeface="Century Gothic"/>
              </a:rPr>
              <a:t>With the move away from detailed design, developers are responsible for validating accessibility in every line of code they write.</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First Validation:  Is it Valid Code?</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To test:  depends on the authoring tool.  Most mature IDEs have plugins that can help.</a:t>
            </a:r>
          </a:p>
        </p:txBody>
      </p:sp>
      <p:sp>
        <p:nvSpPr>
          <p:cNvPr id="235" name="Shape 23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84188" y="452438"/>
            <a:ext cx="7281862"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Validation of 508 Conformance</a:t>
            </a:r>
          </a:p>
        </p:txBody>
      </p:sp>
      <p:sp>
        <p:nvSpPr>
          <p:cNvPr id="241" name="Shape 241"/>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Second Validation:  Is the output accessible?</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Automated tools can help here to find and manage issues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Third Validation: Manual testing</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Keyboard navigation, color contrast, and focus trap testing. </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Assistive Technology validation by a trained tester.</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For enterprise projects:</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An </a:t>
            </a:r>
            <a:r>
              <a:rPr b="1" i="0" lang="en-US" sz="1800" u="none" cap="none" strike="noStrike">
                <a:solidFill>
                  <a:schemeClr val="lt1"/>
                </a:solidFill>
                <a:latin typeface="Century Gothic"/>
                <a:ea typeface="Century Gothic"/>
                <a:cs typeface="Century Gothic"/>
                <a:sym typeface="Century Gothic"/>
              </a:rPr>
              <a:t>additional</a:t>
            </a:r>
            <a:r>
              <a:rPr b="0" i="0" lang="en-US" sz="1800" u="none" cap="none" strike="noStrike">
                <a:solidFill>
                  <a:schemeClr val="lt1"/>
                </a:solidFill>
                <a:latin typeface="Century Gothic"/>
                <a:ea typeface="Century Gothic"/>
                <a:cs typeface="Century Gothic"/>
                <a:sym typeface="Century Gothic"/>
              </a:rPr>
              <a:t> “test Sprint” to do formal testing before a major release.  </a:t>
            </a:r>
          </a:p>
        </p:txBody>
      </p:sp>
      <p:sp>
        <p:nvSpPr>
          <p:cNvPr id="242" name="Shape 242"/>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Why Mobile is Different</a:t>
            </a:r>
          </a:p>
        </p:txBody>
      </p:sp>
      <p:sp>
        <p:nvSpPr>
          <p:cNvPr id="248" name="Shape 248"/>
          <p:cNvSpPr txBox="1"/>
          <p:nvPr>
            <p:ph idx="1" type="body"/>
          </p:nvPr>
        </p:nvSpPr>
        <p:spPr>
          <a:xfrm>
            <a:off x="827088" y="1752600"/>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Mobile app “projects” often happen informally.</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Find out who owns the keys to your agency’s account on Google Play and the Apple Store!</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Since they are not being deployed on the network, there is often no formal reviews or engagement.</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If no policy/process exists for mobile app clearance, its time to begin one, including 508 clearance.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There are three types of mobile apps:</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Web apps:  repackage the website info.  </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Hybrid Apps:  native apps that serve up HTML5 content and interaction</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True Native:  apps that allow login and secure data.</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49" name="Shape 249"/>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Mobile App Considerations</a:t>
            </a:r>
          </a:p>
        </p:txBody>
      </p:sp>
      <p:sp>
        <p:nvSpPr>
          <p:cNvPr id="255" name="Shape 255"/>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The Authoring tool matters!</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For Web and Hybrid, code HTML5 to WCAG standards.</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For Hybrid and True Native:  Code to device standards (Android or IOS, as appropriate).</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Acceptance Testing has to be done on an actual device.</a:t>
            </a:r>
          </a:p>
        </p:txBody>
      </p:sp>
      <p:sp>
        <p:nvSpPr>
          <p:cNvPr id="256" name="Shape 256"/>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ctrTitle"/>
          </p:nvPr>
        </p:nvSpPr>
        <p:spPr>
          <a:xfrm>
            <a:off x="866775" y="1447800"/>
            <a:ext cx="6619875" cy="3328988"/>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SzPct val="25000"/>
              <a:buNone/>
            </a:pPr>
            <a:r>
              <a:rPr b="0" i="0" lang="en-US" sz="3600" u="none" cap="none" strike="noStrike">
                <a:solidFill>
                  <a:schemeClr val="lt2"/>
                </a:solidFill>
                <a:latin typeface="Century Gothic"/>
                <a:ea typeface="Century Gothic"/>
                <a:cs typeface="Century Gothic"/>
                <a:sym typeface="Century Gothic"/>
              </a:rPr>
              <a:t>Integrating Section 508 into the Development LifeCycle</a:t>
            </a:r>
          </a:p>
        </p:txBody>
      </p:sp>
      <p:pic>
        <p:nvPicPr>
          <p:cNvPr descr="HHS-CDC Logo" id="263" name="Shape 263"/>
          <p:cNvPicPr preferRelativeResize="0"/>
          <p:nvPr/>
        </p:nvPicPr>
        <p:blipFill rotWithShape="1">
          <a:blip r:embed="rId3">
            <a:alphaModFix/>
          </a:blip>
          <a:srcRect b="0" l="0" r="0" t="0"/>
          <a:stretch/>
        </p:blipFill>
        <p:spPr>
          <a:xfrm>
            <a:off x="533400" y="1828800"/>
            <a:ext cx="3418284" cy="1630114"/>
          </a:xfrm>
          <a:prstGeom prst="rect">
            <a:avLst/>
          </a:prstGeom>
          <a:noFill/>
          <a:ln>
            <a:noFill/>
          </a:ln>
        </p:spPr>
      </p:pic>
      <p:sp>
        <p:nvSpPr>
          <p:cNvPr id="264" name="Shape 264"/>
          <p:cNvSpPr txBox="1"/>
          <p:nvPr>
            <p:ph idx="1" type="subTitle"/>
          </p:nvPr>
        </p:nvSpPr>
        <p:spPr>
          <a:xfrm>
            <a:off x="866775" y="5005388"/>
            <a:ext cx="6619875" cy="862012"/>
          </a:xfrm>
          <a:prstGeom prst="rect">
            <a:avLst/>
          </a:prstGeom>
          <a:noFill/>
          <a:ln>
            <a:noFill/>
          </a:ln>
        </p:spPr>
        <p:txBody>
          <a:bodyPr anchorCtr="0" anchor="t" bIns="45700" lIns="91425" rIns="91425" wrap="square" tIns="45700">
            <a:noAutofit/>
          </a:bodyPr>
          <a:lstStyle/>
          <a:p>
            <a:pPr indent="-71120" lvl="0" marL="0" marR="0" rtl="0" algn="l">
              <a:lnSpc>
                <a:spcPct val="80000"/>
              </a:lnSpc>
              <a:spcBef>
                <a:spcPts val="0"/>
              </a:spcBef>
              <a:spcAft>
                <a:spcPts val="0"/>
              </a:spcAft>
              <a:buClr>
                <a:schemeClr val="accent1"/>
              </a:buClr>
              <a:buSzPct val="80000"/>
              <a:buFont typeface="Noto Sans Symbols"/>
              <a:buNone/>
            </a:pPr>
            <a:r>
              <a:rPr b="0" i="0" lang="en-US" sz="1400" u="none" cap="none" strike="noStrike">
                <a:solidFill>
                  <a:srgbClr val="DDEDAC"/>
                </a:solidFill>
                <a:latin typeface="Century Gothic"/>
                <a:ea typeface="Century Gothic"/>
                <a:cs typeface="Century Gothic"/>
                <a:sym typeface="Century Gothic"/>
              </a:rPr>
              <a:t>MARK D. URBAN</a:t>
            </a:r>
          </a:p>
          <a:p>
            <a:pPr indent="-71120" lvl="0" marL="0" marR="0" rtl="0" algn="l">
              <a:lnSpc>
                <a:spcPct val="80000"/>
              </a:lnSpc>
              <a:spcBef>
                <a:spcPts val="1000"/>
              </a:spcBef>
              <a:spcAft>
                <a:spcPts val="0"/>
              </a:spcAft>
              <a:buClr>
                <a:schemeClr val="accent1"/>
              </a:buClr>
              <a:buSzPct val="80000"/>
              <a:buFont typeface="Noto Sans Symbols"/>
              <a:buNone/>
            </a:pPr>
            <a:r>
              <a:rPr b="0" i="0" lang="en-US" sz="1400" u="none" cap="none" strike="noStrike">
                <a:solidFill>
                  <a:srgbClr val="DDEDAC"/>
                </a:solidFill>
                <a:latin typeface="Century Gothic"/>
                <a:ea typeface="Century Gothic"/>
                <a:cs typeface="Century Gothic"/>
                <a:sym typeface="Century Gothic"/>
              </a:rPr>
              <a:t>CDC SECTION 508 COORDINATOR</a:t>
            </a:r>
          </a:p>
          <a:p>
            <a:pPr indent="-71120" lvl="0" marL="0" marR="0" rtl="0" algn="l">
              <a:lnSpc>
                <a:spcPct val="80000"/>
              </a:lnSpc>
              <a:spcBef>
                <a:spcPts val="1000"/>
              </a:spcBef>
              <a:spcAft>
                <a:spcPts val="0"/>
              </a:spcAft>
              <a:buClr>
                <a:schemeClr val="accent1"/>
              </a:buClr>
              <a:buSzPct val="80000"/>
              <a:buFont typeface="Noto Sans Symbols"/>
              <a:buNone/>
            </a:pPr>
            <a:r>
              <a:rPr b="0" i="0" lang="en-US" sz="1400" u="none" cap="none" strike="noStrike">
                <a:solidFill>
                  <a:srgbClr val="DDEDAC"/>
                </a:solidFill>
                <a:latin typeface="Century Gothic"/>
                <a:ea typeface="Century Gothic"/>
                <a:cs typeface="Century Gothic"/>
                <a:sym typeface="Century Gothic"/>
              </a:rPr>
              <a:t>FKA2@CDC.GOV</a:t>
            </a:r>
          </a:p>
        </p:txBody>
      </p:sp>
      <p:sp>
        <p:nvSpPr>
          <p:cNvPr id="265" name="Shape 26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Introductions</a:t>
            </a:r>
          </a:p>
        </p:txBody>
      </p:sp>
      <p:sp>
        <p:nvSpPr>
          <p:cNvPr id="162" name="Shape 162"/>
          <p:cNvSpPr txBox="1"/>
          <p:nvPr>
            <p:ph idx="1" type="body"/>
          </p:nvPr>
        </p:nvSpPr>
        <p:spPr>
          <a:xfrm>
            <a:off x="990600" y="1752600"/>
            <a:ext cx="5003800" cy="269081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Who am I?</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Mark Urban, HHS Co-Chair, CDC &amp; ATSDR Section 508 Coordinator.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Why are you here?</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Open, honest discussion on how to inject 508 into modern development</a:t>
            </a:r>
          </a:p>
        </p:txBody>
      </p:sp>
      <p:sp>
        <p:nvSpPr>
          <p:cNvPr id="163" name="Shape 163"/>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3200" u="none" cap="none" strike="noStrike">
                <a:solidFill>
                  <a:schemeClr val="lt2"/>
                </a:solidFill>
                <a:latin typeface="Century Gothic"/>
                <a:ea typeface="Century Gothic"/>
                <a:cs typeface="Century Gothic"/>
                <a:sym typeface="Century Gothic"/>
              </a:rPr>
              <a:t>What You Will Learn</a:t>
            </a:r>
          </a:p>
        </p:txBody>
      </p:sp>
      <p:sp>
        <p:nvSpPr>
          <p:cNvPr id="170" name="Shape 17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
        <p:nvSpPr>
          <p:cNvPr id="171" name="Shape 171"/>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What’s a “Life Cycle”, anyway?</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Classic vs. Latest Development Methods</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Why Authoring Tools Matter</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Validation</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Why Mobile is different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What’s a lifecycle?</a:t>
            </a:r>
          </a:p>
        </p:txBody>
      </p:sp>
      <p:sp>
        <p:nvSpPr>
          <p:cNvPr id="177" name="Shape 177"/>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Simply Put, it is:</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 way of describing growth and development.</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It can happen in a very formal process, or it can happen more organically</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It happens whether you put a name to it or not</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It will happen with or without you.  But it happens better with you!</a:t>
            </a:r>
          </a:p>
          <a:p>
            <a:pPr indent="-285750" lvl="1" marL="742950" marR="0" rtl="0" algn="l">
              <a:spcBef>
                <a:spcPts val="1000"/>
              </a:spcBef>
              <a:spcAft>
                <a:spcPts val="0"/>
              </a:spcAft>
              <a:buClr>
                <a:schemeClr val="accent1"/>
              </a:buClr>
              <a:buSzPct val="79999"/>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p:txBody>
      </p:sp>
      <p:sp>
        <p:nvSpPr>
          <p:cNvPr id="178" name="Shape 178"/>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What’s a LifeCycle? (HHS) </a:t>
            </a:r>
          </a:p>
        </p:txBody>
      </p:sp>
      <p:sp>
        <p:nvSpPr>
          <p:cNvPr id="185" name="Shape 185"/>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pic>
        <p:nvPicPr>
          <p:cNvPr descr="The HHS Enterprise Performance Life Cycle. It is divided into ten phases. Initiation, Concept, Planning, Requirements Analysis, Design, Development, Test, Implementation, Operations and Maintenance and Disposition. The Stage Gates Reviews are outlined. Stage Gates for the EPLC consist of two types. Once conducted by the IT Governance Organization and one that can be delegated. IT Governance led reveiws are as follows: No. one, entitled the Selection Review takes place between Concept and planning pase; No. 2 entitled Baseline Review takes place between the planning and requiements analysis phase; No. 3, entitled preliminary design review takes place in the middle of the design phase, and No. 4 entitled operational readiness reveiw takes place in the middle of the implementation phase. Of the reviews which can be delegated, the first takes place between initiation and concept, the second between requirements analysis and design, the third between development and test phases, the fourth between test and implementation phases, the fifth between operations and maintenance and disposition phases and the last at the end of disposition.  Project Reviews are mapped to the phases of the EPLC. The Architecture Review takes place between initiation and concept phases. The Integrated Baseline Review or IBR takes place between the phases of planning and requirements analysis. The requirements review takes place between the phases of requirments analysis and design. The detailed design review takes place between design and development phases. The validation readiness review and the Independent Verification and Validation or IV&amp;V Assessment both takes place between development and test phases. The implementation Readiness review, system certification and system accreditation take place during the implementation phase. The system re-certification and system re-accreditation take place between operations and maintenance and disposition phases and the disposition review takes place at the end of disposition.Deliverables are listed for each phase. The Deliverable for the Initiation phase is the final business needs statement. The deliverables for the Concept phase are the final business case, final project charter and the preliminary project management plan. The deliverables for the planning phase are the final project management plan, the final privacy impact assessment, and the project process agreement. The deliverable for the requirements analysis phase is the requirements documents. The deliverables for the design phase are the final design document, the final computer match agreement, the final draft of the test plan, the final draft of the contingency/disaster recovery plan and the final draft of the system of record notice. The deliverables of the development phase are the final test plan, the final draft of the business product, final draft of the operations and maintenance manual, the final draft of the system security plan, the final draft of the security risk assessment, the final draft of the training plan, the final draft of the training materials and the final draft of the user manual.  The deliverables for the test phase are the final test reports and the final implementation plan. The deliverables for the Implementation phase are final contingency/Disaster Recovery plan, final system of records notice, final Operations and maintenance manual, final system security plan, final training plan, final Training Materials, final user manual, final security risk assessment, final business product, final authority to operate, final project completion report and final SLAs and MOUs. the deliverables for the Operations and Maintenance Phase are the final Annual Operational Assessment and the final Disposition Plan. The deliverables for the disposition phase are again the final Authority to Operate and the Project Archives. Iterative Development (if any) takes place between the phases of Requirements analysis and implementation. Non- Phase-Specific deliverables are outlined. " id="186" name="Shape 186"/>
          <p:cNvPicPr preferRelativeResize="0"/>
          <p:nvPr/>
        </p:nvPicPr>
        <p:blipFill rotWithShape="1">
          <a:blip r:embed="rId3">
            <a:alphaModFix/>
          </a:blip>
          <a:srcRect b="0" l="0" r="0" t="0"/>
          <a:stretch/>
        </p:blipFill>
        <p:spPr>
          <a:xfrm>
            <a:off x="762000" y="1295400"/>
            <a:ext cx="7075162" cy="48606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Making the call</a:t>
            </a:r>
          </a:p>
        </p:txBody>
      </p:sp>
      <p:sp>
        <p:nvSpPr>
          <p:cNvPr id="192" name="Shape 192"/>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Recommend</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No issues OR </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Issues have been remediated OR</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Issues cannot be fixed and that’s OK (exception, remediation plan)</a:t>
            </a: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Recommend with Conditions</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Issues, but the Project is working on it.</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Should be phrased as “X” will be done by “DATE”.</a:t>
            </a: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Not Recommended</a:t>
            </a:r>
          </a:p>
          <a:p>
            <a:pPr indent="-285750" lvl="1" marL="742950" marR="0" rtl="0" algn="l">
              <a:lnSpc>
                <a:spcPct val="90000"/>
              </a:lnSpc>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Presents a clear and significant risk to the agency and the project is not working on the issues.</a:t>
            </a:r>
          </a:p>
          <a:p>
            <a:pPr indent="-228600" lvl="2" marL="1143000" marR="0" rtl="0" algn="l">
              <a:lnSpc>
                <a:spcPct val="90000"/>
              </a:lnSpc>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p:txBody>
      </p:sp>
      <p:sp>
        <p:nvSpPr>
          <p:cNvPr id="193" name="Shape 193"/>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Classic Development  LifeCycle– “Waterfall”</a:t>
            </a:r>
          </a:p>
        </p:txBody>
      </p:sp>
      <p:sp>
        <p:nvSpPr>
          <p:cNvPr id="199" name="Shape 199"/>
          <p:cNvSpPr txBox="1"/>
          <p:nvPr>
            <p:ph idx="1" type="body"/>
          </p:nvPr>
        </p:nvSpPr>
        <p:spPr>
          <a:xfrm>
            <a:off x="827088" y="2052638"/>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Recognize need</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Define the problem</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Design a solution to the problem</a:t>
            </a:r>
          </a:p>
          <a:p>
            <a:pPr indent="-342900" lvl="0" marL="342900" marR="0" rtl="0" algn="l">
              <a:spcBef>
                <a:spcPts val="1000"/>
              </a:spcBef>
              <a:spcAft>
                <a:spcPts val="0"/>
              </a:spcAft>
              <a:buClr>
                <a:schemeClr val="accent1"/>
              </a:buClr>
              <a:buSzPct val="80000"/>
              <a:buFont typeface="Noto Sans Symbols"/>
              <a:buChar char="▶"/>
            </a:pPr>
            <a:r>
              <a:rPr b="1" i="0" lang="en-US" sz="2000" u="none" cap="none" strike="noStrike">
                <a:solidFill>
                  <a:schemeClr val="lt1"/>
                </a:solidFill>
                <a:latin typeface="Century Gothic"/>
                <a:ea typeface="Century Gothic"/>
                <a:cs typeface="Century Gothic"/>
                <a:sym typeface="Century Gothic"/>
              </a:rPr>
              <a:t>Analyze and validate the design</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Built to specific design</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Test to specifications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Deploy system</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Bugfix &amp; maintenance</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Retire system</a:t>
            </a:r>
          </a:p>
        </p:txBody>
      </p:sp>
      <p:sp>
        <p:nvSpPr>
          <p:cNvPr id="200" name="Shape 200"/>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Modern  Development  LifeCycle– “Iterative”</a:t>
            </a:r>
          </a:p>
        </p:txBody>
      </p:sp>
      <p:sp>
        <p:nvSpPr>
          <p:cNvPr id="206" name="Shape 206"/>
          <p:cNvSpPr txBox="1"/>
          <p:nvPr>
            <p:ph idx="1" type="body"/>
          </p:nvPr>
        </p:nvSpPr>
        <p:spPr>
          <a:xfrm>
            <a:off x="828675" y="1905000"/>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1" i="0" lang="en-US" sz="2000" u="none" cap="none" strike="noStrike">
                <a:solidFill>
                  <a:schemeClr val="lt1"/>
                </a:solidFill>
                <a:latin typeface="Century Gothic"/>
                <a:ea typeface="Century Gothic"/>
                <a:cs typeface="Century Gothic"/>
                <a:sym typeface="Century Gothic"/>
              </a:rPr>
              <a:t>Identify the overarching requirements and basic need.</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Develop:</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Define a part of the problem</a:t>
            </a:r>
          </a:p>
          <a:p>
            <a:pPr indent="-285750" lvl="1" marL="742950" marR="0" rtl="0" algn="l">
              <a:spcBef>
                <a:spcPts val="1000"/>
              </a:spcBef>
              <a:spcAft>
                <a:spcPts val="0"/>
              </a:spcAft>
              <a:buClr>
                <a:schemeClr val="accent1"/>
              </a:buClr>
              <a:buSzPct val="79999"/>
              <a:buFont typeface="Noto Sans Symbols"/>
              <a:buChar char="▶"/>
            </a:pPr>
            <a:r>
              <a:rPr b="1" i="0" lang="en-US" sz="1800" u="none" cap="none" strike="noStrike">
                <a:solidFill>
                  <a:schemeClr val="lt1"/>
                </a:solidFill>
                <a:latin typeface="Century Gothic"/>
                <a:ea typeface="Century Gothic"/>
                <a:cs typeface="Century Gothic"/>
                <a:sym typeface="Century Gothic"/>
              </a:rPr>
              <a:t>Build a solution to that part of the problem</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Does it solve that part of the problem?  </a:t>
            </a:r>
          </a:p>
          <a:p>
            <a:pPr indent="-228600" lvl="2" marL="1143000" marR="0" rtl="0" algn="l">
              <a:spcBef>
                <a:spcPts val="1000"/>
              </a:spcBef>
              <a:spcAft>
                <a:spcPts val="0"/>
              </a:spcAft>
              <a:buClr>
                <a:schemeClr val="accent1"/>
              </a:buClr>
              <a:buSzPct val="80000"/>
              <a:buFont typeface="Noto Sans Symbols"/>
              <a:buChar char="▶"/>
            </a:pPr>
            <a:r>
              <a:rPr b="0" i="0" lang="en-US" sz="1600" u="none" cap="none" strike="noStrike">
                <a:solidFill>
                  <a:schemeClr val="lt1"/>
                </a:solidFill>
                <a:latin typeface="Century Gothic"/>
                <a:ea typeface="Century Gothic"/>
                <a:cs typeface="Century Gothic"/>
                <a:sym typeface="Century Gothic"/>
              </a:rPr>
              <a:t>No – go back and rebuild. </a:t>
            </a:r>
          </a:p>
          <a:p>
            <a:pPr indent="-228600" lvl="2" marL="1143000" marR="0" rtl="0" algn="l">
              <a:spcBef>
                <a:spcPts val="1000"/>
              </a:spcBef>
              <a:spcAft>
                <a:spcPts val="0"/>
              </a:spcAft>
              <a:buClr>
                <a:schemeClr val="accent1"/>
              </a:buClr>
              <a:buSzPct val="80000"/>
              <a:buFont typeface="Noto Sans Symbols"/>
              <a:buChar char="▶"/>
            </a:pPr>
            <a:r>
              <a:rPr b="0" i="0" lang="en-US" sz="1600" u="none" cap="none" strike="noStrike">
                <a:solidFill>
                  <a:schemeClr val="lt1"/>
                </a:solidFill>
                <a:latin typeface="Century Gothic"/>
                <a:ea typeface="Century Gothic"/>
                <a:cs typeface="Century Gothic"/>
                <a:sym typeface="Century Gothic"/>
              </a:rPr>
              <a:t>Yes –  deploy that, then define another part and build that out.</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Repeat until as much of the problem is solved as resources allow.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Bugfix &amp; maintenance</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Retire system</a:t>
            </a:r>
          </a:p>
        </p:txBody>
      </p:sp>
      <p:sp>
        <p:nvSpPr>
          <p:cNvPr id="207" name="Shape 207"/>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84188" y="452438"/>
            <a:ext cx="7056437" cy="1400175"/>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4200" u="none" cap="none" strike="noStrike">
                <a:solidFill>
                  <a:schemeClr val="lt2"/>
                </a:solidFill>
                <a:latin typeface="Century Gothic"/>
                <a:ea typeface="Century Gothic"/>
                <a:cs typeface="Century Gothic"/>
                <a:sym typeface="Century Gothic"/>
              </a:rPr>
              <a:t>Modern Development Types</a:t>
            </a:r>
          </a:p>
        </p:txBody>
      </p:sp>
      <p:sp>
        <p:nvSpPr>
          <p:cNvPr id="213" name="Shape 213"/>
          <p:cNvSpPr txBox="1"/>
          <p:nvPr>
            <p:ph idx="1" type="body"/>
          </p:nvPr>
        </p:nvSpPr>
        <p:spPr>
          <a:xfrm>
            <a:off x="828675" y="1905000"/>
            <a:ext cx="6711950" cy="4195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Agile:  emphasis on the business needs and constant realignment.  </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Scrum:  “build fast, fail fast”:  development in very short “sprints”, with multiple releases.  </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Lean Agile:  hybrid of iterative development after more classic requirements gathering</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Developers must validate accessibility during each interation!  </a:t>
            </a:r>
          </a:p>
          <a:p>
            <a:pPr indent="-342900" lvl="0" marL="34290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DevOps:  Emphasis on embedded dev teams who building just the pieces needed.</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I call this the “Lego” approach. </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User Interface components must be validated when built!</a:t>
            </a:r>
          </a:p>
          <a:p>
            <a:pPr indent="-285750" lvl="1" marL="742950" marR="0" rtl="0" algn="l">
              <a:spcBef>
                <a:spcPts val="1000"/>
              </a:spcBef>
              <a:spcAft>
                <a:spcPts val="0"/>
              </a:spcAft>
              <a:buClr>
                <a:schemeClr val="accent1"/>
              </a:buClr>
              <a:buSzPct val="79999"/>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
        <p:nvSpPr>
          <p:cNvPr id="214" name="Shape 214"/>
          <p:cNvSpPr txBox="1"/>
          <p:nvPr>
            <p:ph idx="12" type="sldNum"/>
          </p:nvPr>
        </p:nvSpPr>
        <p:spPr>
          <a:xfrm>
            <a:off x="7766050" y="295275"/>
            <a:ext cx="628650" cy="76835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SzPct val="25000"/>
              <a:buNone/>
            </a:pPr>
            <a:fld id="{00000000-1234-1234-1234-123412341234}" type="slidenum">
              <a:rPr b="0" i="0" lang="en-US" sz="2801" u="none" cap="none" strike="noStrike">
                <a:solidFill>
                  <a:schemeClr val="lt1"/>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