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0" r:id="rId3"/>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12" name="Shape 11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89" name="Shape 1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98" name="Shape 1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06" name="Shape 2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13" name="Shape 2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20" name="Shape 2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27" name="Shape 2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35" name="Shape 2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1" name="Shape 24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42" name="Shape 24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rgbClr val="000000"/>
              </a:buClr>
              <a:buSzPct val="100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0" name="Shape 120"/>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114300" lvl="0" marL="0" marR="0" rtl="0" algn="r">
              <a:lnSpc>
                <a:spcPct val="100000"/>
              </a:lnSpc>
              <a:spcBef>
                <a:spcPts val="0"/>
              </a:spcBef>
              <a:spcAft>
                <a:spcPts val="0"/>
              </a:spcAft>
              <a:buClr>
                <a:srgbClr val="000000"/>
              </a:buClr>
              <a:buSzPct val="100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6" name="Shape 136"/>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7" name="Shape 137"/>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114300" lvl="0" marL="0" marR="0" rtl="0" algn="r">
              <a:lnSpc>
                <a:spcPct val="100000"/>
              </a:lnSpc>
              <a:spcBef>
                <a:spcPts val="0"/>
              </a:spcBef>
              <a:spcAft>
                <a:spcPts val="0"/>
              </a:spcAft>
              <a:buClr>
                <a:srgbClr val="000000"/>
              </a:buClr>
              <a:buSzPct val="1000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3" name="Shape 143"/>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chemeClr val="dk1"/>
              </a:buClr>
              <a:buSzPct val="100000"/>
              <a:buFont typeface="Calibri"/>
              <a:buNone/>
            </a:pPr>
            <a:r>
              <a:rPr b="0" i="0" lang="en-US" sz="1200" u="none" cap="none" strike="noStrike">
                <a:solidFill>
                  <a:schemeClr val="dk1"/>
                </a:solidFill>
                <a:latin typeface="Calibri"/>
                <a:ea typeface="Calibri"/>
                <a:cs typeface="Calibri"/>
                <a:sym typeface="Calibri"/>
              </a:rPr>
              <a:t>E103.4 Defined terms:  Content, Public Facing</a:t>
            </a:r>
          </a:p>
          <a:p>
            <a:pPr indent="-76200" lvl="0" marL="0" marR="0" rtl="0" algn="l">
              <a:lnSpc>
                <a:spcPct val="100000"/>
              </a:lnSpc>
              <a:spcBef>
                <a:spcPts val="0"/>
              </a:spcBef>
              <a:spcAft>
                <a:spcPts val="0"/>
              </a:spcAft>
              <a:buClr>
                <a:schemeClr val="dk1"/>
              </a:buClr>
              <a:buSzPct val="100000"/>
              <a:buFont typeface="Calibri"/>
              <a:buNone/>
            </a:pPr>
            <a:r>
              <a:t/>
            </a:r>
            <a:endParaRPr b="0" i="0" sz="1200" u="none" cap="none" strike="noStrike">
              <a:solidFill>
                <a:schemeClr val="dk1"/>
              </a:solidFill>
              <a:latin typeface="Calibri"/>
              <a:ea typeface="Calibri"/>
              <a:cs typeface="Calibri"/>
              <a:sym typeface="Calibri"/>
            </a:endParaRPr>
          </a:p>
          <a:p>
            <a:pPr indent="-76200" lvl="0" marL="0" marR="0" rtl="0" algn="l">
              <a:lnSpc>
                <a:spcPct val="100000"/>
              </a:lnSpc>
              <a:spcBef>
                <a:spcPts val="0"/>
              </a:spcBef>
              <a:spcAft>
                <a:spcPts val="0"/>
              </a:spcAft>
              <a:buClr>
                <a:schemeClr val="dk1"/>
              </a:buClr>
              <a:buSzPct val="100000"/>
              <a:buFont typeface="Calibri"/>
              <a:buNone/>
            </a:pPr>
            <a:r>
              <a:rPr b="0" i="0" lang="en-US" sz="1200" u="none" cap="none" strike="noStrike">
                <a:solidFill>
                  <a:schemeClr val="dk1"/>
                </a:solidFill>
                <a:latin typeface="Calibri"/>
                <a:ea typeface="Calibri"/>
                <a:cs typeface="Calibri"/>
                <a:sym typeface="Calibri"/>
              </a:rPr>
              <a:t>E205.4  Accessibility Standard:  WCAG 2.0, Level A and Level AA Success Criteria</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4" name="Shape 14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rgbClr val="000000"/>
              </a:buClr>
              <a:buSzPct val="100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0" name="Shape 150"/>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1" name="Shape 151"/>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rgbClr val="000000"/>
              </a:buClr>
              <a:buSzPct val="100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7" name="Shape 15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8" name="Shape 15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rgbClr val="000000"/>
              </a:buClr>
              <a:buSzPct val="100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67" name="Shape 1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74" name="Shape 1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81" name="Shape 18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1" i="0" sz="45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750"/>
              </a:spcBef>
              <a:buClr>
                <a:schemeClr val="dk1"/>
              </a:buClr>
              <a:buSzPct val="1000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3pPr>
            <a:lvl4pPr indent="0" lvl="3" marL="10287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2"/>
            <a:ext cx="2743200" cy="36512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US" sz="1800">
                <a:solidFill>
                  <a:schemeClr val="dk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87" name="Shape 87"/>
        <p:cNvGrpSpPr/>
        <p:nvPr/>
      </p:nvGrpSpPr>
      <p:grpSpPr>
        <a:xfrm>
          <a:off x="0" y="0"/>
          <a:ext cx="0" cy="0"/>
          <a:chOff x="0" y="0"/>
          <a:chExt cx="0" cy="0"/>
        </a:xfrm>
      </p:grpSpPr>
      <p:sp>
        <p:nvSpPr>
          <p:cNvPr id="88" name="Shape 88"/>
          <p:cNvSpPr txBox="1"/>
          <p:nvPr>
            <p:ph type="title"/>
          </p:nvPr>
        </p:nvSpPr>
        <p:spPr>
          <a:xfrm>
            <a:off x="838200"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a:off x="838200" y="1825626"/>
            <a:ext cx="10515600" cy="4270375"/>
          </a:xfrm>
          <a:prstGeom prst="rect">
            <a:avLst/>
          </a:prstGeom>
          <a:noFill/>
          <a:ln>
            <a:noFill/>
          </a:ln>
        </p:spPr>
        <p:txBody>
          <a:bodyPr anchorCtr="0" anchor="t" bIns="91425" lIns="91425" rIns="91425" wrap="square" tIns="91425"/>
          <a:lstStyle>
            <a:lvl1pPr indent="6350" lvl="0" marL="171450" marR="0" rtl="0" algn="l">
              <a:lnSpc>
                <a:spcPct val="90000"/>
              </a:lnSpc>
              <a:spcBef>
                <a:spcPts val="75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514350" marR="0" rtl="0" algn="l">
              <a:lnSpc>
                <a:spcPct val="90000"/>
              </a:lnSpc>
              <a:spcBef>
                <a:spcPts val="375"/>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44450" lvl="2" marL="857250" marR="0" rtl="0" algn="l">
              <a:lnSpc>
                <a:spcPct val="90000"/>
              </a:lnSpc>
              <a:spcBef>
                <a:spcPts val="375"/>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57150" lvl="3" marL="12001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69850" lvl="4" marL="1543050" marR="0" rtl="0" algn="l">
              <a:lnSpc>
                <a:spcPct val="90000"/>
              </a:lnSpc>
              <a:spcBef>
                <a:spcPts val="375"/>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90" name="Shape 90"/>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8610600" y="6356352"/>
            <a:ext cx="2743200" cy="36512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US" sz="1800">
                <a:solidFill>
                  <a:schemeClr val="dk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3" name="Shape 93"/>
        <p:cNvGrpSpPr/>
        <p:nvPr/>
      </p:nvGrpSpPr>
      <p:grpSpPr>
        <a:xfrm>
          <a:off x="0" y="0"/>
          <a:ext cx="0" cy="0"/>
          <a:chOff x="0" y="0"/>
          <a:chExt cx="0" cy="0"/>
        </a:xfrm>
      </p:grpSpPr>
      <p:sp>
        <p:nvSpPr>
          <p:cNvPr id="94" name="Shape 94"/>
          <p:cNvSpPr txBox="1"/>
          <p:nvPr>
            <p:ph type="title"/>
          </p:nvPr>
        </p:nvSpPr>
        <p:spPr>
          <a:xfrm>
            <a:off x="838200"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5" name="Shape 95"/>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96" name="Shape 96"/>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97" name="Shape 97"/>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2" type="sldNum"/>
          </p:nvPr>
        </p:nvSpPr>
        <p:spPr>
          <a:xfrm>
            <a:off x="8610600" y="6356352"/>
            <a:ext cx="2743200" cy="36512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US" sz="1800">
                <a:solidFill>
                  <a:schemeClr val="dk1"/>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ison">
    <p:spTree>
      <p:nvGrpSpPr>
        <p:cNvPr id="100" name="Shape 100"/>
        <p:cNvGrpSpPr/>
        <p:nvPr/>
      </p:nvGrpSpPr>
      <p:grpSpPr>
        <a:xfrm>
          <a:off x="0" y="0"/>
          <a:ext cx="0" cy="0"/>
          <a:chOff x="0" y="0"/>
          <a:chExt cx="0" cy="0"/>
        </a:xfrm>
      </p:grpSpPr>
      <p:sp>
        <p:nvSpPr>
          <p:cNvPr id="101" name="Shape 101"/>
          <p:cNvSpPr txBox="1"/>
          <p:nvPr>
            <p:ph type="title"/>
          </p:nvPr>
        </p:nvSpPr>
        <p:spPr>
          <a:xfrm>
            <a:off x="839788"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2" name="Shape 102"/>
          <p:cNvSpPr txBox="1"/>
          <p:nvPr>
            <p:ph idx="1" type="body"/>
          </p:nvPr>
        </p:nvSpPr>
        <p:spPr>
          <a:xfrm>
            <a:off x="839789" y="1709308"/>
            <a:ext cx="5157787" cy="366711"/>
          </a:xfrm>
          <a:prstGeom prst="rect">
            <a:avLst/>
          </a:prstGeom>
          <a:noFill/>
          <a:ln>
            <a:noFill/>
          </a:ln>
        </p:spPr>
        <p:txBody>
          <a:bodyPr anchorCtr="0" anchor="b" bIns="91425" lIns="91425" rIns="91425" wrap="square" tIns="91425"/>
          <a:lstStyle>
            <a:lvl1pPr indent="0" lvl="0" marL="0" marR="0" rtl="0" algn="l">
              <a:lnSpc>
                <a:spcPct val="90000"/>
              </a:lnSpc>
              <a:spcBef>
                <a:spcPts val="750"/>
              </a:spcBef>
              <a:buClr>
                <a:schemeClr val="dk1"/>
              </a:buClr>
              <a:buSzPct val="100000"/>
              <a:buFont typeface="Arial"/>
              <a:buNone/>
              <a:defRPr b="0"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96428"/>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9pPr>
          </a:lstStyle>
          <a:p/>
        </p:txBody>
      </p:sp>
      <p:sp>
        <p:nvSpPr>
          <p:cNvPr id="103" name="Shape 103"/>
          <p:cNvSpPr txBox="1"/>
          <p:nvPr>
            <p:ph idx="2" type="body"/>
          </p:nvPr>
        </p:nvSpPr>
        <p:spPr>
          <a:xfrm>
            <a:off x="839789" y="2076019"/>
            <a:ext cx="5157787" cy="3460404"/>
          </a:xfrm>
          <a:prstGeom prst="rect">
            <a:avLst/>
          </a:prstGeom>
          <a:noFill/>
          <a:ln>
            <a:noFill/>
          </a:ln>
        </p:spPr>
        <p:txBody>
          <a:bodyPr anchorCtr="0" anchor="t" bIns="91425" lIns="91425" rIns="91425" wrap="square" tIns="91425"/>
          <a:lstStyle>
            <a:lvl1pPr indent="0" lvl="0" marL="0" marR="0" rtl="0" algn="l">
              <a:lnSpc>
                <a:spcPct val="90000"/>
              </a:lnSpc>
              <a:spcBef>
                <a:spcPts val="750"/>
              </a:spcBef>
              <a:buClr>
                <a:schemeClr val="dk1"/>
              </a:buClr>
              <a:buSzPct val="100000"/>
              <a:buFont typeface="Arial"/>
              <a:buNone/>
              <a:defRPr b="0" i="0" sz="21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0" i="0" sz="18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104" name="Shape 104"/>
          <p:cNvSpPr txBox="1"/>
          <p:nvPr>
            <p:ph idx="3" type="body"/>
          </p:nvPr>
        </p:nvSpPr>
        <p:spPr>
          <a:xfrm>
            <a:off x="6172201" y="1709308"/>
            <a:ext cx="5183188" cy="366711"/>
          </a:xfrm>
          <a:prstGeom prst="rect">
            <a:avLst/>
          </a:prstGeom>
          <a:noFill/>
          <a:ln>
            <a:noFill/>
          </a:ln>
        </p:spPr>
        <p:txBody>
          <a:bodyPr anchorCtr="0" anchor="b" bIns="91425" lIns="91425" rIns="91425" wrap="square" tIns="91425"/>
          <a:lstStyle>
            <a:lvl1pPr indent="0" lvl="0" marL="0" marR="0" rtl="0" algn="l">
              <a:lnSpc>
                <a:spcPct val="90000"/>
              </a:lnSpc>
              <a:spcBef>
                <a:spcPts val="750"/>
              </a:spcBef>
              <a:buClr>
                <a:schemeClr val="dk1"/>
              </a:buClr>
              <a:buSzPct val="100000"/>
              <a:buFont typeface="Arial"/>
              <a:buNone/>
              <a:defRPr b="0"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96428"/>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9pPr>
          </a:lstStyle>
          <a:p/>
        </p:txBody>
      </p:sp>
      <p:sp>
        <p:nvSpPr>
          <p:cNvPr id="105" name="Shape 105"/>
          <p:cNvSpPr txBox="1"/>
          <p:nvPr>
            <p:ph idx="4" type="body"/>
          </p:nvPr>
        </p:nvSpPr>
        <p:spPr>
          <a:xfrm>
            <a:off x="6172201" y="2076019"/>
            <a:ext cx="5183188" cy="3460404"/>
          </a:xfrm>
          <a:prstGeom prst="rect">
            <a:avLst/>
          </a:prstGeom>
          <a:noFill/>
          <a:ln>
            <a:noFill/>
          </a:ln>
        </p:spPr>
        <p:txBody>
          <a:bodyPr anchorCtr="0" anchor="t" bIns="91425" lIns="91425" rIns="91425" wrap="square" tIns="91425"/>
          <a:lstStyle>
            <a:lvl1pPr indent="0" lvl="0" marL="0" marR="0" rtl="0" algn="l">
              <a:lnSpc>
                <a:spcPct val="90000"/>
              </a:lnSpc>
              <a:spcBef>
                <a:spcPts val="750"/>
              </a:spcBef>
              <a:buClr>
                <a:schemeClr val="dk1"/>
              </a:buClr>
              <a:buSzPct val="100000"/>
              <a:buFont typeface="Arial"/>
              <a:buNone/>
              <a:defRPr b="0" i="0" sz="21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0" i="0" sz="18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106" name="Shape 106"/>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12" type="sldNum"/>
          </p:nvPr>
        </p:nvSpPr>
        <p:spPr>
          <a:xfrm>
            <a:off x="8610600" y="6356352"/>
            <a:ext cx="2743200" cy="36512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US" sz="1800">
                <a:solidFill>
                  <a:schemeClr val="dk1"/>
                </a:solidFill>
                <a:latin typeface="Calibri"/>
                <a:ea typeface="Calibri"/>
                <a:cs typeface="Calibri"/>
                <a:sym typeface="Calibri"/>
              </a:rPr>
              <a:t>‹#›</a:t>
            </a:fld>
          </a:p>
        </p:txBody>
      </p:sp>
      <p:sp>
        <p:nvSpPr>
          <p:cNvPr id="109" name="Shape 109"/>
          <p:cNvSpPr txBox="1"/>
          <p:nvPr>
            <p:ph idx="5" type="body"/>
          </p:nvPr>
        </p:nvSpPr>
        <p:spPr>
          <a:xfrm>
            <a:off x="838200" y="5536423"/>
            <a:ext cx="10515600" cy="653240"/>
          </a:xfrm>
          <a:prstGeom prst="rect">
            <a:avLst/>
          </a:prstGeom>
          <a:noFill/>
          <a:ln>
            <a:noFill/>
          </a:ln>
        </p:spPr>
        <p:txBody>
          <a:bodyPr anchorCtr="0" anchor="t" bIns="91425" lIns="91425" rIns="91425" wrap="square" tIns="91425"/>
          <a:lstStyle>
            <a:lvl1pPr indent="0" lvl="0" marL="0" marR="0" rtl="0" algn="l">
              <a:lnSpc>
                <a:spcPct val="90000"/>
              </a:lnSpc>
              <a:spcBef>
                <a:spcPts val="750"/>
              </a:spcBef>
              <a:buClr>
                <a:schemeClr val="dk1"/>
              </a:buClr>
              <a:buSzPct val="100000"/>
              <a:buFont typeface="Arial"/>
              <a:buNone/>
              <a:defRPr b="0" i="0" sz="21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0" i="0" sz="18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838200" y="1825626"/>
            <a:ext cx="10515600" cy="4270375"/>
          </a:xfrm>
          <a:prstGeom prst="rect">
            <a:avLst/>
          </a:prstGeom>
          <a:noFill/>
          <a:ln>
            <a:noFill/>
          </a:ln>
        </p:spPr>
        <p:txBody>
          <a:bodyPr anchorCtr="0" anchor="t" bIns="91425" lIns="91425" rIns="91425" wrap="square" tIns="91425"/>
          <a:lstStyle>
            <a:lvl1pPr indent="6350" lvl="0" marL="171450" marR="0" rtl="0" algn="l">
              <a:lnSpc>
                <a:spcPct val="90000"/>
              </a:lnSpc>
              <a:spcBef>
                <a:spcPts val="75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514350" marR="0" rtl="0" algn="l">
              <a:lnSpc>
                <a:spcPct val="90000"/>
              </a:lnSpc>
              <a:spcBef>
                <a:spcPts val="375"/>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44450" lvl="2" marL="857250" marR="0" rtl="0" algn="l">
              <a:lnSpc>
                <a:spcPct val="90000"/>
              </a:lnSpc>
              <a:spcBef>
                <a:spcPts val="375"/>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57150" lvl="3" marL="12001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69850" lvl="4" marL="1543050" marR="0" rtl="0" algn="l">
              <a:lnSpc>
                <a:spcPct val="90000"/>
              </a:lnSpc>
              <a:spcBef>
                <a:spcPts val="375"/>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2"/>
            <a:ext cx="2743200" cy="36512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US" sz="1800">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7" name="Shape 27"/>
        <p:cNvGrpSpPr/>
        <p:nvPr/>
      </p:nvGrpSpPr>
      <p:grpSpPr>
        <a:xfrm>
          <a:off x="0" y="0"/>
          <a:ext cx="0" cy="0"/>
          <a:chOff x="0" y="0"/>
          <a:chExt cx="0" cy="0"/>
        </a:xfrm>
      </p:grpSpPr>
      <p:sp>
        <p:nvSpPr>
          <p:cNvPr id="28" name="Shape 28"/>
          <p:cNvSpPr txBox="1"/>
          <p:nvPr>
            <p:ph type="title"/>
          </p:nvPr>
        </p:nvSpPr>
        <p:spPr>
          <a:xfrm>
            <a:off x="838200"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30" name="Shape 30"/>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Shape 31"/>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8610600" y="6356352"/>
            <a:ext cx="2743200" cy="36512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US" sz="1800">
                <a:solidFill>
                  <a:schemeClr val="dk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ison">
    <p:spTree>
      <p:nvGrpSpPr>
        <p:cNvPr id="34" name="Shape 34"/>
        <p:cNvGrpSpPr/>
        <p:nvPr/>
      </p:nvGrpSpPr>
      <p:grpSpPr>
        <a:xfrm>
          <a:off x="0" y="0"/>
          <a:ext cx="0" cy="0"/>
          <a:chOff x="0" y="0"/>
          <a:chExt cx="0" cy="0"/>
        </a:xfrm>
      </p:grpSpPr>
      <p:sp>
        <p:nvSpPr>
          <p:cNvPr id="35" name="Shape 35"/>
          <p:cNvSpPr txBox="1"/>
          <p:nvPr>
            <p:ph type="title"/>
          </p:nvPr>
        </p:nvSpPr>
        <p:spPr>
          <a:xfrm>
            <a:off x="839788"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1" type="body"/>
          </p:nvPr>
        </p:nvSpPr>
        <p:spPr>
          <a:xfrm>
            <a:off x="839789" y="1709308"/>
            <a:ext cx="5157787" cy="366711"/>
          </a:xfrm>
          <a:prstGeom prst="rect">
            <a:avLst/>
          </a:prstGeom>
          <a:noFill/>
          <a:ln>
            <a:noFill/>
          </a:ln>
        </p:spPr>
        <p:txBody>
          <a:bodyPr anchorCtr="0" anchor="b" bIns="91425" lIns="91425" rIns="91425" wrap="square" tIns="91425"/>
          <a:lstStyle>
            <a:lvl1pPr indent="0" lvl="0" marL="0" marR="0" rtl="0" algn="l">
              <a:lnSpc>
                <a:spcPct val="90000"/>
              </a:lnSpc>
              <a:spcBef>
                <a:spcPts val="750"/>
              </a:spcBef>
              <a:buClr>
                <a:schemeClr val="dk1"/>
              </a:buClr>
              <a:buSzPct val="100000"/>
              <a:buFont typeface="Arial"/>
              <a:buNone/>
              <a:defRPr b="0"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96428"/>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9pPr>
          </a:lstStyle>
          <a:p/>
        </p:txBody>
      </p:sp>
      <p:sp>
        <p:nvSpPr>
          <p:cNvPr id="37" name="Shape 37"/>
          <p:cNvSpPr txBox="1"/>
          <p:nvPr>
            <p:ph idx="2" type="body"/>
          </p:nvPr>
        </p:nvSpPr>
        <p:spPr>
          <a:xfrm>
            <a:off x="839789" y="2076019"/>
            <a:ext cx="5157787" cy="3460404"/>
          </a:xfrm>
          <a:prstGeom prst="rect">
            <a:avLst/>
          </a:prstGeom>
          <a:noFill/>
          <a:ln>
            <a:noFill/>
          </a:ln>
        </p:spPr>
        <p:txBody>
          <a:bodyPr anchorCtr="0" anchor="t" bIns="91425" lIns="91425" rIns="91425" wrap="square" tIns="91425"/>
          <a:lstStyle>
            <a:lvl1pPr indent="0" lvl="0" marL="0" marR="0" rtl="0" algn="l">
              <a:lnSpc>
                <a:spcPct val="90000"/>
              </a:lnSpc>
              <a:spcBef>
                <a:spcPts val="750"/>
              </a:spcBef>
              <a:buClr>
                <a:schemeClr val="dk1"/>
              </a:buClr>
              <a:buSzPct val="100000"/>
              <a:buFont typeface="Arial"/>
              <a:buNone/>
              <a:defRPr b="0" i="0" sz="21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0" i="0" sz="18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38" name="Shape 38"/>
          <p:cNvSpPr txBox="1"/>
          <p:nvPr>
            <p:ph idx="3" type="body"/>
          </p:nvPr>
        </p:nvSpPr>
        <p:spPr>
          <a:xfrm>
            <a:off x="6172201" y="1709308"/>
            <a:ext cx="5183188" cy="366711"/>
          </a:xfrm>
          <a:prstGeom prst="rect">
            <a:avLst/>
          </a:prstGeom>
          <a:noFill/>
          <a:ln>
            <a:noFill/>
          </a:ln>
        </p:spPr>
        <p:txBody>
          <a:bodyPr anchorCtr="0" anchor="b" bIns="91425" lIns="91425" rIns="91425" wrap="square" tIns="91425"/>
          <a:lstStyle>
            <a:lvl1pPr indent="0" lvl="0" marL="0" marR="0" rtl="0" algn="l">
              <a:lnSpc>
                <a:spcPct val="90000"/>
              </a:lnSpc>
              <a:spcBef>
                <a:spcPts val="750"/>
              </a:spcBef>
              <a:buClr>
                <a:schemeClr val="dk1"/>
              </a:buClr>
              <a:buSzPct val="100000"/>
              <a:buFont typeface="Arial"/>
              <a:buNone/>
              <a:defRPr b="0"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96428"/>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9pPr>
          </a:lstStyle>
          <a:p/>
        </p:txBody>
      </p:sp>
      <p:sp>
        <p:nvSpPr>
          <p:cNvPr id="39" name="Shape 39"/>
          <p:cNvSpPr txBox="1"/>
          <p:nvPr>
            <p:ph idx="4" type="body"/>
          </p:nvPr>
        </p:nvSpPr>
        <p:spPr>
          <a:xfrm>
            <a:off x="6172201" y="2076019"/>
            <a:ext cx="5183188" cy="3460404"/>
          </a:xfrm>
          <a:prstGeom prst="rect">
            <a:avLst/>
          </a:prstGeom>
          <a:noFill/>
          <a:ln>
            <a:noFill/>
          </a:ln>
        </p:spPr>
        <p:txBody>
          <a:bodyPr anchorCtr="0" anchor="t" bIns="91425" lIns="91425" rIns="91425" wrap="square" tIns="91425"/>
          <a:lstStyle>
            <a:lvl1pPr indent="0" lvl="0" marL="0" marR="0" rtl="0" algn="l">
              <a:lnSpc>
                <a:spcPct val="90000"/>
              </a:lnSpc>
              <a:spcBef>
                <a:spcPts val="750"/>
              </a:spcBef>
              <a:buClr>
                <a:schemeClr val="dk1"/>
              </a:buClr>
              <a:buSzPct val="100000"/>
              <a:buFont typeface="Arial"/>
              <a:buNone/>
              <a:defRPr b="0" i="0" sz="21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0" i="0" sz="18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8610600" y="6356352"/>
            <a:ext cx="2743200" cy="36512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US" sz="1800">
                <a:solidFill>
                  <a:schemeClr val="dk1"/>
                </a:solidFill>
                <a:latin typeface="Calibri"/>
                <a:ea typeface="Calibri"/>
                <a:cs typeface="Calibri"/>
                <a:sym typeface="Calibri"/>
              </a:rPr>
              <a:t>‹#›</a:t>
            </a:fld>
          </a:p>
        </p:txBody>
      </p:sp>
      <p:sp>
        <p:nvSpPr>
          <p:cNvPr id="43" name="Shape 43"/>
          <p:cNvSpPr txBox="1"/>
          <p:nvPr>
            <p:ph idx="5" type="body"/>
          </p:nvPr>
        </p:nvSpPr>
        <p:spPr>
          <a:xfrm>
            <a:off x="838200" y="5536423"/>
            <a:ext cx="10515600" cy="653240"/>
          </a:xfrm>
          <a:prstGeom prst="rect">
            <a:avLst/>
          </a:prstGeom>
          <a:noFill/>
          <a:ln>
            <a:noFill/>
          </a:ln>
        </p:spPr>
        <p:txBody>
          <a:bodyPr anchorCtr="0" anchor="t" bIns="91425" lIns="91425" rIns="91425" wrap="square" tIns="91425"/>
          <a:lstStyle>
            <a:lvl1pPr indent="0" lvl="0" marL="0" marR="0" rtl="0" algn="l">
              <a:lnSpc>
                <a:spcPct val="90000"/>
              </a:lnSpc>
              <a:spcBef>
                <a:spcPts val="750"/>
              </a:spcBef>
              <a:buClr>
                <a:schemeClr val="dk1"/>
              </a:buClr>
              <a:buSzPct val="100000"/>
              <a:buFont typeface="Arial"/>
              <a:buNone/>
              <a:defRPr b="0" i="0" sz="21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0" i="0" sz="18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9" name="Shape 49"/>
        <p:cNvGrpSpPr/>
        <p:nvPr/>
      </p:nvGrpSpPr>
      <p:grpSpPr>
        <a:xfrm>
          <a:off x="0" y="0"/>
          <a:ext cx="0" cy="0"/>
          <a:chOff x="0" y="0"/>
          <a:chExt cx="0" cy="0"/>
        </a:xfrm>
      </p:grpSpPr>
      <p:sp>
        <p:nvSpPr>
          <p:cNvPr id="50" name="Shape 50"/>
          <p:cNvSpPr txBox="1"/>
          <p:nvPr>
            <p:ph type="title"/>
          </p:nvPr>
        </p:nvSpPr>
        <p:spPr>
          <a:xfrm>
            <a:off x="838200"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body"/>
          </p:nvPr>
        </p:nvSpPr>
        <p:spPr>
          <a:xfrm>
            <a:off x="838200" y="1825626"/>
            <a:ext cx="10515600" cy="4270375"/>
          </a:xfrm>
          <a:prstGeom prst="rect">
            <a:avLst/>
          </a:prstGeom>
          <a:noFill/>
          <a:ln>
            <a:noFill/>
          </a:ln>
        </p:spPr>
        <p:txBody>
          <a:bodyPr anchorCtr="0" anchor="t" bIns="91425" lIns="91425" rIns="91425" wrap="square" tIns="91425"/>
          <a:lstStyle>
            <a:lvl1pPr indent="6350" lvl="0" marL="171450" marR="0" rtl="0" algn="l">
              <a:lnSpc>
                <a:spcPct val="90000"/>
              </a:lnSpc>
              <a:spcBef>
                <a:spcPts val="75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514350" marR="0" rtl="0" algn="l">
              <a:lnSpc>
                <a:spcPct val="90000"/>
              </a:lnSpc>
              <a:spcBef>
                <a:spcPts val="375"/>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44450" lvl="2" marL="857250" marR="0" rtl="0" algn="l">
              <a:lnSpc>
                <a:spcPct val="90000"/>
              </a:lnSpc>
              <a:spcBef>
                <a:spcPts val="375"/>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57150" lvl="3" marL="12001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69850" lvl="4" marL="1543050" marR="0" rtl="0" algn="l">
              <a:lnSpc>
                <a:spcPct val="90000"/>
              </a:lnSpc>
              <a:spcBef>
                <a:spcPts val="375"/>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52" name="Shape 52"/>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4" name="Shape 54"/>
        <p:cNvGrpSpPr/>
        <p:nvPr/>
      </p:nvGrpSpPr>
      <p:grpSpPr>
        <a:xfrm>
          <a:off x="0" y="0"/>
          <a:ext cx="0" cy="0"/>
          <a:chOff x="0" y="0"/>
          <a:chExt cx="0" cy="0"/>
        </a:xfrm>
      </p:grpSpPr>
      <p:sp>
        <p:nvSpPr>
          <p:cNvPr id="55" name="Shape 55"/>
          <p:cNvSpPr txBox="1"/>
          <p:nvPr>
            <p:ph type="title"/>
          </p:nvPr>
        </p:nvSpPr>
        <p:spPr>
          <a:xfrm>
            <a:off x="838200"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2"/>
            <a:ext cx="2743200" cy="36512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US" sz="1800">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1" name="Shape 61"/>
        <p:cNvGrpSpPr/>
        <p:nvPr/>
      </p:nvGrpSpPr>
      <p:grpSpPr>
        <a:xfrm>
          <a:off x="0" y="0"/>
          <a:ext cx="0" cy="0"/>
          <a:chOff x="0" y="0"/>
          <a:chExt cx="0" cy="0"/>
        </a:xfrm>
      </p:grpSpPr>
      <p:sp>
        <p:nvSpPr>
          <p:cNvPr id="62" name="Shape 62"/>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1" i="0" sz="45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750"/>
              </a:spcBef>
              <a:buClr>
                <a:schemeClr val="dk1"/>
              </a:buClr>
              <a:buSzPct val="1000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3pPr>
            <a:lvl4pPr indent="0" lvl="3" marL="10287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9pPr>
          </a:lstStyle>
          <a:p/>
        </p:txBody>
      </p:sp>
      <p:sp>
        <p:nvSpPr>
          <p:cNvPr id="64" name="Shape 64"/>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ison">
    <p:spTree>
      <p:nvGrpSpPr>
        <p:cNvPr id="66" name="Shape 66"/>
        <p:cNvGrpSpPr/>
        <p:nvPr/>
      </p:nvGrpSpPr>
      <p:grpSpPr>
        <a:xfrm>
          <a:off x="0" y="0"/>
          <a:ext cx="0" cy="0"/>
          <a:chOff x="0" y="0"/>
          <a:chExt cx="0" cy="0"/>
        </a:xfrm>
      </p:grpSpPr>
      <p:sp>
        <p:nvSpPr>
          <p:cNvPr id="67" name="Shape 67"/>
          <p:cNvSpPr txBox="1"/>
          <p:nvPr>
            <p:ph type="title"/>
          </p:nvPr>
        </p:nvSpPr>
        <p:spPr>
          <a:xfrm>
            <a:off x="839788"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txBox="1"/>
          <p:nvPr>
            <p:ph idx="1" type="body"/>
          </p:nvPr>
        </p:nvSpPr>
        <p:spPr>
          <a:xfrm>
            <a:off x="839789" y="1709308"/>
            <a:ext cx="5157787" cy="366711"/>
          </a:xfrm>
          <a:prstGeom prst="rect">
            <a:avLst/>
          </a:prstGeom>
          <a:noFill/>
          <a:ln>
            <a:noFill/>
          </a:ln>
        </p:spPr>
        <p:txBody>
          <a:bodyPr anchorCtr="0" anchor="b" bIns="91425" lIns="91425" rIns="91425" wrap="square" tIns="91425"/>
          <a:lstStyle>
            <a:lvl1pPr indent="0" lvl="0" marL="0" marR="0" rtl="0" algn="l">
              <a:lnSpc>
                <a:spcPct val="90000"/>
              </a:lnSpc>
              <a:spcBef>
                <a:spcPts val="750"/>
              </a:spcBef>
              <a:buClr>
                <a:schemeClr val="dk1"/>
              </a:buClr>
              <a:buSzPct val="100000"/>
              <a:buFont typeface="Arial"/>
              <a:buNone/>
              <a:defRPr b="0"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96428"/>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9pPr>
          </a:lstStyle>
          <a:p/>
        </p:txBody>
      </p:sp>
      <p:sp>
        <p:nvSpPr>
          <p:cNvPr id="69" name="Shape 69"/>
          <p:cNvSpPr txBox="1"/>
          <p:nvPr>
            <p:ph idx="2" type="body"/>
          </p:nvPr>
        </p:nvSpPr>
        <p:spPr>
          <a:xfrm>
            <a:off x="839789" y="2076019"/>
            <a:ext cx="5157787" cy="3460404"/>
          </a:xfrm>
          <a:prstGeom prst="rect">
            <a:avLst/>
          </a:prstGeom>
          <a:noFill/>
          <a:ln>
            <a:noFill/>
          </a:ln>
        </p:spPr>
        <p:txBody>
          <a:bodyPr anchorCtr="0" anchor="t" bIns="91425" lIns="91425" rIns="91425" wrap="square" tIns="91425"/>
          <a:lstStyle>
            <a:lvl1pPr indent="0" lvl="0" marL="0" marR="0" rtl="0" algn="l">
              <a:lnSpc>
                <a:spcPct val="90000"/>
              </a:lnSpc>
              <a:spcBef>
                <a:spcPts val="750"/>
              </a:spcBef>
              <a:buClr>
                <a:schemeClr val="dk1"/>
              </a:buClr>
              <a:buSzPct val="100000"/>
              <a:buFont typeface="Arial"/>
              <a:buNone/>
              <a:defRPr b="0" i="0" sz="21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0" i="0" sz="18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70" name="Shape 70"/>
          <p:cNvSpPr txBox="1"/>
          <p:nvPr>
            <p:ph idx="3" type="body"/>
          </p:nvPr>
        </p:nvSpPr>
        <p:spPr>
          <a:xfrm>
            <a:off x="6172201" y="1709308"/>
            <a:ext cx="5183188" cy="366711"/>
          </a:xfrm>
          <a:prstGeom prst="rect">
            <a:avLst/>
          </a:prstGeom>
          <a:noFill/>
          <a:ln>
            <a:noFill/>
          </a:ln>
        </p:spPr>
        <p:txBody>
          <a:bodyPr anchorCtr="0" anchor="b" bIns="91425" lIns="91425" rIns="91425" wrap="square" tIns="91425"/>
          <a:lstStyle>
            <a:lvl1pPr indent="0" lvl="0" marL="0" marR="0" rtl="0" algn="l">
              <a:lnSpc>
                <a:spcPct val="90000"/>
              </a:lnSpc>
              <a:spcBef>
                <a:spcPts val="750"/>
              </a:spcBef>
              <a:buClr>
                <a:schemeClr val="dk1"/>
              </a:buClr>
              <a:buSzPct val="100000"/>
              <a:buFont typeface="Arial"/>
              <a:buNone/>
              <a:defRPr b="0"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96428"/>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375"/>
              </a:spcBef>
              <a:buClr>
                <a:schemeClr val="dk1"/>
              </a:buClr>
              <a:buSzPct val="100000"/>
              <a:buFont typeface="Arial"/>
              <a:buNone/>
              <a:defRPr b="1" i="0" sz="1200" u="none" cap="none" strike="noStrike">
                <a:solidFill>
                  <a:schemeClr val="dk1"/>
                </a:solidFill>
                <a:latin typeface="Calibri"/>
                <a:ea typeface="Calibri"/>
                <a:cs typeface="Calibri"/>
                <a:sym typeface="Calibri"/>
              </a:defRPr>
            </a:lvl9pPr>
          </a:lstStyle>
          <a:p/>
        </p:txBody>
      </p:sp>
      <p:sp>
        <p:nvSpPr>
          <p:cNvPr id="71" name="Shape 71"/>
          <p:cNvSpPr txBox="1"/>
          <p:nvPr>
            <p:ph idx="4" type="body"/>
          </p:nvPr>
        </p:nvSpPr>
        <p:spPr>
          <a:xfrm>
            <a:off x="6172201" y="2076019"/>
            <a:ext cx="5183188" cy="3460404"/>
          </a:xfrm>
          <a:prstGeom prst="rect">
            <a:avLst/>
          </a:prstGeom>
          <a:noFill/>
          <a:ln>
            <a:noFill/>
          </a:ln>
        </p:spPr>
        <p:txBody>
          <a:bodyPr anchorCtr="0" anchor="t" bIns="91425" lIns="91425" rIns="91425" wrap="square" tIns="91425"/>
          <a:lstStyle>
            <a:lvl1pPr indent="0" lvl="0" marL="0" marR="0" rtl="0" algn="l">
              <a:lnSpc>
                <a:spcPct val="90000"/>
              </a:lnSpc>
              <a:spcBef>
                <a:spcPts val="750"/>
              </a:spcBef>
              <a:buClr>
                <a:schemeClr val="dk1"/>
              </a:buClr>
              <a:buSzPct val="100000"/>
              <a:buFont typeface="Arial"/>
              <a:buNone/>
              <a:defRPr b="0" i="0" sz="21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0" i="0" sz="18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72" name="Shape 72"/>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5" type="body"/>
          </p:nvPr>
        </p:nvSpPr>
        <p:spPr>
          <a:xfrm>
            <a:off x="838200" y="5536423"/>
            <a:ext cx="10515600" cy="653240"/>
          </a:xfrm>
          <a:prstGeom prst="rect">
            <a:avLst/>
          </a:prstGeom>
          <a:noFill/>
          <a:ln>
            <a:noFill/>
          </a:ln>
        </p:spPr>
        <p:txBody>
          <a:bodyPr anchorCtr="0" anchor="t" bIns="91425" lIns="91425" rIns="91425" wrap="square" tIns="91425"/>
          <a:lstStyle>
            <a:lvl1pPr indent="0" lvl="0" marL="0" marR="0" rtl="0" algn="l">
              <a:lnSpc>
                <a:spcPct val="90000"/>
              </a:lnSpc>
              <a:spcBef>
                <a:spcPts val="750"/>
              </a:spcBef>
              <a:buClr>
                <a:schemeClr val="dk1"/>
              </a:buClr>
              <a:buSzPct val="100000"/>
              <a:buFont typeface="Arial"/>
              <a:buNone/>
              <a:defRPr b="0" i="0" sz="2100" u="none" cap="none" strike="noStrike">
                <a:solidFill>
                  <a:schemeClr val="dk1"/>
                </a:solidFill>
                <a:latin typeface="Calibri"/>
                <a:ea typeface="Calibri"/>
                <a:cs typeface="Calibri"/>
                <a:sym typeface="Calibri"/>
              </a:defRPr>
            </a:lvl1pPr>
            <a:lvl2pPr indent="0" lvl="1" marL="342900" marR="0" rtl="0" algn="l">
              <a:lnSpc>
                <a:spcPct val="90000"/>
              </a:lnSpc>
              <a:spcBef>
                <a:spcPts val="375"/>
              </a:spcBef>
              <a:buClr>
                <a:schemeClr val="dk1"/>
              </a:buClr>
              <a:buSzPct val="100000"/>
              <a:buFont typeface="Arial"/>
              <a:buNone/>
              <a:defRPr b="0" i="0" sz="1800" u="none" cap="none" strike="noStrike">
                <a:solidFill>
                  <a:schemeClr val="dk1"/>
                </a:solidFill>
                <a:latin typeface="Calibri"/>
                <a:ea typeface="Calibri"/>
                <a:cs typeface="Calibri"/>
                <a:sym typeface="Calibri"/>
              </a:defRPr>
            </a:lvl2pPr>
            <a:lvl3pPr indent="0" lvl="2" marL="685800" marR="0" rtl="0" algn="l">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3pPr>
            <a:lvl4pPr indent="0" lvl="3" marL="10287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4pPr>
            <a:lvl5pPr indent="0" lvl="4" marL="1371600" marR="0" rtl="0" algn="l">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1" name="Shape 81"/>
        <p:cNvGrpSpPr/>
        <p:nvPr/>
      </p:nvGrpSpPr>
      <p:grpSpPr>
        <a:xfrm>
          <a:off x="0" y="0"/>
          <a:ext cx="0" cy="0"/>
          <a:chOff x="0" y="0"/>
          <a:chExt cx="0" cy="0"/>
        </a:xfrm>
      </p:grpSpPr>
      <p:sp>
        <p:nvSpPr>
          <p:cNvPr id="82" name="Shape 82"/>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1" i="0" sz="45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3" name="Shape 83"/>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750"/>
              </a:spcBef>
              <a:buClr>
                <a:schemeClr val="dk1"/>
              </a:buClr>
              <a:buSzPct val="1000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375"/>
              </a:spcBef>
              <a:buClr>
                <a:schemeClr val="dk1"/>
              </a:buClr>
              <a:buSzPct val="1000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375"/>
              </a:spcBef>
              <a:buClr>
                <a:schemeClr val="dk1"/>
              </a:buClr>
              <a:buSzPct val="96428"/>
              <a:buFont typeface="Arial"/>
              <a:buNone/>
              <a:defRPr b="0" i="0" sz="1350" u="none" cap="none" strike="noStrike">
                <a:solidFill>
                  <a:schemeClr val="dk1"/>
                </a:solidFill>
                <a:latin typeface="Calibri"/>
                <a:ea typeface="Calibri"/>
                <a:cs typeface="Calibri"/>
                <a:sym typeface="Calibri"/>
              </a:defRPr>
            </a:lvl3pPr>
            <a:lvl4pPr indent="0" lvl="3" marL="10287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375"/>
              </a:spcBef>
              <a:buClr>
                <a:schemeClr val="dk1"/>
              </a:buClr>
              <a:buSzPct val="100000"/>
              <a:buFont typeface="Arial"/>
              <a:buNone/>
              <a:defRPr b="0" i="0" sz="1200" u="none" cap="none" strike="noStrike">
                <a:solidFill>
                  <a:schemeClr val="dk1"/>
                </a:solidFill>
                <a:latin typeface="Calibri"/>
                <a:ea typeface="Calibri"/>
                <a:cs typeface="Calibri"/>
                <a:sym typeface="Calibri"/>
              </a:defRPr>
            </a:lvl9pPr>
          </a:lstStyle>
          <a:p/>
        </p:txBody>
      </p:sp>
      <p:sp>
        <p:nvSpPr>
          <p:cNvPr id="84" name="Shape 84"/>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8610600" y="6356352"/>
            <a:ext cx="2743200" cy="36512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US" sz="1800">
                <a:solidFill>
                  <a:schemeClr val="dk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2"/>
            <a:ext cx="2743200" cy="36512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838200"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47" name="Shape 47"/>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838200" y="365127"/>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38100" lvl="0" marL="171450" marR="0" rtl="0" algn="l">
              <a:lnSpc>
                <a:spcPct val="90000"/>
              </a:lnSpc>
              <a:spcBef>
                <a:spcPts val="75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57250" marR="0" rtl="0" algn="l">
              <a:lnSpc>
                <a:spcPct val="90000"/>
              </a:lnSpc>
              <a:spcBef>
                <a:spcPts val="375"/>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5725" lvl="3" marL="12001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4pPr>
            <a:lvl5pPr indent="-85725" lvl="4" marL="15430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5pPr>
            <a:lvl6pPr indent="-85725" lvl="5" marL="18859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6pPr>
            <a:lvl7pPr indent="-85725" lvl="6" marL="22288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7pPr>
            <a:lvl8pPr indent="-85725" lvl="7" marL="25717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8pPr>
            <a:lvl9pPr indent="-85725" lvl="8" marL="2914650" marR="0" rtl="0" algn="l">
              <a:lnSpc>
                <a:spcPct val="90000"/>
              </a:lnSpc>
              <a:spcBef>
                <a:spcPts val="375"/>
              </a:spcBef>
              <a:buClr>
                <a:schemeClr val="dk1"/>
              </a:buClr>
              <a:buSzPct val="96428"/>
              <a:buFont typeface="Arial"/>
              <a:buChar char="•"/>
              <a:defRPr b="0" i="0" sz="135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838200" y="6356352"/>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4038600" y="6356352"/>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sz="9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8610600" y="6356352"/>
            <a:ext cx="2743200" cy="36512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lang="en-US" sz="1800">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ctrTitle"/>
          </p:nvPr>
        </p:nvSpPr>
        <p:spPr>
          <a:xfrm>
            <a:off x="1524000" y="1646238"/>
            <a:ext cx="9144000" cy="2387600"/>
          </a:xfrm>
          <a:prstGeom prst="rect">
            <a:avLst/>
          </a:prstGeom>
          <a:noFill/>
          <a:ln>
            <a:noFill/>
          </a:ln>
        </p:spPr>
        <p:txBody>
          <a:bodyPr anchorCtr="0" anchor="b" bIns="45700" lIns="91425" rIns="91425" wrap="square" tIns="45700">
            <a:noAutofit/>
          </a:bodyPr>
          <a:lstStyle/>
          <a:p>
            <a:pPr indent="-342900" lvl="0" marL="0" marR="0" rtl="0" algn="ctr">
              <a:lnSpc>
                <a:spcPct val="90000"/>
              </a:lnSpc>
              <a:spcBef>
                <a:spcPts val="0"/>
              </a:spcBef>
              <a:buClr>
                <a:schemeClr val="dk1"/>
              </a:buClr>
              <a:buSzPct val="100000"/>
              <a:buFont typeface="Calibri"/>
              <a:buNone/>
            </a:pPr>
            <a:r>
              <a:rPr b="1" i="0" lang="en-US" sz="5400" u="none" cap="none" strike="noStrike">
                <a:solidFill>
                  <a:schemeClr val="dk1"/>
                </a:solidFill>
                <a:latin typeface="Calibri"/>
                <a:ea typeface="Calibri"/>
                <a:cs typeface="Calibri"/>
                <a:sym typeface="Calibri"/>
              </a:rPr>
              <a:t>Covered Electronic Content in the Revised 508 Standards</a:t>
            </a:r>
          </a:p>
        </p:txBody>
      </p:sp>
      <p:sp>
        <p:nvSpPr>
          <p:cNvPr id="115" name="Shape 115"/>
          <p:cNvSpPr txBox="1"/>
          <p:nvPr>
            <p:ph idx="1" type="subTitle"/>
          </p:nvPr>
        </p:nvSpPr>
        <p:spPr>
          <a:xfrm>
            <a:off x="1524000" y="4344988"/>
            <a:ext cx="9144000" cy="1655762"/>
          </a:xfrm>
          <a:prstGeom prst="rect">
            <a:avLst/>
          </a:prstGeom>
          <a:noFill/>
          <a:ln>
            <a:noFill/>
          </a:ln>
        </p:spPr>
        <p:txBody>
          <a:bodyPr anchorCtr="0" anchor="t" bIns="45700" lIns="91425" rIns="91425" wrap="square" tIns="45700">
            <a:noAutofit/>
          </a:bodyPr>
          <a:lstStyle/>
          <a:p>
            <a:pPr indent="-279400" lvl="0" marL="0" marR="0" rtl="0" algn="ctr">
              <a:lnSpc>
                <a:spcPct val="90000"/>
              </a:lnSpc>
              <a:spcBef>
                <a:spcPts val="0"/>
              </a:spcBef>
              <a:spcAft>
                <a:spcPts val="0"/>
              </a:spcAft>
              <a:buClr>
                <a:schemeClr val="dk1"/>
              </a:buClr>
              <a:buSzPct val="100000"/>
              <a:buFont typeface="Arial"/>
              <a:buNone/>
            </a:pPr>
            <a:r>
              <a:rPr b="0" i="0" lang="en-US" sz="4400" u="none" cap="none" strike="noStrike">
                <a:solidFill>
                  <a:schemeClr val="dk1"/>
                </a:solidFill>
                <a:latin typeface="Calibri"/>
                <a:ea typeface="Calibri"/>
                <a:cs typeface="Calibri"/>
                <a:sym typeface="Calibri"/>
              </a:rPr>
              <a:t>2017 Inter Agency Accessibility Forum</a:t>
            </a:r>
          </a:p>
          <a:p>
            <a:pPr indent="-114300" lvl="0" marL="0" marR="0" rtl="0" algn="ctr">
              <a:lnSpc>
                <a:spcPct val="90000"/>
              </a:lnSpc>
              <a:spcBef>
                <a:spcPts val="750"/>
              </a:spcBef>
              <a:buClr>
                <a:schemeClr val="dk1"/>
              </a:buClr>
              <a:buSzPct val="100000"/>
              <a:buFont typeface="Arial"/>
              <a:buNone/>
            </a:pPr>
            <a:r>
              <a:t/>
            </a:r>
            <a:endParaRPr b="0" i="0" sz="1800" u="none" cap="none" strike="noStrike">
              <a:solidFill>
                <a:schemeClr val="dk1"/>
              </a:solidFill>
              <a:latin typeface="Calibri"/>
              <a:ea typeface="Calibri"/>
              <a:cs typeface="Calibri"/>
              <a:sym typeface="Calibri"/>
            </a:endParaRPr>
          </a:p>
        </p:txBody>
      </p:sp>
      <p:pic>
        <p:nvPicPr>
          <p:cNvPr descr="Access Board Logo" id="116" name="Shape 116"/>
          <p:cNvPicPr preferRelativeResize="0"/>
          <p:nvPr/>
        </p:nvPicPr>
        <p:blipFill rotWithShape="1">
          <a:blip r:embed="rId3">
            <a:alphaModFix/>
          </a:blip>
          <a:srcRect b="0" l="0" r="0" t="0"/>
          <a:stretch/>
        </p:blipFill>
        <p:spPr>
          <a:xfrm>
            <a:off x="247650" y="142875"/>
            <a:ext cx="2283254" cy="2257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descr="&quot;" id="191" name="Shape 191"/>
          <p:cNvSpPr/>
          <p:nvPr/>
        </p:nvSpPr>
        <p:spPr>
          <a:xfrm>
            <a:off x="0" y="0"/>
            <a:ext cx="12192000" cy="68580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txBox="1"/>
          <p:nvPr>
            <p:ph type="title"/>
          </p:nvPr>
        </p:nvSpPr>
        <p:spPr>
          <a:xfrm>
            <a:off x="648929" y="629266"/>
            <a:ext cx="6586491" cy="1676603"/>
          </a:xfrm>
          <a:prstGeom prst="rect">
            <a:avLst/>
          </a:prstGeom>
          <a:noFill/>
          <a:ln>
            <a:noFill/>
          </a:ln>
        </p:spPr>
        <p:txBody>
          <a:bodyPr anchorCtr="0" anchor="ctr" bIns="45700" lIns="91425" rIns="91425" wrap="square" tIns="45700">
            <a:noAutofit/>
          </a:bodyPr>
          <a:lstStyle/>
          <a:p>
            <a:pPr indent="-211455" lvl="0" marL="0" marR="0" rtl="0" algn="l">
              <a:lnSpc>
                <a:spcPct val="90000"/>
              </a:lnSpc>
              <a:spcBef>
                <a:spcPts val="0"/>
              </a:spcBef>
              <a:buClr>
                <a:schemeClr val="dk1"/>
              </a:buClr>
              <a:buSzPct val="100909"/>
              <a:buFont typeface="Calibri"/>
              <a:buNone/>
            </a:pPr>
            <a:r>
              <a:rPr b="1" i="0" lang="en-US" sz="3330" u="none" cap="none" strike="noStrike">
                <a:solidFill>
                  <a:schemeClr val="dk1"/>
                </a:solidFill>
                <a:latin typeface="Calibri"/>
                <a:ea typeface="Calibri"/>
                <a:cs typeface="Calibri"/>
                <a:sym typeface="Calibri"/>
              </a:rPr>
              <a:t>Examples of a Notice of Benefits, Program Eligibility, Employment Opportunity, or Personnel Action</a:t>
            </a:r>
          </a:p>
        </p:txBody>
      </p:sp>
      <p:sp>
        <p:nvSpPr>
          <p:cNvPr id="193" name="Shape 193"/>
          <p:cNvSpPr txBox="1"/>
          <p:nvPr>
            <p:ph idx="2" type="body"/>
          </p:nvPr>
        </p:nvSpPr>
        <p:spPr>
          <a:xfrm>
            <a:off x="648930" y="2438400"/>
            <a:ext cx="6586489" cy="3785419"/>
          </a:xfrm>
          <a:prstGeom prst="rect">
            <a:avLst/>
          </a:prstGeom>
          <a:noFill/>
          <a:ln>
            <a:noFill/>
          </a:ln>
        </p:spPr>
        <p:txBody>
          <a:bodyPr anchorCtr="0" anchor="t" bIns="45700" lIns="91425" rIns="91425" wrap="square" tIns="45700">
            <a:noAutofit/>
          </a:bodyPr>
          <a:lstStyle/>
          <a:p>
            <a:pPr indent="-171450" lvl="0" marL="17145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 notice of government benefits</a:t>
            </a:r>
          </a:p>
          <a:p>
            <a:pPr indent="-171450" lvl="0" marL="171450" marR="0" rtl="0" algn="l">
              <a:lnSpc>
                <a:spcPct val="90000"/>
              </a:lnSpc>
              <a:spcBef>
                <a:spcPts val="75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 notice of program eligibility </a:t>
            </a:r>
          </a:p>
          <a:p>
            <a:pPr indent="-171450" lvl="0" marL="171450" marR="0" rtl="0" algn="l">
              <a:lnSpc>
                <a:spcPct val="90000"/>
              </a:lnSpc>
              <a:spcBef>
                <a:spcPts val="75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Notification of a personnel action indicating a promotion, adverse action, or other decision affecting a government employee</a:t>
            </a:r>
          </a:p>
          <a:p>
            <a:pPr indent="-171450" lvl="0" marL="171450" marR="0" rtl="0" algn="l">
              <a:lnSpc>
                <a:spcPct val="90000"/>
              </a:lnSpc>
              <a:spcBef>
                <a:spcPts val="75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Job announcements</a:t>
            </a:r>
          </a:p>
        </p:txBody>
      </p:sp>
      <p:pic>
        <p:nvPicPr>
          <p:cNvPr descr="Old fashioned sign for &quot;American City Diner&quot;  message below says &quot;Help Wanted Servers - Big Tips Nice Boss&quot; " id="194" name="Shape 194" title="Phot o of a sign"/>
          <p:cNvPicPr preferRelativeResize="0"/>
          <p:nvPr>
            <p:ph idx="1" type="body"/>
          </p:nvPr>
        </p:nvPicPr>
        <p:blipFill rotWithShape="1">
          <a:blip r:embed="rId3">
            <a:alphaModFix/>
          </a:blip>
          <a:srcRect b="3" l="1563" r="2920" t="0"/>
          <a:stretch/>
        </p:blipFill>
        <p:spPr>
          <a:xfrm>
            <a:off x="7555830" y="448291"/>
            <a:ext cx="3995928" cy="5577837"/>
          </a:xfrm>
          <a:prstGeom prst="rect">
            <a:avLst/>
          </a:prstGeom>
          <a:noFill/>
          <a:ln>
            <a:noFill/>
          </a:ln>
        </p:spPr>
      </p:pic>
      <p:sp>
        <p:nvSpPr>
          <p:cNvPr id="195" name="Shape 195"/>
          <p:cNvSpPr txBox="1"/>
          <p:nvPr/>
        </p:nvSpPr>
        <p:spPr>
          <a:xfrm>
            <a:off x="6600825" y="5340544"/>
            <a:ext cx="5033219" cy="14465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8800">
                <a:solidFill>
                  <a:srgbClr val="FF0000"/>
                </a:solidFill>
                <a:latin typeface="Calibri"/>
                <a:ea typeface="Calibri"/>
                <a:cs typeface="Calibri"/>
                <a:sym typeface="Calibri"/>
              </a:rPr>
              <a:t>X </a:t>
            </a:r>
            <a:r>
              <a:rPr lang="en-US" sz="2400">
                <a:solidFill>
                  <a:srgbClr val="FF0000"/>
                </a:solidFill>
                <a:latin typeface="Calibri"/>
                <a:ea typeface="Calibri"/>
                <a:cs typeface="Calibri"/>
                <a:sym typeface="Calibri"/>
              </a:rPr>
              <a:t>Not covered content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descr="&quot;" id="200" name="Shape 200"/>
          <p:cNvSpPr/>
          <p:nvPr/>
        </p:nvSpPr>
        <p:spPr>
          <a:xfrm>
            <a:off x="0" y="0"/>
            <a:ext cx="12192000" cy="68580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txBox="1"/>
          <p:nvPr>
            <p:ph type="title"/>
          </p:nvPr>
        </p:nvSpPr>
        <p:spPr>
          <a:xfrm>
            <a:off x="157896" y="613831"/>
            <a:ext cx="4468813" cy="1676603"/>
          </a:xfrm>
          <a:prstGeom prst="rect">
            <a:avLst/>
          </a:prstGeom>
          <a:noFill/>
          <a:ln>
            <a:noFill/>
          </a:ln>
        </p:spPr>
        <p:txBody>
          <a:bodyPr anchorCtr="0" anchor="ctr" bIns="45700" lIns="91425" rIns="91425" wrap="square" tIns="45700">
            <a:noAutofit/>
          </a:bodyPr>
          <a:lstStyle/>
          <a:p>
            <a:pPr indent="-228600" lvl="0" marL="0" marR="0" rtl="0" algn="l">
              <a:lnSpc>
                <a:spcPct val="90000"/>
              </a:lnSpc>
              <a:spcBef>
                <a:spcPts val="0"/>
              </a:spcBef>
              <a:buClr>
                <a:schemeClr val="dk1"/>
              </a:buClr>
              <a:buSzPct val="100000"/>
              <a:buFont typeface="Calibri"/>
              <a:buNone/>
            </a:pPr>
            <a:br>
              <a:rPr b="1" i="0" lang="en-US" sz="3600" u="none" cap="none" strike="noStrike">
                <a:solidFill>
                  <a:schemeClr val="dk1"/>
                </a:solidFill>
                <a:latin typeface="Calibri"/>
                <a:ea typeface="Calibri"/>
                <a:cs typeface="Calibri"/>
                <a:sym typeface="Calibri"/>
              </a:rPr>
            </a:br>
            <a:r>
              <a:rPr b="1" i="0" lang="en-US" sz="3600" u="none" cap="none" strike="noStrike">
                <a:solidFill>
                  <a:schemeClr val="dk1"/>
                </a:solidFill>
                <a:latin typeface="Calibri"/>
                <a:ea typeface="Calibri"/>
                <a:cs typeface="Calibri"/>
                <a:sym typeface="Calibri"/>
              </a:rPr>
              <a:t>Examples of a Formal Acknowledgement of Receipt</a:t>
            </a:r>
            <a:br>
              <a:rPr b="1" i="0" lang="en-US" sz="3600" u="none" cap="none" strike="noStrike">
                <a:solidFill>
                  <a:schemeClr val="dk1"/>
                </a:solidFill>
                <a:latin typeface="Calibri"/>
                <a:ea typeface="Calibri"/>
                <a:cs typeface="Calibri"/>
                <a:sym typeface="Calibri"/>
              </a:rPr>
            </a:br>
          </a:p>
        </p:txBody>
      </p:sp>
      <p:sp>
        <p:nvSpPr>
          <p:cNvPr id="202" name="Shape 202"/>
          <p:cNvSpPr txBox="1"/>
          <p:nvPr>
            <p:ph idx="2" type="body"/>
          </p:nvPr>
        </p:nvSpPr>
        <p:spPr>
          <a:xfrm>
            <a:off x="229830" y="2381250"/>
            <a:ext cx="4361220" cy="3785419"/>
          </a:xfrm>
          <a:prstGeom prst="rect">
            <a:avLst/>
          </a:prstGeom>
          <a:noFill/>
          <a:ln>
            <a:noFill/>
          </a:ln>
        </p:spPr>
        <p:txBody>
          <a:bodyPr anchorCtr="0" anchor="t" bIns="45700" lIns="91425" rIns="91425" wrap="square" tIns="45700">
            <a:noAutofit/>
          </a:bodyPr>
          <a:lstStyle/>
          <a:p>
            <a:pPr indent="-171450" lvl="0" marL="17145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An email acknowledging receipt of payment</a:t>
            </a:r>
          </a:p>
          <a:p>
            <a:pPr indent="-171450" lvl="0" marL="171450" marR="0" rtl="0" algn="l">
              <a:lnSpc>
                <a:spcPct val="90000"/>
              </a:lnSpc>
              <a:spcBef>
                <a:spcPts val="75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 notice posted to a program participant’s web page containing his or her personal account information and acknowledging that he or she successfully submitted certain records</a:t>
            </a:r>
          </a:p>
        </p:txBody>
      </p:sp>
      <p:pic>
        <p:nvPicPr>
          <p:cNvPr descr="IRS Web page asking &quot;how would you like to receive your EIN confirmation letter?&quot; " id="203" name="Shape 203" title="Screen shot"/>
          <p:cNvPicPr preferRelativeResize="0"/>
          <p:nvPr>
            <p:ph idx="1" type="body"/>
          </p:nvPr>
        </p:nvPicPr>
        <p:blipFill rotWithShape="1">
          <a:blip r:embed="rId3">
            <a:alphaModFix/>
          </a:blip>
          <a:srcRect b="35026" l="434" r="3776" t="-2553"/>
          <a:stretch/>
        </p:blipFill>
        <p:spPr>
          <a:xfrm>
            <a:off x="4533264" y="523015"/>
            <a:ext cx="7589997" cy="39928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838200" y="365127"/>
            <a:ext cx="10515600" cy="1325563"/>
          </a:xfrm>
          <a:prstGeom prst="rect">
            <a:avLst/>
          </a:prstGeom>
          <a:noFill/>
          <a:ln>
            <a:noFill/>
          </a:ln>
        </p:spPr>
        <p:txBody>
          <a:bodyPr anchorCtr="0" anchor="ctr" bIns="45700" lIns="91425" rIns="91425" wrap="square" tIns="45700">
            <a:noAutofit/>
          </a:bodyPr>
          <a:lstStyle/>
          <a:p>
            <a:pPr indent="-209550" lvl="0" marL="0" marR="0" rtl="0" algn="l">
              <a:lnSpc>
                <a:spcPct val="90000"/>
              </a:lnSpc>
              <a:spcBef>
                <a:spcPts val="0"/>
              </a:spcBef>
              <a:buClr>
                <a:schemeClr val="dk1"/>
              </a:buClr>
              <a:buSzPct val="100000"/>
              <a:buFont typeface="Calibri"/>
              <a:buNone/>
            </a:pPr>
            <a:r>
              <a:rPr b="1" i="0" lang="en-US" sz="3300" u="none" cap="none" strike="noStrike">
                <a:solidFill>
                  <a:schemeClr val="dk1"/>
                </a:solidFill>
                <a:latin typeface="Calibri"/>
                <a:ea typeface="Calibri"/>
                <a:cs typeface="Calibri"/>
                <a:sym typeface="Calibri"/>
              </a:rPr>
              <a:t>Examples of a Survey Questionnaire</a:t>
            </a:r>
          </a:p>
        </p:txBody>
      </p:sp>
      <p:sp>
        <p:nvSpPr>
          <p:cNvPr id="209" name="Shape 209"/>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1450" lvl="0" marL="17145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 set of written questions (open-ended or multiple choice) developed for the purpose of a survey or data analysis </a:t>
            </a:r>
          </a:p>
          <a:p>
            <a:pPr indent="-171450" lvl="0" marL="171450" marR="0" rtl="0" algn="l">
              <a:lnSpc>
                <a:spcPct val="90000"/>
              </a:lnSpc>
              <a:spcBef>
                <a:spcPts val="75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This category does not include questions submitted during litigation or legal proceedings </a:t>
            </a:r>
          </a:p>
        </p:txBody>
      </p:sp>
      <p:sp>
        <p:nvSpPr>
          <p:cNvPr id="210" name="Shape 210"/>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1450" lvl="0" marL="17145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 questionnaire assessing employee training needs</a:t>
            </a:r>
          </a:p>
          <a:p>
            <a:pPr indent="-171450" lvl="0" marL="171450" marR="0" rtl="0" algn="l">
              <a:lnSpc>
                <a:spcPct val="90000"/>
              </a:lnSpc>
              <a:spcBef>
                <a:spcPts val="75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An employee satisfaction survey</a:t>
            </a:r>
          </a:p>
          <a:p>
            <a:pPr indent="-171450" lvl="0" marL="171450" marR="0" rtl="0" algn="l">
              <a:lnSpc>
                <a:spcPct val="90000"/>
              </a:lnSpc>
              <a:spcBef>
                <a:spcPts val="75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 questionnaire used to gather information related to gauging satisfaction with a government program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838200" y="365127"/>
            <a:ext cx="10515600" cy="1325563"/>
          </a:xfrm>
          <a:prstGeom prst="rect">
            <a:avLst/>
          </a:prstGeom>
          <a:noFill/>
          <a:ln>
            <a:noFill/>
          </a:ln>
        </p:spPr>
        <p:txBody>
          <a:bodyPr anchorCtr="0" anchor="ctr" bIns="45700" lIns="91425" rIns="91425" wrap="square" tIns="45700">
            <a:noAutofit/>
          </a:bodyPr>
          <a:lstStyle/>
          <a:p>
            <a:pPr indent="-209550" lvl="0" marL="0" marR="0" rtl="0" algn="l">
              <a:lnSpc>
                <a:spcPct val="90000"/>
              </a:lnSpc>
              <a:spcBef>
                <a:spcPts val="0"/>
              </a:spcBef>
              <a:buClr>
                <a:schemeClr val="dk1"/>
              </a:buClr>
              <a:buSzPct val="100000"/>
              <a:buFont typeface="Calibri"/>
              <a:buNone/>
            </a:pPr>
            <a:r>
              <a:rPr b="1" i="0" lang="en-US" sz="3300" u="none" cap="none" strike="noStrike">
                <a:solidFill>
                  <a:schemeClr val="dk1"/>
                </a:solidFill>
                <a:latin typeface="Calibri"/>
                <a:ea typeface="Calibri"/>
                <a:cs typeface="Calibri"/>
                <a:sym typeface="Calibri"/>
              </a:rPr>
              <a:t>Examples of a Template or Form</a:t>
            </a:r>
          </a:p>
        </p:txBody>
      </p:sp>
      <p:sp>
        <p:nvSpPr>
          <p:cNvPr id="216" name="Shape 216"/>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1450" lvl="0" marL="171450" marR="0" rtl="0" algn="l">
              <a:lnSpc>
                <a:spcPct val="80000"/>
              </a:lnSpc>
              <a:spcBef>
                <a:spcPts val="0"/>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An electronic document template used to create official agency documents or presentations</a:t>
            </a:r>
          </a:p>
          <a:p>
            <a:pPr indent="-171450" lvl="0" marL="171450" marR="0" rtl="0" algn="l">
              <a:lnSpc>
                <a:spcPct val="80000"/>
              </a:lnSpc>
              <a:spcBef>
                <a:spcPts val="750"/>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a Web page template created to establish a common look and feel for a website</a:t>
            </a:r>
          </a:p>
          <a:p>
            <a:pPr indent="-171450" lvl="0" marL="171450" marR="0" rtl="0" algn="l">
              <a:lnSpc>
                <a:spcPct val="80000"/>
              </a:lnSpc>
              <a:spcBef>
                <a:spcPts val="750"/>
              </a:spcBef>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an official agency form that must be completed by employees or members of the public</a:t>
            </a:r>
          </a:p>
        </p:txBody>
      </p:sp>
      <p:pic>
        <p:nvPicPr>
          <p:cNvPr descr="Childcare Subsidy Application Form" id="217" name="Shape 217" title="Form"/>
          <p:cNvPicPr preferRelativeResize="0"/>
          <p:nvPr/>
        </p:nvPicPr>
        <p:blipFill rotWithShape="1">
          <a:blip r:embed="rId3">
            <a:alphaModFix/>
          </a:blip>
          <a:srcRect b="0" l="0" r="0" t="0"/>
          <a:stretch/>
        </p:blipFill>
        <p:spPr>
          <a:xfrm>
            <a:off x="1104900" y="1547815"/>
            <a:ext cx="4027094" cy="52047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838200" y="365127"/>
            <a:ext cx="10515600" cy="1325563"/>
          </a:xfrm>
          <a:prstGeom prst="rect">
            <a:avLst/>
          </a:prstGeom>
          <a:noFill/>
          <a:ln>
            <a:noFill/>
          </a:ln>
        </p:spPr>
        <p:txBody>
          <a:bodyPr anchorCtr="0" anchor="ctr" bIns="45700" lIns="91425" rIns="91425" wrap="square" tIns="45700">
            <a:noAutofit/>
          </a:bodyPr>
          <a:lstStyle/>
          <a:p>
            <a:pPr indent="-209550" lvl="0" marL="0" marR="0" rtl="0" algn="l">
              <a:lnSpc>
                <a:spcPct val="90000"/>
              </a:lnSpc>
              <a:spcBef>
                <a:spcPts val="0"/>
              </a:spcBef>
              <a:buClr>
                <a:schemeClr val="dk1"/>
              </a:buClr>
              <a:buSzPct val="100000"/>
              <a:buFont typeface="Calibri"/>
              <a:buNone/>
            </a:pPr>
            <a:r>
              <a:rPr b="1" i="0" lang="en-US" sz="3300" u="none" cap="none" strike="noStrike">
                <a:solidFill>
                  <a:schemeClr val="dk1"/>
                </a:solidFill>
                <a:latin typeface="Calibri"/>
                <a:ea typeface="Calibri"/>
                <a:cs typeface="Calibri"/>
                <a:sym typeface="Calibri"/>
              </a:rPr>
              <a:t>Examples of Educational or Training Materials</a:t>
            </a:r>
          </a:p>
        </p:txBody>
      </p:sp>
      <p:sp>
        <p:nvSpPr>
          <p:cNvPr id="223" name="Shape 223"/>
          <p:cNvSpPr txBox="1"/>
          <p:nvPr>
            <p:ph idx="2" type="body"/>
          </p:nvPr>
        </p:nvSpPr>
        <p:spPr>
          <a:xfrm>
            <a:off x="544398" y="2004734"/>
            <a:ext cx="5181600" cy="4351338"/>
          </a:xfrm>
          <a:prstGeom prst="rect">
            <a:avLst/>
          </a:prstGeom>
          <a:noFill/>
          <a:ln>
            <a:noFill/>
          </a:ln>
        </p:spPr>
        <p:txBody>
          <a:bodyPr anchorCtr="0" anchor="t" bIns="45700" lIns="91425" rIns="91425" wrap="square" tIns="45700">
            <a:noAutofit/>
          </a:bodyPr>
          <a:lstStyle/>
          <a:p>
            <a:pPr indent="-171450" lvl="0" marL="17145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Interactive online training courses</a:t>
            </a:r>
          </a:p>
          <a:p>
            <a:pPr indent="-171450" lvl="0" marL="171450" marR="0" rtl="0" algn="l">
              <a:lnSpc>
                <a:spcPct val="90000"/>
              </a:lnSpc>
              <a:spcBef>
                <a:spcPts val="75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Self-paced training course</a:t>
            </a:r>
          </a:p>
          <a:p>
            <a:pPr indent="-171450" lvl="0" marL="171450" marR="0" rtl="0" algn="l">
              <a:lnSpc>
                <a:spcPct val="90000"/>
              </a:lnSpc>
              <a:spcBef>
                <a:spcPts val="75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Educational webinars</a:t>
            </a:r>
          </a:p>
          <a:p>
            <a:pPr indent="-171450" lvl="0" marL="171450" marR="0" rtl="0" algn="l">
              <a:lnSpc>
                <a:spcPct val="90000"/>
              </a:lnSpc>
              <a:spcBef>
                <a:spcPts val="75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Support materials for educational activities including, electronic worksheets, training manuals, or tests </a:t>
            </a:r>
          </a:p>
        </p:txBody>
      </p:sp>
      <p:pic>
        <p:nvPicPr>
          <p:cNvPr descr="Interactive online training titled  &quot;Domestic Violence, Sexual Assault, and Stalking&quot; " id="224" name="Shape 224" title="Screenshot "/>
          <p:cNvPicPr preferRelativeResize="0"/>
          <p:nvPr>
            <p:ph idx="1" type="body"/>
          </p:nvPr>
        </p:nvPicPr>
        <p:blipFill rotWithShape="1">
          <a:blip r:embed="rId3">
            <a:alphaModFix/>
          </a:blip>
          <a:srcRect b="0" l="0" r="0" t="0"/>
          <a:stretch/>
        </p:blipFill>
        <p:spPr>
          <a:xfrm>
            <a:off x="5429598" y="2004734"/>
            <a:ext cx="6193974" cy="33569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838200" y="365127"/>
            <a:ext cx="10515600" cy="1325563"/>
          </a:xfrm>
          <a:prstGeom prst="rect">
            <a:avLst/>
          </a:prstGeom>
          <a:noFill/>
          <a:ln>
            <a:noFill/>
          </a:ln>
        </p:spPr>
        <p:txBody>
          <a:bodyPr anchorCtr="0" anchor="ctr" bIns="45700" lIns="91425" rIns="91425" wrap="square" tIns="45700">
            <a:noAutofit/>
          </a:bodyPr>
          <a:lstStyle/>
          <a:p>
            <a:pPr indent="-209550" lvl="0" marL="0" marR="0" rtl="0" algn="l">
              <a:lnSpc>
                <a:spcPct val="90000"/>
              </a:lnSpc>
              <a:spcBef>
                <a:spcPts val="0"/>
              </a:spcBef>
              <a:buClr>
                <a:schemeClr val="dk1"/>
              </a:buClr>
              <a:buSzPct val="100000"/>
              <a:buFont typeface="Calibri"/>
              <a:buNone/>
            </a:pPr>
            <a:r>
              <a:rPr b="1" i="0" lang="en-US" sz="3300" u="none" cap="none" strike="noStrike">
                <a:solidFill>
                  <a:schemeClr val="dk1"/>
                </a:solidFill>
                <a:latin typeface="Calibri"/>
                <a:ea typeface="Calibri"/>
                <a:cs typeface="Calibri"/>
                <a:sym typeface="Calibri"/>
              </a:rPr>
              <a:t>Examples of Intranet Content Designed as a Web Page</a:t>
            </a:r>
          </a:p>
        </p:txBody>
      </p:sp>
      <p:sp>
        <p:nvSpPr>
          <p:cNvPr id="230" name="Shape 230"/>
          <p:cNvSpPr txBox="1"/>
          <p:nvPr>
            <p:ph idx="1" type="body"/>
          </p:nvPr>
        </p:nvSpPr>
        <p:spPr>
          <a:xfrm>
            <a:off x="809625" y="1530350"/>
            <a:ext cx="5181600" cy="4351338"/>
          </a:xfrm>
          <a:prstGeom prst="rect">
            <a:avLst/>
          </a:prstGeom>
          <a:noFill/>
          <a:ln>
            <a:noFill/>
          </a:ln>
        </p:spPr>
        <p:txBody>
          <a:bodyPr anchorCtr="0" anchor="t" bIns="45700" lIns="91425" rIns="91425" wrap="square" tIns="45700">
            <a:noAutofit/>
          </a:bodyPr>
          <a:lstStyle/>
          <a:p>
            <a:pPr indent="-171450" lvl="0" marL="171450" marR="0" rtl="0" algn="l">
              <a:lnSpc>
                <a:spcPct val="90000"/>
              </a:lnSpc>
              <a:spcBef>
                <a:spcPts val="0"/>
              </a:spcBef>
              <a:spcAft>
                <a:spcPts val="0"/>
              </a:spcAft>
              <a:buClr>
                <a:srgbClr val="000000"/>
              </a:buClr>
              <a:buSzPct val="100000"/>
              <a:buFont typeface="Arial"/>
              <a:buChar char="•"/>
            </a:pPr>
            <a:r>
              <a:rPr b="0" i="0" lang="en-US" sz="3000" u="none" cap="none" strike="noStrike">
                <a:solidFill>
                  <a:srgbClr val="000000"/>
                </a:solidFill>
                <a:latin typeface="Calibri"/>
                <a:ea typeface="Calibri"/>
                <a:cs typeface="Calibri"/>
                <a:sym typeface="Calibri"/>
              </a:rPr>
              <a:t>HTML Web pages distributed internally via an agency Intranet</a:t>
            </a:r>
          </a:p>
          <a:p>
            <a:pPr indent="-190500" lvl="0" marL="0" marR="0" rtl="0" algn="l">
              <a:lnSpc>
                <a:spcPct val="90000"/>
              </a:lnSpc>
              <a:spcBef>
                <a:spcPts val="750"/>
              </a:spcBef>
              <a:buClr>
                <a:schemeClr val="dk1"/>
              </a:buClr>
              <a:buSzPct val="100000"/>
              <a:buFont typeface="Arial"/>
              <a:buNone/>
            </a:pPr>
            <a:r>
              <a:t/>
            </a:r>
            <a:endParaRPr b="0" i="0" sz="3000" u="none" cap="none" strike="noStrike">
              <a:solidFill>
                <a:srgbClr val="000000"/>
              </a:solidFill>
              <a:latin typeface="Calibri"/>
              <a:ea typeface="Calibri"/>
              <a:cs typeface="Calibri"/>
              <a:sym typeface="Calibri"/>
            </a:endParaRPr>
          </a:p>
        </p:txBody>
      </p:sp>
      <p:sp>
        <p:nvSpPr>
          <p:cNvPr id="231" name="Shape 231"/>
          <p:cNvSpPr txBox="1"/>
          <p:nvPr>
            <p:ph idx="2" type="body"/>
          </p:nvPr>
        </p:nvSpPr>
        <p:spPr>
          <a:xfrm>
            <a:off x="6172200" y="1530350"/>
            <a:ext cx="5181600" cy="4351338"/>
          </a:xfrm>
          <a:prstGeom prst="rect">
            <a:avLst/>
          </a:prstGeom>
          <a:noFill/>
          <a:ln>
            <a:noFill/>
          </a:ln>
        </p:spPr>
        <p:txBody>
          <a:bodyPr anchorCtr="0" anchor="t" bIns="45700" lIns="91425" rIns="91425" wrap="square" tIns="45700">
            <a:noAutofit/>
          </a:bodyPr>
          <a:lstStyle/>
          <a:p>
            <a:pPr indent="-171450" lvl="0" marL="171450" marR="0" rtl="0" algn="l">
              <a:lnSpc>
                <a:spcPct val="80000"/>
              </a:lnSpc>
              <a:spcBef>
                <a:spcPts val="0"/>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An intranet page listing files for downloading</a:t>
            </a:r>
          </a:p>
          <a:p>
            <a:pPr indent="-171450" lvl="0" marL="171450" marR="0" rtl="0" algn="l">
              <a:lnSpc>
                <a:spcPct val="80000"/>
              </a:lnSpc>
              <a:spcBef>
                <a:spcPts val="750"/>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Shared calendars</a:t>
            </a:r>
          </a:p>
          <a:p>
            <a:pPr indent="-171450" lvl="0" marL="171450" marR="0" rtl="0" algn="l">
              <a:lnSpc>
                <a:spcPct val="80000"/>
              </a:lnSpc>
              <a:spcBef>
                <a:spcPts val="750"/>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An internal employee locator</a:t>
            </a:r>
          </a:p>
          <a:p>
            <a:pPr indent="-171450" lvl="0" marL="171450" marR="0" rtl="0" algn="l">
              <a:lnSpc>
                <a:spcPct val="80000"/>
              </a:lnSpc>
              <a:spcBef>
                <a:spcPts val="750"/>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171450" lvl="0" marL="171450" marR="0" rtl="0" algn="l">
              <a:lnSpc>
                <a:spcPct val="80000"/>
              </a:lnSpc>
              <a:spcBef>
                <a:spcPts val="750"/>
              </a:spcBef>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Does not include files within a listing distributed via the agency intranet that are not in one or more of the nine categories</a:t>
            </a:r>
          </a:p>
        </p:txBody>
      </p:sp>
      <p:pic>
        <p:nvPicPr>
          <p:cNvPr descr="GSA intranet page " id="232" name="Shape 232" title="Screenshot "/>
          <p:cNvPicPr preferRelativeResize="0"/>
          <p:nvPr/>
        </p:nvPicPr>
        <p:blipFill rotWithShape="1">
          <a:blip r:embed="rId3">
            <a:alphaModFix/>
          </a:blip>
          <a:srcRect b="0" l="0" r="0" t="0"/>
          <a:stretch/>
        </p:blipFill>
        <p:spPr>
          <a:xfrm>
            <a:off x="809625" y="2855913"/>
            <a:ext cx="5391150" cy="3871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ctrTitle"/>
          </p:nvPr>
        </p:nvSpPr>
        <p:spPr>
          <a:xfrm>
            <a:off x="800101" y="1951038"/>
            <a:ext cx="5000624" cy="2387600"/>
          </a:xfrm>
          <a:prstGeom prst="rect">
            <a:avLst/>
          </a:prstGeom>
          <a:noFill/>
          <a:ln>
            <a:noFill/>
          </a:ln>
        </p:spPr>
        <p:txBody>
          <a:bodyPr anchorCtr="0" anchor="b" bIns="45700" lIns="91425" rIns="91425" wrap="square" tIns="45700">
            <a:noAutofit/>
          </a:bodyPr>
          <a:lstStyle/>
          <a:p>
            <a:pPr indent="-381000" lvl="0" marL="0" marR="0" rtl="0" algn="ctr">
              <a:lnSpc>
                <a:spcPct val="90000"/>
              </a:lnSpc>
              <a:spcBef>
                <a:spcPts val="0"/>
              </a:spcBef>
              <a:buClr>
                <a:schemeClr val="dk1"/>
              </a:buClr>
              <a:buSzPct val="100000"/>
              <a:buFont typeface="Calibri"/>
              <a:buNone/>
            </a:pPr>
            <a:r>
              <a:rPr b="1" i="0" lang="en-US" sz="6000" u="none" cap="none" strike="noStrike">
                <a:solidFill>
                  <a:schemeClr val="dk1"/>
                </a:solidFill>
                <a:latin typeface="Calibri"/>
                <a:ea typeface="Calibri"/>
                <a:cs typeface="Calibri"/>
                <a:sym typeface="Calibri"/>
              </a:rPr>
              <a:t>Questions?</a:t>
            </a:r>
          </a:p>
        </p:txBody>
      </p:sp>
      <p:pic>
        <p:nvPicPr>
          <p:cNvPr descr="Image of the question mark key on a keyboad" id="238" name="Shape 238" title="graphic"/>
          <p:cNvPicPr preferRelativeResize="0"/>
          <p:nvPr/>
        </p:nvPicPr>
        <p:blipFill rotWithShape="1">
          <a:blip r:embed="rId3">
            <a:alphaModFix/>
          </a:blip>
          <a:srcRect b="0" l="0" r="0" t="0"/>
          <a:stretch/>
        </p:blipFill>
        <p:spPr>
          <a:xfrm>
            <a:off x="5867400" y="1822267"/>
            <a:ext cx="5096846" cy="40307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43" name="Shape 243"/>
        <p:cNvGrpSpPr/>
        <p:nvPr/>
      </p:nvGrpSpPr>
      <p:grpSpPr>
        <a:xfrm>
          <a:off x="0" y="0"/>
          <a:ext cx="0" cy="0"/>
          <a:chOff x="0" y="0"/>
          <a:chExt cx="0" cy="0"/>
        </a:xfrm>
      </p:grpSpPr>
      <p:sp>
        <p:nvSpPr>
          <p:cNvPr id="244" name="Shape 244"/>
          <p:cNvSpPr txBox="1"/>
          <p:nvPr>
            <p:ph type="ctrTitle"/>
          </p:nvPr>
        </p:nvSpPr>
        <p:spPr>
          <a:xfrm>
            <a:off x="2667000" y="609601"/>
            <a:ext cx="8001000" cy="1470025"/>
          </a:xfrm>
          <a:prstGeom prst="rect">
            <a:avLst/>
          </a:prstGeom>
          <a:noFill/>
          <a:ln>
            <a:noFill/>
          </a:ln>
        </p:spPr>
        <p:txBody>
          <a:bodyPr anchorCtr="0" anchor="b" bIns="45700" lIns="91425" rIns="91425" wrap="square" tIns="45700">
            <a:noAutofit/>
          </a:bodyPr>
          <a:lstStyle/>
          <a:p>
            <a:pPr indent="-419100" lvl="0" marL="0" marR="0" rtl="0" algn="ctr">
              <a:lnSpc>
                <a:spcPct val="90000"/>
              </a:lnSpc>
              <a:spcBef>
                <a:spcPts val="0"/>
              </a:spcBef>
              <a:buClr>
                <a:schemeClr val="dk1"/>
              </a:buClr>
              <a:buSzPct val="100000"/>
              <a:buFont typeface="Calibri"/>
              <a:buNone/>
            </a:pPr>
            <a:r>
              <a:rPr b="1" i="0" lang="en-US" sz="6600" u="none" cap="none" strike="noStrike">
                <a:solidFill>
                  <a:schemeClr val="dk1"/>
                </a:solidFill>
                <a:latin typeface="Calibri"/>
                <a:ea typeface="Calibri"/>
                <a:cs typeface="Calibri"/>
                <a:sym typeface="Calibri"/>
              </a:rPr>
              <a:t>U.S. Access Board</a:t>
            </a:r>
          </a:p>
        </p:txBody>
      </p:sp>
      <p:pic>
        <p:nvPicPr>
          <p:cNvPr descr="United States Access Board circles star logo" id="245" name="Shape 245" title="USAB logo"/>
          <p:cNvPicPr preferRelativeResize="0"/>
          <p:nvPr/>
        </p:nvPicPr>
        <p:blipFill rotWithShape="1">
          <a:blip r:embed="rId3">
            <a:alphaModFix/>
          </a:blip>
          <a:srcRect b="0" l="0" r="0" t="0"/>
          <a:stretch/>
        </p:blipFill>
        <p:spPr>
          <a:xfrm>
            <a:off x="666750" y="568323"/>
            <a:ext cx="1886001" cy="1860396"/>
          </a:xfrm>
          <a:prstGeom prst="rect">
            <a:avLst/>
          </a:prstGeom>
          <a:noFill/>
          <a:ln>
            <a:noFill/>
          </a:ln>
        </p:spPr>
      </p:pic>
      <p:sp>
        <p:nvSpPr>
          <p:cNvPr id="246" name="Shape 246"/>
          <p:cNvSpPr txBox="1"/>
          <p:nvPr>
            <p:ph idx="1" type="subTitle"/>
          </p:nvPr>
        </p:nvSpPr>
        <p:spPr>
          <a:xfrm>
            <a:off x="3181753" y="2543174"/>
            <a:ext cx="6971494" cy="3533775"/>
          </a:xfrm>
          <a:prstGeom prst="rect">
            <a:avLst/>
          </a:prstGeom>
          <a:noFill/>
          <a:ln>
            <a:noFill/>
          </a:ln>
        </p:spPr>
        <p:txBody>
          <a:bodyPr anchorCtr="0" anchor="ctr" bIns="45700" lIns="91425" rIns="91425" wrap="square" tIns="45700">
            <a:noAutofit/>
          </a:bodyPr>
          <a:lstStyle/>
          <a:p>
            <a:pPr indent="-203200" lvl="0" marL="0" marR="0" rtl="0" algn="ctr">
              <a:lnSpc>
                <a:spcPct val="90000"/>
              </a:lnSpc>
              <a:spcBef>
                <a:spcPts val="0"/>
              </a:spcBef>
              <a:spcAft>
                <a:spcPts val="0"/>
              </a:spcAft>
              <a:buClr>
                <a:srgbClr val="000000"/>
              </a:buClr>
              <a:buSzPct val="100000"/>
              <a:buFont typeface="Arial"/>
              <a:buNone/>
            </a:pPr>
            <a:r>
              <a:rPr b="1" i="0" lang="en-US" sz="3200" u="none" cap="none" strike="noStrike">
                <a:solidFill>
                  <a:srgbClr val="000000"/>
                </a:solidFill>
                <a:latin typeface="Calibri"/>
                <a:ea typeface="Calibri"/>
                <a:cs typeface="Calibri"/>
                <a:sym typeface="Calibri"/>
              </a:rPr>
              <a:t>(800) 872-2253 (voice)</a:t>
            </a:r>
          </a:p>
          <a:p>
            <a:pPr indent="-203200" lvl="0" marL="0" marR="0" rtl="0" algn="ctr">
              <a:lnSpc>
                <a:spcPct val="90000"/>
              </a:lnSpc>
              <a:spcBef>
                <a:spcPts val="640"/>
              </a:spcBef>
              <a:spcAft>
                <a:spcPts val="0"/>
              </a:spcAft>
              <a:buClr>
                <a:srgbClr val="000000"/>
              </a:buClr>
              <a:buSzPct val="100000"/>
              <a:buFont typeface="Arial"/>
              <a:buNone/>
            </a:pPr>
            <a:r>
              <a:rPr b="1" i="0" lang="en-US" sz="3200" u="none" cap="none" strike="noStrike">
                <a:solidFill>
                  <a:srgbClr val="000000"/>
                </a:solidFill>
                <a:latin typeface="Calibri"/>
                <a:ea typeface="Calibri"/>
                <a:cs typeface="Calibri"/>
                <a:sym typeface="Calibri"/>
              </a:rPr>
              <a:t>(800) 993-2822 (TTY)</a:t>
            </a:r>
          </a:p>
          <a:p>
            <a:pPr indent="-203200" lvl="0" marL="0" marR="0" rtl="0" algn="ctr">
              <a:lnSpc>
                <a:spcPct val="90000"/>
              </a:lnSpc>
              <a:spcBef>
                <a:spcPts val="640"/>
              </a:spcBef>
              <a:spcAft>
                <a:spcPts val="0"/>
              </a:spcAft>
              <a:buClr>
                <a:srgbClr val="000000"/>
              </a:buClr>
              <a:buSzPct val="100000"/>
              <a:buFont typeface="Arial"/>
              <a:buNone/>
            </a:pPr>
            <a:r>
              <a:rPr b="1" i="0" lang="en-US" sz="3200" u="none" cap="none" strike="noStrike">
                <a:solidFill>
                  <a:srgbClr val="000000"/>
                </a:solidFill>
                <a:latin typeface="Calibri"/>
                <a:ea typeface="Calibri"/>
                <a:cs typeface="Calibri"/>
                <a:sym typeface="Calibri"/>
              </a:rPr>
              <a:t>E-mail:  508@access-board.gov</a:t>
            </a:r>
          </a:p>
          <a:p>
            <a:pPr indent="-203200" lvl="0" marL="0" marR="0" rtl="0" algn="ctr">
              <a:lnSpc>
                <a:spcPct val="90000"/>
              </a:lnSpc>
              <a:spcBef>
                <a:spcPts val="640"/>
              </a:spcBef>
              <a:buClr>
                <a:srgbClr val="000000"/>
              </a:buClr>
              <a:buSzPct val="100000"/>
              <a:buFont typeface="Arial"/>
              <a:buNone/>
            </a:pPr>
            <a:r>
              <a:rPr b="1" i="0" lang="en-US" sz="3200" u="none" cap="none" strike="noStrike">
                <a:solidFill>
                  <a:srgbClr val="000000"/>
                </a:solidFill>
                <a:latin typeface="Calibri"/>
                <a:ea typeface="Calibri"/>
                <a:cs typeface="Calibri"/>
                <a:sym typeface="Calibri"/>
              </a:rPr>
              <a:t>www.access-board.gov</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1" name="Shape 121"/>
        <p:cNvGrpSpPr/>
        <p:nvPr/>
      </p:nvGrpSpPr>
      <p:grpSpPr>
        <a:xfrm>
          <a:off x="0" y="0"/>
          <a:ext cx="0" cy="0"/>
          <a:chOff x="0" y="0"/>
          <a:chExt cx="0" cy="0"/>
        </a:xfrm>
      </p:grpSpPr>
      <p:sp>
        <p:nvSpPr>
          <p:cNvPr id="122" name="Shape 122"/>
          <p:cNvSpPr txBox="1"/>
          <p:nvPr>
            <p:ph type="title"/>
          </p:nvPr>
        </p:nvSpPr>
        <p:spPr>
          <a:xfrm>
            <a:off x="838200" y="365127"/>
            <a:ext cx="10515600" cy="1325563"/>
          </a:xfrm>
          <a:prstGeom prst="rect">
            <a:avLst/>
          </a:prstGeom>
          <a:noFill/>
          <a:ln>
            <a:noFill/>
          </a:ln>
        </p:spPr>
        <p:txBody>
          <a:bodyPr anchorCtr="0" anchor="ctr" bIns="45700" lIns="91425" rIns="91425" wrap="square" tIns="45700">
            <a:noAutofit/>
          </a:bodyPr>
          <a:lstStyle/>
          <a:p>
            <a:pPr indent="-203200" lvl="0" marL="0" marR="0" rtl="0" algn="l">
              <a:lnSpc>
                <a:spcPct val="90000"/>
              </a:lnSpc>
              <a:spcBef>
                <a:spcPts val="0"/>
              </a:spcBef>
              <a:buClr>
                <a:schemeClr val="dk1"/>
              </a:buClr>
              <a:buSzPct val="100000"/>
              <a:buFont typeface="Calibri"/>
              <a:buNone/>
            </a:pPr>
            <a:r>
              <a:rPr b="1" i="0" lang="en-US" sz="3200" u="none" cap="none" strike="noStrike">
                <a:solidFill>
                  <a:schemeClr val="dk1"/>
                </a:solidFill>
                <a:latin typeface="Calibri"/>
                <a:ea typeface="Calibri"/>
                <a:cs typeface="Calibri"/>
                <a:sym typeface="Calibri"/>
              </a:rPr>
              <a:t>WCAG 2.0 Incorporation By Reference (IBR)</a:t>
            </a:r>
          </a:p>
        </p:txBody>
      </p:sp>
      <p:grpSp>
        <p:nvGrpSpPr>
          <p:cNvPr id="123" name="Shape 123"/>
          <p:cNvGrpSpPr/>
          <p:nvPr/>
        </p:nvGrpSpPr>
        <p:grpSpPr>
          <a:xfrm>
            <a:off x="3137666" y="1820321"/>
            <a:ext cx="5785158" cy="4733292"/>
            <a:chOff x="1589854" y="262982"/>
            <a:chExt cx="5785158" cy="4733292"/>
          </a:xfrm>
        </p:grpSpPr>
        <p:sp>
          <p:nvSpPr>
            <p:cNvPr id="124" name="Shape 124"/>
            <p:cNvSpPr/>
            <p:nvPr/>
          </p:nvSpPr>
          <p:spPr>
            <a:xfrm>
              <a:off x="1589854" y="262982"/>
              <a:ext cx="4733292" cy="4733292"/>
            </a:xfrm>
            <a:prstGeom prst="ellipse">
              <a:avLst/>
            </a:prstGeom>
            <a:solidFill>
              <a:srgbClr val="599BD5"/>
            </a:solidFill>
            <a:ln>
              <a:noFill/>
            </a:ln>
          </p:spPr>
          <p:txBody>
            <a:bodyPr anchorCtr="0" anchor="ctr" bIns="91425" lIns="91425" rIns="91425" wrap="square" tIns="91425">
              <a:noAutofit/>
            </a:bodyPr>
            <a:lstStyle/>
            <a:p>
              <a:pPr lvl="0">
                <a:spcBef>
                  <a:spcPts val="0"/>
                </a:spcBef>
                <a:buNone/>
              </a:pPr>
              <a:r>
                <a:t/>
              </a:r>
              <a:endParaRPr/>
            </a:p>
          </p:txBody>
        </p:sp>
        <p:sp>
          <p:nvSpPr>
            <p:cNvPr id="125" name="Shape 125"/>
            <p:cNvSpPr txBox="1"/>
            <p:nvPr/>
          </p:nvSpPr>
          <p:spPr>
            <a:xfrm>
              <a:off x="3069008" y="499647"/>
              <a:ext cx="1774984" cy="473329"/>
            </a:xfrm>
            <a:prstGeom prst="rect">
              <a:avLst/>
            </a:prstGeom>
            <a:noFill/>
            <a:ln>
              <a:noFill/>
            </a:ln>
          </p:spPr>
          <p:txBody>
            <a:bodyPr anchorCtr="1" anchor="t" bIns="170675" lIns="170675" rIns="170675" wrap="square" tIns="170675">
              <a:noAutofit/>
            </a:bodyPr>
            <a:lstStyle/>
            <a:p>
              <a:pPr indent="-152400" lvl="0" marL="0" marR="0" rtl="0" algn="ctr">
                <a:lnSpc>
                  <a:spcPct val="90000"/>
                </a:lnSpc>
                <a:spcBef>
                  <a:spcPts val="0"/>
                </a:spcBef>
                <a:spcAft>
                  <a:spcPts val="0"/>
                </a:spcAft>
                <a:buClr>
                  <a:schemeClr val="dk1"/>
                </a:buClr>
                <a:buSzPct val="100000"/>
                <a:buFont typeface="Calibri"/>
                <a:buNone/>
              </a:pPr>
              <a:br>
                <a:rPr lang="en-US" sz="2400">
                  <a:solidFill>
                    <a:schemeClr val="dk1"/>
                  </a:solidFill>
                  <a:latin typeface="Calibri"/>
                  <a:ea typeface="Calibri"/>
                  <a:cs typeface="Calibri"/>
                  <a:sym typeface="Calibri"/>
                </a:rPr>
              </a:br>
              <a:r>
                <a:rPr b="1" lang="en-US" sz="2400">
                  <a:solidFill>
                    <a:schemeClr val="dk1"/>
                  </a:solidFill>
                  <a:latin typeface="Calibri"/>
                  <a:ea typeface="Calibri"/>
                  <a:cs typeface="Calibri"/>
                  <a:sym typeface="Calibri"/>
                </a:rPr>
                <a:t>508/255 Rule</a:t>
              </a:r>
            </a:p>
          </p:txBody>
        </p:sp>
        <p:sp>
          <p:nvSpPr>
            <p:cNvPr id="126" name="Shape 126"/>
            <p:cNvSpPr/>
            <p:nvPr/>
          </p:nvSpPr>
          <p:spPr>
            <a:xfrm>
              <a:off x="4219478" y="1577769"/>
              <a:ext cx="3155534" cy="3155534"/>
            </a:xfrm>
            <a:prstGeom prst="ellipse">
              <a:avLst/>
            </a:prstGeom>
            <a:solidFill>
              <a:srgbClr val="599BD5"/>
            </a:solidFill>
            <a:ln>
              <a:noFill/>
            </a:ln>
          </p:spPr>
          <p:txBody>
            <a:bodyPr anchorCtr="0" anchor="ctr" bIns="91425" lIns="91425" rIns="91425" wrap="square" tIns="91425">
              <a:noAutofit/>
            </a:bodyPr>
            <a:lstStyle/>
            <a:p>
              <a:pPr lvl="0">
                <a:spcBef>
                  <a:spcPts val="0"/>
                </a:spcBef>
                <a:buNone/>
              </a:pPr>
              <a:r>
                <a:t/>
              </a:r>
              <a:endParaRPr/>
            </a:p>
          </p:txBody>
        </p:sp>
        <p:sp>
          <p:nvSpPr>
            <p:cNvPr id="127" name="Shape 127"/>
            <p:cNvSpPr txBox="1"/>
            <p:nvPr/>
          </p:nvSpPr>
          <p:spPr>
            <a:xfrm>
              <a:off x="5116834" y="1759213"/>
              <a:ext cx="1360824" cy="362886"/>
            </a:xfrm>
            <a:prstGeom prst="rect">
              <a:avLst/>
            </a:prstGeom>
            <a:noFill/>
            <a:ln>
              <a:noFill/>
            </a:ln>
          </p:spPr>
          <p:txBody>
            <a:bodyPr anchorCtr="1" anchor="t"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r>
                <a:rPr b="1" lang="en-US" sz="2400">
                  <a:solidFill>
                    <a:schemeClr val="dk1"/>
                  </a:solidFill>
                  <a:latin typeface="Calibri"/>
                  <a:ea typeface="Calibri"/>
                  <a:cs typeface="Calibri"/>
                  <a:sym typeface="Calibri"/>
                </a:rPr>
                <a:t>WCAG 2.0</a:t>
              </a:r>
            </a:p>
          </p:txBody>
        </p:sp>
        <p:sp>
          <p:nvSpPr>
            <p:cNvPr id="128" name="Shape 128"/>
            <p:cNvSpPr/>
            <p:nvPr/>
          </p:nvSpPr>
          <p:spPr>
            <a:xfrm>
              <a:off x="5161767" y="2457969"/>
              <a:ext cx="1051831" cy="1051831"/>
            </a:xfrm>
            <a:prstGeom prst="ellipse">
              <a:avLst/>
            </a:prstGeom>
            <a:solidFill>
              <a:srgbClr val="599BD5"/>
            </a:solidFill>
            <a:ln>
              <a:noFill/>
            </a:ln>
          </p:spPr>
          <p:txBody>
            <a:bodyPr anchorCtr="0" anchor="ctr" bIns="91425" lIns="91425" rIns="91425" wrap="square" tIns="91425">
              <a:noAutofit/>
            </a:bodyPr>
            <a:lstStyle/>
            <a:p>
              <a:pPr lvl="0">
                <a:spcBef>
                  <a:spcPts val="0"/>
                </a:spcBef>
                <a:buNone/>
              </a:pPr>
              <a:r>
                <a:t/>
              </a:r>
              <a:endParaRPr/>
            </a:p>
          </p:txBody>
        </p:sp>
        <p:sp>
          <p:nvSpPr>
            <p:cNvPr id="129" name="Shape 129"/>
            <p:cNvSpPr txBox="1"/>
            <p:nvPr/>
          </p:nvSpPr>
          <p:spPr>
            <a:xfrm>
              <a:off x="5415521" y="2530545"/>
              <a:ext cx="544322" cy="145152"/>
            </a:xfrm>
            <a:prstGeom prst="rect">
              <a:avLst/>
            </a:prstGeom>
            <a:noFill/>
            <a:ln>
              <a:noFill/>
            </a:ln>
          </p:spPr>
          <p:txBody>
            <a:bodyPr anchorCtr="1" anchor="ctr"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a:t>
              </a:r>
            </a:p>
          </p:txBody>
        </p:sp>
        <p:sp>
          <p:nvSpPr>
            <p:cNvPr id="130" name="Shape 130"/>
            <p:cNvSpPr/>
            <p:nvPr/>
          </p:nvSpPr>
          <p:spPr>
            <a:xfrm>
              <a:off x="4635841" y="3422129"/>
              <a:ext cx="1051851" cy="1051851"/>
            </a:xfrm>
            <a:prstGeom prst="ellipse">
              <a:avLst/>
            </a:prstGeom>
            <a:solidFill>
              <a:srgbClr val="599BD5"/>
            </a:solidFill>
            <a:ln>
              <a:noFill/>
            </a:ln>
          </p:spPr>
          <p:txBody>
            <a:bodyPr anchorCtr="0" anchor="ctr" bIns="91425" lIns="91425" rIns="91425" wrap="square" tIns="91425">
              <a:noAutofit/>
            </a:bodyPr>
            <a:lstStyle/>
            <a:p>
              <a:pPr lvl="0">
                <a:spcBef>
                  <a:spcPts val="0"/>
                </a:spcBef>
                <a:buNone/>
              </a:pPr>
              <a:r>
                <a:t/>
              </a:r>
              <a:endParaRPr/>
            </a:p>
          </p:txBody>
        </p:sp>
        <p:sp>
          <p:nvSpPr>
            <p:cNvPr id="131" name="Shape 131"/>
            <p:cNvSpPr txBox="1"/>
            <p:nvPr/>
          </p:nvSpPr>
          <p:spPr>
            <a:xfrm>
              <a:off x="4877767" y="3516795"/>
              <a:ext cx="567999" cy="189333"/>
            </a:xfrm>
            <a:prstGeom prst="rect">
              <a:avLst/>
            </a:prstGeom>
            <a:noFill/>
            <a:ln>
              <a:noFill/>
            </a:ln>
          </p:spPr>
          <p:txBody>
            <a:bodyPr anchorCtr="1" anchor="ctr"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br>
                <a:rPr lang="en-US" sz="240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AA</a:t>
              </a:r>
            </a:p>
          </p:txBody>
        </p:sp>
        <p:sp>
          <p:nvSpPr>
            <p:cNvPr id="132" name="Shape 132"/>
            <p:cNvSpPr/>
            <p:nvPr/>
          </p:nvSpPr>
          <p:spPr>
            <a:xfrm>
              <a:off x="6125944" y="3159178"/>
              <a:ext cx="1051851" cy="1051851"/>
            </a:xfrm>
            <a:prstGeom prst="ellipse">
              <a:avLst/>
            </a:prstGeom>
            <a:solidFill>
              <a:srgbClr val="599BD5"/>
            </a:solidFill>
            <a:ln>
              <a:noFill/>
            </a:ln>
          </p:spPr>
          <p:txBody>
            <a:bodyPr anchorCtr="0" anchor="ctr" bIns="91425" lIns="91425" rIns="91425" wrap="square" tIns="91425">
              <a:noAutofit/>
            </a:bodyPr>
            <a:lstStyle/>
            <a:p>
              <a:pPr lvl="0">
                <a:spcBef>
                  <a:spcPts val="0"/>
                </a:spcBef>
                <a:buNone/>
              </a:pPr>
              <a:r>
                <a:t/>
              </a:r>
              <a:endParaRPr/>
            </a:p>
          </p:txBody>
        </p:sp>
        <p:sp>
          <p:nvSpPr>
            <p:cNvPr id="133" name="Shape 133"/>
            <p:cNvSpPr txBox="1"/>
            <p:nvPr/>
          </p:nvSpPr>
          <p:spPr>
            <a:xfrm>
              <a:off x="6279985" y="3422141"/>
              <a:ext cx="743771" cy="525925"/>
            </a:xfrm>
            <a:prstGeom prst="rect">
              <a:avLst/>
            </a:prstGeom>
            <a:noFill/>
            <a:ln>
              <a:noFill/>
            </a:ln>
          </p:spPr>
          <p:txBody>
            <a:bodyPr anchorCtr="1" anchor="ctr"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r>
                <a:rPr lang="en-US" sz="2400">
                  <a:solidFill>
                    <a:schemeClr val="dk1"/>
                  </a:solidFill>
                  <a:latin typeface="Calibri"/>
                  <a:ea typeface="Calibri"/>
                  <a:cs typeface="Calibri"/>
                  <a:sym typeface="Calibri"/>
                </a:rPr>
                <a:t>AAA</a:t>
              </a: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8" name="Shape 138"/>
        <p:cNvGrpSpPr/>
        <p:nvPr/>
      </p:nvGrpSpPr>
      <p:grpSpPr>
        <a:xfrm>
          <a:off x="0" y="0"/>
          <a:ext cx="0" cy="0"/>
          <a:chOff x="0" y="0"/>
          <a:chExt cx="0" cy="0"/>
        </a:xfrm>
      </p:grpSpPr>
      <p:sp>
        <p:nvSpPr>
          <p:cNvPr id="139" name="Shape 139"/>
          <p:cNvSpPr txBox="1"/>
          <p:nvPr>
            <p:ph type="title"/>
          </p:nvPr>
        </p:nvSpPr>
        <p:spPr>
          <a:xfrm>
            <a:off x="838200" y="365127"/>
            <a:ext cx="10515600" cy="1325563"/>
          </a:xfrm>
          <a:prstGeom prst="rect">
            <a:avLst/>
          </a:prstGeom>
          <a:noFill/>
          <a:ln>
            <a:noFill/>
          </a:ln>
        </p:spPr>
        <p:txBody>
          <a:bodyPr anchorCtr="0" anchor="ctr" bIns="45700" lIns="91425" rIns="91425" wrap="square" tIns="45700">
            <a:noAutofit/>
          </a:bodyPr>
          <a:lstStyle/>
          <a:p>
            <a:pPr indent="-203200" lvl="0" marL="0" marR="0" rtl="0" algn="l">
              <a:lnSpc>
                <a:spcPct val="90000"/>
              </a:lnSpc>
              <a:spcBef>
                <a:spcPts val="0"/>
              </a:spcBef>
              <a:buClr>
                <a:schemeClr val="dk1"/>
              </a:buClr>
              <a:buSzPct val="100000"/>
              <a:buFont typeface="Calibri"/>
              <a:buNone/>
            </a:pPr>
            <a:r>
              <a:rPr b="1" i="0" lang="en-US" sz="3200" u="none" cap="none" strike="noStrike">
                <a:solidFill>
                  <a:schemeClr val="dk1"/>
                </a:solidFill>
                <a:latin typeface="Calibri"/>
                <a:ea typeface="Calibri"/>
                <a:cs typeface="Calibri"/>
                <a:sym typeface="Calibri"/>
              </a:rPr>
              <a:t>WCAG 2.0 IBR for Electronic Content</a:t>
            </a:r>
          </a:p>
        </p:txBody>
      </p:sp>
      <p:sp>
        <p:nvSpPr>
          <p:cNvPr id="140" name="Shape 140"/>
          <p:cNvSpPr txBox="1"/>
          <p:nvPr>
            <p:ph idx="1" type="body"/>
          </p:nvPr>
        </p:nvSpPr>
        <p:spPr>
          <a:xfrm>
            <a:off x="838200" y="1825626"/>
            <a:ext cx="10515600" cy="4270375"/>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E205.4 Accessibility Standard</a:t>
            </a:r>
          </a:p>
          <a:p>
            <a:pPr indent="-177800" lvl="1" marL="342900" marR="0" rtl="0" algn="l">
              <a:lnSpc>
                <a:spcPct val="90000"/>
              </a:lnSpc>
              <a:spcBef>
                <a:spcPts val="375"/>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Electronic content shall conform to Level A and Level AA Success Criteria and Conformance Requirements in WCAG 2.0 (incorporated by reference, see 702.10.1)</a:t>
            </a:r>
          </a:p>
          <a:p>
            <a:pPr indent="-171450" lvl="1" marL="514350" marR="0" rtl="0" algn="l">
              <a:lnSpc>
                <a:spcPct val="90000"/>
              </a:lnSpc>
              <a:spcBef>
                <a:spcPts val="375"/>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75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E205.4 continues…</a:t>
            </a:r>
          </a:p>
          <a:p>
            <a:pPr indent="-171450" lvl="0" marL="171450" marR="0" rtl="0" algn="l">
              <a:lnSpc>
                <a:spcPct val="90000"/>
              </a:lnSpc>
              <a:spcBef>
                <a:spcPts val="75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Exception for non-Web documents from the four Success Criteria that are for “sets of Web pages”</a:t>
            </a:r>
          </a:p>
          <a:p>
            <a:pPr indent="-171450" lvl="0" marL="171450" marR="0" rtl="0" algn="l">
              <a:lnSpc>
                <a:spcPct val="90000"/>
              </a:lnSpc>
              <a:spcBef>
                <a:spcPts val="75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E205.4.1 details the word substitution needed to “read” WCAG 2.0 to apply to non-Web documents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5" name="Shape 145"/>
        <p:cNvGrpSpPr/>
        <p:nvPr/>
      </p:nvGrpSpPr>
      <p:grpSpPr>
        <a:xfrm>
          <a:off x="0" y="0"/>
          <a:ext cx="0" cy="0"/>
          <a:chOff x="0" y="0"/>
          <a:chExt cx="0" cy="0"/>
        </a:xfrm>
      </p:grpSpPr>
      <p:sp>
        <p:nvSpPr>
          <p:cNvPr id="146" name="Shape 146"/>
          <p:cNvSpPr txBox="1"/>
          <p:nvPr>
            <p:ph type="title"/>
          </p:nvPr>
        </p:nvSpPr>
        <p:spPr>
          <a:xfrm>
            <a:off x="838200" y="365127"/>
            <a:ext cx="10515600" cy="1325563"/>
          </a:xfrm>
          <a:prstGeom prst="rect">
            <a:avLst/>
          </a:prstGeom>
          <a:noFill/>
          <a:ln>
            <a:noFill/>
          </a:ln>
        </p:spPr>
        <p:txBody>
          <a:bodyPr anchorCtr="0" anchor="ctr" bIns="45700" lIns="91425" rIns="91425" wrap="square" tIns="45700">
            <a:noAutofit/>
          </a:bodyPr>
          <a:lstStyle/>
          <a:p>
            <a:pPr indent="-203200" lvl="0" marL="0" marR="0" rtl="0" algn="l">
              <a:lnSpc>
                <a:spcPct val="90000"/>
              </a:lnSpc>
              <a:spcBef>
                <a:spcPts val="0"/>
              </a:spcBef>
              <a:buClr>
                <a:schemeClr val="dk1"/>
              </a:buClr>
              <a:buSzPct val="100000"/>
              <a:buFont typeface="Calibri"/>
              <a:buNone/>
            </a:pPr>
            <a:r>
              <a:rPr b="1" i="0" lang="en-US" sz="3200" u="none" cap="none" strike="noStrike">
                <a:solidFill>
                  <a:schemeClr val="dk1"/>
                </a:solidFill>
                <a:latin typeface="Calibri"/>
                <a:ea typeface="Calibri"/>
                <a:cs typeface="Calibri"/>
                <a:sym typeface="Calibri"/>
              </a:rPr>
              <a:t>What is Electronic Content?</a:t>
            </a:r>
          </a:p>
        </p:txBody>
      </p:sp>
      <p:sp>
        <p:nvSpPr>
          <p:cNvPr id="147" name="Shape 147"/>
          <p:cNvSpPr txBox="1"/>
          <p:nvPr>
            <p:ph idx="1" type="body"/>
          </p:nvPr>
        </p:nvSpPr>
        <p:spPr>
          <a:xfrm>
            <a:off x="838200" y="1825626"/>
            <a:ext cx="10515600" cy="4270375"/>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sng" cap="none" strike="noStrike">
                <a:solidFill>
                  <a:schemeClr val="dk1"/>
                </a:solidFill>
                <a:latin typeface="Calibri"/>
                <a:ea typeface="Calibri"/>
                <a:cs typeface="Calibri"/>
                <a:sym typeface="Calibri"/>
              </a:rPr>
              <a:t>E103 Definitions</a:t>
            </a:r>
          </a:p>
          <a:p>
            <a:pPr indent="-177800" lvl="0" marL="0" marR="0" rtl="0" algn="l">
              <a:lnSpc>
                <a:spcPct val="90000"/>
              </a:lnSpc>
              <a:spcBef>
                <a:spcPts val="75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Content. Electronic information and data, as well as the encoding that defines its structure, presentation, and interactions</a:t>
            </a:r>
          </a:p>
          <a:p>
            <a:pPr indent="-177800" lvl="0" marL="0" marR="0" rtl="0" algn="l">
              <a:lnSpc>
                <a:spcPct val="90000"/>
              </a:lnSpc>
              <a:spcBef>
                <a:spcPts val="75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750"/>
              </a:spcBef>
              <a:spcAft>
                <a:spcPts val="0"/>
              </a:spcAft>
              <a:buClr>
                <a:schemeClr val="dk1"/>
              </a:buClr>
              <a:buSzPct val="100000"/>
              <a:buFont typeface="Arial"/>
              <a:buNone/>
            </a:pPr>
            <a:r>
              <a:rPr b="0" i="0" lang="en-US" sz="2800" u="sng" cap="none" strike="noStrike">
                <a:solidFill>
                  <a:schemeClr val="dk1"/>
                </a:solidFill>
                <a:latin typeface="Calibri"/>
                <a:ea typeface="Calibri"/>
                <a:cs typeface="Calibri"/>
                <a:sym typeface="Calibri"/>
              </a:rPr>
              <a:t>Another Important Definition</a:t>
            </a:r>
          </a:p>
          <a:p>
            <a:pPr indent="-177800" lvl="0" marL="0" marR="0" rtl="0" algn="l">
              <a:lnSpc>
                <a:spcPct val="90000"/>
              </a:lnSpc>
              <a:spcBef>
                <a:spcPts val="75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Public Facing. Content made available by an agency to members of the general public. Examples include, but are not limited to, an agency Web site, blog post, or social media pages</a:t>
            </a:r>
          </a:p>
          <a:p>
            <a:pPr indent="-177800" lvl="0" marL="0" marR="0" rtl="0" algn="l">
              <a:lnSpc>
                <a:spcPct val="90000"/>
              </a:lnSpc>
              <a:spcBef>
                <a:spcPts val="75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75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2" name="Shape 152"/>
        <p:cNvGrpSpPr/>
        <p:nvPr/>
      </p:nvGrpSpPr>
      <p:grpSpPr>
        <a:xfrm>
          <a:off x="0" y="0"/>
          <a:ext cx="0" cy="0"/>
          <a:chOff x="0" y="0"/>
          <a:chExt cx="0" cy="0"/>
        </a:xfrm>
      </p:grpSpPr>
      <p:sp>
        <p:nvSpPr>
          <p:cNvPr id="153" name="Shape 153"/>
          <p:cNvSpPr txBox="1"/>
          <p:nvPr>
            <p:ph type="title"/>
          </p:nvPr>
        </p:nvSpPr>
        <p:spPr>
          <a:xfrm>
            <a:off x="838200" y="365127"/>
            <a:ext cx="10515600" cy="1325563"/>
          </a:xfrm>
          <a:prstGeom prst="rect">
            <a:avLst/>
          </a:prstGeom>
          <a:noFill/>
          <a:ln>
            <a:noFill/>
          </a:ln>
        </p:spPr>
        <p:txBody>
          <a:bodyPr anchorCtr="0" anchor="ctr" bIns="45700" lIns="91425" rIns="91425" wrap="square" tIns="45700">
            <a:noAutofit/>
          </a:bodyPr>
          <a:lstStyle/>
          <a:p>
            <a:pPr indent="-203200" lvl="0" marL="0" marR="0" rtl="0" algn="l">
              <a:lnSpc>
                <a:spcPct val="90000"/>
              </a:lnSpc>
              <a:spcBef>
                <a:spcPts val="0"/>
              </a:spcBef>
              <a:buClr>
                <a:schemeClr val="dk1"/>
              </a:buClr>
              <a:buSzPct val="100000"/>
              <a:buFont typeface="Calibri"/>
              <a:buNone/>
            </a:pPr>
            <a:r>
              <a:rPr b="1" i="0" lang="en-US" sz="3200" u="none" cap="none" strike="noStrike">
                <a:solidFill>
                  <a:schemeClr val="dk1"/>
                </a:solidFill>
                <a:latin typeface="Calibri"/>
                <a:ea typeface="Calibri"/>
                <a:cs typeface="Calibri"/>
                <a:sym typeface="Calibri"/>
              </a:rPr>
              <a:t>E205.3 Agency Official Communication</a:t>
            </a:r>
          </a:p>
        </p:txBody>
      </p:sp>
      <p:sp>
        <p:nvSpPr>
          <p:cNvPr id="154" name="Shape 154"/>
          <p:cNvSpPr txBox="1"/>
          <p:nvPr>
            <p:ph idx="1" type="body"/>
          </p:nvPr>
        </p:nvSpPr>
        <p:spPr>
          <a:xfrm>
            <a:off x="838200" y="1825626"/>
            <a:ext cx="10515600" cy="4270375"/>
          </a:xfrm>
          <a:prstGeom prst="rect">
            <a:avLst/>
          </a:prstGeom>
          <a:noFill/>
          <a:ln>
            <a:noFill/>
          </a:ln>
        </p:spPr>
        <p:txBody>
          <a:bodyPr anchorCtr="0" anchor="t" bIns="45700" lIns="91425" rIns="91425" wrap="square" tIns="45700">
            <a:noAutofit/>
          </a:bodyPr>
          <a:lstStyle/>
          <a:p>
            <a:pPr indent="-514350" lvl="0" marL="514350" marR="0" rtl="0" algn="l">
              <a:lnSpc>
                <a:spcPct val="70000"/>
              </a:lnSpc>
              <a:spcBef>
                <a:spcPts val="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An emergency notification</a:t>
            </a:r>
          </a:p>
          <a:p>
            <a:pPr indent="-514350" lvl="0" marL="514350" marR="0" rtl="0" algn="l">
              <a:lnSpc>
                <a:spcPct val="70000"/>
              </a:lnSpc>
              <a:spcBef>
                <a:spcPts val="75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An initial or final decision adjudicating an administrative claim or proceeding</a:t>
            </a:r>
          </a:p>
          <a:p>
            <a:pPr indent="-514350" lvl="0" marL="514350" marR="0" rtl="0" algn="l">
              <a:lnSpc>
                <a:spcPct val="70000"/>
              </a:lnSpc>
              <a:spcBef>
                <a:spcPts val="75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An internal or external program or policy announcement</a:t>
            </a:r>
          </a:p>
          <a:p>
            <a:pPr indent="-514350" lvl="0" marL="514350" marR="0" rtl="0" algn="l">
              <a:lnSpc>
                <a:spcPct val="70000"/>
              </a:lnSpc>
              <a:spcBef>
                <a:spcPts val="75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 notice of benefits, program eligibility, employment opportunity, or personnel action</a:t>
            </a:r>
          </a:p>
          <a:p>
            <a:pPr indent="-514350" lvl="0" marL="514350" marR="0" rtl="0" algn="l">
              <a:lnSpc>
                <a:spcPct val="70000"/>
              </a:lnSpc>
              <a:spcBef>
                <a:spcPts val="75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 formal acknowledgement of receipt</a:t>
            </a:r>
          </a:p>
          <a:p>
            <a:pPr indent="-514350" lvl="0" marL="514350" marR="0" rtl="0" algn="l">
              <a:lnSpc>
                <a:spcPct val="70000"/>
              </a:lnSpc>
              <a:spcBef>
                <a:spcPts val="75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 survey questionnaire</a:t>
            </a:r>
          </a:p>
          <a:p>
            <a:pPr indent="-514350" lvl="0" marL="514350" marR="0" rtl="0" algn="l">
              <a:lnSpc>
                <a:spcPct val="70000"/>
              </a:lnSpc>
              <a:spcBef>
                <a:spcPts val="75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 template or form</a:t>
            </a:r>
          </a:p>
          <a:p>
            <a:pPr indent="-514350" lvl="0" marL="514350" marR="0" rtl="0" algn="l">
              <a:lnSpc>
                <a:spcPct val="70000"/>
              </a:lnSpc>
              <a:spcBef>
                <a:spcPts val="75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Educational or training materials</a:t>
            </a:r>
          </a:p>
          <a:p>
            <a:pPr indent="-514350" lvl="0" marL="514350" marR="0" rtl="0" algn="l">
              <a:lnSpc>
                <a:spcPct val="70000"/>
              </a:lnSpc>
              <a:spcBef>
                <a:spcPts val="750"/>
              </a:spcBef>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Intranet content designed as a Web page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655320" y="494410"/>
            <a:ext cx="5120114" cy="1692794"/>
          </a:xfrm>
          <a:prstGeom prst="rect">
            <a:avLst/>
          </a:prstGeom>
          <a:noFill/>
          <a:ln>
            <a:noFill/>
          </a:ln>
        </p:spPr>
        <p:txBody>
          <a:bodyPr anchorCtr="0" anchor="ctr" bIns="45700" lIns="91425" rIns="91425" wrap="square" tIns="45700">
            <a:noAutofit/>
          </a:bodyPr>
          <a:lstStyle/>
          <a:p>
            <a:pPr indent="-203200" lvl="0" marL="0" marR="0" rtl="0" algn="l">
              <a:lnSpc>
                <a:spcPct val="90000"/>
              </a:lnSpc>
              <a:spcBef>
                <a:spcPts val="0"/>
              </a:spcBef>
              <a:buClr>
                <a:schemeClr val="dk1"/>
              </a:buClr>
              <a:buSzPct val="100000"/>
              <a:buFont typeface="Calibri"/>
              <a:buNone/>
            </a:pPr>
            <a:r>
              <a:rPr b="1" i="0" lang="en-US" sz="3200" u="none" cap="none" strike="noStrike">
                <a:solidFill>
                  <a:schemeClr val="dk1"/>
                </a:solidFill>
                <a:latin typeface="Calibri"/>
                <a:ea typeface="Calibri"/>
                <a:cs typeface="Calibri"/>
                <a:sym typeface="Calibri"/>
              </a:rPr>
              <a:t>What is Covered Electronic Content</a:t>
            </a:r>
          </a:p>
        </p:txBody>
      </p:sp>
      <p:sp>
        <p:nvSpPr>
          <p:cNvPr id="161" name="Shape 161"/>
          <p:cNvSpPr txBox="1"/>
          <p:nvPr>
            <p:ph idx="1" type="body"/>
          </p:nvPr>
        </p:nvSpPr>
        <p:spPr>
          <a:xfrm>
            <a:off x="655321" y="2575034"/>
            <a:ext cx="5120113" cy="3462228"/>
          </a:xfrm>
          <a:prstGeom prst="rect">
            <a:avLst/>
          </a:prstGeom>
          <a:noFill/>
          <a:ln>
            <a:noFill/>
          </a:ln>
        </p:spPr>
        <p:txBody>
          <a:bodyPr anchorCtr="0" anchor="t" bIns="45700" lIns="91425" rIns="91425" wrap="square" tIns="45700">
            <a:noAutofit/>
          </a:bodyPr>
          <a:lstStyle/>
          <a:p>
            <a:pPr indent="-187960" lvl="0" marL="0" marR="0" rtl="0" algn="l">
              <a:lnSpc>
                <a:spcPct val="70000"/>
              </a:lnSpc>
              <a:spcBef>
                <a:spcPts val="0"/>
              </a:spcBef>
              <a:spcAft>
                <a:spcPts val="0"/>
              </a:spcAft>
              <a:buClr>
                <a:schemeClr val="dk1"/>
              </a:buClr>
              <a:buSzPct val="98666"/>
              <a:buFont typeface="Arial"/>
              <a:buNone/>
            </a:pPr>
            <a:r>
              <a:rPr b="0" i="0" lang="en-US" sz="2960" u="none" cap="none" strike="noStrike">
                <a:solidFill>
                  <a:schemeClr val="dk1"/>
                </a:solidFill>
                <a:latin typeface="Calibri"/>
                <a:ea typeface="Calibri"/>
                <a:cs typeface="Calibri"/>
                <a:sym typeface="Calibri"/>
              </a:rPr>
              <a:t>E205.2 Public Facing </a:t>
            </a:r>
          </a:p>
          <a:p>
            <a:pPr indent="-171450" lvl="0" marL="171450" marR="0" rtl="0" algn="l">
              <a:lnSpc>
                <a:spcPct val="70000"/>
              </a:lnSpc>
              <a:spcBef>
                <a:spcPts val="750"/>
              </a:spcBef>
              <a:spcAft>
                <a:spcPts val="0"/>
              </a:spcAft>
              <a:buClr>
                <a:schemeClr val="dk1"/>
              </a:buClr>
              <a:buSzPct val="98666"/>
              <a:buFont typeface="Arial"/>
              <a:buChar char="•"/>
            </a:pPr>
            <a:r>
              <a:rPr b="0" i="0" lang="en-US" sz="2960" u="none" cap="none" strike="noStrike">
                <a:solidFill>
                  <a:schemeClr val="dk1"/>
                </a:solidFill>
                <a:latin typeface="Calibri"/>
                <a:ea typeface="Calibri"/>
                <a:cs typeface="Calibri"/>
                <a:sym typeface="Calibri"/>
              </a:rPr>
              <a:t>	Electronic content that </a:t>
            </a:r>
            <a:r>
              <a:rPr b="0" i="1" lang="en-US" sz="2960" u="none" cap="none" strike="noStrike">
                <a:solidFill>
                  <a:schemeClr val="dk1"/>
                </a:solidFill>
                <a:latin typeface="Calibri"/>
                <a:ea typeface="Calibri"/>
                <a:cs typeface="Calibri"/>
                <a:sym typeface="Calibri"/>
              </a:rPr>
              <a:t>is</a:t>
            </a:r>
            <a:r>
              <a:rPr b="0" i="0" lang="en-US" sz="2960" u="none" cap="none" strike="noStrike">
                <a:solidFill>
                  <a:schemeClr val="dk1"/>
                </a:solidFill>
                <a:latin typeface="Calibri"/>
                <a:ea typeface="Calibri"/>
                <a:cs typeface="Calibri"/>
                <a:sym typeface="Calibri"/>
              </a:rPr>
              <a:t>  	public facing </a:t>
            </a:r>
          </a:p>
          <a:p>
            <a:pPr indent="-187960" lvl="0" marL="0" marR="0" rtl="0" algn="l">
              <a:lnSpc>
                <a:spcPct val="70000"/>
              </a:lnSpc>
              <a:spcBef>
                <a:spcPts val="750"/>
              </a:spcBef>
              <a:spcAft>
                <a:spcPts val="0"/>
              </a:spcAft>
              <a:buClr>
                <a:schemeClr val="dk1"/>
              </a:buClr>
              <a:buSzPct val="98666"/>
              <a:buFont typeface="Arial"/>
              <a:buNone/>
            </a:pPr>
            <a:r>
              <a:t/>
            </a:r>
            <a:endParaRPr b="0" i="0" sz="2960" u="none" cap="none" strike="noStrike">
              <a:solidFill>
                <a:schemeClr val="dk1"/>
              </a:solidFill>
              <a:latin typeface="Calibri"/>
              <a:ea typeface="Calibri"/>
              <a:cs typeface="Calibri"/>
              <a:sym typeface="Calibri"/>
            </a:endParaRPr>
          </a:p>
          <a:p>
            <a:pPr indent="-187960" lvl="0" marL="0" marR="0" rtl="0" algn="l">
              <a:lnSpc>
                <a:spcPct val="70000"/>
              </a:lnSpc>
              <a:spcBef>
                <a:spcPts val="750"/>
              </a:spcBef>
              <a:spcAft>
                <a:spcPts val="0"/>
              </a:spcAft>
              <a:buClr>
                <a:schemeClr val="dk1"/>
              </a:buClr>
              <a:buSzPct val="98666"/>
              <a:buFont typeface="Arial"/>
              <a:buNone/>
            </a:pPr>
            <a:r>
              <a:rPr b="0" i="0" lang="en-US" sz="2960" u="none" cap="none" strike="noStrike">
                <a:solidFill>
                  <a:schemeClr val="dk1"/>
                </a:solidFill>
                <a:latin typeface="Calibri"/>
                <a:ea typeface="Calibri"/>
                <a:cs typeface="Calibri"/>
                <a:sym typeface="Calibri"/>
              </a:rPr>
              <a:t>E205.3 Agency Official Communication</a:t>
            </a:r>
          </a:p>
          <a:p>
            <a:pPr indent="-171450" lvl="0" marL="171450" marR="0" rtl="0" algn="l">
              <a:lnSpc>
                <a:spcPct val="70000"/>
              </a:lnSpc>
              <a:spcBef>
                <a:spcPts val="75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	Electronic content that is </a:t>
            </a:r>
            <a:r>
              <a:rPr b="0" i="1" lang="en-US" sz="2590" u="none" cap="none" strike="noStrike">
                <a:solidFill>
                  <a:schemeClr val="dk1"/>
                </a:solidFill>
                <a:latin typeface="Calibri"/>
                <a:ea typeface="Calibri"/>
                <a:cs typeface="Calibri"/>
                <a:sym typeface="Calibri"/>
              </a:rPr>
              <a:t>not</a:t>
            </a:r>
            <a:r>
              <a:rPr b="0" i="0" lang="en-US" sz="2590" u="none" cap="none" strike="noStrike">
                <a:solidFill>
                  <a:schemeClr val="dk1"/>
                </a:solidFill>
                <a:latin typeface="Calibri"/>
                <a:ea typeface="Calibri"/>
                <a:cs typeface="Calibri"/>
                <a:sym typeface="Calibri"/>
              </a:rPr>
              <a:t> 	public facing	</a:t>
            </a:r>
          </a:p>
          <a:p>
            <a:pPr indent="-105727" lvl="1" marL="342900" marR="0" rtl="0" algn="l">
              <a:lnSpc>
                <a:spcPct val="70000"/>
              </a:lnSpc>
              <a:spcBef>
                <a:spcPts val="375"/>
              </a:spcBef>
              <a:buClr>
                <a:schemeClr val="dk1"/>
              </a:buClr>
              <a:buSzPct val="97941"/>
              <a:buFont typeface="Arial"/>
              <a:buNone/>
            </a:pPr>
            <a:r>
              <a:rPr b="0" i="0" lang="en-US" sz="1665" u="none" cap="none" strike="noStrike">
                <a:solidFill>
                  <a:schemeClr val="dk1"/>
                </a:solidFill>
                <a:latin typeface="Calibri"/>
                <a:ea typeface="Calibri"/>
                <a:cs typeface="Calibri"/>
                <a:sym typeface="Calibri"/>
              </a:rPr>
              <a:t>	</a:t>
            </a:r>
          </a:p>
        </p:txBody>
      </p:sp>
      <p:sp>
        <p:nvSpPr>
          <p:cNvPr descr="Original (1838) handwritten property record  " id="162" name="Shape 162"/>
          <p:cNvSpPr/>
          <p:nvPr/>
        </p:nvSpPr>
        <p:spPr>
          <a:xfrm>
            <a:off x="5878849" y="10"/>
            <a:ext cx="6313150" cy="6857987"/>
          </a:xfrm>
          <a:custGeom>
            <a:pathLst>
              <a:path extrusionOk="0" h="120000" w="120000">
                <a:moveTo>
                  <a:pt x="1246" y="0"/>
                </a:moveTo>
                <a:lnTo>
                  <a:pt x="120000" y="0"/>
                </a:lnTo>
                <a:lnTo>
                  <a:pt x="120000" y="120000"/>
                </a:lnTo>
                <a:lnTo>
                  <a:pt x="62611" y="120000"/>
                </a:lnTo>
                <a:lnTo>
                  <a:pt x="61506" y="119388"/>
                </a:lnTo>
                <a:cubicBezTo>
                  <a:pt x="24543" y="97861"/>
                  <a:pt x="0" y="59896"/>
                  <a:pt x="0" y="16654"/>
                </a:cubicBezTo>
                <a:cubicBezTo>
                  <a:pt x="0" y="12723"/>
                  <a:pt x="202" y="8835"/>
                  <a:pt x="599" y="5000"/>
                </a:cubicBezTo>
                <a:close/>
              </a:path>
            </a:pathLst>
          </a:custGeom>
          <a:noFill/>
          <a:ln>
            <a:noFill/>
          </a:ln>
        </p:spPr>
      </p:sp>
      <p:sp>
        <p:nvSpPr>
          <p:cNvPr id="163" name="Shape 163"/>
          <p:cNvSpPr txBox="1"/>
          <p:nvPr/>
        </p:nvSpPr>
        <p:spPr>
          <a:xfrm>
            <a:off x="6278644" y="5658888"/>
            <a:ext cx="5513560" cy="58477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3200">
                <a:solidFill>
                  <a:srgbClr val="FF0000"/>
                </a:solidFill>
                <a:latin typeface="Calibri"/>
                <a:ea typeface="Calibri"/>
                <a:cs typeface="Calibri"/>
                <a:sym typeface="Calibri"/>
              </a:rPr>
              <a:t>Exception for NARA records</a:t>
            </a:r>
          </a:p>
        </p:txBody>
      </p:sp>
      <p:cxnSp>
        <p:nvCxnSpPr>
          <p:cNvPr descr="&quot; " id="164" name="Shape 164"/>
          <p:cNvCxnSpPr/>
          <p:nvPr/>
        </p:nvCxnSpPr>
        <p:spPr>
          <a:xfrm>
            <a:off x="655320" y="2316480"/>
            <a:ext cx="4937760" cy="0"/>
          </a:xfrm>
          <a:prstGeom prst="straightConnector1">
            <a:avLst/>
          </a:prstGeom>
          <a:noFill/>
          <a:ln cap="sq" cmpd="sng" w="19050">
            <a:solidFill>
              <a:schemeClr val="dk1"/>
            </a:solidFill>
            <a:prstDash val="solid"/>
            <a:miter lim="800000"/>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6019800" y="365127"/>
            <a:ext cx="5334000" cy="1325563"/>
          </a:xfrm>
          <a:prstGeom prst="rect">
            <a:avLst/>
          </a:prstGeom>
          <a:noFill/>
          <a:ln>
            <a:noFill/>
          </a:ln>
        </p:spPr>
        <p:txBody>
          <a:bodyPr anchorCtr="0" anchor="ctr" bIns="45700" lIns="91425" rIns="91425" wrap="square" tIns="45700">
            <a:noAutofit/>
          </a:bodyPr>
          <a:lstStyle/>
          <a:p>
            <a:pPr indent="-209550" lvl="0" marL="0" marR="0" rtl="0" algn="l">
              <a:lnSpc>
                <a:spcPct val="90000"/>
              </a:lnSpc>
              <a:spcBef>
                <a:spcPts val="0"/>
              </a:spcBef>
              <a:buClr>
                <a:schemeClr val="dk1"/>
              </a:buClr>
              <a:buSzPct val="100000"/>
              <a:buFont typeface="Calibri"/>
              <a:buNone/>
            </a:pPr>
            <a:r>
              <a:rPr b="1" i="0" lang="en-US" sz="3300" u="none" cap="none" strike="noStrike">
                <a:solidFill>
                  <a:schemeClr val="dk1"/>
                </a:solidFill>
                <a:latin typeface="Calibri"/>
                <a:ea typeface="Calibri"/>
                <a:cs typeface="Calibri"/>
                <a:sym typeface="Calibri"/>
              </a:rPr>
              <a:t>Examples of an Emergency Notification</a:t>
            </a:r>
          </a:p>
        </p:txBody>
      </p:sp>
      <p:sp>
        <p:nvSpPr>
          <p:cNvPr id="170" name="Shape 170"/>
          <p:cNvSpPr txBox="1"/>
          <p:nvPr>
            <p:ph idx="2" type="body"/>
          </p:nvPr>
        </p:nvSpPr>
        <p:spPr>
          <a:xfrm>
            <a:off x="6139543" y="1799771"/>
            <a:ext cx="5214257" cy="4377192"/>
          </a:xfrm>
          <a:prstGeom prst="rect">
            <a:avLst/>
          </a:prstGeom>
          <a:noFill/>
          <a:ln>
            <a:noFill/>
          </a:ln>
        </p:spPr>
        <p:txBody>
          <a:bodyPr anchorCtr="0" anchor="t" bIns="45700" lIns="91425" rIns="91425" wrap="square" tIns="45700">
            <a:noAutofit/>
          </a:bodyPr>
          <a:lstStyle/>
          <a:p>
            <a:pPr indent="-171450" lvl="0" marL="17145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Evacuation notice</a:t>
            </a:r>
          </a:p>
          <a:p>
            <a:pPr indent="-171450" lvl="0" marL="171450" marR="0" rtl="0" algn="l">
              <a:lnSpc>
                <a:spcPct val="90000"/>
              </a:lnSpc>
              <a:spcBef>
                <a:spcPts val="75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Text messages conveying     emergency instructions (e.g., “shelter in place”)</a:t>
            </a:r>
          </a:p>
          <a:p>
            <a:pPr indent="-171450" lvl="0" marL="171450" marR="0" rtl="0" algn="l">
              <a:lnSpc>
                <a:spcPct val="90000"/>
              </a:lnSpc>
              <a:spcBef>
                <a:spcPts val="75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Hazardous weather alert</a:t>
            </a:r>
          </a:p>
          <a:p>
            <a:pPr indent="-171450" lvl="0" marL="171450" marR="0" rtl="0" algn="l">
              <a:lnSpc>
                <a:spcPct val="90000"/>
              </a:lnSpc>
              <a:spcBef>
                <a:spcPts val="75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Operational notices e.g., unscheduled closure</a:t>
            </a:r>
          </a:p>
        </p:txBody>
      </p:sp>
      <p:pic>
        <p:nvPicPr>
          <p:cNvPr descr="Image of a text message stating: &quot;FRM: Mgr Fire Safety MSG: Emergency: Fire, Evacuate the building now.  X: Mgr Fire Safety&quot;" id="171" name="Shape 171"/>
          <p:cNvPicPr preferRelativeResize="0"/>
          <p:nvPr/>
        </p:nvPicPr>
        <p:blipFill rotWithShape="1">
          <a:blip r:embed="rId3">
            <a:alphaModFix/>
          </a:blip>
          <a:srcRect b="0" l="0" r="0" t="0"/>
          <a:stretch/>
        </p:blipFill>
        <p:spPr>
          <a:xfrm>
            <a:off x="523875" y="257175"/>
            <a:ext cx="4559808"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6172200" y="365127"/>
            <a:ext cx="5181600" cy="1325563"/>
          </a:xfrm>
          <a:prstGeom prst="rect">
            <a:avLst/>
          </a:prstGeom>
          <a:noFill/>
          <a:ln>
            <a:noFill/>
          </a:ln>
        </p:spPr>
        <p:txBody>
          <a:bodyPr anchorCtr="0" anchor="ctr" bIns="45700" lIns="91425" rIns="91425" wrap="square" tIns="45700">
            <a:noAutofit/>
          </a:bodyPr>
          <a:lstStyle/>
          <a:p>
            <a:pPr indent="-188595" lvl="0" marL="0" marR="0" rtl="0" algn="l">
              <a:lnSpc>
                <a:spcPct val="90000"/>
              </a:lnSpc>
              <a:spcBef>
                <a:spcPts val="0"/>
              </a:spcBef>
              <a:buClr>
                <a:schemeClr val="dk1"/>
              </a:buClr>
              <a:buSzPct val="99000"/>
              <a:buFont typeface="Calibri"/>
              <a:buNone/>
            </a:pPr>
            <a:r>
              <a:rPr b="1" i="0" lang="en-US" sz="2970" u="none" cap="none" strike="noStrike">
                <a:solidFill>
                  <a:schemeClr val="dk1"/>
                </a:solidFill>
                <a:latin typeface="Calibri"/>
                <a:ea typeface="Calibri"/>
                <a:cs typeface="Calibri"/>
                <a:sym typeface="Calibri"/>
              </a:rPr>
              <a:t>Example of an Initial or Final Decision Adjudicating an Administrative Claim or Proceeding</a:t>
            </a:r>
          </a:p>
        </p:txBody>
      </p:sp>
      <p:sp>
        <p:nvSpPr>
          <p:cNvPr id="177" name="Shape 177"/>
          <p:cNvSpPr txBox="1"/>
          <p:nvPr>
            <p:ph idx="2" type="body"/>
          </p:nvPr>
        </p:nvSpPr>
        <p:spPr>
          <a:xfrm>
            <a:off x="6172200" y="2339975"/>
            <a:ext cx="5181600" cy="4351338"/>
          </a:xfrm>
          <a:prstGeom prst="rect">
            <a:avLst/>
          </a:prstGeom>
          <a:noFill/>
          <a:ln>
            <a:noFill/>
          </a:ln>
        </p:spPr>
        <p:txBody>
          <a:bodyPr anchorCtr="0" anchor="t" bIns="45700" lIns="91425" rIns="91425" wrap="square" tIns="45700">
            <a:noAutofit/>
          </a:bodyPr>
          <a:lstStyle/>
          <a:p>
            <a:pPr indent="-203200" lvl="0" marL="0" marR="0" rtl="0" algn="l">
              <a:lnSpc>
                <a:spcPct val="90000"/>
              </a:lnSpc>
              <a:spcBef>
                <a:spcPts val="0"/>
              </a:spcBef>
              <a:buClr>
                <a:schemeClr val="dk1"/>
              </a:buClr>
              <a:buSzPct val="100000"/>
              <a:buFont typeface="Arial"/>
              <a:buNone/>
            </a:pPr>
            <a:r>
              <a:rPr b="0" i="0" lang="en-US" sz="3200" u="none" cap="none" strike="noStrike">
                <a:solidFill>
                  <a:schemeClr val="dk1"/>
                </a:solidFill>
                <a:latin typeface="Calibri"/>
                <a:ea typeface="Calibri"/>
                <a:cs typeface="Calibri"/>
                <a:sym typeface="Calibri"/>
              </a:rPr>
              <a:t>An electronic notice or alert of an approved, denied, or pending claim sent to a business or other organization, or to an individual</a:t>
            </a:r>
          </a:p>
        </p:txBody>
      </p:sp>
      <p:pic>
        <p:nvPicPr>
          <p:cNvPr descr="Header states &quot;Social Security Notice of Recdonsieration&quot; and &quot;From: Department of Health and Human Services Social Security Administration&quot;.  Remainder unreadable.      " id="178" name="Shape 178" title="Image of a Letter"/>
          <p:cNvPicPr preferRelativeResize="0"/>
          <p:nvPr>
            <p:ph idx="1" type="body"/>
          </p:nvPr>
        </p:nvPicPr>
        <p:blipFill rotWithShape="1">
          <a:blip r:embed="rId3">
            <a:alphaModFix/>
          </a:blip>
          <a:srcRect b="0" l="0" r="0" t="0"/>
          <a:stretch/>
        </p:blipFill>
        <p:spPr>
          <a:xfrm>
            <a:off x="710312" y="365127"/>
            <a:ext cx="4608436" cy="59674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descr="&quot;" id="183" name="Shape 183"/>
          <p:cNvSpPr/>
          <p:nvPr/>
        </p:nvSpPr>
        <p:spPr>
          <a:xfrm>
            <a:off x="0" y="0"/>
            <a:ext cx="12192000" cy="68580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84" name="Shape 184"/>
          <p:cNvSpPr txBox="1"/>
          <p:nvPr>
            <p:ph type="title"/>
          </p:nvPr>
        </p:nvSpPr>
        <p:spPr>
          <a:xfrm>
            <a:off x="648929" y="629266"/>
            <a:ext cx="4456471" cy="1676603"/>
          </a:xfrm>
          <a:prstGeom prst="rect">
            <a:avLst/>
          </a:prstGeom>
          <a:noFill/>
          <a:ln>
            <a:noFill/>
          </a:ln>
        </p:spPr>
        <p:txBody>
          <a:bodyPr anchorCtr="0" anchor="ctr" bIns="45700" lIns="91425" rIns="91425" wrap="square" tIns="45700">
            <a:noAutofit/>
          </a:bodyPr>
          <a:lstStyle/>
          <a:p>
            <a:pPr indent="-203200" lvl="0" marL="0" marR="0" rtl="0" algn="l">
              <a:lnSpc>
                <a:spcPct val="90000"/>
              </a:lnSpc>
              <a:spcBef>
                <a:spcPts val="0"/>
              </a:spcBef>
              <a:buClr>
                <a:schemeClr val="dk1"/>
              </a:buClr>
              <a:buSzPct val="100000"/>
              <a:buFont typeface="Calibri"/>
              <a:buNone/>
            </a:pPr>
            <a:r>
              <a:rPr b="1" i="0" lang="en-US" sz="3200" u="none" cap="none" strike="noStrike">
                <a:solidFill>
                  <a:schemeClr val="dk1"/>
                </a:solidFill>
                <a:latin typeface="Calibri"/>
                <a:ea typeface="Calibri"/>
                <a:cs typeface="Calibri"/>
                <a:sym typeface="Calibri"/>
              </a:rPr>
              <a:t>Examples of an Internal or External Program or Policy Announcement</a:t>
            </a:r>
          </a:p>
        </p:txBody>
      </p:sp>
      <p:sp>
        <p:nvSpPr>
          <p:cNvPr id="185" name="Shape 185"/>
          <p:cNvSpPr txBox="1"/>
          <p:nvPr>
            <p:ph idx="2" type="body"/>
          </p:nvPr>
        </p:nvSpPr>
        <p:spPr>
          <a:xfrm>
            <a:off x="648930" y="2438400"/>
            <a:ext cx="3923069" cy="3785419"/>
          </a:xfrm>
          <a:prstGeom prst="rect">
            <a:avLst/>
          </a:prstGeom>
          <a:noFill/>
          <a:ln>
            <a:noFill/>
          </a:ln>
        </p:spPr>
        <p:txBody>
          <a:bodyPr anchorCtr="0" anchor="t" bIns="45700" lIns="91425" rIns="91425" wrap="square" tIns="45700">
            <a:noAutofit/>
          </a:bodyPr>
          <a:lstStyle/>
          <a:p>
            <a:pPr indent="-171450" lvl="0" marL="171450" marR="0" rtl="0" algn="l">
              <a:lnSpc>
                <a:spcPct val="90000"/>
              </a:lnSpc>
              <a:spcBef>
                <a:spcPts val="0"/>
              </a:spcBef>
              <a:buClr>
                <a:schemeClr val="dk1"/>
              </a:buClr>
              <a:buSzPct val="100000"/>
              <a:buFont typeface="Arial"/>
              <a:buChar char="•"/>
            </a:pPr>
            <a:r>
              <a:rPr b="0" i="0" lang="en-US" sz="3000" u="none" cap="none" strike="noStrike">
                <a:solidFill>
                  <a:schemeClr val="dk1"/>
                </a:solidFill>
                <a:latin typeface="Calibri"/>
                <a:ea typeface="Calibri"/>
                <a:cs typeface="Calibri"/>
                <a:sym typeface="Calibri"/>
              </a:rPr>
              <a:t>An electronic notification of a new or changed agency policy or program</a:t>
            </a:r>
          </a:p>
        </p:txBody>
      </p:sp>
      <p:pic>
        <p:nvPicPr>
          <p:cNvPr descr="Stylized faceless figure using a bullhorn " id="186" name="Shape 186" title="graphic"/>
          <p:cNvPicPr preferRelativeResize="0"/>
          <p:nvPr>
            <p:ph idx="1" type="body"/>
          </p:nvPr>
        </p:nvPicPr>
        <p:blipFill rotWithShape="1">
          <a:blip r:embed="rId3">
            <a:alphaModFix/>
          </a:blip>
          <a:srcRect b="9198" l="0" r="-2" t="0"/>
          <a:stretch/>
        </p:blipFill>
        <p:spPr>
          <a:xfrm>
            <a:off x="4639056" y="10"/>
            <a:ext cx="7552944" cy="68579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